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63" r:id="rId7"/>
    <p:sldId id="259" r:id="rId8"/>
    <p:sldId id="266" r:id="rId9"/>
    <p:sldId id="261" r:id="rId10"/>
    <p:sldId id="264" r:id="rId11"/>
    <p:sldId id="267" r:id="rId12"/>
    <p:sldId id="262" r:id="rId13"/>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ED5F41-2E0E-70C2-F7BF-17427B4EFE69}" v="2" dt="2026-09-25T09:14:14.954"/>
    <p1510:client id="{906C727C-1263-6A8C-6503-5AA7C5CC8B46}" v="3" dt="2026-09-25T09:20:15.11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4BED5F41-2E0E-70C2-F7BF-17427B4EFE69}"/>
    <pc:docChg chg="modSld">
      <pc:chgData name="Con Bartels" userId="S::con_momentumconsulting.ie#ext#@uludagedutr.onmicrosoft.com::b39c679a-0751-4854-99b6-bfece60c7cf0" providerId="AD" clId="Web-{4BED5F41-2E0E-70C2-F7BF-17427B4EFE69}" dt="2026-09-25T09:14:08.345" v="0" actId="20577"/>
      <pc:docMkLst>
        <pc:docMk/>
      </pc:docMkLst>
      <pc:sldChg chg="modSp">
        <pc:chgData name="Con Bartels" userId="S::con_momentumconsulting.ie#ext#@uludagedutr.onmicrosoft.com::b39c679a-0751-4854-99b6-bfece60c7cf0" providerId="AD" clId="Web-{4BED5F41-2E0E-70C2-F7BF-17427B4EFE69}" dt="2026-09-25T09:14:08.345" v="0" actId="20577"/>
        <pc:sldMkLst>
          <pc:docMk/>
          <pc:sldMk cId="0" sldId="256"/>
        </pc:sldMkLst>
        <pc:spChg chg="mod">
          <ac:chgData name="Con Bartels" userId="S::con_momentumconsulting.ie#ext#@uludagedutr.onmicrosoft.com::b39c679a-0751-4854-99b6-bfece60c7cf0" providerId="AD" clId="Web-{4BED5F41-2E0E-70C2-F7BF-17427B4EFE69}" dt="2026-09-25T09:14:08.345" v="0" actId="20577"/>
          <ac:spMkLst>
            <pc:docMk/>
            <pc:sldMk cId="0" sldId="256"/>
            <ac:spMk id="4" creationId="{00000000-0000-0000-0000-000000000000}"/>
          </ac:spMkLst>
        </pc:spChg>
      </pc:sldChg>
    </pc:docChg>
  </pc:docChgLst>
  <pc:docChgLst>
    <pc:chgData name="Con Bartels" userId="S::con_momentumconsulting.ie#ext#@uludagedutr.onmicrosoft.com::b39c679a-0751-4854-99b6-bfece60c7cf0" providerId="AD" clId="Web-{906C727C-1263-6A8C-6503-5AA7C5CC8B46}"/>
    <pc:docChg chg="modSld">
      <pc:chgData name="Con Bartels" userId="S::con_momentumconsulting.ie#ext#@uludagedutr.onmicrosoft.com::b39c679a-0751-4854-99b6-bfece60c7cf0" providerId="AD" clId="Web-{906C727C-1263-6A8C-6503-5AA7C5CC8B46}" dt="2026-09-25T09:20:15.110" v="1" actId="20577"/>
      <pc:docMkLst>
        <pc:docMk/>
      </pc:docMkLst>
      <pc:sldChg chg="modSp">
        <pc:chgData name="Con Bartels" userId="S::con_momentumconsulting.ie#ext#@uludagedutr.onmicrosoft.com::b39c679a-0751-4854-99b6-bfece60c7cf0" providerId="AD" clId="Web-{906C727C-1263-6A8C-6503-5AA7C5CC8B46}" dt="2026-09-25T09:20:03.548" v="0" actId="20577"/>
        <pc:sldMkLst>
          <pc:docMk/>
          <pc:sldMk cId="0" sldId="256"/>
        </pc:sldMkLst>
        <pc:spChg chg="mod">
          <ac:chgData name="Con Bartels" userId="S::con_momentumconsulting.ie#ext#@uludagedutr.onmicrosoft.com::b39c679a-0751-4854-99b6-bfece60c7cf0" providerId="AD" clId="Web-{906C727C-1263-6A8C-6503-5AA7C5CC8B46}" dt="2026-09-25T09:20:03.548" v="0"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906C727C-1263-6A8C-6503-5AA7C5CC8B46}" dt="2026-09-25T09:20:15.110" v="1" actId="20577"/>
        <pc:sldMkLst>
          <pc:docMk/>
          <pc:sldMk cId="0" sldId="262"/>
        </pc:sldMkLst>
        <pc:spChg chg="mod">
          <ac:chgData name="Con Bartels" userId="S::con_momentumconsulting.ie#ext#@uludagedutr.onmicrosoft.com::b39c679a-0751-4854-99b6-bfece60c7cf0" providerId="AD" clId="Web-{906C727C-1263-6A8C-6503-5AA7C5CC8B46}" dt="2026-09-25T09:20:15.110" v="1"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99C70B2E-D354-0246-859E-7D36B038F276}" type="slidenum">
              <a:rPr lang="tr-TR" smtClean="0"/>
              <a:t>6</a:t>
            </a:fld>
            <a:endParaRPr lang="tr-TR"/>
          </a:p>
        </p:txBody>
      </p:sp>
    </p:spTree>
    <p:extLst>
      <p:ext uri="{BB962C8B-B14F-4D97-AF65-F5344CB8AC3E}">
        <p14:creationId xmlns:p14="http://schemas.microsoft.com/office/powerpoint/2010/main" val="3250370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99C70B2E-D354-0246-859E-7D36B038F276}" type="slidenum">
              <a:rPr lang="tr-TR" smtClean="0"/>
              <a:t>7</a:t>
            </a:fld>
            <a:endParaRPr lang="tr-TR"/>
          </a:p>
        </p:txBody>
      </p:sp>
    </p:spTree>
    <p:extLst>
      <p:ext uri="{BB962C8B-B14F-4D97-AF65-F5344CB8AC3E}">
        <p14:creationId xmlns:p14="http://schemas.microsoft.com/office/powerpoint/2010/main" val="2250896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99C70B2E-D354-0246-859E-7D36B038F276}" type="slidenum">
              <a:rPr lang="tr-TR" smtClean="0"/>
              <a:t>8</a:t>
            </a:fld>
            <a:endParaRPr lang="tr-TR"/>
          </a:p>
        </p:txBody>
      </p:sp>
    </p:spTree>
    <p:extLst>
      <p:ext uri="{BB962C8B-B14F-4D97-AF65-F5344CB8AC3E}">
        <p14:creationId xmlns:p14="http://schemas.microsoft.com/office/powerpoint/2010/main" val="2061983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jp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jp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5.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a:solidFill>
                  <a:srgbClr val="FFFFFF"/>
                </a:solidFill>
                <a:latin typeface="+mn-lt"/>
                <a:ea typeface="Al Bayan Plain" charset="-78"/>
                <a:cs typeface="Al Bayan Plain" charset="-78"/>
              </a:rPr>
              <a:t>PEARL</a:t>
            </a:r>
            <a:endParaRPr sz="4000">
              <a:latin typeface="+mn-lt"/>
              <a:ea typeface="Al Bayan Plain" charset="-78"/>
              <a:cs typeface="Al Bayan Plain" charset="-78"/>
            </a:endParaRPr>
          </a:p>
          <a:p>
            <a:pPr marL="12700" marR="5080" lvl="4">
              <a:lnSpc>
                <a:spcPts val="5550"/>
              </a:lnSpc>
              <a:spcBef>
                <a:spcPts val="110"/>
              </a:spcBef>
            </a:pPr>
            <a:r>
              <a:rPr sz="4000" b="1">
                <a:solidFill>
                  <a:srgbClr val="FFFFFF"/>
                </a:solidFill>
                <a:latin typeface="+mn-lt"/>
                <a:ea typeface="Al Bayan Plain" charset="-78"/>
                <a:cs typeface="Al Bayan Plain" charset="-78"/>
              </a:rPr>
              <a:t>Case Study</a:t>
            </a:r>
            <a:br>
              <a:rPr lang="tr-TR" sz="4000" b="1">
                <a:solidFill>
                  <a:srgbClr val="FFFFFF"/>
                </a:solidFill>
                <a:latin typeface="+mn-lt"/>
                <a:ea typeface="Al Bayan Plain" charset="-78"/>
                <a:cs typeface="Al Bayan Plain" charset="-78"/>
              </a:rPr>
            </a:br>
            <a:r>
              <a:rPr lang="tr-TR" sz="4000" b="1" err="1">
                <a:solidFill>
                  <a:srgbClr val="FFFFFF"/>
                </a:solidFill>
                <a:latin typeface="+mn-lt"/>
                <a:ea typeface="Al Bayan Plain" charset="-78"/>
                <a:cs typeface="Al Bayan Plain" charset="-78"/>
              </a:rPr>
              <a:t>Module</a:t>
            </a:r>
            <a:r>
              <a:rPr lang="tr-TR" sz="4000" b="1">
                <a:solidFill>
                  <a:srgbClr val="FFFFFF"/>
                </a:solidFill>
                <a:latin typeface="+mn-lt"/>
                <a:ea typeface="Al Bayan Plain" charset="-78"/>
                <a:cs typeface="Al Bayan Plain" charset="-78"/>
              </a:rPr>
              <a:t> 1</a:t>
            </a:r>
            <a:endParaRPr sz="400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577" y="72961"/>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a:solidFill>
                  <a:srgbClr val="379A67"/>
                </a:solidFill>
                <a:latin typeface="Geneva"/>
                <a:cs typeface="Geneva"/>
              </a:rPr>
              <a:t>Promoting</a:t>
            </a:r>
            <a:r>
              <a:rPr sz="950" spc="-45">
                <a:solidFill>
                  <a:srgbClr val="379A67"/>
                </a:solidFill>
                <a:latin typeface="Geneva"/>
                <a:cs typeface="Geneva"/>
              </a:rPr>
              <a:t> </a:t>
            </a:r>
            <a:r>
              <a:rPr sz="950" spc="-80">
                <a:solidFill>
                  <a:srgbClr val="379A67"/>
                </a:solidFill>
                <a:latin typeface="Geneva"/>
                <a:cs typeface="Geneva"/>
              </a:rPr>
              <a:t>ESG</a:t>
            </a:r>
            <a:r>
              <a:rPr sz="950" spc="-40">
                <a:solidFill>
                  <a:srgbClr val="379A67"/>
                </a:solidFill>
                <a:latin typeface="Geneva"/>
                <a:cs typeface="Geneva"/>
              </a:rPr>
              <a:t> </a:t>
            </a:r>
            <a:r>
              <a:rPr sz="950" spc="-75">
                <a:solidFill>
                  <a:srgbClr val="379A67"/>
                </a:solidFill>
                <a:latin typeface="Geneva"/>
                <a:cs typeface="Geneva"/>
              </a:rPr>
              <a:t>Awareness</a:t>
            </a:r>
            <a:r>
              <a:rPr sz="950" spc="-40">
                <a:solidFill>
                  <a:srgbClr val="379A67"/>
                </a:solidFill>
                <a:latin typeface="Geneva"/>
                <a:cs typeface="Geneva"/>
              </a:rPr>
              <a:t> </a:t>
            </a:r>
            <a:r>
              <a:rPr sz="950" spc="-160">
                <a:solidFill>
                  <a:srgbClr val="379A67"/>
                </a:solidFill>
                <a:latin typeface="Geneva"/>
                <a:cs typeface="Geneva"/>
              </a:rPr>
              <a:t>+</a:t>
            </a:r>
            <a:r>
              <a:rPr sz="950" spc="-40">
                <a:solidFill>
                  <a:srgbClr val="379A67"/>
                </a:solidFill>
                <a:latin typeface="Geneva"/>
                <a:cs typeface="Geneva"/>
              </a:rPr>
              <a:t> </a:t>
            </a:r>
            <a:r>
              <a:rPr sz="950" spc="-60">
                <a:solidFill>
                  <a:srgbClr val="379A67"/>
                </a:solidFill>
                <a:latin typeface="Geneva"/>
                <a:cs typeface="Geneva"/>
              </a:rPr>
              <a:t>Risk</a:t>
            </a:r>
            <a:r>
              <a:rPr sz="950" spc="-40">
                <a:solidFill>
                  <a:srgbClr val="379A67"/>
                </a:solidFill>
                <a:latin typeface="Geneva"/>
                <a:cs typeface="Geneva"/>
              </a:rPr>
              <a:t> </a:t>
            </a:r>
            <a:r>
              <a:rPr sz="950" spc="-80">
                <a:solidFill>
                  <a:srgbClr val="379A67"/>
                </a:solidFill>
                <a:latin typeface="Geneva"/>
                <a:cs typeface="Geneva"/>
              </a:rPr>
              <a:t>Literacy</a:t>
            </a:r>
            <a:r>
              <a:rPr sz="950" spc="-40">
                <a:solidFill>
                  <a:srgbClr val="379A67"/>
                </a:solidFill>
                <a:latin typeface="Geneva"/>
                <a:cs typeface="Geneva"/>
              </a:rPr>
              <a:t> </a:t>
            </a:r>
            <a:r>
              <a:rPr sz="950" spc="-25">
                <a:solidFill>
                  <a:srgbClr val="379A67"/>
                </a:solidFill>
                <a:latin typeface="Geneva"/>
                <a:cs typeface="Geneva"/>
              </a:rPr>
              <a:t>in</a:t>
            </a:r>
            <a:r>
              <a:rPr sz="950" spc="-40">
                <a:solidFill>
                  <a:srgbClr val="379A67"/>
                </a:solidFill>
                <a:latin typeface="Geneva"/>
                <a:cs typeface="Geneva"/>
              </a:rPr>
              <a:t> </a:t>
            </a:r>
            <a:r>
              <a:rPr sz="950" spc="-2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a:solidFill>
                  <a:srgbClr val="FFFFFF"/>
                </a:solidFill>
                <a:latin typeface="Geneva"/>
                <a:cs typeface="Geneva"/>
                <a:hlinkClick r:id="rId5"/>
              </a:rPr>
              <a:t>www.</a:t>
            </a:r>
            <a:r>
              <a:rPr sz="2400" b="1" spc="-140">
                <a:solidFill>
                  <a:srgbClr val="FFFFFF"/>
                </a:solidFill>
                <a:latin typeface="Arial"/>
                <a:cs typeface="Arial"/>
                <a:hlinkClick r:id="rId5"/>
              </a:rPr>
              <a:t>pearlproject</a:t>
            </a:r>
            <a:r>
              <a:rPr sz="2400" spc="-14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a:t>Case</a:t>
            </a:r>
            <a:r>
              <a:t>	</a:t>
            </a:r>
            <a:r>
              <a:rPr spc="-20"/>
              <a:t>Study</a:t>
            </a:r>
            <a:r>
              <a:t>	</a:t>
            </a:r>
            <a:r>
              <a:rPr spc="130"/>
              <a:t>Identification</a:t>
            </a:r>
          </a:p>
        </p:txBody>
      </p:sp>
      <p:sp>
        <p:nvSpPr>
          <p:cNvPr id="18" name="object 18"/>
          <p:cNvSpPr txBox="1"/>
          <p:nvPr/>
        </p:nvSpPr>
        <p:spPr>
          <a:xfrm>
            <a:off x="1655573" y="7473229"/>
            <a:ext cx="5379609" cy="2785378"/>
          </a:xfrm>
          <a:prstGeom prst="rect">
            <a:avLst/>
          </a:prstGeom>
        </p:spPr>
        <p:txBody>
          <a:bodyPr vert="horz" wrap="square" lIns="0" tIns="12700" rIns="0" bIns="0" rtlCol="0">
            <a:spAutoFit/>
          </a:bodyPr>
          <a:lstStyle/>
          <a:p>
            <a:pPr marL="12700">
              <a:lnSpc>
                <a:spcPct val="100000"/>
              </a:lnSpc>
              <a:spcBef>
                <a:spcPts val="100"/>
              </a:spcBef>
            </a:pPr>
            <a:endParaRPr lang="tr-TR" sz="1600" b="1" spc="-114">
              <a:solidFill>
                <a:srgbClr val="007771"/>
              </a:solidFill>
              <a:latin typeface="+mn-lt"/>
              <a:cs typeface="Arial"/>
            </a:endParaRPr>
          </a:p>
          <a:p>
            <a:pPr marL="12700">
              <a:lnSpc>
                <a:spcPct val="100000"/>
              </a:lnSpc>
              <a:spcBef>
                <a:spcPts val="100"/>
              </a:spcBef>
            </a:pPr>
            <a:r>
              <a:rPr lang="tr-TR" sz="1600" b="1" spc="-114" err="1">
                <a:solidFill>
                  <a:srgbClr val="007771"/>
                </a:solidFill>
                <a:latin typeface="+mn-lt"/>
                <a:cs typeface="Arial"/>
              </a:rPr>
              <a:t>Company</a:t>
            </a:r>
            <a:r>
              <a:rPr lang="tr-TR" sz="1600" b="1" spc="-114">
                <a:solidFill>
                  <a:srgbClr val="007771"/>
                </a:solidFill>
                <a:latin typeface="+mn-lt"/>
                <a:cs typeface="Arial"/>
              </a:rPr>
              <a:t> size (</a:t>
            </a:r>
            <a:r>
              <a:rPr lang="tr-TR" sz="1600" b="1" spc="-114" err="1">
                <a:solidFill>
                  <a:srgbClr val="007771"/>
                </a:solidFill>
                <a:latin typeface="+mn-lt"/>
                <a:cs typeface="Arial"/>
              </a:rPr>
              <a:t>micro</a:t>
            </a:r>
            <a:r>
              <a:rPr lang="tr-TR" sz="1600" b="1" spc="-114">
                <a:solidFill>
                  <a:srgbClr val="007771"/>
                </a:solidFill>
                <a:latin typeface="+mn-lt"/>
                <a:cs typeface="Arial"/>
              </a:rPr>
              <a:t> / </a:t>
            </a:r>
            <a:r>
              <a:rPr lang="tr-TR" sz="1600" b="1" spc="-114" err="1">
                <a:solidFill>
                  <a:srgbClr val="007771"/>
                </a:solidFill>
                <a:latin typeface="+mn-lt"/>
                <a:cs typeface="Arial"/>
              </a:rPr>
              <a:t>small</a:t>
            </a:r>
            <a:r>
              <a:rPr lang="tr-TR" sz="1600" b="1" spc="-114">
                <a:solidFill>
                  <a:srgbClr val="007771"/>
                </a:solidFill>
                <a:latin typeface="+mn-lt"/>
                <a:cs typeface="Arial"/>
              </a:rPr>
              <a:t> / </a:t>
            </a:r>
            <a:r>
              <a:rPr lang="tr-TR" sz="1600" b="1" spc="-114" err="1">
                <a:solidFill>
                  <a:srgbClr val="007771"/>
                </a:solidFill>
                <a:latin typeface="+mn-lt"/>
                <a:cs typeface="Arial"/>
              </a:rPr>
              <a:t>medium</a:t>
            </a:r>
            <a:r>
              <a:rPr lang="tr-TR" sz="1600" b="1" spc="-114">
                <a:solidFill>
                  <a:srgbClr val="007771"/>
                </a:solidFill>
                <a:latin typeface="+mn-lt"/>
                <a:cs typeface="Arial"/>
              </a:rPr>
              <a:t>): </a:t>
            </a:r>
          </a:p>
          <a:p>
            <a:pPr marL="12700">
              <a:lnSpc>
                <a:spcPct val="100000"/>
              </a:lnSpc>
              <a:spcBef>
                <a:spcPts val="100"/>
              </a:spcBef>
            </a:pPr>
            <a:r>
              <a:rPr lang="tr-TR" sz="1600" spc="-114" err="1">
                <a:solidFill>
                  <a:srgbClr val="007771"/>
                </a:solidFill>
                <a:latin typeface="+mn-lt"/>
                <a:cs typeface="Arial"/>
              </a:rPr>
              <a:t>Medium-sized</a:t>
            </a:r>
            <a:r>
              <a:rPr lang="tr-TR" sz="1600" spc="-114">
                <a:solidFill>
                  <a:srgbClr val="007771"/>
                </a:solidFill>
                <a:latin typeface="+mn-lt"/>
                <a:cs typeface="Arial"/>
              </a:rPr>
              <a:t> (155 </a:t>
            </a:r>
            <a:r>
              <a:rPr lang="tr-TR" sz="1600" spc="-114" err="1">
                <a:solidFill>
                  <a:srgbClr val="007771"/>
                </a:solidFill>
                <a:latin typeface="+mn-lt"/>
                <a:cs typeface="Arial"/>
              </a:rPr>
              <a:t>employees</a:t>
            </a:r>
            <a:r>
              <a:rPr lang="tr-TR" sz="1600" spc="-114">
                <a:solidFill>
                  <a:srgbClr val="007771"/>
                </a:solidFill>
                <a:latin typeface="+mn-lt"/>
                <a:cs typeface="Arial"/>
              </a:rPr>
              <a:t>)</a:t>
            </a:r>
          </a:p>
          <a:p>
            <a:pPr marL="12700">
              <a:lnSpc>
                <a:spcPct val="100000"/>
              </a:lnSpc>
              <a:spcBef>
                <a:spcPts val="100"/>
              </a:spcBef>
            </a:pPr>
            <a:endParaRPr lang="tr-TR" sz="1600" b="1" spc="-114">
              <a:solidFill>
                <a:srgbClr val="007771"/>
              </a:solidFill>
              <a:latin typeface="+mn-lt"/>
              <a:cs typeface="Arial"/>
            </a:endParaRPr>
          </a:p>
          <a:p>
            <a:pPr marL="12700">
              <a:lnSpc>
                <a:spcPct val="100000"/>
              </a:lnSpc>
              <a:spcBef>
                <a:spcPts val="100"/>
              </a:spcBef>
            </a:pPr>
            <a:r>
              <a:rPr sz="1600" b="1" spc="-114">
                <a:solidFill>
                  <a:srgbClr val="007771"/>
                </a:solidFill>
                <a:latin typeface="+mn-lt"/>
                <a:cs typeface="Arial"/>
              </a:rPr>
              <a:t>Ownership</a:t>
            </a:r>
            <a:r>
              <a:rPr sz="1600" b="1" spc="5">
                <a:solidFill>
                  <a:srgbClr val="007771"/>
                </a:solidFill>
                <a:latin typeface="+mn-lt"/>
                <a:cs typeface="Arial"/>
              </a:rPr>
              <a:t> </a:t>
            </a:r>
            <a:r>
              <a:rPr sz="1600" b="1" spc="-90">
                <a:solidFill>
                  <a:srgbClr val="007771"/>
                </a:solidFill>
                <a:latin typeface="+mn-lt"/>
                <a:cs typeface="Arial"/>
              </a:rPr>
              <a:t>structure</a:t>
            </a:r>
            <a:r>
              <a:rPr sz="1600" b="1" spc="10">
                <a:solidFill>
                  <a:srgbClr val="007771"/>
                </a:solidFill>
                <a:latin typeface="+mn-lt"/>
                <a:cs typeface="Arial"/>
              </a:rPr>
              <a:t> </a:t>
            </a:r>
            <a:r>
              <a:rPr sz="1600" b="1" spc="-75">
                <a:solidFill>
                  <a:srgbClr val="007771"/>
                </a:solidFill>
                <a:latin typeface="+mn-lt"/>
                <a:cs typeface="Arial"/>
              </a:rPr>
              <a:t>(family-</a:t>
            </a:r>
            <a:r>
              <a:rPr sz="1600" b="1" spc="-85">
                <a:solidFill>
                  <a:srgbClr val="007771"/>
                </a:solidFill>
                <a:latin typeface="+mn-lt"/>
                <a:cs typeface="Arial"/>
              </a:rPr>
              <a:t>owned,</a:t>
            </a:r>
            <a:r>
              <a:rPr sz="1600" b="1" spc="10">
                <a:solidFill>
                  <a:srgbClr val="007771"/>
                </a:solidFill>
                <a:latin typeface="+mn-lt"/>
                <a:cs typeface="Arial"/>
              </a:rPr>
              <a:t> </a:t>
            </a:r>
            <a:r>
              <a:rPr sz="1600" b="1" spc="-85">
                <a:solidFill>
                  <a:srgbClr val="007771"/>
                </a:solidFill>
                <a:latin typeface="+mn-lt"/>
                <a:cs typeface="Arial"/>
              </a:rPr>
              <a:t>partnership,</a:t>
            </a:r>
            <a:r>
              <a:rPr sz="1600" b="1" spc="10">
                <a:solidFill>
                  <a:srgbClr val="007771"/>
                </a:solidFill>
                <a:latin typeface="+mn-lt"/>
                <a:cs typeface="Arial"/>
              </a:rPr>
              <a:t> </a:t>
            </a:r>
            <a:r>
              <a:rPr sz="1600" b="1" spc="-25">
                <a:solidFill>
                  <a:srgbClr val="007771"/>
                </a:solidFill>
                <a:latin typeface="+mn-lt"/>
                <a:cs typeface="Arial"/>
              </a:rPr>
              <a:t>etc.):</a:t>
            </a:r>
            <a:r>
              <a:rPr lang="tr-TR" sz="1600" b="1" spc="-25">
                <a:solidFill>
                  <a:srgbClr val="007771"/>
                </a:solidFill>
                <a:latin typeface="+mn-lt"/>
                <a:cs typeface="Arial"/>
              </a:rPr>
              <a:t> </a:t>
            </a:r>
          </a:p>
          <a:p>
            <a:pPr marL="12700">
              <a:lnSpc>
                <a:spcPct val="100000"/>
              </a:lnSpc>
              <a:spcBef>
                <a:spcPts val="100"/>
              </a:spcBef>
            </a:pPr>
            <a:r>
              <a:rPr lang="tr-TR" sz="1600" spc="-25" err="1">
                <a:solidFill>
                  <a:srgbClr val="007771"/>
                </a:solidFill>
                <a:latin typeface="+mn-lt"/>
                <a:cs typeface="Arial"/>
              </a:rPr>
              <a:t>Family-owned</a:t>
            </a:r>
            <a:r>
              <a:rPr lang="tr-TR" sz="1600" spc="-25">
                <a:solidFill>
                  <a:srgbClr val="007771"/>
                </a:solidFill>
                <a:latin typeface="+mn-lt"/>
                <a:cs typeface="Arial"/>
              </a:rPr>
              <a:t> </a:t>
            </a:r>
            <a:endParaRPr sz="1600">
              <a:latin typeface="+mn-lt"/>
              <a:cs typeface="Arial"/>
            </a:endParaRPr>
          </a:p>
          <a:p>
            <a:pPr>
              <a:lnSpc>
                <a:spcPct val="100000"/>
              </a:lnSpc>
              <a:spcBef>
                <a:spcPts val="25"/>
              </a:spcBef>
            </a:pPr>
            <a:endParaRPr sz="1600">
              <a:latin typeface="+mn-lt"/>
              <a:cs typeface="Arial"/>
            </a:endParaRPr>
          </a:p>
          <a:p>
            <a:pPr marL="12700">
              <a:lnSpc>
                <a:spcPct val="100000"/>
              </a:lnSpc>
            </a:pPr>
            <a:r>
              <a:rPr sz="1600" b="1" spc="-45">
                <a:solidFill>
                  <a:srgbClr val="007771"/>
                </a:solidFill>
                <a:latin typeface="+mn-lt"/>
                <a:cs typeface="Arial"/>
              </a:rPr>
              <a:t>Market</a:t>
            </a:r>
            <a:r>
              <a:rPr sz="1600" b="1" spc="-35">
                <a:solidFill>
                  <a:srgbClr val="007771"/>
                </a:solidFill>
                <a:latin typeface="+mn-lt"/>
                <a:cs typeface="Arial"/>
              </a:rPr>
              <a:t> </a:t>
            </a:r>
            <a:r>
              <a:rPr sz="1600" b="1" spc="-155">
                <a:solidFill>
                  <a:srgbClr val="007771"/>
                </a:solidFill>
                <a:latin typeface="+mn-lt"/>
                <a:cs typeface="Arial"/>
              </a:rPr>
              <a:t>scope</a:t>
            </a:r>
            <a:r>
              <a:rPr sz="1600" b="1" spc="-35">
                <a:solidFill>
                  <a:srgbClr val="007771"/>
                </a:solidFill>
                <a:latin typeface="+mn-lt"/>
                <a:cs typeface="Arial"/>
              </a:rPr>
              <a:t> </a:t>
            </a:r>
            <a:r>
              <a:rPr sz="1600" b="1" spc="-100">
                <a:solidFill>
                  <a:srgbClr val="007771"/>
                </a:solidFill>
                <a:latin typeface="+mn-lt"/>
                <a:cs typeface="Arial"/>
              </a:rPr>
              <a:t>(local</a:t>
            </a:r>
            <a:r>
              <a:rPr sz="1600" b="1" spc="-35">
                <a:solidFill>
                  <a:srgbClr val="007771"/>
                </a:solidFill>
                <a:latin typeface="+mn-lt"/>
                <a:cs typeface="Arial"/>
              </a:rPr>
              <a:t> </a:t>
            </a:r>
            <a:r>
              <a:rPr sz="1600" b="1" spc="229">
                <a:solidFill>
                  <a:srgbClr val="007771"/>
                </a:solidFill>
                <a:latin typeface="+mn-lt"/>
                <a:cs typeface="Arial"/>
              </a:rPr>
              <a:t>/</a:t>
            </a:r>
            <a:r>
              <a:rPr sz="1600" b="1" spc="-35">
                <a:solidFill>
                  <a:srgbClr val="007771"/>
                </a:solidFill>
                <a:latin typeface="+mn-lt"/>
                <a:cs typeface="Arial"/>
              </a:rPr>
              <a:t> </a:t>
            </a:r>
            <a:r>
              <a:rPr sz="1600" b="1" spc="-95">
                <a:solidFill>
                  <a:srgbClr val="007771"/>
                </a:solidFill>
                <a:latin typeface="+mn-lt"/>
                <a:cs typeface="Arial"/>
              </a:rPr>
              <a:t>regional</a:t>
            </a:r>
            <a:r>
              <a:rPr sz="1600" b="1" spc="-30">
                <a:solidFill>
                  <a:srgbClr val="007771"/>
                </a:solidFill>
                <a:latin typeface="+mn-lt"/>
                <a:cs typeface="Arial"/>
              </a:rPr>
              <a:t> </a:t>
            </a:r>
            <a:r>
              <a:rPr sz="1600" b="1" spc="229">
                <a:solidFill>
                  <a:srgbClr val="007771"/>
                </a:solidFill>
                <a:latin typeface="+mn-lt"/>
                <a:cs typeface="Arial"/>
              </a:rPr>
              <a:t>/</a:t>
            </a:r>
            <a:r>
              <a:rPr sz="1600" b="1" spc="-35">
                <a:solidFill>
                  <a:srgbClr val="007771"/>
                </a:solidFill>
                <a:latin typeface="+mn-lt"/>
                <a:cs typeface="Arial"/>
              </a:rPr>
              <a:t> </a:t>
            </a:r>
            <a:r>
              <a:rPr sz="1600" b="1" spc="-10">
                <a:solidFill>
                  <a:srgbClr val="007771"/>
                </a:solidFill>
                <a:latin typeface="+mn-lt"/>
                <a:cs typeface="Arial"/>
              </a:rPr>
              <a:t>international):</a:t>
            </a:r>
            <a:endParaRPr lang="tr-TR" sz="1600" b="1" spc="-10">
              <a:solidFill>
                <a:srgbClr val="007771"/>
              </a:solidFill>
              <a:latin typeface="+mn-lt"/>
              <a:cs typeface="Arial"/>
            </a:endParaRPr>
          </a:p>
          <a:p>
            <a:pPr marL="12700">
              <a:lnSpc>
                <a:spcPct val="100000"/>
              </a:lnSpc>
            </a:pPr>
            <a:r>
              <a:rPr lang="en-US" sz="1600" spc="-10">
                <a:solidFill>
                  <a:srgbClr val="007771"/>
                </a:solidFill>
                <a:latin typeface="+mn-lt"/>
                <a:cs typeface="Arial"/>
              </a:rPr>
              <a:t>International (Supplying frozen and canned goods to European retail chains)</a:t>
            </a:r>
            <a:endParaRPr lang="tr-TR" sz="1600" b="1" spc="-10">
              <a:solidFill>
                <a:srgbClr val="007771"/>
              </a:solidFill>
              <a:latin typeface="+mn-lt"/>
              <a:cs typeface="Arial"/>
            </a:endParaRPr>
          </a:p>
          <a:p>
            <a:pPr marL="12700">
              <a:lnSpc>
                <a:spcPct val="100000"/>
              </a:lnSpc>
            </a:pPr>
            <a:endParaRPr sz="160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Case Study Title:</a:t>
            </a:r>
            <a:r>
              <a:rPr lang="tr-TR" b="1">
                <a:solidFill>
                  <a:schemeClr val="tx1"/>
                </a:solidFill>
                <a:effectLst/>
                <a:latin typeface="Calibri" charset="0"/>
                <a:ea typeface="Calibri" charset="0"/>
                <a:cs typeface="Times New Roman" charset="0"/>
              </a:rPr>
              <a:t>       </a:t>
            </a:r>
            <a:r>
              <a:rPr lang="en-US"/>
              <a:t>"Is Good Intent Enough?" – Bursa </a:t>
            </a:r>
            <a:r>
              <a:rPr lang="en-US" err="1"/>
              <a:t>FoodPack’s</a:t>
            </a:r>
            <a:r>
              <a:rPr lang="en-US"/>
              <a:t> First Encounter with ESG</a:t>
            </a:r>
            <a:endParaRPr lang="tr-T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Partner Institution:</a:t>
            </a:r>
            <a:r>
              <a:rPr lang="tr-TR" b="1">
                <a:solidFill>
                  <a:schemeClr val="tx1"/>
                </a:solidFill>
                <a:effectLst/>
                <a:latin typeface="Calibri" charset="0"/>
                <a:ea typeface="Calibri" charset="0"/>
                <a:cs typeface="Times New Roman" charset="0"/>
              </a:rPr>
              <a:t>  </a:t>
            </a:r>
            <a:r>
              <a:rPr lang="tr-TR">
                <a:solidFill>
                  <a:schemeClr val="tx1"/>
                </a:solidFill>
                <a:latin typeface="Calibri" charset="0"/>
                <a:ea typeface="Calibri" charset="0"/>
                <a:cs typeface="Times New Roman" charset="0"/>
              </a:rPr>
              <a:t>Bursa Uludağ </a:t>
            </a:r>
            <a:r>
              <a:rPr lang="tr-TR" err="1">
                <a:solidFill>
                  <a:schemeClr val="tx1"/>
                </a:solidFill>
                <a:latin typeface="Calibri" charset="0"/>
                <a:ea typeface="Calibri" charset="0"/>
                <a:cs typeface="Times New Roman" charset="0"/>
              </a:rPr>
              <a:t>University</a:t>
            </a:r>
            <a:endParaRPr lang="en-US" b="1">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Country:</a:t>
            </a:r>
            <a:r>
              <a:rPr lang="tr-TR" b="1">
                <a:solidFill>
                  <a:schemeClr val="tx1"/>
                </a:solidFill>
                <a:effectLst/>
                <a:latin typeface="Calibri" charset="0"/>
                <a:ea typeface="Calibri" charset="0"/>
                <a:cs typeface="Times New Roman" charset="0"/>
              </a:rPr>
              <a:t>                     </a:t>
            </a:r>
            <a:r>
              <a:rPr lang="tr-TR">
                <a:solidFill>
                  <a:schemeClr val="tx1"/>
                </a:solidFill>
                <a:effectLst/>
                <a:latin typeface="Calibri" charset="0"/>
                <a:ea typeface="Calibri" charset="0"/>
                <a:cs typeface="Times New Roman" charset="0"/>
              </a:rPr>
              <a:t>Türkiye</a:t>
            </a:r>
          </a:p>
          <a:p>
            <a:pPr lvl="0">
              <a:lnSpc>
                <a:spcPct val="120000"/>
              </a:lnSpc>
              <a:buSzPts val="1000"/>
              <a:tabLst>
                <a:tab pos="457200" algn="l"/>
              </a:tabLst>
            </a:pPr>
            <a:endParaRPr lang="en-US" b="1">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Sector /Industry:</a:t>
            </a:r>
            <a:r>
              <a:rPr lang="tr-TR" b="1">
                <a:solidFill>
                  <a:schemeClr val="tx1"/>
                </a:solidFill>
                <a:effectLst/>
                <a:latin typeface="Calibri" charset="0"/>
                <a:ea typeface="Calibri" charset="0"/>
                <a:cs typeface="Times New Roman" charset="0"/>
              </a:rPr>
              <a:t>      </a:t>
            </a:r>
            <a:r>
              <a:rPr lang="tr-TR" err="1"/>
              <a:t>Food</a:t>
            </a:r>
            <a:r>
              <a:rPr lang="tr-TR"/>
              <a:t> </a:t>
            </a:r>
            <a:r>
              <a:rPr lang="tr-TR" err="1"/>
              <a:t>Processing</a:t>
            </a:r>
            <a:r>
              <a:rPr lang="tr-TR"/>
              <a:t> &amp; </a:t>
            </a:r>
            <a:r>
              <a:rPr lang="tr-TR" err="1"/>
              <a:t>Packaging</a:t>
            </a:r>
            <a:endParaRPr lang="tr-TR"/>
          </a:p>
          <a:p>
            <a:pPr lvl="0">
              <a:lnSpc>
                <a:spcPct val="120000"/>
              </a:lnSpc>
              <a:buSzPts val="1000"/>
              <a:tabLst>
                <a:tab pos="457200" algn="l"/>
              </a:tabLst>
            </a:pPr>
            <a:endParaRPr lang="tr-TR" b="1">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8129" y="22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a:latin typeface="+mn-lt"/>
              </a:rPr>
              <a:t>2. </a:t>
            </a:r>
            <a:r>
              <a:rPr lang="tr-TR" sz="2400" err="1">
                <a:latin typeface="+mn-lt"/>
              </a:rPr>
              <a:t>Relevant</a:t>
            </a:r>
            <a:r>
              <a:rPr lang="tr-TR" sz="2400">
                <a:latin typeface="+mn-lt"/>
              </a:rPr>
              <a:t> PEARL </a:t>
            </a:r>
            <a:r>
              <a:rPr lang="tr-TR" sz="2400" err="1">
                <a:latin typeface="+mn-lt"/>
              </a:rPr>
              <a:t>Curriculum</a:t>
            </a:r>
            <a:r>
              <a:rPr lang="tr-TR" sz="2400">
                <a:latin typeface="+mn-lt"/>
              </a:rPr>
              <a:t> </a:t>
            </a:r>
            <a:r>
              <a:rPr lang="tr-TR" sz="2400" err="1">
                <a:latin typeface="+mn-lt"/>
              </a:rPr>
              <a:t>Module</a:t>
            </a:r>
            <a:r>
              <a:rPr lang="tr-TR" sz="2400">
                <a:latin typeface="+mn-lt"/>
              </a:rPr>
              <a:t>(s)</a:t>
            </a:r>
          </a:p>
        </p:txBody>
      </p:sp>
      <p:sp>
        <p:nvSpPr>
          <p:cNvPr id="13" name="object 13"/>
          <p:cNvSpPr txBox="1"/>
          <p:nvPr/>
        </p:nvSpPr>
        <p:spPr>
          <a:xfrm>
            <a:off x="329651" y="5255527"/>
            <a:ext cx="6199744" cy="1805623"/>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What ESG challenge, decision, or dilemma does this case illustrate?</a:t>
            </a:r>
            <a:endParaRPr lang="tr-TR" sz="1600" b="1">
              <a:solidFill>
                <a:srgbClr val="404040"/>
              </a:solidFill>
              <a:latin typeface="+mn-lt"/>
              <a:cs typeface="Arial"/>
            </a:endParaRPr>
          </a:p>
          <a:p>
            <a:pPr marL="12700">
              <a:lnSpc>
                <a:spcPct val="100000"/>
              </a:lnSpc>
              <a:spcBef>
                <a:spcPts val="100"/>
              </a:spcBef>
            </a:pPr>
            <a:r>
              <a:rPr lang="en-US" sz="1400"/>
              <a:t>This case illustrates the common misconception among SME leaders who equate traditional Corporate Social Responsibility (CSR) or "charity" with strategic ESG management. The core dilemma is the transition from a "goodwill-based" business model to a "system-based" management model required by global value chains.</a:t>
            </a: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sp>
        <p:nvSpPr>
          <p:cNvPr id="14" name="object 14"/>
          <p:cNvSpPr txBox="1"/>
          <p:nvPr/>
        </p:nvSpPr>
        <p:spPr>
          <a:xfrm>
            <a:off x="327352" y="6796632"/>
            <a:ext cx="5965498" cy="1818447"/>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Why is this case relevant for SMEs?</a:t>
            </a:r>
            <a:endParaRPr lang="tr-TR" sz="1600" b="1">
              <a:solidFill>
                <a:srgbClr val="404040"/>
              </a:solidFill>
              <a:latin typeface="+mn-lt"/>
              <a:cs typeface="Arial"/>
            </a:endParaRPr>
          </a:p>
          <a:p>
            <a:pPr marL="12700">
              <a:lnSpc>
                <a:spcPct val="100000"/>
              </a:lnSpc>
              <a:spcBef>
                <a:spcPts val="100"/>
              </a:spcBef>
            </a:pPr>
            <a:r>
              <a:rPr lang="en-US" sz="1400"/>
              <a:t>Many long-standing SMEs feel that their historical reputation for honesty and local charity is sufficient for sustainability. This case highlights why international buyers now demand "data over intuition" and how ESG serves as a "license to operate" in the modern global market.</a:t>
            </a: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sp>
        <p:nvSpPr>
          <p:cNvPr id="15" name="object 15"/>
          <p:cNvSpPr txBox="1"/>
          <p:nvPr/>
        </p:nvSpPr>
        <p:spPr>
          <a:xfrm>
            <a:off x="386855" y="8184054"/>
            <a:ext cx="6049642" cy="2503249"/>
          </a:xfrm>
          <a:prstGeom prst="rect">
            <a:avLst/>
          </a:prstGeom>
        </p:spPr>
        <p:txBody>
          <a:bodyPr vert="horz" wrap="square" lIns="0" tIns="12700" rIns="0" bIns="0" rtlCol="0">
            <a:spAutoFit/>
          </a:bodyPr>
          <a:lstStyle/>
          <a:p>
            <a:pPr marL="12700">
              <a:lnSpc>
                <a:spcPct val="100000"/>
              </a:lnSpc>
              <a:spcBef>
                <a:spcPts val="100"/>
              </a:spcBef>
            </a:pPr>
            <a:r>
              <a:rPr sz="1600" b="1">
                <a:solidFill>
                  <a:srgbClr val="404040"/>
                </a:solidFill>
                <a:latin typeface="+mn-lt"/>
                <a:cs typeface="Arial"/>
              </a:rPr>
              <a:t>Which competence gaps (knowledge, skills, attitudes) does it address?</a:t>
            </a:r>
            <a:endParaRPr lang="tr-TR" sz="1600" b="1">
              <a:solidFill>
                <a:srgbClr val="404040"/>
              </a:solidFill>
              <a:latin typeface="+mn-lt"/>
              <a:cs typeface="Arial"/>
            </a:endParaRPr>
          </a:p>
          <a:p>
            <a:pPr marL="12700">
              <a:lnSpc>
                <a:spcPct val="100000"/>
              </a:lnSpc>
              <a:spcBef>
                <a:spcPts val="100"/>
              </a:spcBef>
            </a:pPr>
            <a:endParaRPr lang="tr-TR" sz="1400" b="1">
              <a:solidFill>
                <a:srgbClr val="404040"/>
              </a:solidFill>
              <a:latin typeface="+mn-lt"/>
              <a:cs typeface="Arial"/>
            </a:endParaRPr>
          </a:p>
          <a:p>
            <a:pPr marL="12700">
              <a:lnSpc>
                <a:spcPct val="100000"/>
              </a:lnSpc>
              <a:spcBef>
                <a:spcPts val="100"/>
              </a:spcBef>
            </a:pPr>
            <a:r>
              <a:rPr lang="en-US" sz="1400" b="1"/>
              <a:t>Knowledge Gaps:</a:t>
            </a:r>
            <a:r>
              <a:rPr lang="en-US" sz="1400"/>
              <a:t> Understanding the three pillars of ESG and their distinction from traditional philanthropy.</a:t>
            </a:r>
            <a:endParaRPr lang="tr-TR" sz="1400"/>
          </a:p>
          <a:p>
            <a:pPr marL="12700">
              <a:lnSpc>
                <a:spcPct val="100000"/>
              </a:lnSpc>
              <a:spcBef>
                <a:spcPts val="100"/>
              </a:spcBef>
            </a:pPr>
            <a:endParaRPr lang="tr-TR" sz="1400"/>
          </a:p>
          <a:p>
            <a:pPr marL="12700">
              <a:lnSpc>
                <a:spcPct val="100000"/>
              </a:lnSpc>
              <a:spcBef>
                <a:spcPts val="100"/>
              </a:spcBef>
            </a:pPr>
            <a:r>
              <a:rPr lang="en-US" sz="1400" b="1"/>
              <a:t>Skills Gaps:</a:t>
            </a:r>
            <a:r>
              <a:rPr lang="en-US" sz="1400"/>
              <a:t> Ability to identify and categorize existing business activities into the ESG framework</a:t>
            </a:r>
            <a:r>
              <a:rPr lang="tr-TR" sz="1400"/>
              <a:t>.</a:t>
            </a:r>
          </a:p>
          <a:p>
            <a:pPr marL="12700">
              <a:lnSpc>
                <a:spcPct val="100000"/>
              </a:lnSpc>
              <a:spcBef>
                <a:spcPts val="100"/>
              </a:spcBef>
            </a:pPr>
            <a:endParaRPr lang="tr-TR" sz="1400" b="1"/>
          </a:p>
          <a:p>
            <a:pPr marL="12700">
              <a:lnSpc>
                <a:spcPct val="100000"/>
              </a:lnSpc>
              <a:spcBef>
                <a:spcPts val="100"/>
              </a:spcBef>
            </a:pPr>
            <a:r>
              <a:rPr lang="en-US" sz="1400" b="1"/>
              <a:t>Attitude Gaps:</a:t>
            </a:r>
            <a:r>
              <a:rPr lang="en-US" sz="1400"/>
              <a:t> Moving from a defensive "we are already good" stance to a proactive "we need a measurable system" mindset.</a:t>
            </a:r>
            <a:endParaRPr lang="tr-TR" sz="1400" b="1">
              <a:solidFill>
                <a:srgbClr val="404040"/>
              </a:solidFill>
              <a:latin typeface="+mn-lt"/>
              <a:cs typeface="Arial"/>
            </a:endParaRPr>
          </a:p>
          <a:p>
            <a:pPr marL="12700">
              <a:lnSpc>
                <a:spcPct val="100000"/>
              </a:lnSpc>
              <a:spcBef>
                <a:spcPts val="100"/>
              </a:spcBef>
            </a:pPr>
            <a:endParaRPr sz="140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a:latin typeface="+mn-lt"/>
              </a:rPr>
              <a:t>3. Learning </a:t>
            </a:r>
            <a:r>
              <a:rPr lang="tr-TR" err="1">
                <a:latin typeface="+mn-lt"/>
              </a:rPr>
              <a:t>Purpose</a:t>
            </a:r>
            <a:r>
              <a:rPr lang="tr-TR">
                <a:latin typeface="+mn-lt"/>
              </a:rPr>
              <a:t> of </a:t>
            </a:r>
            <a:r>
              <a:rPr lang="tr-TR" err="1">
                <a:latin typeface="+mn-lt"/>
              </a:rPr>
              <a:t>the</a:t>
            </a:r>
            <a:r>
              <a:rPr lang="tr-TR">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a:solidFill>
                  <a:srgbClr val="404040"/>
                </a:solidFill>
                <a:latin typeface="+mn-lt"/>
                <a:cs typeface="Geneva"/>
              </a:rPr>
              <a:t>(</a:t>
            </a:r>
            <a:r>
              <a:rPr lang="tr-TR" sz="1400" i="1">
                <a:solidFill>
                  <a:srgbClr val="404040"/>
                </a:solidFill>
                <a:latin typeface="+mn-lt"/>
                <a:cs typeface="Geneva"/>
              </a:rPr>
              <a:t>Select </a:t>
            </a:r>
            <a:r>
              <a:rPr lang="tr-TR" sz="1400" i="1" err="1">
                <a:solidFill>
                  <a:srgbClr val="404040"/>
                </a:solidFill>
                <a:latin typeface="+mn-lt"/>
                <a:cs typeface="Geneva"/>
              </a:rPr>
              <a:t>one</a:t>
            </a:r>
            <a:r>
              <a:rPr lang="tr-TR" sz="1400" i="1">
                <a:solidFill>
                  <a:srgbClr val="404040"/>
                </a:solidFill>
                <a:latin typeface="+mn-lt"/>
                <a:cs typeface="Geneva"/>
              </a:rPr>
              <a:t> </a:t>
            </a:r>
            <a:r>
              <a:rPr lang="tr-TR" sz="1400" i="1" err="1">
                <a:solidFill>
                  <a:srgbClr val="404040"/>
                </a:solidFill>
                <a:latin typeface="+mn-lt"/>
                <a:cs typeface="Geneva"/>
              </a:rPr>
              <a:t>primary</a:t>
            </a:r>
            <a:r>
              <a:rPr lang="tr-TR" sz="1400" i="1">
                <a:solidFill>
                  <a:srgbClr val="404040"/>
                </a:solidFill>
                <a:latin typeface="+mn-lt"/>
                <a:cs typeface="Geneva"/>
              </a:rPr>
              <a:t> </a:t>
            </a:r>
            <a:r>
              <a:rPr lang="tr-TR" sz="1400" i="1" err="1">
                <a:solidFill>
                  <a:srgbClr val="404040"/>
                </a:solidFill>
                <a:latin typeface="+mn-lt"/>
                <a:cs typeface="Geneva"/>
              </a:rPr>
              <a:t>module</a:t>
            </a:r>
            <a:r>
              <a:rPr lang="tr-TR" sz="1400" i="1">
                <a:solidFill>
                  <a:srgbClr val="404040"/>
                </a:solidFill>
                <a:latin typeface="+mn-lt"/>
                <a:cs typeface="Geneva"/>
              </a:rPr>
              <a:t> </a:t>
            </a:r>
            <a:r>
              <a:rPr lang="tr-TR" sz="1400" i="1" err="1">
                <a:solidFill>
                  <a:srgbClr val="404040"/>
                </a:solidFill>
                <a:latin typeface="+mn-lt"/>
                <a:cs typeface="Geneva"/>
              </a:rPr>
              <a:t>and</a:t>
            </a:r>
            <a:r>
              <a:rPr lang="tr-TR" sz="1400" i="1">
                <a:solidFill>
                  <a:srgbClr val="404040"/>
                </a:solidFill>
                <a:latin typeface="+mn-lt"/>
                <a:cs typeface="Geneva"/>
              </a:rPr>
              <a:t>, </a:t>
            </a:r>
            <a:r>
              <a:rPr lang="tr-TR" sz="1400" i="1" err="1">
                <a:solidFill>
                  <a:srgbClr val="404040"/>
                </a:solidFill>
                <a:latin typeface="+mn-lt"/>
                <a:cs typeface="Geneva"/>
              </a:rPr>
              <a:t>if</a:t>
            </a:r>
            <a:r>
              <a:rPr lang="tr-TR" sz="1400" i="1">
                <a:solidFill>
                  <a:srgbClr val="404040"/>
                </a:solidFill>
                <a:latin typeface="+mn-lt"/>
                <a:cs typeface="Geneva"/>
              </a:rPr>
              <a:t> </a:t>
            </a:r>
            <a:r>
              <a:rPr lang="tr-TR" sz="1400" i="1" err="1">
                <a:solidFill>
                  <a:srgbClr val="404040"/>
                </a:solidFill>
                <a:latin typeface="+mn-lt"/>
                <a:cs typeface="Geneva"/>
              </a:rPr>
              <a:t>relevant</a:t>
            </a:r>
            <a:r>
              <a:rPr lang="tr-TR" sz="1400" i="1">
                <a:solidFill>
                  <a:srgbClr val="404040"/>
                </a:solidFill>
                <a:latin typeface="+mn-lt"/>
                <a:cs typeface="Geneva"/>
              </a:rPr>
              <a:t>, </a:t>
            </a:r>
            <a:r>
              <a:rPr lang="tr-TR" sz="1400" i="1" err="1">
                <a:solidFill>
                  <a:srgbClr val="404040"/>
                </a:solidFill>
                <a:latin typeface="+mn-lt"/>
                <a:cs typeface="Geneva"/>
              </a:rPr>
              <a:t>secondary</a:t>
            </a:r>
            <a:r>
              <a:rPr lang="tr-TR" sz="1400" i="1">
                <a:solidFill>
                  <a:srgbClr val="404040"/>
                </a:solidFill>
                <a:latin typeface="+mn-lt"/>
                <a:cs typeface="Geneva"/>
              </a:rPr>
              <a:t> </a:t>
            </a:r>
            <a:r>
              <a:rPr lang="tr-TR" sz="1400" i="1" err="1">
                <a:solidFill>
                  <a:srgbClr val="404040"/>
                </a:solidFill>
                <a:latin typeface="+mn-lt"/>
                <a:cs typeface="Geneva"/>
              </a:rPr>
              <a:t>modules</a:t>
            </a:r>
            <a:r>
              <a:rPr lang="tr-TR" sz="140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1 – </a:t>
            </a:r>
            <a:r>
              <a:rPr lang="tr-TR" sz="1300" b="0" i="1" err="1">
                <a:solidFill>
                  <a:srgbClr val="404040"/>
                </a:solidFill>
                <a:latin typeface="+mn-lt"/>
                <a:cs typeface="Geneva"/>
              </a:rPr>
              <a:t>Introduction</a:t>
            </a:r>
            <a:r>
              <a:rPr lang="tr-TR" sz="1300" b="0" i="1">
                <a:solidFill>
                  <a:srgbClr val="404040"/>
                </a:solidFill>
                <a:latin typeface="+mn-lt"/>
                <a:cs typeface="Geneva"/>
              </a:rPr>
              <a:t> </a:t>
            </a:r>
            <a:r>
              <a:rPr lang="tr-TR" sz="1300" b="0" i="1" err="1">
                <a:solidFill>
                  <a:srgbClr val="404040"/>
                </a:solidFill>
                <a:latin typeface="+mn-lt"/>
                <a:cs typeface="Geneva"/>
              </a:rPr>
              <a:t>to</a:t>
            </a:r>
            <a:r>
              <a:rPr lang="tr-TR" sz="1300" b="0" i="1">
                <a:solidFill>
                  <a:srgbClr val="404040"/>
                </a:solidFill>
                <a:latin typeface="+mn-lt"/>
                <a:cs typeface="Geneva"/>
              </a:rPr>
              <a:t> ESG, </a:t>
            </a:r>
            <a:r>
              <a:rPr lang="tr-TR" sz="1300" b="0" i="1" err="1">
                <a:solidFill>
                  <a:srgbClr val="404040"/>
                </a:solidFill>
                <a:latin typeface="+mn-lt"/>
                <a:cs typeface="Geneva"/>
              </a:rPr>
              <a:t>Module</a:t>
            </a:r>
            <a:r>
              <a:rPr lang="tr-TR" sz="1300" b="0" i="1">
                <a:solidFill>
                  <a:srgbClr val="404040"/>
                </a:solidFill>
                <a:latin typeface="+mn-lt"/>
                <a:cs typeface="Geneva"/>
              </a:rPr>
              <a:t> 2 – ESG </a:t>
            </a:r>
            <a:r>
              <a:rPr lang="tr-TR" sz="1300" b="0" i="1" err="1">
                <a:solidFill>
                  <a:srgbClr val="404040"/>
                </a:solidFill>
                <a:latin typeface="+mn-lt"/>
                <a:cs typeface="Geneva"/>
              </a:rPr>
              <a:t>Onboarding</a:t>
            </a:r>
            <a:r>
              <a:rPr lang="tr-TR" sz="1300" b="0" i="1">
                <a:solidFill>
                  <a:srgbClr val="404040"/>
                </a:solidFill>
                <a:latin typeface="+mn-lt"/>
                <a:cs typeface="Geneva"/>
              </a:rPr>
              <a:t>, </a:t>
            </a:r>
            <a:r>
              <a:rPr lang="tr-TR" sz="1300" b="0" i="1" err="1">
                <a:solidFill>
                  <a:srgbClr val="404040"/>
                </a:solidFill>
                <a:latin typeface="+mn-lt"/>
                <a:cs typeface="Geneva"/>
              </a:rPr>
              <a:t>Vision</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Responsibility</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3 – ESG Risk Analysis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Materiality</a:t>
            </a:r>
            <a:r>
              <a:rPr lang="tr-TR" sz="1300" b="0" i="1">
                <a:solidFill>
                  <a:srgbClr val="404040"/>
                </a:solidFill>
                <a:latin typeface="+mn-lt"/>
                <a:cs typeface="Geneva"/>
              </a:rPr>
              <a:t> </a:t>
            </a:r>
            <a:r>
              <a:rPr lang="tr-TR" sz="1300" b="0" i="1" err="1">
                <a:solidFill>
                  <a:srgbClr val="404040"/>
                </a:solidFill>
                <a:latin typeface="+mn-lt"/>
                <a:cs typeface="Geneva"/>
              </a:rPr>
              <a:t>Assessment</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4 – ESG </a:t>
            </a:r>
            <a:r>
              <a:rPr lang="tr-TR" sz="1300" b="0" i="1" err="1">
                <a:solidFill>
                  <a:srgbClr val="404040"/>
                </a:solidFill>
                <a:latin typeface="+mn-lt"/>
                <a:cs typeface="Geneva"/>
              </a:rPr>
              <a:t>Strategy</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Implementation</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5 – </a:t>
            </a:r>
            <a:r>
              <a:rPr lang="tr-TR" sz="1300" b="0" i="1" err="1">
                <a:solidFill>
                  <a:srgbClr val="404040"/>
                </a:solidFill>
                <a:latin typeface="+mn-lt"/>
                <a:cs typeface="Geneva"/>
              </a:rPr>
              <a:t>Reporting</a:t>
            </a:r>
            <a:r>
              <a:rPr lang="tr-TR" sz="1300" b="0" i="1">
                <a:solidFill>
                  <a:srgbClr val="404040"/>
                </a:solidFill>
                <a:latin typeface="+mn-lt"/>
                <a:cs typeface="Geneva"/>
              </a:rPr>
              <a:t>, </a:t>
            </a:r>
            <a:r>
              <a:rPr lang="tr-TR" sz="1300" b="0" i="1" err="1">
                <a:solidFill>
                  <a:srgbClr val="404040"/>
                </a:solidFill>
                <a:latin typeface="+mn-lt"/>
                <a:cs typeface="Geneva"/>
              </a:rPr>
              <a:t>Communication</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Branding</a:t>
            </a:r>
            <a:r>
              <a:rPr lang="tr-TR" sz="1300" b="0" i="1">
                <a:solidFill>
                  <a:srgbClr val="404040"/>
                </a:solidFill>
                <a:latin typeface="+mn-lt"/>
                <a:cs typeface="Geneva"/>
              </a:rPr>
              <a:t>, </a:t>
            </a:r>
            <a:r>
              <a:rPr lang="tr-TR" sz="1300" b="0" i="1" err="1">
                <a:solidFill>
                  <a:srgbClr val="404040"/>
                </a:solidFill>
                <a:latin typeface="+mn-lt"/>
                <a:cs typeface="Geneva"/>
              </a:rPr>
              <a:t>Module</a:t>
            </a:r>
            <a:r>
              <a:rPr lang="tr-TR" sz="1300" b="0" i="1">
                <a:solidFill>
                  <a:srgbClr val="404040"/>
                </a:solidFill>
                <a:latin typeface="+mn-lt"/>
                <a:cs typeface="Geneva"/>
              </a:rPr>
              <a:t> 6 – </a:t>
            </a:r>
            <a:r>
              <a:rPr lang="tr-TR" sz="1300" b="0" i="1" err="1">
                <a:solidFill>
                  <a:srgbClr val="404040"/>
                </a:solidFill>
                <a:latin typeface="+mn-lt"/>
                <a:cs typeface="Geneva"/>
              </a:rPr>
              <a:t>Sustainable</a:t>
            </a:r>
            <a:r>
              <a:rPr lang="tr-TR" sz="1300" b="0" i="1">
                <a:solidFill>
                  <a:srgbClr val="404040"/>
                </a:solidFill>
                <a:latin typeface="+mn-lt"/>
                <a:cs typeface="Geneva"/>
              </a:rPr>
              <a:t> </a:t>
            </a:r>
            <a:r>
              <a:rPr lang="tr-TR" sz="1300" b="0" i="1" err="1">
                <a:solidFill>
                  <a:srgbClr val="404040"/>
                </a:solidFill>
                <a:latin typeface="+mn-lt"/>
                <a:cs typeface="Geneva"/>
              </a:rPr>
              <a:t>Financing</a:t>
            </a:r>
            <a:r>
              <a:rPr lang="tr-TR" sz="1300" b="0" i="1">
                <a:solidFill>
                  <a:srgbClr val="404040"/>
                </a:solidFill>
                <a:latin typeface="+mn-lt"/>
                <a:cs typeface="Geneva"/>
              </a:rPr>
              <a:t> </a:t>
            </a:r>
            <a:r>
              <a:rPr lang="tr-TR" sz="1300" b="0" i="1" err="1">
                <a:solidFill>
                  <a:srgbClr val="404040"/>
                </a:solidFill>
                <a:latin typeface="+mn-lt"/>
                <a:cs typeface="Geneva"/>
              </a:rPr>
              <a:t>and</a:t>
            </a:r>
            <a:r>
              <a:rPr lang="tr-TR" sz="1300" b="0" i="1">
                <a:solidFill>
                  <a:srgbClr val="404040"/>
                </a:solidFill>
                <a:latin typeface="+mn-lt"/>
                <a:cs typeface="Geneva"/>
              </a:rPr>
              <a:t> </a:t>
            </a:r>
            <a:r>
              <a:rPr lang="tr-TR" sz="1300" b="0" i="1" err="1">
                <a:solidFill>
                  <a:srgbClr val="404040"/>
                </a:solidFill>
                <a:latin typeface="+mn-lt"/>
                <a:cs typeface="Geneva"/>
              </a:rPr>
              <a:t>Funding</a:t>
            </a:r>
            <a:r>
              <a:rPr lang="tr-TR" sz="1300" b="0" i="1">
                <a:solidFill>
                  <a:srgbClr val="404040"/>
                </a:solidFill>
                <a:latin typeface="+mn-lt"/>
                <a:cs typeface="Geneva"/>
              </a:rPr>
              <a:t> </a:t>
            </a:r>
            <a:r>
              <a:rPr lang="tr-TR" sz="1300" b="0" i="1" err="1">
                <a:solidFill>
                  <a:srgbClr val="404040"/>
                </a:solidFill>
                <a:latin typeface="+mn-lt"/>
                <a:cs typeface="Geneva"/>
              </a:rPr>
              <a:t>Options</a:t>
            </a:r>
            <a:r>
              <a:rPr lang="tr-TR" sz="1300" b="0" i="1">
                <a:solidFill>
                  <a:srgbClr val="404040"/>
                </a:solidFill>
                <a:latin typeface="+mn-lt"/>
                <a:cs typeface="Geneva"/>
              </a:rPr>
              <a:t> </a:t>
            </a:r>
            <a:r>
              <a:rPr lang="tr-TR" sz="1300" b="0" i="1" err="1">
                <a:solidFill>
                  <a:srgbClr val="404040"/>
                </a:solidFill>
                <a:latin typeface="+mn-lt"/>
                <a:cs typeface="Geneva"/>
              </a:rPr>
              <a:t>for</a:t>
            </a:r>
            <a:r>
              <a:rPr lang="tr-TR" sz="1300" b="0" i="1">
                <a:solidFill>
                  <a:srgbClr val="404040"/>
                </a:solidFill>
                <a:latin typeface="+mn-lt"/>
                <a:cs typeface="Geneva"/>
              </a:rPr>
              <a:t> </a:t>
            </a:r>
            <a:r>
              <a:rPr lang="tr-TR" sz="1300" b="0" i="1" err="1">
                <a:solidFill>
                  <a:srgbClr val="404040"/>
                </a:solidFill>
                <a:latin typeface="+mn-lt"/>
                <a:cs typeface="Geneva"/>
              </a:rPr>
              <a:t>SMEs</a:t>
            </a:r>
            <a:r>
              <a:rPr lang="tr-TR" sz="1300" b="0" i="1">
                <a:solidFill>
                  <a:srgbClr val="404040"/>
                </a:solidFill>
                <a:latin typeface="+mn-lt"/>
                <a:cs typeface="Geneva"/>
              </a:rPr>
              <a:t>)</a:t>
            </a:r>
            <a:endParaRPr lang="tr-TR" sz="1300">
              <a:latin typeface="+mn-lt"/>
              <a:cs typeface="Geneva"/>
            </a:endParaRPr>
          </a:p>
        </p:txBody>
      </p:sp>
      <p:sp>
        <p:nvSpPr>
          <p:cNvPr id="22" name="object 15"/>
          <p:cNvSpPr txBox="1"/>
          <p:nvPr/>
        </p:nvSpPr>
        <p:spPr>
          <a:xfrm>
            <a:off x="349250" y="2550736"/>
            <a:ext cx="5943600" cy="2136482"/>
          </a:xfrm>
          <a:prstGeom prst="rect">
            <a:avLst/>
          </a:prstGeom>
        </p:spPr>
        <p:txBody>
          <a:bodyPr vert="horz" wrap="square" lIns="0" tIns="12700" rIns="0" bIns="0" rtlCol="0">
            <a:spAutoFit/>
          </a:bodyPr>
          <a:lstStyle/>
          <a:p>
            <a:pPr marL="12700">
              <a:lnSpc>
                <a:spcPct val="100000"/>
              </a:lnSpc>
              <a:spcBef>
                <a:spcPts val="100"/>
              </a:spcBef>
            </a:pPr>
            <a:r>
              <a:rPr sz="1600" b="1">
                <a:latin typeface="+mn-lt"/>
                <a:cs typeface="Arial"/>
              </a:rPr>
              <a:t>Primary Module:</a:t>
            </a:r>
            <a:endParaRPr sz="1600">
              <a:latin typeface="+mn-lt"/>
              <a:cs typeface="Arial"/>
            </a:endParaRPr>
          </a:p>
          <a:p>
            <a:pPr>
              <a:lnSpc>
                <a:spcPct val="100000"/>
              </a:lnSpc>
              <a:spcBef>
                <a:spcPts val="1170"/>
              </a:spcBef>
            </a:pPr>
            <a:r>
              <a:rPr lang="en-US" sz="1600"/>
              <a:t>Module </a:t>
            </a:r>
            <a:r>
              <a:rPr lang="tr-TR" sz="1600"/>
              <a:t>1</a:t>
            </a:r>
            <a:r>
              <a:rPr lang="en-US" sz="1600"/>
              <a:t> – Introduction to ESG</a:t>
            </a:r>
            <a:endParaRPr lang="tr-TR" sz="1600"/>
          </a:p>
          <a:p>
            <a:pPr>
              <a:lnSpc>
                <a:spcPct val="100000"/>
              </a:lnSpc>
              <a:spcBef>
                <a:spcPts val="1170"/>
              </a:spcBef>
            </a:pPr>
            <a:endParaRPr lang="tr-TR" b="1">
              <a:latin typeface="+mn-lt"/>
              <a:cs typeface="Arial"/>
            </a:endParaRPr>
          </a:p>
          <a:p>
            <a:pPr marL="12700">
              <a:lnSpc>
                <a:spcPct val="100000"/>
              </a:lnSpc>
            </a:pPr>
            <a:r>
              <a:rPr b="1">
                <a:latin typeface="+mn-lt"/>
                <a:cs typeface="Arial"/>
              </a:rPr>
              <a:t>Secondary / Supporting Modules (if any):</a:t>
            </a:r>
            <a:endParaRPr lang="tr-TR" b="1">
              <a:latin typeface="+mn-lt"/>
              <a:cs typeface="Arial"/>
            </a:endParaRPr>
          </a:p>
          <a:p>
            <a:pPr marL="12700">
              <a:lnSpc>
                <a:spcPct val="100000"/>
              </a:lnSpc>
            </a:pPr>
            <a:endParaRPr lang="tr-TR" sz="1600" b="1">
              <a:latin typeface="+mn-lt"/>
              <a:cs typeface="Arial"/>
            </a:endParaRPr>
          </a:p>
          <a:p>
            <a:pPr marL="12700"/>
            <a:r>
              <a:rPr lang="en-US" sz="1600"/>
              <a:t>Module 5 – Reporting, Communication and Branding</a:t>
            </a:r>
            <a:endParaRPr lang="tr-TR" sz="1600" b="1">
              <a:latin typeface="+mn-lt"/>
              <a:cs typeface="Arial"/>
            </a:endParaRPr>
          </a:p>
          <a:p>
            <a:pPr marL="12700">
              <a:lnSpc>
                <a:spcPct val="100000"/>
              </a:lnSpc>
            </a:pPr>
            <a:endParaRPr sz="160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636091" cy="10977364"/>
          </a:xfrm>
          <a:prstGeom prst="rect">
            <a:avLst/>
          </a:prstGeom>
        </p:spPr>
        <p:txBody>
          <a:bodyPr vert="horz" wrap="square" lIns="0" tIns="177800" rIns="0" bIns="0" rtlCol="0">
            <a:spAutoFit/>
          </a:bodyPr>
          <a:lstStyle/>
          <a:p>
            <a:pPr marL="12700">
              <a:lnSpc>
                <a:spcPct val="100000"/>
              </a:lnSpc>
              <a:spcBef>
                <a:spcPts val="1400"/>
              </a:spcBef>
            </a:pPr>
            <a:r>
              <a:rPr>
                <a:latin typeface="+mn-lt"/>
              </a:rPr>
              <a:t>4. Case Context and Background</a:t>
            </a:r>
          </a:p>
          <a:p>
            <a:pPr marL="186690">
              <a:lnSpc>
                <a:spcPct val="100000"/>
              </a:lnSpc>
              <a:spcBef>
                <a:spcPts val="980"/>
              </a:spcBef>
            </a:pPr>
            <a:r>
              <a:rPr sz="1600">
                <a:solidFill>
                  <a:srgbClr val="000000"/>
                </a:solidFill>
                <a:latin typeface="+mn-lt"/>
              </a:rPr>
              <a:t>Provide a concise but concrete description of the SME’s situation:</a:t>
            </a:r>
            <a:endParaRPr lang="tr-TR" sz="1600">
              <a:latin typeface="+mn-lt"/>
            </a:endParaRPr>
          </a:p>
          <a:p>
            <a:pPr marL="186690">
              <a:lnSpc>
                <a:spcPct val="100000"/>
              </a:lnSpc>
              <a:spcBef>
                <a:spcPts val="980"/>
              </a:spcBef>
            </a:pPr>
            <a:r>
              <a:rPr lang="en-US" sz="1400" b="0" i="1">
                <a:solidFill>
                  <a:schemeClr val="tx1"/>
                </a:solidFill>
                <a:latin typeface="+mn-lt"/>
                <a:cs typeface="Geneva"/>
              </a:rPr>
              <a:t>Inside the modern facility of Bursa </a:t>
            </a:r>
            <a:r>
              <a:rPr lang="en-US" sz="1400" b="0" i="1" err="1">
                <a:solidFill>
                  <a:schemeClr val="tx1"/>
                </a:solidFill>
                <a:latin typeface="+mn-lt"/>
                <a:cs typeface="Geneva"/>
              </a:rPr>
              <a:t>FoodPack</a:t>
            </a:r>
            <a:r>
              <a:rPr lang="en-US" sz="1400" b="0" i="1">
                <a:solidFill>
                  <a:schemeClr val="tx1"/>
                </a:solidFill>
                <a:latin typeface="+mn-lt"/>
                <a:cs typeface="Geneva"/>
              </a:rPr>
              <a:t>, where the rhythmic sound of packaging machines usually signaled success, a heavy silence filled the General Manager's office. </a:t>
            </a:r>
            <a:r>
              <a:rPr lang="en-US" sz="1400" b="0" i="1" err="1">
                <a:solidFill>
                  <a:schemeClr val="tx1"/>
                </a:solidFill>
                <a:latin typeface="+mn-lt"/>
                <a:cs typeface="Geneva"/>
              </a:rPr>
              <a:t>Yavuz</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the company's founder, read the sentence in the email from one of Europe’s largest supermarket chains for the third time: "Your ESG Maturity Score: 32/100 (Insufficient).</a:t>
            </a:r>
            <a:endParaRPr lang="tr-TR" sz="1400" b="0" i="1">
              <a:solidFill>
                <a:schemeClr val="tx1"/>
              </a:solidFill>
              <a:latin typeface="+mn-lt"/>
              <a:cs typeface="Geneva"/>
            </a:endParaRPr>
          </a:p>
          <a:p>
            <a:pPr marL="186690">
              <a:lnSpc>
                <a:spcPct val="100000"/>
              </a:lnSpc>
              <a:spcBef>
                <a:spcPts val="980"/>
              </a:spcBef>
            </a:pPr>
            <a:r>
              <a:rPr lang="en-US" sz="1400" b="0" i="1">
                <a:solidFill>
                  <a:schemeClr val="tx1"/>
                </a:solidFill>
                <a:latin typeface="+mn-lt"/>
                <a:cs typeface="Geneva"/>
              </a:rPr>
              <a:t>"</a:t>
            </a:r>
            <a:r>
              <a:rPr lang="en-US" sz="1400" b="0" i="1" err="1">
                <a:solidFill>
                  <a:schemeClr val="tx1"/>
                </a:solidFill>
                <a:latin typeface="+mn-lt"/>
                <a:cs typeface="Geneva"/>
              </a:rPr>
              <a:t>Yavuz</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dropped the tablet onto the desk in frustration. "</a:t>
            </a:r>
            <a:r>
              <a:rPr lang="en-US" sz="1400" b="0" i="1" err="1">
                <a:solidFill>
                  <a:schemeClr val="tx1"/>
                </a:solidFill>
                <a:latin typeface="+mn-lt"/>
                <a:cs typeface="Geneva"/>
              </a:rPr>
              <a:t>Mert</a:t>
            </a:r>
            <a:r>
              <a:rPr lang="en-US" sz="1400" b="0" i="1">
                <a:solidFill>
                  <a:schemeClr val="tx1"/>
                </a:solidFill>
                <a:latin typeface="+mn-lt"/>
                <a:cs typeface="Geneva"/>
              </a:rPr>
              <a:t>, look at this!" he called out to his son, </a:t>
            </a:r>
            <a:r>
              <a:rPr lang="en-US" sz="1400" b="0" i="1" err="1">
                <a:solidFill>
                  <a:schemeClr val="tx1"/>
                </a:solidFill>
                <a:latin typeface="+mn-lt"/>
                <a:cs typeface="Geneva"/>
              </a:rPr>
              <a:t>Mert</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the Operations Director. "Are these people mocking us? They marked us as 'weak' in social responsibility and environmental impact. I’ve given thirty years to this factory! What about the thousand food boxes we distributed to the villages last winter? What about the scholarships we give to our employees' children? We are the gold standard for 'honest merchants' in this city. Now a computer program tells us we are 'weak'?"</a:t>
            </a:r>
            <a:endParaRPr lang="tr-TR" sz="1400" b="0" i="1">
              <a:solidFill>
                <a:schemeClr val="tx1"/>
              </a:solidFill>
              <a:latin typeface="+mn-lt"/>
              <a:cs typeface="Geneva"/>
            </a:endParaRPr>
          </a:p>
          <a:p>
            <a:pPr marL="186690">
              <a:lnSpc>
                <a:spcPct val="100000"/>
              </a:lnSpc>
              <a:spcBef>
                <a:spcPts val="980"/>
              </a:spcBef>
            </a:pPr>
            <a:r>
              <a:rPr lang="en-US" sz="1400" b="0" i="1" err="1">
                <a:solidFill>
                  <a:schemeClr val="tx1"/>
                </a:solidFill>
                <a:latin typeface="+mn-lt"/>
                <a:cs typeface="Geneva"/>
              </a:rPr>
              <a:t>Mert</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walked over and placed a hand on his father’s shoulder. He knew how seriously his father took the responsibility of 155 employees. "Dad, your kindness and our deep-rooted honesty are our greatest assets. But this report speaks a different language. They aren't questioning your conscience; they are questioning the factory’s system."</a:t>
            </a:r>
            <a:r>
              <a:rPr lang="tr-TR" sz="1400" b="0" i="1">
                <a:solidFill>
                  <a:schemeClr val="tx1"/>
                </a:solidFill>
                <a:latin typeface="+mn-lt"/>
                <a:cs typeface="Geneva"/>
              </a:rPr>
              <a:t> </a:t>
            </a:r>
          </a:p>
          <a:p>
            <a:pPr marL="186690">
              <a:lnSpc>
                <a:spcPct val="100000"/>
              </a:lnSpc>
              <a:spcBef>
                <a:spcPts val="980"/>
              </a:spcBef>
            </a:pPr>
            <a:r>
              <a:rPr lang="en-US" sz="1400" b="0" i="1" err="1">
                <a:solidFill>
                  <a:schemeClr val="tx1"/>
                </a:solidFill>
                <a:latin typeface="+mn-lt"/>
                <a:cs typeface="Geneva"/>
              </a:rPr>
              <a:t>Yavuz</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looked out the window at the trucks waiting for shipment. "What system, </a:t>
            </a:r>
            <a:r>
              <a:rPr lang="en-US" sz="1400" b="0" i="1" err="1">
                <a:solidFill>
                  <a:schemeClr val="tx1"/>
                </a:solidFill>
                <a:latin typeface="+mn-lt"/>
                <a:cs typeface="Geneva"/>
              </a:rPr>
              <a:t>Mert</a:t>
            </a:r>
            <a:r>
              <a:rPr lang="en-US" sz="1400" b="0" i="1">
                <a:solidFill>
                  <a:schemeClr val="tx1"/>
                </a:solidFill>
                <a:latin typeface="+mn-lt"/>
                <a:cs typeface="Geneva"/>
              </a:rPr>
              <a:t>? Is there anyone who hasn't received their salary on time? No. Does a single spoiled package leave this door? No. What more do they want?"</a:t>
            </a:r>
            <a:endParaRPr lang="tr-TR" sz="1400" b="0" i="1">
              <a:solidFill>
                <a:schemeClr val="tx1"/>
              </a:solidFill>
              <a:latin typeface="+mn-lt"/>
              <a:cs typeface="Geneva"/>
            </a:endParaRPr>
          </a:p>
          <a:p>
            <a:pPr marL="186690">
              <a:lnSpc>
                <a:spcPct val="100000"/>
              </a:lnSpc>
              <a:spcBef>
                <a:spcPts val="980"/>
              </a:spcBef>
            </a:pPr>
            <a:r>
              <a:rPr lang="en-US" sz="1400" b="0" i="1" err="1">
                <a:solidFill>
                  <a:schemeClr val="tx1"/>
                </a:solidFill>
                <a:latin typeface="+mn-lt"/>
                <a:cs typeface="Geneva"/>
              </a:rPr>
              <a:t>Mert</a:t>
            </a:r>
            <a:r>
              <a:rPr lang="en-US" sz="1400" b="0" i="1">
                <a:solidFill>
                  <a:schemeClr val="tx1"/>
                </a:solidFill>
                <a:latin typeface="+mn-lt"/>
                <a:cs typeface="Geneva"/>
              </a:rPr>
              <a:t> flipped through the pages of the report. "Look, Dad, under the 'Environmental' heading, there’s a question: 'Do you have a tracking system for waste heat recovery in your production line?' We say we are 'good,' but we don’t have the meters to prove how good. Then they move to 'Social'; they asked for the square meters per person in the seasonal workers' housing and their digital health records. We say 'everything is fine,' they say 'show us the records'."</a:t>
            </a:r>
            <a:endParaRPr lang="tr-TR" sz="1400" b="0" i="1">
              <a:solidFill>
                <a:schemeClr val="tx1"/>
              </a:solidFill>
              <a:latin typeface="+mn-lt"/>
              <a:cs typeface="Geneva"/>
            </a:endParaRPr>
          </a:p>
          <a:p>
            <a:pPr marL="186690">
              <a:lnSpc>
                <a:spcPct val="100000"/>
              </a:lnSpc>
              <a:spcBef>
                <a:spcPts val="980"/>
              </a:spcBef>
            </a:pPr>
            <a:r>
              <a:rPr lang="en-US" sz="1400" b="0" i="1" err="1">
                <a:solidFill>
                  <a:schemeClr val="tx1"/>
                </a:solidFill>
                <a:latin typeface="+mn-lt"/>
                <a:cs typeface="Geneva"/>
              </a:rPr>
              <a:t>Yavuz</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frowned. "So, if we put everything on paper and install sensors everywhere, will we suddenly become a 'more ethical' company?"</a:t>
            </a:r>
            <a:r>
              <a:rPr lang="en-US" sz="1400" b="0" i="1" err="1">
                <a:solidFill>
                  <a:schemeClr val="tx1"/>
                </a:solidFill>
                <a:latin typeface="+mn-lt"/>
                <a:cs typeface="Geneva"/>
              </a:rPr>
              <a:t>Mert</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smiled slightly. "It’s not just about ethics, Dad; it’s about measurability. We need to translate your 'old-school' philanthropy into their 'modern management' language. They no longer just look at how much profit a company makes or how much it gives away; they look at how much damage it does to the world while making that profit and how transparently it manages that process. If we don’t get this new E-S-G identity card, these trucks won't be carrying goods to that supermarket chain next year."</a:t>
            </a:r>
            <a:endParaRPr lang="tr-TR" sz="1400" b="0" i="1">
              <a:solidFill>
                <a:schemeClr val="tx1"/>
              </a:solidFill>
              <a:latin typeface="+mn-lt"/>
              <a:cs typeface="Geneva"/>
            </a:endParaRPr>
          </a:p>
          <a:p>
            <a:pPr marL="186690">
              <a:lnSpc>
                <a:spcPct val="100000"/>
              </a:lnSpc>
              <a:spcBef>
                <a:spcPts val="980"/>
              </a:spcBef>
            </a:pPr>
            <a:r>
              <a:rPr lang="en-US" sz="1400" b="0" i="1" err="1">
                <a:solidFill>
                  <a:schemeClr val="tx1"/>
                </a:solidFill>
                <a:latin typeface="+mn-lt"/>
                <a:cs typeface="Geneva"/>
              </a:rPr>
              <a:t>Yavuz</a:t>
            </a:r>
            <a:r>
              <a:rPr lang="en-US" sz="1400" b="0" i="1">
                <a:solidFill>
                  <a:schemeClr val="tx1"/>
                </a:solidFill>
                <a:latin typeface="+mn-lt"/>
                <a:cs typeface="Geneva"/>
              </a:rPr>
              <a:t> </a:t>
            </a:r>
            <a:r>
              <a:rPr lang="en-US" sz="1400" b="0" i="1" err="1">
                <a:solidFill>
                  <a:schemeClr val="tx1"/>
                </a:solidFill>
                <a:latin typeface="+mn-lt"/>
                <a:cs typeface="Geneva"/>
              </a:rPr>
              <a:t>Bey</a:t>
            </a:r>
            <a:r>
              <a:rPr lang="en-US" sz="1400" b="0" i="1">
                <a:solidFill>
                  <a:schemeClr val="tx1"/>
                </a:solidFill>
                <a:latin typeface="+mn-lt"/>
                <a:cs typeface="Geneva"/>
              </a:rPr>
              <a:t> took a deep breath, staring back at the low score on the report. "So you're saying the 'new rules' have arrived, and these rules aren't just for show—they are our export visa..."</a:t>
            </a:r>
            <a:endParaRPr lang="tr-TR" sz="1400" b="0" i="1">
              <a:solidFill>
                <a:schemeClr val="tx1"/>
              </a:solidFill>
              <a:latin typeface="+mn-lt"/>
              <a:cs typeface="Geneva"/>
            </a:endParaRPr>
          </a:p>
          <a:p>
            <a:pPr marL="186690">
              <a:lnSpc>
                <a:spcPct val="100000"/>
              </a:lnSpc>
              <a:spcBef>
                <a:spcPts val="980"/>
              </a:spcBef>
            </a:pPr>
            <a:r>
              <a:rPr lang="en-US" sz="1400" b="0" i="1" err="1">
                <a:solidFill>
                  <a:schemeClr val="tx1"/>
                </a:solidFill>
                <a:latin typeface="+mn-lt"/>
                <a:cs typeface="Geneva"/>
              </a:rPr>
              <a:t>Mert</a:t>
            </a:r>
            <a:r>
              <a:rPr lang="en-US" sz="1400" b="0" i="1">
                <a:solidFill>
                  <a:schemeClr val="tx1"/>
                </a:solidFill>
                <a:latin typeface="+mn-lt"/>
                <a:cs typeface="Geneva"/>
              </a:rPr>
              <a:t> nodded. "Exactly, Dad. It’s time to prove our integrity with data. The livelihood of 155 people and the future of those villages depend on it."</a:t>
            </a:r>
            <a:endParaRPr lang="tr-TR" sz="1400" b="0" i="1">
              <a:solidFill>
                <a:schemeClr val="tx1"/>
              </a:solidFill>
              <a:latin typeface="+mn-lt"/>
              <a:cs typeface="Geneva"/>
            </a:endParaRPr>
          </a:p>
          <a:p>
            <a:pPr marL="186690">
              <a:lnSpc>
                <a:spcPct val="100000"/>
              </a:lnSpc>
              <a:spcBef>
                <a:spcPts val="980"/>
              </a:spcBef>
            </a:pPr>
            <a:endParaRPr lang="tr-TR" sz="1200" b="0" i="1">
              <a:solidFill>
                <a:schemeClr val="tx1"/>
              </a:solidFill>
              <a:latin typeface="+mn-lt"/>
              <a:cs typeface="Geneva"/>
            </a:endParaRPr>
          </a:p>
          <a:p>
            <a:pPr marL="186690">
              <a:lnSpc>
                <a:spcPct val="100000"/>
              </a:lnSpc>
              <a:spcBef>
                <a:spcPts val="980"/>
              </a:spcBef>
            </a:pPr>
            <a:endParaRPr sz="1200" i="1">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 y="149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45021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
        <p:nvSpPr>
          <p:cNvPr id="20" name="Dikdörtgen 19"/>
          <p:cNvSpPr/>
          <p:nvPr/>
        </p:nvSpPr>
        <p:spPr>
          <a:xfrm>
            <a:off x="283752" y="748754"/>
            <a:ext cx="5325057" cy="461665"/>
          </a:xfrm>
          <a:prstGeom prst="rect">
            <a:avLst/>
          </a:prstGeom>
        </p:spPr>
        <p:txBody>
          <a:bodyPr wrap="square">
            <a:spAutoFit/>
          </a:bodyPr>
          <a:lstStyle/>
          <a:p>
            <a:r>
              <a:rPr lang="tr-TR" sz="2400" b="1">
                <a:solidFill>
                  <a:schemeClr val="bg1"/>
                </a:solidFill>
                <a:latin typeface="+mn-lt"/>
                <a:ea typeface="+mn-ea"/>
                <a:cs typeface="Arial"/>
              </a:rPr>
              <a:t>5. ESG Challenge / Problem Statement</a:t>
            </a:r>
          </a:p>
        </p:txBody>
      </p:sp>
      <p:sp>
        <p:nvSpPr>
          <p:cNvPr id="21" name="Dikdörtgen 20"/>
          <p:cNvSpPr/>
          <p:nvPr/>
        </p:nvSpPr>
        <p:spPr>
          <a:xfrm>
            <a:off x="283752" y="1271950"/>
            <a:ext cx="5475295" cy="338554"/>
          </a:xfrm>
          <a:prstGeom prst="rect">
            <a:avLst/>
          </a:prstGeom>
        </p:spPr>
        <p:txBody>
          <a:bodyPr wrap="square">
            <a:spAutoFit/>
          </a:bodyPr>
          <a:lstStyle/>
          <a:p>
            <a:r>
              <a:rPr lang="tr-TR" sz="1600" b="1" err="1">
                <a:latin typeface="+mn-lt"/>
              </a:rPr>
              <a:t>Clearly</a:t>
            </a:r>
            <a:r>
              <a:rPr lang="tr-TR" sz="1600" b="1">
                <a:latin typeface="+mn-lt"/>
              </a:rPr>
              <a:t> </a:t>
            </a:r>
            <a:r>
              <a:rPr lang="tr-TR" sz="1600" b="1" err="1">
                <a:latin typeface="+mn-lt"/>
              </a:rPr>
              <a:t>describe</a:t>
            </a:r>
            <a:r>
              <a:rPr lang="tr-TR" sz="1600" b="1">
                <a:latin typeface="+mn-lt"/>
              </a:rPr>
              <a:t> </a:t>
            </a:r>
            <a:r>
              <a:rPr lang="tr-TR" sz="1600" b="1" err="1">
                <a:latin typeface="+mn-lt"/>
              </a:rPr>
              <a:t>the</a:t>
            </a:r>
            <a:r>
              <a:rPr lang="tr-TR" sz="1600" b="1">
                <a:latin typeface="+mn-lt"/>
              </a:rPr>
              <a:t> </a:t>
            </a:r>
            <a:r>
              <a:rPr lang="tr-TR" sz="1600" b="1" err="1">
                <a:latin typeface="+mn-lt"/>
              </a:rPr>
              <a:t>central</a:t>
            </a:r>
            <a:r>
              <a:rPr lang="tr-TR" sz="1600" b="1">
                <a:latin typeface="+mn-lt"/>
              </a:rPr>
              <a:t> ESG-</a:t>
            </a:r>
            <a:r>
              <a:rPr lang="tr-TR" sz="1600" b="1" err="1">
                <a:latin typeface="+mn-lt"/>
              </a:rPr>
              <a:t>related</a:t>
            </a:r>
            <a:r>
              <a:rPr lang="tr-TR" sz="1600" b="1">
                <a:latin typeface="+mn-lt"/>
              </a:rPr>
              <a:t> </a:t>
            </a:r>
            <a:r>
              <a:rPr lang="tr-TR" sz="1600" b="1" err="1">
                <a:latin typeface="+mn-lt"/>
              </a:rPr>
              <a:t>issue</a:t>
            </a:r>
            <a:r>
              <a:rPr lang="tr-TR" sz="1600" b="1">
                <a:latin typeface="+mn-lt"/>
              </a:rPr>
              <a:t>, </a:t>
            </a:r>
            <a:r>
              <a:rPr lang="tr-TR" sz="1600" b="1" err="1">
                <a:latin typeface="+mn-lt"/>
              </a:rPr>
              <a:t>for</a:t>
            </a:r>
            <a:r>
              <a:rPr lang="tr-TR" sz="1600" b="1">
                <a:latin typeface="+mn-lt"/>
              </a:rPr>
              <a:t> </a:t>
            </a:r>
            <a:r>
              <a:rPr lang="tr-TR" sz="1600" b="1" err="1">
                <a:latin typeface="+mn-lt"/>
              </a:rPr>
              <a:t>example</a:t>
            </a:r>
            <a:r>
              <a:rPr lang="tr-TR" sz="1600" b="1">
                <a:latin typeface="+mn-lt"/>
              </a:rPr>
              <a:t>:</a:t>
            </a:r>
          </a:p>
        </p:txBody>
      </p:sp>
      <p:sp>
        <p:nvSpPr>
          <p:cNvPr id="22" name="object 17"/>
          <p:cNvSpPr txBox="1"/>
          <p:nvPr/>
        </p:nvSpPr>
        <p:spPr>
          <a:xfrm>
            <a:off x="333787" y="1441227"/>
            <a:ext cx="6400800" cy="4639732"/>
          </a:xfrm>
          <a:prstGeom prst="rect">
            <a:avLst/>
          </a:prstGeom>
        </p:spPr>
        <p:txBody>
          <a:bodyPr vert="horz" wrap="square" lIns="0" tIns="12700" rIns="0" bIns="0" rtlCol="0">
            <a:spAutoFit/>
          </a:bodyPr>
          <a:lstStyle/>
          <a:p>
            <a:endParaRPr lang="en-US" sz="1400" i="1">
              <a:solidFill>
                <a:schemeClr val="tx1"/>
              </a:solidFill>
              <a:latin typeface="+mn-lt"/>
              <a:ea typeface="+mn-ea"/>
              <a:cs typeface="Geneva"/>
            </a:endParaRPr>
          </a:p>
          <a:p>
            <a:r>
              <a:rPr lang="en-US" sz="1400" b="1" i="1">
                <a:solidFill>
                  <a:schemeClr val="tx1"/>
                </a:solidFill>
                <a:latin typeface="Calibri (Gövde)"/>
                <a:ea typeface="+mn-ea"/>
                <a:cs typeface="Geneva"/>
              </a:rPr>
              <a:t>Task 1 </a:t>
            </a:r>
            <a:r>
              <a:rPr lang="en-US" sz="1400" b="1"/>
              <a:t>(Categorization):</a:t>
            </a:r>
            <a:r>
              <a:rPr lang="en-US" sz="1400"/>
              <a:t> Analyze </a:t>
            </a:r>
            <a:r>
              <a:rPr lang="en-US" sz="1400" err="1"/>
              <a:t>Yavuz</a:t>
            </a:r>
            <a:r>
              <a:rPr lang="en-US" sz="1400"/>
              <a:t> </a:t>
            </a:r>
            <a:r>
              <a:rPr lang="en-US" sz="1400" err="1"/>
              <a:t>Bey’s</a:t>
            </a:r>
            <a:r>
              <a:rPr lang="en-US" sz="1400"/>
              <a:t> "goodwill" activities (food boxes, scholarships, local farmer support). Using Module 1 terminology, categorize them under </a:t>
            </a:r>
            <a:r>
              <a:rPr lang="en-US" sz="1400" b="1"/>
              <a:t>Environmental (E), Social (S), or Governance (G)</a:t>
            </a:r>
            <a:r>
              <a:rPr lang="en-US" sz="1400"/>
              <a:t>. Do these activities count as "Strategic ESG" as they are, or do they need to be systematized?</a:t>
            </a:r>
            <a:endParaRPr lang="tr-TR" sz="1400"/>
          </a:p>
          <a:p>
            <a:endParaRPr lang="tr-TR" sz="1400" i="1">
              <a:solidFill>
                <a:schemeClr val="tx1"/>
              </a:solidFill>
              <a:latin typeface="Calibri (Gövde)"/>
              <a:ea typeface="+mn-ea"/>
              <a:cs typeface="Geneva"/>
            </a:endParaRPr>
          </a:p>
          <a:p>
            <a:r>
              <a:rPr lang="en-US" sz="1400" b="1" i="1">
                <a:solidFill>
                  <a:schemeClr val="tx1"/>
                </a:solidFill>
                <a:latin typeface="Calibri (Gövde)"/>
                <a:ea typeface="+mn-ea"/>
                <a:cs typeface="Geneva"/>
              </a:rPr>
              <a:t>Task 2 </a:t>
            </a:r>
            <a:r>
              <a:rPr lang="en-US" sz="1400" b="1"/>
              <a:t>(Risk Analysis):</a:t>
            </a:r>
            <a:r>
              <a:rPr lang="en-US" sz="1400"/>
              <a:t> List the "Reputational," "Financial," and "Operational" risks for Bursa </a:t>
            </a:r>
            <a:r>
              <a:rPr lang="en-US" sz="1400" err="1"/>
              <a:t>FoodPack</a:t>
            </a:r>
            <a:r>
              <a:rPr lang="en-US" sz="1400"/>
              <a:t> if they refuse to transition to an ESG-based management model.</a:t>
            </a:r>
            <a:endParaRPr lang="tr-TR" sz="1400"/>
          </a:p>
          <a:p>
            <a:endParaRPr lang="en-US" sz="1400" i="1">
              <a:solidFill>
                <a:schemeClr val="tx1"/>
              </a:solidFill>
              <a:latin typeface="Calibri (Gövde)"/>
              <a:ea typeface="+mn-ea"/>
              <a:cs typeface="Geneva"/>
            </a:endParaRPr>
          </a:p>
          <a:p>
            <a:r>
              <a:rPr lang="en-US" sz="1400" b="1" i="1">
                <a:solidFill>
                  <a:schemeClr val="tx1"/>
                </a:solidFill>
                <a:latin typeface="Calibri (Gövde)"/>
                <a:ea typeface="+mn-ea"/>
                <a:cs typeface="Geneva"/>
              </a:rPr>
              <a:t>Task 3 </a:t>
            </a:r>
            <a:r>
              <a:rPr lang="en-US" sz="1400" b="1"/>
              <a:t>(Persuasion):</a:t>
            </a:r>
            <a:r>
              <a:rPr lang="en-US" sz="1400"/>
              <a:t> Act as an ESG Consultant. Draft a 3-point argument to convince </a:t>
            </a:r>
            <a:r>
              <a:rPr lang="en-US" sz="1400" err="1"/>
              <a:t>Yavuz</a:t>
            </a:r>
            <a:r>
              <a:rPr lang="en-US" sz="1400"/>
              <a:t> </a:t>
            </a:r>
            <a:r>
              <a:rPr lang="en-US" sz="1400" err="1"/>
              <a:t>Bey</a:t>
            </a:r>
            <a:r>
              <a:rPr lang="en-US" sz="1400"/>
              <a:t> that "measurability" (installing sensors/keeping records) is not a lack of trust but a strategic tool for </a:t>
            </a:r>
            <a:r>
              <a:rPr lang="en-US" sz="1400" b="1"/>
              <a:t>Operational Efficiency</a:t>
            </a:r>
            <a:r>
              <a:rPr lang="en-US" sz="1400"/>
              <a:t> and </a:t>
            </a:r>
            <a:r>
              <a:rPr lang="en-US" sz="1400" b="1"/>
              <a:t>Market Retention</a:t>
            </a:r>
            <a:r>
              <a:rPr lang="en-US" sz="1400"/>
              <a:t>..</a:t>
            </a:r>
            <a:endParaRPr lang="tr-TR" sz="1400">
              <a:solidFill>
                <a:schemeClr val="tx1"/>
              </a:solidFill>
              <a:latin typeface="Calibri (Gövde)"/>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lang="tr-TR" sz="1200">
              <a:solidFill>
                <a:schemeClr val="tx1"/>
              </a:solidFill>
              <a:latin typeface="+mn-lt"/>
              <a:ea typeface="+mn-ea"/>
              <a:cs typeface="Geneva"/>
            </a:endParaRPr>
          </a:p>
          <a:p>
            <a:pPr marL="26034">
              <a:lnSpc>
                <a:spcPct val="100000"/>
              </a:lnSpc>
              <a:spcBef>
                <a:spcPts val="100"/>
              </a:spcBef>
            </a:pPr>
            <a:endParaRPr sz="1400">
              <a:solidFill>
                <a:schemeClr val="tx1"/>
              </a:solidFill>
              <a:latin typeface="+mn-lt"/>
              <a:ea typeface="+mn-ea"/>
              <a:cs typeface="Geneva"/>
            </a:endParaRPr>
          </a:p>
        </p:txBody>
      </p:sp>
    </p:spTree>
    <p:extLst>
      <p:ext uri="{BB962C8B-B14F-4D97-AF65-F5344CB8AC3E}">
        <p14:creationId xmlns:p14="http://schemas.microsoft.com/office/powerpoint/2010/main" val="4014082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62779"/>
            <a:ext cx="7550304" cy="10687050"/>
            <a:chOff x="0" y="0"/>
            <a:chExt cx="7550304" cy="10687050"/>
          </a:xfrm>
        </p:grpSpPr>
        <p:pic>
          <p:nvPicPr>
            <p:cNvPr id="4" name="object 4"/>
            <p:cNvPicPr/>
            <p:nvPr/>
          </p:nvPicPr>
          <p:blipFill>
            <a:blip r:embed="rId3" cstate="print"/>
            <a:stretch>
              <a:fillRect/>
            </a:stretch>
          </p:blipFill>
          <p:spPr>
            <a:xfrm>
              <a:off x="190331" y="230653"/>
              <a:ext cx="6857999" cy="10456397"/>
            </a:xfrm>
            <a:prstGeom prst="rect">
              <a:avLst/>
            </a:prstGeom>
          </p:spPr>
        </p:pic>
        <p:pic>
          <p:nvPicPr>
            <p:cNvPr id="5" name="object 5"/>
            <p:cNvPicPr/>
            <p:nvPr/>
          </p:nvPicPr>
          <p:blipFill>
            <a:blip r:embed="rId4" cstate="print"/>
            <a:stretch>
              <a:fillRect/>
            </a:stretch>
          </p:blipFill>
          <p:spPr>
            <a:xfrm>
              <a:off x="5073805" y="0"/>
              <a:ext cx="2476499" cy="4688743"/>
            </a:xfrm>
            <a:prstGeom prst="rect">
              <a:avLst/>
            </a:prstGeom>
          </p:spPr>
        </p:pic>
        <p:pic>
          <p:nvPicPr>
            <p:cNvPr id="6" name="object 6"/>
            <p:cNvPicPr/>
            <p:nvPr/>
          </p:nvPicPr>
          <p:blipFill>
            <a:blip r:embed="rId5"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a:solidFill>
                  <a:srgbClr val="FFFFFF"/>
                </a:solidFill>
                <a:latin typeface="Geneva"/>
                <a:cs typeface="Geneva"/>
              </a:rPr>
              <a:t>Promoting</a:t>
            </a:r>
            <a:r>
              <a:rPr sz="950" spc="-45">
                <a:solidFill>
                  <a:srgbClr val="FFFFFF"/>
                </a:solidFill>
                <a:latin typeface="Geneva"/>
                <a:cs typeface="Geneva"/>
              </a:rPr>
              <a:t> </a:t>
            </a:r>
            <a:r>
              <a:rPr sz="950" spc="-80">
                <a:solidFill>
                  <a:srgbClr val="FFFFFF"/>
                </a:solidFill>
                <a:latin typeface="Geneva"/>
                <a:cs typeface="Geneva"/>
              </a:rPr>
              <a:t>ESG</a:t>
            </a:r>
            <a:r>
              <a:rPr sz="950" spc="-40">
                <a:solidFill>
                  <a:srgbClr val="FFFFFF"/>
                </a:solidFill>
                <a:latin typeface="Geneva"/>
                <a:cs typeface="Geneva"/>
              </a:rPr>
              <a:t> </a:t>
            </a:r>
            <a:r>
              <a:rPr sz="950" spc="-75">
                <a:solidFill>
                  <a:srgbClr val="FFFFFF"/>
                </a:solidFill>
                <a:latin typeface="Geneva"/>
                <a:cs typeface="Geneva"/>
              </a:rPr>
              <a:t>Awareness</a:t>
            </a:r>
            <a:r>
              <a:rPr sz="950" spc="-40">
                <a:solidFill>
                  <a:srgbClr val="FFFFFF"/>
                </a:solidFill>
                <a:latin typeface="Geneva"/>
                <a:cs typeface="Geneva"/>
              </a:rPr>
              <a:t> </a:t>
            </a:r>
            <a:r>
              <a:rPr sz="950" spc="-160">
                <a:solidFill>
                  <a:srgbClr val="FFFFFF"/>
                </a:solidFill>
                <a:latin typeface="Geneva"/>
                <a:cs typeface="Geneva"/>
              </a:rPr>
              <a:t>+</a:t>
            </a:r>
            <a:r>
              <a:rPr sz="950" spc="-40">
                <a:solidFill>
                  <a:srgbClr val="FFFFFF"/>
                </a:solidFill>
                <a:latin typeface="Geneva"/>
                <a:cs typeface="Geneva"/>
              </a:rPr>
              <a:t> </a:t>
            </a:r>
            <a:r>
              <a:rPr sz="950" spc="-60">
                <a:solidFill>
                  <a:srgbClr val="FFFFFF"/>
                </a:solidFill>
                <a:latin typeface="Geneva"/>
                <a:cs typeface="Geneva"/>
              </a:rPr>
              <a:t>Risk</a:t>
            </a:r>
            <a:r>
              <a:rPr sz="950" spc="-40">
                <a:solidFill>
                  <a:srgbClr val="FFFFFF"/>
                </a:solidFill>
                <a:latin typeface="Geneva"/>
                <a:cs typeface="Geneva"/>
              </a:rPr>
              <a:t> </a:t>
            </a:r>
            <a:r>
              <a:rPr sz="950" spc="-80">
                <a:solidFill>
                  <a:srgbClr val="FFFFFF"/>
                </a:solidFill>
                <a:latin typeface="Geneva"/>
                <a:cs typeface="Geneva"/>
              </a:rPr>
              <a:t>Literacy</a:t>
            </a:r>
            <a:r>
              <a:rPr sz="950" spc="-40">
                <a:solidFill>
                  <a:srgbClr val="FFFFFF"/>
                </a:solidFill>
                <a:latin typeface="Geneva"/>
                <a:cs typeface="Geneva"/>
              </a:rPr>
              <a:t> </a:t>
            </a:r>
            <a:r>
              <a:rPr sz="950" spc="-25">
                <a:solidFill>
                  <a:srgbClr val="FFFFFF"/>
                </a:solidFill>
                <a:latin typeface="Geneva"/>
                <a:cs typeface="Geneva"/>
              </a:rPr>
              <a:t>in</a:t>
            </a:r>
            <a:r>
              <a:rPr sz="950" spc="-40">
                <a:solidFill>
                  <a:srgbClr val="FFFFFF"/>
                </a:solidFill>
                <a:latin typeface="Geneva"/>
                <a:cs typeface="Geneva"/>
              </a:rPr>
              <a:t> </a:t>
            </a:r>
            <a:r>
              <a:rPr sz="950" spc="-2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6" cstate="print"/>
          <a:stretch>
            <a:fillRect/>
          </a:stretch>
        </p:blipFill>
        <p:spPr>
          <a:xfrm>
            <a:off x="177631" y="2676453"/>
            <a:ext cx="6248399" cy="542924"/>
          </a:xfrm>
          <a:prstGeom prst="rect">
            <a:avLst/>
          </a:prstGeom>
        </p:spPr>
      </p:pic>
      <p:sp>
        <p:nvSpPr>
          <p:cNvPr id="12" name="object 12"/>
          <p:cNvSpPr txBox="1"/>
          <p:nvPr/>
        </p:nvSpPr>
        <p:spPr>
          <a:xfrm>
            <a:off x="187310" y="2776830"/>
            <a:ext cx="6020435" cy="825867"/>
          </a:xfrm>
          <a:prstGeom prst="rect">
            <a:avLst/>
          </a:prstGeom>
        </p:spPr>
        <p:txBody>
          <a:bodyPr vert="horz" wrap="square" lIns="0" tIns="12700" rIns="0" bIns="0" rtlCol="0">
            <a:spAutoFit/>
          </a:bodyPr>
          <a:lstStyle/>
          <a:p>
            <a:pPr marL="12700">
              <a:lnSpc>
                <a:spcPct val="100000"/>
              </a:lnSpc>
              <a:spcBef>
                <a:spcPts val="100"/>
              </a:spcBef>
            </a:pPr>
            <a:r>
              <a:rPr sz="2600" b="1">
                <a:solidFill>
                  <a:srgbClr val="FFFFFF"/>
                </a:solidFill>
                <a:latin typeface="+mn-lt"/>
                <a:cs typeface="Arial"/>
              </a:rPr>
              <a:t>7. Suggested Tools from the PEARL Toolbox</a:t>
            </a:r>
            <a:endParaRPr sz="2600">
              <a:latin typeface="+mn-lt"/>
              <a:cs typeface="Arial"/>
            </a:endParaRPr>
          </a:p>
          <a:p>
            <a:pPr marL="175895">
              <a:lnSpc>
                <a:spcPct val="100000"/>
              </a:lnSpc>
              <a:spcBef>
                <a:spcPts val="1260"/>
              </a:spcBef>
            </a:pPr>
            <a:r>
              <a:rPr sz="1600" b="1">
                <a:latin typeface="+mn-lt"/>
                <a:cs typeface="Arial"/>
              </a:rPr>
              <a:t>Indicate which PEARL tools can be applied in this case and how?</a:t>
            </a:r>
            <a:endParaRPr sz="1600">
              <a:latin typeface="+mn-lt"/>
              <a:cs typeface="Arial"/>
            </a:endParaRPr>
          </a:p>
        </p:txBody>
      </p:sp>
      <p:pic>
        <p:nvPicPr>
          <p:cNvPr id="15" name="object 15"/>
          <p:cNvPicPr/>
          <p:nvPr/>
        </p:nvPicPr>
        <p:blipFill>
          <a:blip r:embed="rId7" cstate="print"/>
          <a:stretch>
            <a:fillRect/>
          </a:stretch>
        </p:blipFill>
        <p:spPr>
          <a:xfrm>
            <a:off x="7180200" y="10278840"/>
            <a:ext cx="190499" cy="9524"/>
          </a:xfrm>
          <a:prstGeom prst="rect">
            <a:avLst/>
          </a:prstGeom>
        </p:spPr>
      </p:pic>
      <p:sp>
        <p:nvSpPr>
          <p:cNvPr id="16" name="Metin kutusu 15"/>
          <p:cNvSpPr txBox="1"/>
          <p:nvPr/>
        </p:nvSpPr>
        <p:spPr>
          <a:xfrm>
            <a:off x="333704" y="4172669"/>
            <a:ext cx="6444048" cy="6370975"/>
          </a:xfrm>
          <a:prstGeom prst="rect">
            <a:avLst/>
          </a:prstGeom>
          <a:noFill/>
        </p:spPr>
        <p:txBody>
          <a:bodyPr wrap="square" rtlCol="0">
            <a:spAutoFit/>
          </a:bodyPr>
          <a:lstStyle/>
          <a:p>
            <a:r>
              <a:rPr lang="en-US" sz="1200">
                <a:latin typeface="+mn-lt"/>
              </a:rPr>
              <a:t>To address the financial dilemma in this case and secure the "Green Loan" approval for </a:t>
            </a:r>
            <a:r>
              <a:rPr lang="en-US" sz="1200" err="1">
                <a:latin typeface="+mn-lt"/>
              </a:rPr>
              <a:t>Kerim</a:t>
            </a:r>
            <a:r>
              <a:rPr lang="en-US" sz="1200">
                <a:latin typeface="+mn-lt"/>
              </a:rPr>
              <a:t> </a:t>
            </a:r>
            <a:r>
              <a:rPr lang="en-US" sz="1200" err="1">
                <a:latin typeface="+mn-lt"/>
              </a:rPr>
              <a:t>Bey</a:t>
            </a:r>
            <a:r>
              <a:rPr lang="en-US" sz="1200">
                <a:latin typeface="+mn-lt"/>
              </a:rPr>
              <a:t>, learners are expected to actively utilize the following tools from the PEARL Toolbox:</a:t>
            </a:r>
            <a:endParaRPr lang="tr-TR" sz="1200">
              <a:latin typeface="+mn-lt"/>
            </a:endParaRPr>
          </a:p>
          <a:p>
            <a:endParaRPr lang="en-US" sz="1200">
              <a:latin typeface="+mn-lt"/>
            </a:endParaRPr>
          </a:p>
          <a:p>
            <a:r>
              <a:rPr lang="en-US" sz="1200" b="1">
                <a:latin typeface="+mn-lt"/>
              </a:rPr>
              <a:t>Tool 1: Onboarding Tool for Internal Decision-Makers (M2):</a:t>
            </a:r>
            <a:r>
              <a:rPr lang="tr-TR" sz="1200" b="1">
                <a:latin typeface="+mn-lt"/>
              </a:rPr>
              <a:t> </a:t>
            </a:r>
            <a:r>
              <a:rPr lang="en-US" sz="1200">
                <a:latin typeface="+mn-lt"/>
              </a:rPr>
              <a:t>To be used to guide the initial conversation with </a:t>
            </a:r>
            <a:r>
              <a:rPr lang="en-US" sz="1200" err="1">
                <a:latin typeface="+mn-lt"/>
              </a:rPr>
              <a:t>Yavuz</a:t>
            </a:r>
            <a:r>
              <a:rPr lang="en-US" sz="1200">
                <a:latin typeface="+mn-lt"/>
              </a:rPr>
              <a:t> </a:t>
            </a:r>
            <a:r>
              <a:rPr lang="en-US" sz="1200" err="1">
                <a:latin typeface="+mn-lt"/>
              </a:rPr>
              <a:t>Bey</a:t>
            </a:r>
            <a:r>
              <a:rPr lang="en-US" sz="1200">
                <a:latin typeface="+mn-lt"/>
              </a:rPr>
              <a:t>, shifting the mindset from "compliance as a burden" to "ESG as a strategic necessity.</a:t>
            </a:r>
            <a:endParaRPr lang="tr-TR" sz="1200">
              <a:latin typeface="+mn-lt"/>
            </a:endParaRPr>
          </a:p>
          <a:p>
            <a:r>
              <a:rPr lang="en-US" sz="1200" b="1">
                <a:latin typeface="+mn-lt"/>
              </a:rPr>
              <a:t>Application in the Case: </a:t>
            </a:r>
            <a:r>
              <a:rPr lang="en-US" sz="1200">
                <a:latin typeface="+mn-lt"/>
              </a:rPr>
              <a:t>This is the primary tool </a:t>
            </a:r>
            <a:r>
              <a:rPr lang="en-US" sz="1200" err="1">
                <a:latin typeface="+mn-lt"/>
              </a:rPr>
              <a:t>Mert</a:t>
            </a:r>
            <a:r>
              <a:rPr lang="en-US" sz="1200">
                <a:latin typeface="+mn-lt"/>
              </a:rPr>
              <a:t> should use to manage the "generational transition" of ideas. It provides a structured framework to move </a:t>
            </a:r>
            <a:r>
              <a:rPr lang="en-US" sz="1200" err="1">
                <a:latin typeface="+mn-lt"/>
              </a:rPr>
              <a:t>Yavuz</a:t>
            </a:r>
            <a:r>
              <a:rPr lang="en-US" sz="1200">
                <a:latin typeface="+mn-lt"/>
              </a:rPr>
              <a:t> </a:t>
            </a:r>
            <a:r>
              <a:rPr lang="en-US" sz="1200" err="1">
                <a:latin typeface="+mn-lt"/>
              </a:rPr>
              <a:t>Bey</a:t>
            </a:r>
            <a:r>
              <a:rPr lang="en-US" sz="1200">
                <a:latin typeface="+mn-lt"/>
              </a:rPr>
              <a:t> from a defensive posture to an active leadership role in ESG.</a:t>
            </a:r>
            <a:endParaRPr lang="tr-TR" sz="1200">
              <a:latin typeface="+mn-lt"/>
            </a:endParaRPr>
          </a:p>
          <a:p>
            <a:r>
              <a:rPr lang="en-US" sz="1200" b="1">
                <a:latin typeface="+mn-lt"/>
              </a:rPr>
              <a:t>Action: </a:t>
            </a:r>
            <a:r>
              <a:rPr lang="en-US" sz="1200" err="1">
                <a:latin typeface="+mn-lt"/>
              </a:rPr>
              <a:t>Mert</a:t>
            </a:r>
            <a:r>
              <a:rPr lang="en-US" sz="1200">
                <a:latin typeface="+mn-lt"/>
              </a:rPr>
              <a:t> can use the tool to highlight the "Cost of Inaction" (losing 40% of export revenue) versus the "Value of Action" (securing long-term contracts and improving operational efficiency)</a:t>
            </a:r>
            <a:r>
              <a:rPr lang="tr-TR" sz="1200">
                <a:latin typeface="+mn-lt"/>
              </a:rPr>
              <a:t>.</a:t>
            </a:r>
          </a:p>
          <a:p>
            <a:r>
              <a:rPr lang="en-US" sz="1200" b="1">
                <a:latin typeface="+mn-lt"/>
              </a:rPr>
              <a:t>Output: </a:t>
            </a:r>
            <a:r>
              <a:rPr lang="en-US" sz="1200">
                <a:latin typeface="+mn-lt"/>
              </a:rPr>
              <a:t>A signed "ESG Commitment Statement" by </a:t>
            </a:r>
            <a:r>
              <a:rPr lang="en-US" sz="1200" err="1">
                <a:latin typeface="+mn-lt"/>
              </a:rPr>
              <a:t>Yavuz</a:t>
            </a:r>
            <a:r>
              <a:rPr lang="en-US" sz="1200">
                <a:latin typeface="+mn-lt"/>
              </a:rPr>
              <a:t> </a:t>
            </a:r>
            <a:r>
              <a:rPr lang="en-US" sz="1200" err="1">
                <a:latin typeface="+mn-lt"/>
              </a:rPr>
              <a:t>Bey</a:t>
            </a:r>
            <a:r>
              <a:rPr lang="en-US" sz="1200">
                <a:latin typeface="+mn-lt"/>
              </a:rPr>
              <a:t>, signaling to the 155 employees that the company is officially entering a new era of management.</a:t>
            </a:r>
            <a:endParaRPr lang="tr-TR" sz="1200">
              <a:latin typeface="+mn-lt"/>
            </a:endParaRPr>
          </a:p>
          <a:p>
            <a:endParaRPr lang="tr-TR" sz="1200">
              <a:latin typeface="+mn-lt"/>
            </a:endParaRPr>
          </a:p>
          <a:p>
            <a:r>
              <a:rPr lang="en-US" sz="1200" b="1">
                <a:latin typeface="+mn-lt"/>
              </a:rPr>
              <a:t>Tool </a:t>
            </a:r>
            <a:r>
              <a:rPr lang="tr-TR" sz="1200" b="1">
                <a:latin typeface="+mn-lt"/>
              </a:rPr>
              <a:t>2</a:t>
            </a:r>
            <a:r>
              <a:rPr lang="en-US" sz="1200" b="1">
                <a:latin typeface="+mn-lt"/>
              </a:rPr>
              <a:t>: Stakeholder Analysis (M3): </a:t>
            </a:r>
            <a:r>
              <a:rPr lang="en-US" sz="1200">
                <a:latin typeface="+mn-lt"/>
              </a:rPr>
              <a:t>To identify and prioritize the demands of the European supermarket chain and understand why they require specific ESG data to comply with international regulations.</a:t>
            </a:r>
            <a:endParaRPr lang="tr-TR" sz="1200">
              <a:latin typeface="+mn-lt"/>
            </a:endParaRPr>
          </a:p>
          <a:p>
            <a:r>
              <a:rPr lang="en-US" sz="1200" b="1">
                <a:latin typeface="+mn-lt"/>
              </a:rPr>
              <a:t>Application in the Case: </a:t>
            </a:r>
            <a:r>
              <a:rPr lang="en-US" sz="1200">
                <a:latin typeface="+mn-lt"/>
              </a:rPr>
              <a:t>This tool directly addresses </a:t>
            </a:r>
            <a:r>
              <a:rPr lang="en-US" sz="1200" err="1">
                <a:latin typeface="+mn-lt"/>
              </a:rPr>
              <a:t>Yavuz</a:t>
            </a:r>
            <a:r>
              <a:rPr lang="en-US" sz="1200">
                <a:latin typeface="+mn-lt"/>
              </a:rPr>
              <a:t> </a:t>
            </a:r>
            <a:r>
              <a:rPr lang="en-US" sz="1200" err="1">
                <a:latin typeface="+mn-lt"/>
              </a:rPr>
              <a:t>Bey’s</a:t>
            </a:r>
            <a:r>
              <a:rPr lang="en-US" sz="1200">
                <a:latin typeface="+mn-lt"/>
              </a:rPr>
              <a:t> question: "What more do they want?" It provides the "language of data" that </a:t>
            </a:r>
            <a:r>
              <a:rPr lang="en-US" sz="1200" err="1">
                <a:latin typeface="+mn-lt"/>
              </a:rPr>
              <a:t>Mert</a:t>
            </a:r>
            <a:r>
              <a:rPr lang="en-US" sz="1200">
                <a:latin typeface="+mn-lt"/>
              </a:rPr>
              <a:t> needs.</a:t>
            </a:r>
            <a:endParaRPr lang="tr-TR" sz="1200">
              <a:latin typeface="+mn-lt"/>
            </a:endParaRPr>
          </a:p>
          <a:p>
            <a:r>
              <a:rPr lang="en-US" sz="1200" b="1">
                <a:latin typeface="+mn-lt"/>
              </a:rPr>
              <a:t>Action:</a:t>
            </a:r>
            <a:r>
              <a:rPr lang="en-US" sz="1200">
                <a:latin typeface="+mn-lt"/>
              </a:rPr>
              <a:t> </a:t>
            </a:r>
            <a:r>
              <a:rPr lang="en-US" sz="1200" err="1">
                <a:latin typeface="+mn-lt"/>
              </a:rPr>
              <a:t>Mert</a:t>
            </a:r>
            <a:r>
              <a:rPr lang="en-US" sz="1200">
                <a:latin typeface="+mn-lt"/>
              </a:rPr>
              <a:t> and the quality team use the checklist to audit current practices. For example, they can tick off the "Employee Scholarships" (Social) but identify the missing "Waste Heat Tracking" (Environmental) and "Formal Board Minutes" (Governance).</a:t>
            </a:r>
            <a:endParaRPr lang="tr-TR" sz="1200">
              <a:latin typeface="+mn-lt"/>
            </a:endParaRPr>
          </a:p>
          <a:p>
            <a:r>
              <a:rPr lang="en-US" sz="1200" b="1">
                <a:latin typeface="+mn-lt"/>
              </a:rPr>
              <a:t>Output:</a:t>
            </a:r>
            <a:r>
              <a:rPr lang="en-US" sz="1200">
                <a:latin typeface="+mn-lt"/>
              </a:rPr>
              <a:t> An Initial ESG Gap Analysis Report that gives the company a concrete "To-Do" list to improve their score from 32 to a passing grade.</a:t>
            </a:r>
            <a:endParaRPr lang="tr-TR" sz="1200">
              <a:latin typeface="+mn-lt"/>
            </a:endParaRPr>
          </a:p>
          <a:p>
            <a:endParaRPr lang="tr-TR" sz="1200" b="1">
              <a:latin typeface="+mn-lt"/>
            </a:endParaRPr>
          </a:p>
          <a:p>
            <a:r>
              <a:rPr lang="en-US" sz="1200" b="1">
                <a:latin typeface="+mn-lt"/>
              </a:rPr>
              <a:t>Tool 3: ESG Onboarding Checklist for SMEs (M2)</a:t>
            </a:r>
          </a:p>
          <a:p>
            <a:r>
              <a:rPr lang="en-US" sz="1200" b="1">
                <a:latin typeface="+mn-lt"/>
              </a:rPr>
              <a:t>Application in the Case: </a:t>
            </a:r>
            <a:r>
              <a:rPr lang="en-US" sz="1200">
                <a:latin typeface="+mn-lt"/>
              </a:rPr>
              <a:t>This tool directly addresses </a:t>
            </a:r>
            <a:r>
              <a:rPr lang="en-US" sz="1200" err="1">
                <a:latin typeface="+mn-lt"/>
              </a:rPr>
              <a:t>Yavuz</a:t>
            </a:r>
            <a:r>
              <a:rPr lang="en-US" sz="1200">
                <a:latin typeface="+mn-lt"/>
              </a:rPr>
              <a:t> </a:t>
            </a:r>
            <a:r>
              <a:rPr lang="en-US" sz="1200" err="1">
                <a:latin typeface="+mn-lt"/>
              </a:rPr>
              <a:t>Bey’s</a:t>
            </a:r>
            <a:r>
              <a:rPr lang="en-US" sz="1200">
                <a:latin typeface="+mn-lt"/>
              </a:rPr>
              <a:t> question: "What more do they want?" It provides the "language of data" that </a:t>
            </a:r>
            <a:r>
              <a:rPr lang="en-US" sz="1200" err="1">
                <a:latin typeface="+mn-lt"/>
              </a:rPr>
              <a:t>Mert</a:t>
            </a:r>
            <a:r>
              <a:rPr lang="en-US" sz="1200">
                <a:latin typeface="+mn-lt"/>
              </a:rPr>
              <a:t> needs.</a:t>
            </a:r>
          </a:p>
          <a:p>
            <a:r>
              <a:rPr lang="en-US" sz="1200" b="1">
                <a:latin typeface="+mn-lt"/>
              </a:rPr>
              <a:t>Action: </a:t>
            </a:r>
            <a:r>
              <a:rPr lang="en-US" sz="1200" err="1">
                <a:latin typeface="+mn-lt"/>
              </a:rPr>
              <a:t>Mert</a:t>
            </a:r>
            <a:r>
              <a:rPr lang="en-US" sz="1200">
                <a:latin typeface="+mn-lt"/>
              </a:rPr>
              <a:t> and the quality team use the checklist to audit current practices. For example, they can tick off the "Employee Scholarships" (Social) but identify the missing "Waste Heat Tracking" (Environmental) and "Formal Board Minutes" (Governance).</a:t>
            </a:r>
          </a:p>
          <a:p>
            <a:r>
              <a:rPr lang="en-US" sz="1200" b="1">
                <a:latin typeface="+mn-lt"/>
              </a:rPr>
              <a:t>Output: </a:t>
            </a:r>
            <a:r>
              <a:rPr lang="en-US" sz="1200">
                <a:latin typeface="+mn-lt"/>
              </a:rPr>
              <a:t>An Initial ESG Gap Analysis Report that gives the company a concrete "To-Do" list to improve their score from 32 to a passing grade.</a:t>
            </a:r>
          </a:p>
          <a:p>
            <a:endParaRPr lang="en-US" sz="1200">
              <a:latin typeface="+mn-lt"/>
            </a:endParaRPr>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2596865"/>
          </a:xfrm>
          <a:prstGeom prst="rect">
            <a:avLst/>
          </a:prstGeom>
        </p:spPr>
        <p:txBody>
          <a:bodyPr vert="horz" wrap="square" lIns="0" tIns="72390" rIns="0" bIns="0" rtlCol="0">
            <a:spAutoFit/>
          </a:bodyPr>
          <a:lstStyle/>
          <a:p>
            <a:pPr marL="12700">
              <a:lnSpc>
                <a:spcPct val="100000"/>
              </a:lnSpc>
              <a:spcBef>
                <a:spcPts val="570"/>
              </a:spcBef>
            </a:pPr>
            <a:r>
              <a:rPr sz="1600" b="1">
                <a:solidFill>
                  <a:srgbClr val="404040"/>
                </a:solidFill>
                <a:latin typeface="+mn-lt"/>
                <a:cs typeface="Arial"/>
              </a:rPr>
              <a:t>(Use realistic but simplified data where needed)</a:t>
            </a:r>
            <a:endParaRPr lang="tr-TR" sz="1600">
              <a:latin typeface="+mn-lt"/>
              <a:cs typeface="Arial"/>
            </a:endParaRPr>
          </a:p>
          <a:p>
            <a:pPr marL="12700">
              <a:lnSpc>
                <a:spcPct val="100000"/>
              </a:lnSpc>
              <a:spcBef>
                <a:spcPts val="570"/>
              </a:spcBef>
            </a:pPr>
            <a:r>
              <a:rPr lang="tr-TR" sz="1200" i="1">
                <a:solidFill>
                  <a:srgbClr val="404040"/>
                </a:solidFill>
                <a:latin typeface="+mn-lt"/>
                <a:cs typeface="Geneva"/>
              </a:rPr>
              <a:t>(</a:t>
            </a:r>
            <a:r>
              <a:rPr sz="1200" i="1">
                <a:solidFill>
                  <a:srgbClr val="404040"/>
                </a:solidFill>
                <a:latin typeface="+mn-lt"/>
                <a:cs typeface="Geneva"/>
              </a:rPr>
              <a:t>ESG-related qualitative information</a:t>
            </a:r>
            <a:r>
              <a:rPr lang="tr-TR" sz="1200" i="1">
                <a:latin typeface="+mn-lt"/>
                <a:cs typeface="Geneva"/>
              </a:rPr>
              <a:t>, </a:t>
            </a:r>
            <a:r>
              <a:rPr sz="1200" i="1">
                <a:solidFill>
                  <a:srgbClr val="404040"/>
                </a:solidFill>
                <a:latin typeface="+mn-lt"/>
                <a:cs typeface="Geneva"/>
              </a:rPr>
              <a:t>Basic quantitative indicators (where applicable)</a:t>
            </a:r>
            <a:r>
              <a:rPr lang="tr-TR" sz="1200" i="1">
                <a:solidFill>
                  <a:srgbClr val="404040"/>
                </a:solidFill>
                <a:latin typeface="+mn-lt"/>
                <a:cs typeface="Geneva"/>
              </a:rPr>
              <a:t>, </a:t>
            </a:r>
            <a:r>
              <a:rPr sz="1200" i="1">
                <a:solidFill>
                  <a:srgbClr val="404040"/>
                </a:solidFill>
                <a:latin typeface="+mn-lt"/>
                <a:cs typeface="Geneva"/>
              </a:rPr>
              <a:t>Stakeholder inputs or assumptions</a:t>
            </a:r>
            <a:r>
              <a:rPr lang="tr-TR" sz="1200" i="1">
                <a:latin typeface="+mn-lt"/>
                <a:cs typeface="Geneva"/>
              </a:rPr>
              <a:t>, </a:t>
            </a:r>
            <a:r>
              <a:rPr sz="1200" i="1">
                <a:solidFill>
                  <a:srgbClr val="404040"/>
                </a:solidFill>
                <a:latin typeface="+mn-lt"/>
                <a:cs typeface="Geneva"/>
              </a:rPr>
              <a:t>Regulatory or market references (e.g. CSRD, VSME, customer demands)</a:t>
            </a:r>
            <a:endParaRPr lang="tr-TR" sz="1200" i="1">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r>
              <a:rPr lang="tr-TR" sz="1200">
                <a:solidFill>
                  <a:srgbClr val="404040"/>
                </a:solidFill>
                <a:latin typeface="+mn-lt"/>
                <a:cs typeface="Geneva"/>
              </a:rPr>
              <a:t>Not </a:t>
            </a:r>
            <a:r>
              <a:rPr lang="tr-TR" sz="1200" err="1">
                <a:solidFill>
                  <a:srgbClr val="404040"/>
                </a:solidFill>
                <a:latin typeface="+mn-lt"/>
                <a:cs typeface="Geneva"/>
              </a:rPr>
              <a:t>needed</a:t>
            </a:r>
            <a:r>
              <a:rPr lang="tr-TR" sz="1200">
                <a:solidFill>
                  <a:srgbClr val="404040"/>
                </a:solidFill>
                <a:latin typeface="+mn-lt"/>
                <a:cs typeface="Geneva"/>
              </a:rPr>
              <a:t> </a:t>
            </a:r>
            <a:r>
              <a:rPr lang="tr-TR" sz="1200" err="1">
                <a:solidFill>
                  <a:srgbClr val="404040"/>
                </a:solidFill>
                <a:latin typeface="+mn-lt"/>
                <a:cs typeface="Geneva"/>
              </a:rPr>
              <a:t>for</a:t>
            </a:r>
            <a:r>
              <a:rPr lang="tr-TR" sz="1200">
                <a:solidFill>
                  <a:srgbClr val="404040"/>
                </a:solidFill>
                <a:latin typeface="+mn-lt"/>
                <a:cs typeface="Geneva"/>
              </a:rPr>
              <a:t> </a:t>
            </a:r>
            <a:r>
              <a:rPr lang="tr-TR" sz="1200" err="1">
                <a:solidFill>
                  <a:srgbClr val="404040"/>
                </a:solidFill>
                <a:latin typeface="+mn-lt"/>
                <a:cs typeface="Geneva"/>
              </a:rPr>
              <a:t>this</a:t>
            </a:r>
            <a:r>
              <a:rPr lang="tr-TR" sz="1200">
                <a:solidFill>
                  <a:srgbClr val="404040"/>
                </a:solidFill>
                <a:latin typeface="+mn-lt"/>
                <a:cs typeface="Geneva"/>
              </a:rPr>
              <a:t> </a:t>
            </a:r>
            <a:r>
              <a:rPr lang="tr-TR" sz="1200" err="1">
                <a:solidFill>
                  <a:srgbClr val="404040"/>
                </a:solidFill>
                <a:latin typeface="+mn-lt"/>
                <a:cs typeface="Geneva"/>
              </a:rPr>
              <a:t>case</a:t>
            </a: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a:p>
            <a:pPr marL="12700">
              <a:lnSpc>
                <a:spcPct val="100000"/>
              </a:lnSpc>
              <a:spcBef>
                <a:spcPts val="570"/>
              </a:spcBef>
            </a:pPr>
            <a:endParaRPr lang="tr-TR" sz="1200">
              <a:solidFill>
                <a:srgbClr val="404040"/>
              </a:solidFill>
              <a:latin typeface="+mn-lt"/>
              <a:cs typeface="Geneva"/>
            </a:endParaRPr>
          </a:p>
        </p:txBody>
      </p:sp>
      <p:sp>
        <p:nvSpPr>
          <p:cNvPr id="21" name="object 14"/>
          <p:cNvSpPr txBox="1"/>
          <p:nvPr/>
        </p:nvSpPr>
        <p:spPr>
          <a:xfrm>
            <a:off x="3650436" y="3651706"/>
            <a:ext cx="3565999" cy="243655"/>
          </a:xfrm>
          <a:prstGeom prst="rect">
            <a:avLst/>
          </a:prstGeom>
        </p:spPr>
        <p:txBody>
          <a:bodyPr vert="horz" wrap="square" lIns="0" tIns="58419" rIns="0" bIns="0" rtlCol="0">
            <a:spAutoFit/>
          </a:bodyPr>
          <a:lstStyle/>
          <a:p>
            <a:pPr marL="231775" indent="-171450">
              <a:lnSpc>
                <a:spcPct val="100000"/>
              </a:lnSpc>
              <a:spcBef>
                <a:spcPts val="360"/>
              </a:spcBef>
              <a:buFont typeface="Arial" charset="0"/>
              <a:buChar char="•"/>
              <a:tabLst>
                <a:tab pos="144145" algn="l"/>
              </a:tabLst>
            </a:pPr>
            <a:endParaRPr sz="1200" i="1">
              <a:latin typeface="+mn-lt"/>
              <a:cs typeface="Geneva"/>
            </a:endParaRPr>
          </a:p>
        </p:txBody>
      </p:sp>
      <p:sp>
        <p:nvSpPr>
          <p:cNvPr id="22" name="object 14"/>
          <p:cNvSpPr txBox="1"/>
          <p:nvPr/>
        </p:nvSpPr>
        <p:spPr>
          <a:xfrm>
            <a:off x="623469" y="3677733"/>
            <a:ext cx="6740952" cy="479617"/>
          </a:xfrm>
          <a:prstGeom prst="rect">
            <a:avLst/>
          </a:prstGeom>
        </p:spPr>
        <p:txBody>
          <a:bodyPr vert="horz" wrap="square" lIns="0" tIns="58419" rIns="0" bIns="0" rtlCol="0">
            <a:spAutoFit/>
          </a:bodyPr>
          <a:lstStyle/>
          <a:p>
            <a:pPr marL="231775" indent="-171450">
              <a:spcBef>
                <a:spcPts val="360"/>
              </a:spcBef>
              <a:buFont typeface="Arial" charset="0"/>
              <a:buChar char="•"/>
              <a:tabLst>
                <a:tab pos="144145" algn="l"/>
              </a:tabLst>
            </a:pPr>
            <a:r>
              <a:rPr lang="en-US" sz="1200" i="1">
                <a:cs typeface="Geneva"/>
              </a:rPr>
              <a:t>Onboarding Tool for Internal Decision-Makers(M2)</a:t>
            </a:r>
          </a:p>
          <a:p>
            <a:pPr marL="231775" lvl="1" indent="-171450">
              <a:spcBef>
                <a:spcPts val="360"/>
              </a:spcBef>
              <a:buFont typeface="Arial" charset="0"/>
              <a:buChar char="•"/>
              <a:tabLst>
                <a:tab pos="144145" algn="l"/>
              </a:tabLst>
            </a:pPr>
            <a:r>
              <a:rPr lang="tr-TR" sz="1200" i="1" err="1">
                <a:cs typeface="Geneva"/>
              </a:rPr>
              <a:t>Stakeholder</a:t>
            </a:r>
            <a:r>
              <a:rPr lang="tr-TR" sz="1200" i="1">
                <a:cs typeface="Geneva"/>
              </a:rPr>
              <a:t> Analysis (</a:t>
            </a:r>
            <a:r>
              <a:rPr lang="tr-TR" sz="1200" i="1" err="1">
                <a:cs typeface="Geneva"/>
              </a:rPr>
              <a:t>Internal</a:t>
            </a:r>
            <a:r>
              <a:rPr lang="tr-TR" sz="1200" i="1">
                <a:cs typeface="Geneva"/>
              </a:rPr>
              <a:t> &amp; </a:t>
            </a:r>
            <a:r>
              <a:rPr lang="tr-TR" sz="1200" i="1" err="1">
                <a:cs typeface="Geneva"/>
              </a:rPr>
              <a:t>External</a:t>
            </a:r>
            <a:r>
              <a:rPr lang="tr-TR" sz="1200" i="1">
                <a:cs typeface="Geneva"/>
              </a:rPr>
              <a:t>) (M2)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3"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4"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5"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6"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7"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8"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a:latin typeface="+mn-lt"/>
              </a:rPr>
              <a:t>8</a:t>
            </a:r>
            <a:r>
              <a:rPr>
                <a:latin typeface="+mn-lt"/>
              </a:rPr>
              <a:t>. </a:t>
            </a:r>
            <a:r>
              <a:rPr lang="de-DE" err="1">
                <a:latin typeface="+mn-lt"/>
              </a:rPr>
              <a:t>Suggested</a:t>
            </a:r>
            <a:r>
              <a:rPr lang="de-DE">
                <a:latin typeface="+mn-lt"/>
              </a:rPr>
              <a:t> Solution</a:t>
            </a:r>
            <a:endParaRPr>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800">
                <a:solidFill>
                  <a:srgbClr val="404040"/>
                </a:solidFill>
                <a:effectLst/>
                <a:ea typeface="Calibri" charset="0"/>
                <a:cs typeface="Times New Roman"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tr-TR" sz="1100">
              <a:effectLst/>
              <a:latin typeface="Geneva" charset="0"/>
              <a:ea typeface="Geneva" charset="0"/>
              <a:cs typeface="Geneva" charset="0"/>
            </a:endParaRPr>
          </a:p>
          <a:p>
            <a:pPr>
              <a:spcAft>
                <a:spcPts val="0"/>
              </a:spcAft>
            </a:pPr>
            <a:r>
              <a:rPr lang="en-GB" sz="800">
                <a:effectLst/>
                <a:ea typeface="Geneva" charset="0"/>
                <a:cs typeface="Geneva" charset="0"/>
              </a:rPr>
              <a:t> </a:t>
            </a:r>
            <a:endParaRPr lang="tr-TR" sz="1100">
              <a:effectLst/>
              <a:latin typeface="Geneva" charset="0"/>
              <a:ea typeface="Geneva" charset="0"/>
              <a:cs typeface="Geneva" charset="0"/>
            </a:endParaRPr>
          </a:p>
        </p:txBody>
      </p:sp>
      <p:sp>
        <p:nvSpPr>
          <p:cNvPr id="13" name="Metin kutusu 12"/>
          <p:cNvSpPr txBox="1"/>
          <p:nvPr/>
        </p:nvSpPr>
        <p:spPr>
          <a:xfrm>
            <a:off x="409213" y="2301875"/>
            <a:ext cx="6880113" cy="6186309"/>
          </a:xfrm>
          <a:prstGeom prst="rect">
            <a:avLst/>
          </a:prstGeom>
          <a:noFill/>
        </p:spPr>
        <p:txBody>
          <a:bodyPr wrap="square" rtlCol="0">
            <a:spAutoFit/>
          </a:bodyPr>
          <a:lstStyle/>
          <a:p>
            <a:r>
              <a:rPr lang="en-US" sz="1200">
                <a:latin typeface="+mn-lt"/>
              </a:rPr>
              <a:t>This guide is designed for instructors to lead a high-impact discussion on the transition from traditional business ethics to the modern ESG framework. It provides specific answers and pedagogical strategies for the Bursa </a:t>
            </a:r>
            <a:r>
              <a:rPr lang="en-US" sz="1200" err="1">
                <a:latin typeface="+mn-lt"/>
              </a:rPr>
              <a:t>FoodPack</a:t>
            </a:r>
            <a:r>
              <a:rPr lang="en-US" sz="1200">
                <a:latin typeface="+mn-lt"/>
              </a:rPr>
              <a:t> case.</a:t>
            </a:r>
            <a:endParaRPr lang="tr-TR" sz="1200">
              <a:latin typeface="+mn-lt"/>
            </a:endParaRPr>
          </a:p>
          <a:p>
            <a:endParaRPr lang="tr-TR" sz="1200">
              <a:latin typeface="+mn-lt"/>
            </a:endParaRPr>
          </a:p>
          <a:p>
            <a:r>
              <a:rPr lang="tr-TR" sz="1200" b="1">
                <a:latin typeface="+mn-lt"/>
              </a:rPr>
              <a:t>T</a:t>
            </a:r>
            <a:r>
              <a:rPr lang="en-US" sz="1200" b="1">
                <a:latin typeface="+mn-lt"/>
              </a:rPr>
              <a:t>ask 1: Categorization of Current Activities (The "Philanthropy vs. ESG" Audit)</a:t>
            </a:r>
          </a:p>
          <a:p>
            <a:r>
              <a:rPr lang="en-US" sz="1200">
                <a:latin typeface="+mn-lt"/>
              </a:rPr>
              <a:t>The instructor should guide students to realize that while </a:t>
            </a:r>
            <a:r>
              <a:rPr lang="en-US" sz="1200" err="1">
                <a:latin typeface="+mn-lt"/>
              </a:rPr>
              <a:t>Yavuz</a:t>
            </a:r>
            <a:r>
              <a:rPr lang="en-US" sz="1200">
                <a:latin typeface="+mn-lt"/>
              </a:rPr>
              <a:t> </a:t>
            </a:r>
            <a:r>
              <a:rPr lang="en-US" sz="1200" err="1">
                <a:latin typeface="+mn-lt"/>
              </a:rPr>
              <a:t>Bey</a:t>
            </a:r>
            <a:r>
              <a:rPr lang="en-US" sz="1200">
                <a:latin typeface="+mn-lt"/>
              </a:rPr>
              <a:t> is an ethical businessman, his activities are </a:t>
            </a:r>
            <a:r>
              <a:rPr lang="en-US" sz="1200" b="1">
                <a:latin typeface="+mn-lt"/>
              </a:rPr>
              <a:t>unstructured</a:t>
            </a:r>
            <a:r>
              <a:rPr lang="en-US" sz="1200">
                <a:latin typeface="+mn-lt"/>
              </a:rPr>
              <a:t>. Students must classify his claims into the PEARL framework:</a:t>
            </a:r>
          </a:p>
          <a:p>
            <a:r>
              <a:rPr lang="en-US" sz="1200" b="1">
                <a:latin typeface="+mn-lt"/>
              </a:rPr>
              <a:t>Social (S) - Charity vs. System:</a:t>
            </a:r>
            <a:endParaRPr lang="en-US" sz="1200">
              <a:latin typeface="+mn-lt"/>
            </a:endParaRPr>
          </a:p>
          <a:p>
            <a:pPr lvl="1"/>
            <a:r>
              <a:rPr lang="en-US" sz="1200" i="1">
                <a:latin typeface="+mn-lt"/>
              </a:rPr>
              <a:t>Food Boxes/Scholarships:</a:t>
            </a:r>
            <a:r>
              <a:rPr lang="en-US" sz="1200">
                <a:latin typeface="+mn-lt"/>
              </a:rPr>
              <a:t> These are </a:t>
            </a:r>
            <a:r>
              <a:rPr lang="en-US" sz="1200" b="1">
                <a:latin typeface="+mn-lt"/>
              </a:rPr>
              <a:t>Corporate Social Responsibility (CSR)</a:t>
            </a:r>
            <a:r>
              <a:rPr lang="en-US" sz="1200">
                <a:latin typeface="+mn-lt"/>
              </a:rPr>
              <a:t>. To make them </a:t>
            </a:r>
            <a:r>
              <a:rPr lang="en-US" sz="1200" b="1">
                <a:latin typeface="+mn-lt"/>
              </a:rPr>
              <a:t>ESG</a:t>
            </a:r>
            <a:r>
              <a:rPr lang="en-US" sz="1200">
                <a:latin typeface="+mn-lt"/>
              </a:rPr>
              <a:t>, they must be part of a formal "Community Engagement Policy" with measurable outcomes (e.g., "Supporting 50 local families to improve food security by 20%").</a:t>
            </a:r>
          </a:p>
          <a:p>
            <a:pPr lvl="1"/>
            <a:r>
              <a:rPr lang="en-US" sz="1200" i="1">
                <a:latin typeface="+mn-lt"/>
              </a:rPr>
              <a:t>Insurance/Salaries:</a:t>
            </a:r>
            <a:r>
              <a:rPr lang="en-US" sz="1200">
                <a:latin typeface="+mn-lt"/>
              </a:rPr>
              <a:t> This is </a:t>
            </a:r>
            <a:r>
              <a:rPr lang="en-US" sz="1200" b="1">
                <a:latin typeface="+mn-lt"/>
              </a:rPr>
              <a:t>Baseline Compliance</a:t>
            </a:r>
            <a:r>
              <a:rPr lang="en-US" sz="1200">
                <a:latin typeface="+mn-lt"/>
              </a:rPr>
              <a:t>. In ESG, students should look for "Beyond Compliance" metrics, such as a "Living Wage Policy" or "Gender Pay Gap Analysis.«</a:t>
            </a:r>
            <a:endParaRPr lang="tr-TR" sz="1200">
              <a:latin typeface="+mn-lt"/>
            </a:endParaRPr>
          </a:p>
          <a:p>
            <a:r>
              <a:rPr lang="en-US" sz="1200" b="1">
                <a:latin typeface="+mn-lt"/>
              </a:rPr>
              <a:t>Environmental (E) - The "Missing" Link:</a:t>
            </a:r>
            <a:endParaRPr lang="en-US" sz="1200">
              <a:latin typeface="+mn-lt"/>
            </a:endParaRPr>
          </a:p>
          <a:p>
            <a:pPr lvl="1"/>
            <a:r>
              <a:rPr lang="en-US" sz="1200" err="1">
                <a:latin typeface="+mn-lt"/>
              </a:rPr>
              <a:t>Yavuz</a:t>
            </a:r>
            <a:r>
              <a:rPr lang="en-US" sz="1200">
                <a:latin typeface="+mn-lt"/>
              </a:rPr>
              <a:t> </a:t>
            </a:r>
            <a:r>
              <a:rPr lang="en-US" sz="1200" err="1">
                <a:latin typeface="+mn-lt"/>
              </a:rPr>
              <a:t>Bey</a:t>
            </a:r>
            <a:r>
              <a:rPr lang="en-US" sz="1200">
                <a:latin typeface="+mn-lt"/>
              </a:rPr>
              <a:t> mentions "good intentions," but the case identifies a lack of </a:t>
            </a:r>
            <a:r>
              <a:rPr lang="en-US" sz="1200" b="1">
                <a:latin typeface="+mn-lt"/>
              </a:rPr>
              <a:t>Waste Heat Recovery</a:t>
            </a:r>
            <a:r>
              <a:rPr lang="en-US" sz="1200">
                <a:latin typeface="+mn-lt"/>
              </a:rPr>
              <a:t> and </a:t>
            </a:r>
            <a:r>
              <a:rPr lang="en-US" sz="1200" b="1">
                <a:latin typeface="+mn-lt"/>
              </a:rPr>
              <a:t>Water Management</a:t>
            </a:r>
            <a:r>
              <a:rPr lang="en-US" sz="1200">
                <a:latin typeface="+mn-lt"/>
              </a:rPr>
              <a:t> data. Students should point out that in the food sector, "E" is about resource efficiency, not just planting trees.</a:t>
            </a:r>
            <a:endParaRPr lang="tr-TR" sz="1200">
              <a:latin typeface="+mn-lt"/>
            </a:endParaRPr>
          </a:p>
          <a:p>
            <a:r>
              <a:rPr lang="en-US" sz="1200" b="1">
                <a:latin typeface="+mn-lt"/>
              </a:rPr>
              <a:t>Governance (G) - From "Patron" to "Board":</a:t>
            </a:r>
            <a:endParaRPr lang="en-US" sz="1200">
              <a:latin typeface="+mn-lt"/>
            </a:endParaRPr>
          </a:p>
          <a:p>
            <a:pPr lvl="1"/>
            <a:r>
              <a:rPr lang="en-US" sz="1200" err="1">
                <a:latin typeface="+mn-lt"/>
              </a:rPr>
              <a:t>Yavuz</a:t>
            </a:r>
            <a:r>
              <a:rPr lang="en-US" sz="1200">
                <a:latin typeface="+mn-lt"/>
              </a:rPr>
              <a:t> </a:t>
            </a:r>
            <a:r>
              <a:rPr lang="en-US" sz="1200" err="1">
                <a:latin typeface="+mn-lt"/>
              </a:rPr>
              <a:t>Bey</a:t>
            </a:r>
            <a:r>
              <a:rPr lang="en-US" sz="1200">
                <a:latin typeface="+mn-lt"/>
              </a:rPr>
              <a:t> makes decisions based on his "conscience." Students should suggest moving toward a </a:t>
            </a:r>
            <a:r>
              <a:rPr lang="en-US" sz="1200" b="1">
                <a:latin typeface="+mn-lt"/>
              </a:rPr>
              <a:t>Transparent Governance</a:t>
            </a:r>
            <a:r>
              <a:rPr lang="en-US" sz="1200">
                <a:latin typeface="+mn-lt"/>
              </a:rPr>
              <a:t> model where decisions are documented, risks are mapped, and succession planning (like </a:t>
            </a:r>
            <a:r>
              <a:rPr lang="en-US" sz="1200" err="1">
                <a:latin typeface="+mn-lt"/>
              </a:rPr>
              <a:t>Mert’s</a:t>
            </a:r>
            <a:r>
              <a:rPr lang="en-US" sz="1200">
                <a:latin typeface="+mn-lt"/>
              </a:rPr>
              <a:t> role) is formalized.</a:t>
            </a:r>
            <a:endParaRPr lang="tr-TR" sz="1200">
              <a:latin typeface="+mn-lt"/>
            </a:endParaRPr>
          </a:p>
          <a:p>
            <a:pPr lvl="1"/>
            <a:endParaRPr lang="en-US" sz="1200">
              <a:latin typeface="+mn-lt"/>
            </a:endParaRPr>
          </a:p>
          <a:p>
            <a:r>
              <a:rPr lang="en-US" sz="1200" b="1">
                <a:latin typeface="+mn-lt"/>
              </a:rPr>
              <a:t>Task 2: Risk Analysis of "Inaction" (The Cost of Staying the Same)</a:t>
            </a:r>
          </a:p>
          <a:p>
            <a:r>
              <a:rPr lang="en-US" sz="1200">
                <a:latin typeface="+mn-lt"/>
              </a:rPr>
              <a:t>Students must identify that "doing nothing" is a high-risk strategy. The discussion should focus on three levels:</a:t>
            </a:r>
          </a:p>
          <a:p>
            <a:r>
              <a:rPr lang="en-US" sz="1200" b="1">
                <a:latin typeface="+mn-lt"/>
              </a:rPr>
              <a:t>Market Risk:</a:t>
            </a:r>
            <a:r>
              <a:rPr lang="en-US" sz="1200">
                <a:latin typeface="+mn-lt"/>
              </a:rPr>
              <a:t> The immediate threat of losing the European supermarket contract (which accounts for a significant portion of revenue). In the global supply chain, "No ESG Data = No Contract."</a:t>
            </a:r>
          </a:p>
          <a:p>
            <a:r>
              <a:rPr lang="en-US" sz="1200" b="1">
                <a:latin typeface="+mn-lt"/>
              </a:rPr>
              <a:t>Reputational Risk:</a:t>
            </a:r>
            <a:r>
              <a:rPr lang="en-US" sz="1200">
                <a:latin typeface="+mn-lt"/>
              </a:rPr>
              <a:t> As a 155-employee company, Bursa </a:t>
            </a:r>
            <a:r>
              <a:rPr lang="en-US" sz="1200" err="1">
                <a:latin typeface="+mn-lt"/>
              </a:rPr>
              <a:t>FoodPack</a:t>
            </a:r>
            <a:r>
              <a:rPr lang="en-US" sz="1200">
                <a:latin typeface="+mn-lt"/>
              </a:rPr>
              <a:t> is a "visible" player. If a competitor adopts ESG first, </a:t>
            </a:r>
            <a:r>
              <a:rPr lang="en-US" sz="1200" err="1">
                <a:latin typeface="+mn-lt"/>
              </a:rPr>
              <a:t>FoodPack</a:t>
            </a:r>
            <a:r>
              <a:rPr lang="en-US" sz="1200">
                <a:latin typeface="+mn-lt"/>
              </a:rPr>
              <a:t> will be perceived as "outdated" or "non-compliant," making it harder to attract young talent (who prioritize purposeful work).</a:t>
            </a:r>
          </a:p>
          <a:p>
            <a:r>
              <a:rPr lang="en-US" sz="1200" b="1">
                <a:latin typeface="+mn-lt"/>
              </a:rPr>
              <a:t>Regulatory Risk:</a:t>
            </a:r>
            <a:r>
              <a:rPr lang="en-US" sz="1200">
                <a:latin typeface="+mn-lt"/>
              </a:rPr>
              <a:t> Even if the client doesn't demand it, upcoming regulations like the </a:t>
            </a:r>
            <a:r>
              <a:rPr lang="en-US" sz="1200" b="1">
                <a:latin typeface="+mn-lt"/>
              </a:rPr>
              <a:t>EU Green Deal</a:t>
            </a:r>
            <a:r>
              <a:rPr lang="en-US" sz="1200">
                <a:latin typeface="+mn-lt"/>
              </a:rPr>
              <a:t> and </a:t>
            </a:r>
            <a:r>
              <a:rPr lang="en-US" sz="1200" b="1">
                <a:latin typeface="+mn-lt"/>
              </a:rPr>
              <a:t>CBAM</a:t>
            </a:r>
            <a:r>
              <a:rPr lang="en-US" sz="1200">
                <a:latin typeface="+mn-lt"/>
              </a:rPr>
              <a:t> will eventually force these changes. Proactive adoption is cheaper than reactive crisis management.</a:t>
            </a:r>
            <a:endParaRPr lang="tr-TR" sz="1200">
              <a:latin typeface="+mn-lt"/>
            </a:endParaRPr>
          </a:p>
          <a:p>
            <a:endParaRPr lang="en-US" sz="1200">
              <a:latin typeface="+mn-lt"/>
            </a:endParaRPr>
          </a:p>
        </p:txBody>
      </p:sp>
    </p:spTree>
    <p:extLst>
      <p:ext uri="{BB962C8B-B14F-4D97-AF65-F5344CB8AC3E}">
        <p14:creationId xmlns:p14="http://schemas.microsoft.com/office/powerpoint/2010/main" val="365674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3"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4"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5"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6"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7"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8"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a:latin typeface="+mn-lt"/>
              </a:rPr>
              <a:t>8</a:t>
            </a:r>
            <a:r>
              <a:rPr>
                <a:latin typeface="+mn-lt"/>
              </a:rPr>
              <a:t>. </a:t>
            </a:r>
            <a:r>
              <a:rPr lang="de-DE" err="1">
                <a:latin typeface="+mn-lt"/>
              </a:rPr>
              <a:t>Suggested</a:t>
            </a:r>
            <a:r>
              <a:rPr lang="de-DE">
                <a:latin typeface="+mn-lt"/>
              </a:rPr>
              <a:t> Solution</a:t>
            </a:r>
            <a:endParaRPr>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800">
                <a:solidFill>
                  <a:srgbClr val="404040"/>
                </a:solidFill>
                <a:effectLst/>
                <a:ea typeface="Calibri" charset="0"/>
                <a:cs typeface="Times New Roman"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tr-TR" sz="1100">
              <a:effectLst/>
              <a:latin typeface="Geneva" charset="0"/>
              <a:ea typeface="Geneva" charset="0"/>
              <a:cs typeface="Geneva" charset="0"/>
            </a:endParaRPr>
          </a:p>
          <a:p>
            <a:pPr>
              <a:spcAft>
                <a:spcPts val="0"/>
              </a:spcAft>
            </a:pPr>
            <a:r>
              <a:rPr lang="en-GB" sz="800">
                <a:effectLst/>
                <a:ea typeface="Geneva" charset="0"/>
                <a:cs typeface="Geneva" charset="0"/>
              </a:rPr>
              <a:t> </a:t>
            </a:r>
            <a:endParaRPr lang="tr-TR" sz="1100">
              <a:effectLst/>
              <a:latin typeface="Geneva" charset="0"/>
              <a:ea typeface="Geneva" charset="0"/>
              <a:cs typeface="Geneva" charset="0"/>
            </a:endParaRPr>
          </a:p>
        </p:txBody>
      </p:sp>
      <p:sp>
        <p:nvSpPr>
          <p:cNvPr id="13" name="Metin kutusu 12"/>
          <p:cNvSpPr txBox="1"/>
          <p:nvPr/>
        </p:nvSpPr>
        <p:spPr>
          <a:xfrm>
            <a:off x="409213" y="2301875"/>
            <a:ext cx="6880113" cy="5632311"/>
          </a:xfrm>
          <a:prstGeom prst="rect">
            <a:avLst/>
          </a:prstGeom>
          <a:noFill/>
        </p:spPr>
        <p:txBody>
          <a:bodyPr wrap="square" rtlCol="0">
            <a:spAutoFit/>
          </a:bodyPr>
          <a:lstStyle/>
          <a:p>
            <a:endParaRPr lang="en-US" sz="1200">
              <a:latin typeface="+mn-lt"/>
            </a:endParaRPr>
          </a:p>
          <a:p>
            <a:r>
              <a:rPr lang="en-US" sz="1200" b="1">
                <a:latin typeface="+mn-lt"/>
              </a:rPr>
              <a:t>Task 3: The Persuasion Strategy (The "</a:t>
            </a:r>
            <a:r>
              <a:rPr lang="en-US" sz="1200" b="1" err="1">
                <a:latin typeface="+mn-lt"/>
              </a:rPr>
              <a:t>Mert</a:t>
            </a:r>
            <a:r>
              <a:rPr lang="en-US" sz="1200" b="1">
                <a:latin typeface="+mn-lt"/>
              </a:rPr>
              <a:t> </a:t>
            </a:r>
            <a:r>
              <a:rPr lang="en-US" sz="1200" b="1" err="1">
                <a:latin typeface="+mn-lt"/>
              </a:rPr>
              <a:t>Bey</a:t>
            </a:r>
            <a:r>
              <a:rPr lang="en-US" sz="1200" b="1">
                <a:latin typeface="+mn-lt"/>
              </a:rPr>
              <a:t>" Argument)</a:t>
            </a:r>
            <a:endParaRPr lang="tr-TR" sz="1200" b="1">
              <a:latin typeface="+mn-lt"/>
            </a:endParaRPr>
          </a:p>
          <a:p>
            <a:endParaRPr lang="en-US" sz="1200" b="1">
              <a:latin typeface="+mn-lt"/>
            </a:endParaRPr>
          </a:p>
          <a:p>
            <a:r>
              <a:rPr lang="en-US" sz="1200">
                <a:latin typeface="+mn-lt"/>
              </a:rPr>
              <a:t>Students should draft a "Letter to the Founder" using these three strategic arguments:</a:t>
            </a:r>
            <a:endParaRPr lang="tr-TR" sz="1200">
              <a:latin typeface="+mn-lt"/>
            </a:endParaRPr>
          </a:p>
          <a:p>
            <a:endParaRPr lang="en-US" sz="1200">
              <a:latin typeface="+mn-lt"/>
            </a:endParaRPr>
          </a:p>
          <a:p>
            <a:r>
              <a:rPr lang="en-US" sz="1200" b="1">
                <a:latin typeface="+mn-lt"/>
              </a:rPr>
              <a:t>Argument 1: Efficiency is Profit.</a:t>
            </a:r>
            <a:r>
              <a:rPr lang="en-US" sz="1200">
                <a:latin typeface="+mn-lt"/>
              </a:rPr>
              <a:t> "Dad, installing sensors to track waste heat isn't about bureaucracy; it's about finding out where we are losing money. ESG is just a modern way to run a lean, profitable factory.«</a:t>
            </a:r>
            <a:endParaRPr lang="tr-TR" sz="1200">
              <a:latin typeface="+mn-lt"/>
            </a:endParaRPr>
          </a:p>
          <a:p>
            <a:endParaRPr lang="en-US" sz="1200">
              <a:latin typeface="+mn-lt"/>
            </a:endParaRPr>
          </a:p>
          <a:p>
            <a:r>
              <a:rPr lang="en-US" sz="1200" b="1">
                <a:latin typeface="+mn-lt"/>
              </a:rPr>
              <a:t>Argument 2: Future-Proofing the Legacy.</a:t>
            </a:r>
            <a:r>
              <a:rPr lang="en-US" sz="1200">
                <a:latin typeface="+mn-lt"/>
              </a:rPr>
              <a:t> "You built this company for 30 years. My job is to make sure it lasts another 30. ESG is our 'Export Visa.' Without it, we are locked out of the markets you worked so hard to enter.«</a:t>
            </a:r>
            <a:endParaRPr lang="tr-TR" sz="1200">
              <a:latin typeface="+mn-lt"/>
            </a:endParaRPr>
          </a:p>
          <a:p>
            <a:endParaRPr lang="en-US" sz="1200">
              <a:latin typeface="+mn-lt"/>
            </a:endParaRPr>
          </a:p>
          <a:p>
            <a:r>
              <a:rPr lang="en-US" sz="1200" b="1">
                <a:latin typeface="+mn-lt"/>
              </a:rPr>
              <a:t>Argument 3: Verification is Trust.</a:t>
            </a:r>
            <a:r>
              <a:rPr lang="en-US" sz="1200">
                <a:latin typeface="+mn-lt"/>
              </a:rPr>
              <a:t> "In the old days, a handshake was enough. Today, the world is too big for handshakes. Data is the 'digital handshake' that proves to the world we are as honest as you say we are.«</a:t>
            </a:r>
            <a:endParaRPr lang="tr-TR" sz="1200">
              <a:latin typeface="+mn-lt"/>
            </a:endParaRPr>
          </a:p>
          <a:p>
            <a:endParaRPr lang="en-US" sz="1200">
              <a:latin typeface="+mn-lt"/>
            </a:endParaRPr>
          </a:p>
          <a:p>
            <a:r>
              <a:rPr lang="en-US" sz="1200" b="1">
                <a:latin typeface="+mn-lt"/>
              </a:rPr>
              <a:t>Instructor’s Facilitation Tips:</a:t>
            </a:r>
          </a:p>
          <a:p>
            <a:r>
              <a:rPr lang="en-US" sz="1200" b="1">
                <a:latin typeface="+mn-lt"/>
              </a:rPr>
              <a:t>The "Vicious vs. Virtuous" Cycle:</a:t>
            </a:r>
            <a:r>
              <a:rPr lang="en-US" sz="1200">
                <a:latin typeface="+mn-lt"/>
              </a:rPr>
              <a:t> Start the class by asking, </a:t>
            </a:r>
            <a:r>
              <a:rPr lang="en-US" sz="1200" i="1">
                <a:latin typeface="+mn-lt"/>
              </a:rPr>
              <a:t>"Is </a:t>
            </a:r>
            <a:r>
              <a:rPr lang="en-US" sz="1200" i="1" err="1">
                <a:latin typeface="+mn-lt"/>
              </a:rPr>
              <a:t>Yavuz</a:t>
            </a:r>
            <a:r>
              <a:rPr lang="en-US" sz="1200" i="1">
                <a:latin typeface="+mn-lt"/>
              </a:rPr>
              <a:t> </a:t>
            </a:r>
            <a:r>
              <a:rPr lang="en-US" sz="1200" i="1" err="1">
                <a:latin typeface="+mn-lt"/>
              </a:rPr>
              <a:t>Bey</a:t>
            </a:r>
            <a:r>
              <a:rPr lang="en-US" sz="1200" i="1">
                <a:latin typeface="+mn-lt"/>
              </a:rPr>
              <a:t> a bad person?"</a:t>
            </a:r>
            <a:r>
              <a:rPr lang="en-US" sz="1200">
                <a:latin typeface="+mn-lt"/>
              </a:rPr>
              <a:t> (The answer is no). Then follow up with, </a:t>
            </a:r>
            <a:r>
              <a:rPr lang="en-US" sz="1200" i="1">
                <a:latin typeface="+mn-lt"/>
              </a:rPr>
              <a:t>"Is a good person enough to run a global company in 2026?"</a:t>
            </a:r>
            <a:r>
              <a:rPr lang="en-US" sz="1200">
                <a:latin typeface="+mn-lt"/>
              </a:rPr>
              <a:t> This helps students understand that ESG is about </a:t>
            </a:r>
            <a:r>
              <a:rPr lang="en-US" sz="1200" b="1">
                <a:latin typeface="+mn-lt"/>
              </a:rPr>
              <a:t>professionalization</a:t>
            </a:r>
            <a:r>
              <a:rPr lang="en-US" sz="1200">
                <a:latin typeface="+mn-lt"/>
              </a:rPr>
              <a:t>, not a judgment of character.</a:t>
            </a:r>
            <a:endParaRPr lang="tr-TR" sz="1200">
              <a:latin typeface="+mn-lt"/>
            </a:endParaRPr>
          </a:p>
          <a:p>
            <a:endParaRPr lang="en-US" sz="1200">
              <a:latin typeface="+mn-lt"/>
            </a:endParaRPr>
          </a:p>
          <a:p>
            <a:r>
              <a:rPr lang="en-US" sz="1200" b="1">
                <a:latin typeface="+mn-lt"/>
              </a:rPr>
              <a:t>Role-Play:</a:t>
            </a:r>
            <a:r>
              <a:rPr lang="en-US" sz="1200">
                <a:latin typeface="+mn-lt"/>
              </a:rPr>
              <a:t> Have one student play the "Skeptical Founder" (</a:t>
            </a:r>
            <a:r>
              <a:rPr lang="en-US" sz="1200" err="1">
                <a:latin typeface="+mn-lt"/>
              </a:rPr>
              <a:t>Yavuz</a:t>
            </a:r>
            <a:r>
              <a:rPr lang="en-US" sz="1200">
                <a:latin typeface="+mn-lt"/>
              </a:rPr>
              <a:t>) and another the "Visionary Successor" (</a:t>
            </a:r>
            <a:r>
              <a:rPr lang="en-US" sz="1200" err="1">
                <a:latin typeface="+mn-lt"/>
              </a:rPr>
              <a:t>Mert</a:t>
            </a:r>
            <a:r>
              <a:rPr lang="en-US" sz="1200">
                <a:latin typeface="+mn-lt"/>
              </a:rPr>
              <a:t>). This helps bridge the </a:t>
            </a:r>
            <a:r>
              <a:rPr lang="en-US" sz="1200" b="1">
                <a:latin typeface="+mn-lt"/>
              </a:rPr>
              <a:t>Attitude Gap</a:t>
            </a:r>
            <a:r>
              <a:rPr lang="en-US" sz="1200">
                <a:latin typeface="+mn-lt"/>
              </a:rPr>
              <a:t> identified in the learning purposes.</a:t>
            </a:r>
            <a:endParaRPr lang="tr-TR" sz="1200">
              <a:latin typeface="+mn-lt"/>
            </a:endParaRPr>
          </a:p>
          <a:p>
            <a:endParaRPr lang="en-US" sz="1200">
              <a:latin typeface="+mn-lt"/>
            </a:endParaRPr>
          </a:p>
          <a:p>
            <a:r>
              <a:rPr lang="en-US" sz="1200" b="1">
                <a:latin typeface="+mn-lt"/>
              </a:rPr>
              <a:t>The "Data" Hook:</a:t>
            </a:r>
            <a:r>
              <a:rPr lang="en-US" sz="1200">
                <a:latin typeface="+mn-lt"/>
              </a:rPr>
              <a:t> Emphasize the quote: </a:t>
            </a:r>
            <a:r>
              <a:rPr lang="en-US" sz="1200" i="1">
                <a:latin typeface="+mn-lt"/>
              </a:rPr>
              <a:t>"If you can't measure it, you can't manage it."</a:t>
            </a:r>
            <a:r>
              <a:rPr lang="en-US" sz="1200">
                <a:latin typeface="+mn-lt"/>
              </a:rPr>
              <a:t> This is the bridge between the two generations in the story.</a:t>
            </a:r>
            <a:endParaRPr lang="tr-TR" sz="1200">
              <a:latin typeface="+mn-lt"/>
            </a:endParaRPr>
          </a:p>
          <a:p>
            <a:endParaRPr lang="en-US" sz="1200">
              <a:latin typeface="+mn-lt"/>
            </a:endParaRPr>
          </a:p>
          <a:p>
            <a:endParaRPr lang="tr-TR" sz="1200">
              <a:latin typeface="+mn-lt"/>
            </a:endParaRPr>
          </a:p>
          <a:p>
            <a:endParaRPr lang="tr-TR" sz="1200">
              <a:latin typeface="+mn-lt"/>
            </a:endParaRPr>
          </a:p>
          <a:p>
            <a:endParaRPr lang="tr-TR" sz="1200">
              <a:latin typeface="+mn-lt"/>
            </a:endParaRPr>
          </a:p>
          <a:p>
            <a:endParaRPr lang="en-US" sz="1200">
              <a:latin typeface="+mn-lt"/>
            </a:endParaRPr>
          </a:p>
        </p:txBody>
      </p:sp>
    </p:spTree>
    <p:extLst>
      <p:ext uri="{BB962C8B-B14F-4D97-AF65-F5344CB8AC3E}">
        <p14:creationId xmlns:p14="http://schemas.microsoft.com/office/powerpoint/2010/main" val="3670142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7227620"/>
          </a:xfrm>
          <a:prstGeom prst="rect">
            <a:avLst/>
          </a:prstGeom>
        </p:spPr>
        <p:txBody>
          <a:bodyPr vert="horz" wrap="square" lIns="0" tIns="12700" rIns="0" bIns="0" rtlCol="0">
            <a:spAutoFit/>
          </a:bodyPr>
          <a:lstStyle/>
          <a:p>
            <a:pPr marL="12700" marR="5080">
              <a:lnSpc>
                <a:spcPct val="125000"/>
              </a:lnSpc>
              <a:spcBef>
                <a:spcPts val="100"/>
              </a:spcBef>
            </a:pPr>
            <a:r>
              <a:rPr sz="1600" b="1">
                <a:solidFill>
                  <a:srgbClr val="007772"/>
                </a:solidFill>
                <a:latin typeface="+mn-lt"/>
                <a:cs typeface="Arial"/>
              </a:rPr>
              <a:t>After working on this case, which KSAs will learners be able to develop?</a:t>
            </a:r>
            <a:endParaRPr lang="tr-TR" sz="1600" b="1">
              <a:solidFill>
                <a:srgbClr val="007772"/>
              </a:solidFill>
              <a:latin typeface="+mn-lt"/>
              <a:cs typeface="Arial"/>
            </a:endParaRPr>
          </a:p>
          <a:p>
            <a:pPr marL="12700" marR="5080">
              <a:lnSpc>
                <a:spcPct val="125000"/>
              </a:lnSpc>
              <a:spcBef>
                <a:spcPts val="100"/>
              </a:spcBef>
            </a:pPr>
            <a:r>
              <a:rPr sz="1600" b="1" i="1">
                <a:solidFill>
                  <a:srgbClr val="007772"/>
                </a:solidFill>
                <a:latin typeface="+mn-lt"/>
                <a:cs typeface="Arial"/>
              </a:rPr>
              <a:t>(Aligned with Related competences (ref.PEARL framework)</a:t>
            </a:r>
            <a:endParaRPr lang="tr-TR" sz="1600" b="1" i="1">
              <a:solidFill>
                <a:srgbClr val="007772"/>
              </a:solidFill>
              <a:latin typeface="+mn-lt"/>
              <a:cs typeface="Arial"/>
            </a:endParaRPr>
          </a:p>
          <a:p>
            <a:pPr marL="12700" marR="5080">
              <a:lnSpc>
                <a:spcPct val="125000"/>
              </a:lnSpc>
              <a:spcBef>
                <a:spcPts val="100"/>
              </a:spcBef>
            </a:pPr>
            <a:endParaRPr lang="tr-TR" sz="1600" b="1" i="1">
              <a:solidFill>
                <a:srgbClr val="007772"/>
              </a:solidFill>
              <a:latin typeface="+mn-lt"/>
              <a:cs typeface="Arial"/>
            </a:endParaRPr>
          </a:p>
          <a:p>
            <a:pPr marL="12700" marR="5080">
              <a:lnSpc>
                <a:spcPct val="125000"/>
              </a:lnSpc>
              <a:spcBef>
                <a:spcPts val="100"/>
              </a:spcBef>
            </a:pPr>
            <a:r>
              <a:rPr lang="en-US" sz="1400" b="1"/>
              <a:t>Knowledge:</a:t>
            </a:r>
            <a:r>
              <a:rPr lang="en-US" sz="1400"/>
              <a:t> Grasps the historical evolution of ESG and why it has become a survival factor for SMEs.</a:t>
            </a:r>
            <a:endParaRPr lang="tr-TR" sz="1400"/>
          </a:p>
          <a:p>
            <a:pPr marL="12700" marR="5080">
              <a:lnSpc>
                <a:spcPct val="125000"/>
              </a:lnSpc>
              <a:spcBef>
                <a:spcPts val="100"/>
              </a:spcBef>
            </a:pPr>
            <a:endParaRPr lang="tr-TR" sz="1400" i="1">
              <a:solidFill>
                <a:schemeClr val="tx1"/>
              </a:solidFill>
              <a:latin typeface="+mn-lt"/>
              <a:cs typeface="Arial"/>
            </a:endParaRPr>
          </a:p>
          <a:p>
            <a:pPr marL="12700" marR="5080">
              <a:lnSpc>
                <a:spcPct val="125000"/>
              </a:lnSpc>
              <a:spcBef>
                <a:spcPts val="100"/>
              </a:spcBef>
            </a:pPr>
            <a:r>
              <a:rPr lang="en-US" sz="1400" b="1"/>
              <a:t>Skills:</a:t>
            </a:r>
            <a:r>
              <a:rPr lang="en-US" sz="1400"/>
              <a:t> Can analyze traditional business practices and convert them into reportable ESG metrics.</a:t>
            </a:r>
            <a:endParaRPr lang="tr-TR" sz="1400"/>
          </a:p>
          <a:p>
            <a:pPr marL="12700" marR="5080">
              <a:lnSpc>
                <a:spcPct val="125000"/>
              </a:lnSpc>
              <a:spcBef>
                <a:spcPts val="100"/>
              </a:spcBef>
            </a:pPr>
            <a:endParaRPr lang="tr-TR" sz="1400" b="1"/>
          </a:p>
          <a:p>
            <a:r>
              <a:rPr lang="en-US" sz="1400" b="1"/>
              <a:t>Attitude:</a:t>
            </a:r>
            <a:r>
              <a:rPr lang="en-US" sz="1400"/>
              <a:t> Views ESG as a catalyst for institutionalization and long-term growth rather than a bureaucratic burden.</a:t>
            </a: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lang="tr-TR" sz="1600">
              <a:solidFill>
                <a:schemeClr val="tx1"/>
              </a:solidFill>
              <a:latin typeface="+mn-lt"/>
              <a:cs typeface="Arial"/>
            </a:endParaRPr>
          </a:p>
          <a:p>
            <a:pPr marL="12700" marR="5080">
              <a:lnSpc>
                <a:spcPct val="125000"/>
              </a:lnSpc>
              <a:spcBef>
                <a:spcPts val="100"/>
              </a:spcBef>
            </a:pPr>
            <a:endParaRPr sz="160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E0C1CF-E988-42F3-B5E1-52687ECFB67B}">
  <ds:schemaRefs>
    <ds:schemaRef ds:uri="http://schemas.microsoft.com/sharepoint/v3/contenttype/forms"/>
  </ds:schemaRefs>
</ds:datastoreItem>
</file>

<file path=customXml/itemProps2.xml><?xml version="1.0" encoding="utf-8"?>
<ds:datastoreItem xmlns:ds="http://schemas.openxmlformats.org/officeDocument/2006/customXml" ds:itemID="{90E09952-D1C7-4A81-A0CD-D3834CC17CA6}">
  <ds:schemaRefs>
    <ds:schemaRef ds:uri="115cf526-2a6a-4f3d-b77f-9503221a0c52"/>
    <ds:schemaRef ds:uri="9f396a6c-d077-45c3-abc4-1fb9acdf963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36F2A04-EA67-48FE-B7C6-842A861639A5}">
  <ds:schemaRefs>
    <ds:schemaRef ds:uri="115cf526-2a6a-4f3d-b77f-9503221a0c52"/>
    <ds:schemaRef ds:uri="9f396a6c-d077-45c3-abc4-1fb9acdf96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9</Slides>
  <Notes>3</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Case Study Identification</vt:lpstr>
      <vt:lpstr>2. Relevant PEARL Curriculum Module(s)</vt:lpstr>
      <vt:lpstr>PowerPoint Presentation</vt:lpstr>
      <vt:lpstr>PowerPoint Presentation</vt:lpstr>
      <vt:lpstr>6. Data, Evidence, and Inputs</vt:lpstr>
      <vt:lpstr>8. Suggested Solution</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revision>5</cp:revision>
  <dcterms:created xsi:type="dcterms:W3CDTF">2026-01-18T12:08:26Z</dcterms:created>
  <dcterms:modified xsi:type="dcterms:W3CDTF">2026-09-25T09:20:19Z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