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43"/>
  </p:notesMasterIdLst>
  <p:handoutMasterIdLst>
    <p:handoutMasterId r:id="rId44"/>
  </p:handoutMasterIdLst>
  <p:sldIdLst>
    <p:sldId id="5383" r:id="rId5"/>
    <p:sldId id="5457" r:id="rId6"/>
    <p:sldId id="5099" r:id="rId7"/>
    <p:sldId id="5100" r:id="rId8"/>
    <p:sldId id="5459" r:id="rId9"/>
    <p:sldId id="4363" r:id="rId10"/>
    <p:sldId id="5469" r:id="rId11"/>
    <p:sldId id="5338" r:id="rId12"/>
    <p:sldId id="5481" r:id="rId13"/>
    <p:sldId id="5340" r:id="rId14"/>
    <p:sldId id="5483" r:id="rId15"/>
    <p:sldId id="5474" r:id="rId16"/>
    <p:sldId id="5470" r:id="rId17"/>
    <p:sldId id="5090" r:id="rId18"/>
    <p:sldId id="5476" r:id="rId19"/>
    <p:sldId id="5477" r:id="rId20"/>
    <p:sldId id="5473" r:id="rId21"/>
    <p:sldId id="5480" r:id="rId22"/>
    <p:sldId id="5380" r:id="rId23"/>
    <p:sldId id="4482" r:id="rId24"/>
    <p:sldId id="5275" r:id="rId25"/>
    <p:sldId id="5460" r:id="rId26"/>
    <p:sldId id="5395" r:id="rId27"/>
    <p:sldId id="4357" r:id="rId28"/>
    <p:sldId id="5464" r:id="rId29"/>
    <p:sldId id="4480" r:id="rId30"/>
    <p:sldId id="5478" r:id="rId31"/>
    <p:sldId id="5479" r:id="rId32"/>
    <p:sldId id="5482" r:id="rId33"/>
    <p:sldId id="5471" r:id="rId34"/>
    <p:sldId id="5472" r:id="rId35"/>
    <p:sldId id="5461" r:id="rId36"/>
    <p:sldId id="4455" r:id="rId37"/>
    <p:sldId id="4573" r:id="rId38"/>
    <p:sldId id="5475" r:id="rId39"/>
    <p:sldId id="5337" r:id="rId40"/>
    <p:sldId id="5287" r:id="rId41"/>
    <p:sldId id="426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7E85DD-502E-AE6D-1B2D-FF1147215085}" name="Steinbeis Digital 2" initials="SD" userId="S::Digital2@steinbeis-ifem.de::112f3971-fdf0-46ad-9c70-51ddf85d77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62A844"/>
    <a:srgbClr val="369670"/>
    <a:srgbClr val="F0BD65"/>
    <a:srgbClr val="EEA821"/>
    <a:srgbClr val="62AC83"/>
    <a:srgbClr val="45918D"/>
    <a:srgbClr val="017771"/>
    <a:srgbClr val="EFA820"/>
    <a:srgbClr val="4893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5A38B9-80BC-4641-9E88-E5A065CA0AB1}" v="12" dt="2026-09-25T09:31:22.672"/>
    <p1510:client id="{A9537191-8600-81F9-A4F2-3F6A973C02FD}" v="4" dt="2026-09-25T09:29:43.144"/>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A9537191-8600-81F9-A4F2-3F6A973C02FD}"/>
    <pc:docChg chg="modSld">
      <pc:chgData name="" userId="" providerId="" clId="Web-{A9537191-8600-81F9-A4F2-3F6A973C02FD}" dt="2026-09-25T09:29:33.034" v="1" actId="20577"/>
      <pc:docMkLst>
        <pc:docMk/>
      </pc:docMkLst>
      <pc:sldChg chg="modSp">
        <pc:chgData name="" userId="" providerId="" clId="Web-{A9537191-8600-81F9-A4F2-3F6A973C02FD}" dt="2026-09-25T09:29:33.034" v="1" actId="20577"/>
        <pc:sldMkLst>
          <pc:docMk/>
          <pc:sldMk cId="3618203124" sldId="5383"/>
        </pc:sldMkLst>
        <pc:spChg chg="mod">
          <ac:chgData name="" userId="" providerId="" clId="Web-{A9537191-8600-81F9-A4F2-3F6A973C02FD}" dt="2026-09-25T09:29:33.034" v="1" actId="20577"/>
          <ac:spMkLst>
            <pc:docMk/>
            <pc:sldMk cId="3618203124" sldId="5383"/>
            <ac:spMk id="34" creationId="{54B436C7-09F6-7DF6-3E37-55886DD138C0}"/>
          </ac:spMkLst>
        </pc:spChg>
      </pc:sldChg>
    </pc:docChg>
  </pc:docChgLst>
  <pc:docChgLst>
    <pc:chgData name="Con Bartels" userId="8dfd0007-5c81-4708-91ed-94604e25256b" providerId="ADAL" clId="{4115ABA8-9A6F-43B7-BF41-8C0E4A7251F7}"/>
    <pc:docChg chg="modSld modMainMaster">
      <pc:chgData name="Con Bartels" userId="8dfd0007-5c81-4708-91ed-94604e25256b" providerId="ADAL" clId="{4115ABA8-9A6F-43B7-BF41-8C0E4A7251F7}" dt="2026-09-25T09:31:22.672" v="12"/>
      <pc:docMkLst>
        <pc:docMk/>
      </pc:docMkLst>
      <pc:sldChg chg="addSp delSp modSp mod">
        <pc:chgData name="Con Bartels" userId="8dfd0007-5c81-4708-91ed-94604e25256b" providerId="ADAL" clId="{4115ABA8-9A6F-43B7-BF41-8C0E4A7251F7}" dt="2026-09-25T09:30:31.635" v="2"/>
        <pc:sldMkLst>
          <pc:docMk/>
          <pc:sldMk cId="4169825511" sldId="4263"/>
        </pc:sldMkLst>
        <pc:spChg chg="add del mod">
          <ac:chgData name="Con Bartels" userId="8dfd0007-5c81-4708-91ed-94604e25256b" providerId="ADAL" clId="{4115ABA8-9A6F-43B7-BF41-8C0E4A7251F7}" dt="2026-09-25T09:30:31.635" v="2"/>
          <ac:spMkLst>
            <pc:docMk/>
            <pc:sldMk cId="4169825511" sldId="4263"/>
            <ac:spMk id="2" creationId="{0A238512-0460-7776-6477-370F15E7E296}"/>
          </ac:spMkLst>
        </pc:spChg>
      </pc:sldChg>
      <pc:sldMasterChg chg="modSldLayout">
        <pc:chgData name="Con Bartels" userId="8dfd0007-5c81-4708-91ed-94604e25256b" providerId="ADAL" clId="{4115ABA8-9A6F-43B7-BF41-8C0E4A7251F7}" dt="2026-09-25T09:31:22.672" v="12"/>
        <pc:sldMasterMkLst>
          <pc:docMk/>
          <pc:sldMasterMk cId="580465908" sldId="2147483828"/>
        </pc:sldMasterMkLst>
        <pc:sldLayoutChg chg="modSp mod">
          <pc:chgData name="Con Bartels" userId="8dfd0007-5c81-4708-91ed-94604e25256b" providerId="ADAL" clId="{4115ABA8-9A6F-43B7-BF41-8C0E4A7251F7}" dt="2026-09-25T09:30:57.153" v="6" actId="207"/>
          <pc:sldLayoutMkLst>
            <pc:docMk/>
            <pc:sldMasterMk cId="580465908" sldId="2147483828"/>
            <pc:sldLayoutMk cId="3097068291" sldId="2147483853"/>
          </pc:sldLayoutMkLst>
          <pc:spChg chg="mod">
            <ac:chgData name="Con Bartels" userId="8dfd0007-5c81-4708-91ed-94604e25256b" providerId="ADAL" clId="{4115ABA8-9A6F-43B7-BF41-8C0E4A7251F7}" dt="2026-09-25T09:30:57.153" v="6" actId="207"/>
            <ac:spMkLst>
              <pc:docMk/>
              <pc:sldMasterMk cId="580465908" sldId="2147483828"/>
              <pc:sldLayoutMk cId="3097068291" sldId="2147483853"/>
              <ac:spMk id="6" creationId="{3D54017B-8A2A-1F92-3C3B-5EBC4747346A}"/>
            </ac:spMkLst>
          </pc:spChg>
          <pc:grpChg chg="mod">
            <ac:chgData name="Con Bartels" userId="8dfd0007-5c81-4708-91ed-94604e25256b" providerId="ADAL" clId="{4115ABA8-9A6F-43B7-BF41-8C0E4A7251F7}" dt="2026-09-25T09:30:50.497" v="4"/>
            <ac:grpSpMkLst>
              <pc:docMk/>
              <pc:sldMasterMk cId="580465908" sldId="2147483828"/>
              <pc:sldLayoutMk cId="3097068291" sldId="2147483853"/>
              <ac:grpSpMk id="2" creationId="{A5F9D27A-F5AD-6468-3845-69A8EC093803}"/>
            </ac:grpSpMkLst>
          </pc:grpChg>
          <pc:picChg chg="mod">
            <ac:chgData name="Con Bartels" userId="8dfd0007-5c81-4708-91ed-94604e25256b" providerId="ADAL" clId="{4115ABA8-9A6F-43B7-BF41-8C0E4A7251F7}" dt="2026-09-25T09:30:50.497" v="4"/>
            <ac:picMkLst>
              <pc:docMk/>
              <pc:sldMasterMk cId="580465908" sldId="2147483828"/>
              <pc:sldLayoutMk cId="3097068291" sldId="2147483853"/>
              <ac:picMk id="3" creationId="{93ADFFBB-A80E-7112-BCE6-DD9F84736FA8}"/>
            </ac:picMkLst>
          </pc:picChg>
          <pc:picChg chg="mod">
            <ac:chgData name="Con Bartels" userId="8dfd0007-5c81-4708-91ed-94604e25256b" providerId="ADAL" clId="{4115ABA8-9A6F-43B7-BF41-8C0E4A7251F7}" dt="2026-09-25T09:30:50.497" v="4"/>
            <ac:picMkLst>
              <pc:docMk/>
              <pc:sldMasterMk cId="580465908" sldId="2147483828"/>
              <pc:sldLayoutMk cId="3097068291" sldId="2147483853"/>
              <ac:picMk id="4" creationId="{D2F4B9B5-A113-7092-1BE6-9404F443E5A6}"/>
            </ac:picMkLst>
          </pc:picChg>
          <pc:picChg chg="mod">
            <ac:chgData name="Con Bartels" userId="8dfd0007-5c81-4708-91ed-94604e25256b" providerId="ADAL" clId="{4115ABA8-9A6F-43B7-BF41-8C0E4A7251F7}" dt="2026-09-25T09:30:50.497" v="4"/>
            <ac:picMkLst>
              <pc:docMk/>
              <pc:sldMasterMk cId="580465908" sldId="2147483828"/>
              <pc:sldLayoutMk cId="3097068291" sldId="2147483853"/>
              <ac:picMk id="5" creationId="{60100001-1FED-07AC-C1AB-9C0220C97696}"/>
            </ac:picMkLst>
          </pc:picChg>
        </pc:sldLayoutChg>
        <pc:sldLayoutChg chg="modSp mod">
          <pc:chgData name="Con Bartels" userId="8dfd0007-5c81-4708-91ed-94604e25256b" providerId="ADAL" clId="{4115ABA8-9A6F-43B7-BF41-8C0E4A7251F7}" dt="2026-09-25T09:31:10.356" v="9"/>
          <pc:sldLayoutMkLst>
            <pc:docMk/>
            <pc:sldMasterMk cId="580465908" sldId="2147483828"/>
            <pc:sldLayoutMk cId="3845830055" sldId="2147483881"/>
          </pc:sldLayoutMkLst>
          <pc:spChg chg="mod">
            <ac:chgData name="Con Bartels" userId="8dfd0007-5c81-4708-91ed-94604e25256b" providerId="ADAL" clId="{4115ABA8-9A6F-43B7-BF41-8C0E4A7251F7}" dt="2026-09-25T09:31:10.356" v="9"/>
            <ac:spMkLst>
              <pc:docMk/>
              <pc:sldMasterMk cId="580465908" sldId="2147483828"/>
              <pc:sldLayoutMk cId="3845830055" sldId="2147483881"/>
              <ac:spMk id="9" creationId="{0B7A1581-3A43-0ED8-5283-11EF5B3A44DB}"/>
            </ac:spMkLst>
          </pc:spChg>
          <pc:grpChg chg="mod">
            <ac:chgData name="Con Bartels" userId="8dfd0007-5c81-4708-91ed-94604e25256b" providerId="ADAL" clId="{4115ABA8-9A6F-43B7-BF41-8C0E4A7251F7}" dt="2026-09-25T09:31:10.307" v="8"/>
            <ac:grpSpMkLst>
              <pc:docMk/>
              <pc:sldMasterMk cId="580465908" sldId="2147483828"/>
              <pc:sldLayoutMk cId="3845830055" sldId="2147483881"/>
              <ac:grpSpMk id="5" creationId="{91E9CB82-BA3E-385B-4641-F5F81C913313}"/>
            </ac:grpSpMkLst>
          </pc:grpChg>
          <pc:picChg chg="mod">
            <ac:chgData name="Con Bartels" userId="8dfd0007-5c81-4708-91ed-94604e25256b" providerId="ADAL" clId="{4115ABA8-9A6F-43B7-BF41-8C0E4A7251F7}" dt="2026-09-25T09:31:10.307" v="8"/>
            <ac:picMkLst>
              <pc:docMk/>
              <pc:sldMasterMk cId="580465908" sldId="2147483828"/>
              <pc:sldLayoutMk cId="3845830055" sldId="2147483881"/>
              <ac:picMk id="6" creationId="{C7EFA227-34FD-E42C-C8D8-D09A3EA02865}"/>
            </ac:picMkLst>
          </pc:picChg>
          <pc:picChg chg="mod">
            <ac:chgData name="Con Bartels" userId="8dfd0007-5c81-4708-91ed-94604e25256b" providerId="ADAL" clId="{4115ABA8-9A6F-43B7-BF41-8C0E4A7251F7}" dt="2026-09-25T09:31:10.307" v="8"/>
            <ac:picMkLst>
              <pc:docMk/>
              <pc:sldMasterMk cId="580465908" sldId="2147483828"/>
              <pc:sldLayoutMk cId="3845830055" sldId="2147483881"/>
              <ac:picMk id="7" creationId="{4914F2D2-EDDC-D731-0425-9F72D242BE2F}"/>
            </ac:picMkLst>
          </pc:picChg>
          <pc:picChg chg="mod">
            <ac:chgData name="Con Bartels" userId="8dfd0007-5c81-4708-91ed-94604e25256b" providerId="ADAL" clId="{4115ABA8-9A6F-43B7-BF41-8C0E4A7251F7}" dt="2026-09-25T09:31:10.307" v="8"/>
            <ac:picMkLst>
              <pc:docMk/>
              <pc:sldMasterMk cId="580465908" sldId="2147483828"/>
              <pc:sldLayoutMk cId="3845830055" sldId="2147483881"/>
              <ac:picMk id="8" creationId="{C85BA78E-A9F6-B398-88A6-41A14E030435}"/>
            </ac:picMkLst>
          </pc:picChg>
        </pc:sldLayoutChg>
        <pc:sldLayoutChg chg="modSp mod">
          <pc:chgData name="Con Bartels" userId="8dfd0007-5c81-4708-91ed-94604e25256b" providerId="ADAL" clId="{4115ABA8-9A6F-43B7-BF41-8C0E4A7251F7}" dt="2026-09-25T09:31:22.672" v="12"/>
          <pc:sldLayoutMkLst>
            <pc:docMk/>
            <pc:sldMasterMk cId="580465908" sldId="2147483828"/>
            <pc:sldLayoutMk cId="4067597290" sldId="2147483897"/>
          </pc:sldLayoutMkLst>
          <pc:spChg chg="mod">
            <ac:chgData name="Con Bartels" userId="8dfd0007-5c81-4708-91ed-94604e25256b" providerId="ADAL" clId="{4115ABA8-9A6F-43B7-BF41-8C0E4A7251F7}" dt="2026-09-25T09:31:22.672" v="12"/>
            <ac:spMkLst>
              <pc:docMk/>
              <pc:sldMasterMk cId="580465908" sldId="2147483828"/>
              <pc:sldLayoutMk cId="4067597290" sldId="2147483897"/>
              <ac:spMk id="7" creationId="{ECC66773-E6C1-D535-FA81-83EC9EC39577}"/>
            </ac:spMkLst>
          </pc:spChg>
          <pc:grpChg chg="mod">
            <ac:chgData name="Con Bartels" userId="8dfd0007-5c81-4708-91ed-94604e25256b" providerId="ADAL" clId="{4115ABA8-9A6F-43B7-BF41-8C0E4A7251F7}" dt="2026-09-25T09:31:22.647" v="11"/>
            <ac:grpSpMkLst>
              <pc:docMk/>
              <pc:sldMasterMk cId="580465908" sldId="2147483828"/>
              <pc:sldLayoutMk cId="4067597290" sldId="2147483897"/>
              <ac:grpSpMk id="3" creationId="{99DF28EE-BE4C-0826-BC7E-3040D4E44B93}"/>
            </ac:grpSpMkLst>
          </pc:grpChg>
          <pc:picChg chg="mod">
            <ac:chgData name="Con Bartels" userId="8dfd0007-5c81-4708-91ed-94604e25256b" providerId="ADAL" clId="{4115ABA8-9A6F-43B7-BF41-8C0E4A7251F7}" dt="2026-09-25T09:31:22.647" v="11"/>
            <ac:picMkLst>
              <pc:docMk/>
              <pc:sldMasterMk cId="580465908" sldId="2147483828"/>
              <pc:sldLayoutMk cId="4067597290" sldId="2147483897"/>
              <ac:picMk id="4" creationId="{3F73C099-F116-1CD3-F33E-5F1333E4840B}"/>
            </ac:picMkLst>
          </pc:picChg>
          <pc:picChg chg="mod">
            <ac:chgData name="Con Bartels" userId="8dfd0007-5c81-4708-91ed-94604e25256b" providerId="ADAL" clId="{4115ABA8-9A6F-43B7-BF41-8C0E4A7251F7}" dt="2026-09-25T09:31:22.647" v="11"/>
            <ac:picMkLst>
              <pc:docMk/>
              <pc:sldMasterMk cId="580465908" sldId="2147483828"/>
              <pc:sldLayoutMk cId="4067597290" sldId="2147483897"/>
              <ac:picMk id="5" creationId="{2C00EE12-014E-2DFF-7F9A-06B745C097C9}"/>
            </ac:picMkLst>
          </pc:picChg>
          <pc:picChg chg="mod">
            <ac:chgData name="Con Bartels" userId="8dfd0007-5c81-4708-91ed-94604e25256b" providerId="ADAL" clId="{4115ABA8-9A6F-43B7-BF41-8C0E4A7251F7}" dt="2026-09-25T09:31:22.647" v="11"/>
            <ac:picMkLst>
              <pc:docMk/>
              <pc:sldMasterMk cId="580465908" sldId="2147483828"/>
              <pc:sldLayoutMk cId="4067597290" sldId="2147483897"/>
              <ac:picMk id="6" creationId="{C5A96EB4-AAC0-20E6-EF88-132B32BB31FD}"/>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93D074-2E8E-82E9-4463-F1D33A020B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F120251-8624-93D5-69CA-DB6E24FA33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B7458-4F76-674A-A57C-D09F4D693EE1}" type="datetimeFigureOut">
              <a:rPr lang="en-US" smtClean="0"/>
              <a:t>9/25/2026</a:t>
            </a:fld>
            <a:endParaRPr lang="en-US"/>
          </a:p>
        </p:txBody>
      </p:sp>
      <p:sp>
        <p:nvSpPr>
          <p:cNvPr id="4" name="Footer Placeholder 3">
            <a:extLst>
              <a:ext uri="{FF2B5EF4-FFF2-40B4-BE49-F238E27FC236}">
                <a16:creationId xmlns:a16="http://schemas.microsoft.com/office/drawing/2014/main" id="{A536A32D-C35D-7532-D6A9-C61A4C93E83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08319B3-FEA1-59D5-1E9A-91076633DD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C3474-A908-A74B-B3DD-E11D61B91D91}" type="slidenum">
              <a:rPr lang="en-US" smtClean="0"/>
              <a:t>‹#›</a:t>
            </a:fld>
            <a:endParaRPr lang="en-US"/>
          </a:p>
        </p:txBody>
      </p:sp>
    </p:spTree>
    <p:extLst>
      <p:ext uri="{BB962C8B-B14F-4D97-AF65-F5344CB8AC3E}">
        <p14:creationId xmlns:p14="http://schemas.microsoft.com/office/powerpoint/2010/main" val="18598657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504836-160B-419D-AE34-B66B8B8DF24B}" type="slidenum">
              <a:rPr lang="de-DE" smtClean="0"/>
              <a:t>1</a:t>
            </a:fld>
            <a:endParaRPr lang="de-DE"/>
          </a:p>
        </p:txBody>
      </p:sp>
    </p:spTree>
    <p:extLst>
      <p:ext uri="{BB962C8B-B14F-4D97-AF65-F5344CB8AC3E}">
        <p14:creationId xmlns:p14="http://schemas.microsoft.com/office/powerpoint/2010/main" val="140747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BD9F8-9847-4035-FB0C-47BF04CA89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2B5A5-7CEB-4DA6-95CE-F3F563830AB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4A6F339-6484-4790-E789-815F20A9E7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DB6A58-0D59-084A-16D3-3BF1B469BE10}"/>
              </a:ext>
            </a:extLst>
          </p:cNvPr>
          <p:cNvSpPr>
            <a:spLocks noGrp="1"/>
          </p:cNvSpPr>
          <p:nvPr>
            <p:ph type="sldNum" sz="quarter" idx="5"/>
          </p:nvPr>
        </p:nvSpPr>
        <p:spPr/>
        <p:txBody>
          <a:bodyPr/>
          <a:lstStyle/>
          <a:p>
            <a:fld id="{E4504836-160B-419D-AE34-B66B8B8DF24B}" type="slidenum">
              <a:rPr lang="de-DE" smtClean="0"/>
              <a:t>2</a:t>
            </a:fld>
            <a:endParaRPr lang="de-DE"/>
          </a:p>
        </p:txBody>
      </p:sp>
    </p:spTree>
    <p:extLst>
      <p:ext uri="{BB962C8B-B14F-4D97-AF65-F5344CB8AC3E}">
        <p14:creationId xmlns:p14="http://schemas.microsoft.com/office/powerpoint/2010/main" val="1480692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7E936-60DC-74A5-C1F8-0BA9B1A442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2F80BD-ADC7-1F24-7760-C1B64114BF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48664-D299-3451-52C5-5A5519C206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D54DAC-13B8-699C-8CA2-2C271C3C8BC8}"/>
              </a:ext>
            </a:extLst>
          </p:cNvPr>
          <p:cNvSpPr>
            <a:spLocks noGrp="1"/>
          </p:cNvSpPr>
          <p:nvPr>
            <p:ph type="sldNum" sz="quarter" idx="5"/>
          </p:nvPr>
        </p:nvSpPr>
        <p:spPr/>
        <p:txBody>
          <a:bodyPr/>
          <a:lstStyle/>
          <a:p>
            <a:fld id="{4BE5DE82-CF29-044D-9158-06A811149881}" type="slidenum">
              <a:rPr lang="en-US" smtClean="0"/>
              <a:t>5</a:t>
            </a:fld>
            <a:endParaRPr lang="en-US"/>
          </a:p>
        </p:txBody>
      </p:sp>
    </p:spTree>
    <p:extLst>
      <p:ext uri="{BB962C8B-B14F-4D97-AF65-F5344CB8AC3E}">
        <p14:creationId xmlns:p14="http://schemas.microsoft.com/office/powerpoint/2010/main" val="3891559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1780231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B308D-D369-72FA-9CAA-3AE254575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5BC32-AA7F-81A6-2B08-9A6AF95557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B62E5D1-5BF9-9372-3277-F4B6352262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F36600-0B9D-35B9-B9F8-C3436FCAB59C}"/>
              </a:ext>
            </a:extLst>
          </p:cNvPr>
          <p:cNvSpPr>
            <a:spLocks noGrp="1"/>
          </p:cNvSpPr>
          <p:nvPr>
            <p:ph type="sldNum" sz="quarter" idx="5"/>
          </p:nvPr>
        </p:nvSpPr>
        <p:spPr/>
        <p:txBody>
          <a:bodyPr/>
          <a:lstStyle/>
          <a:p>
            <a:fld id="{E4504836-160B-419D-AE34-B66B8B8DF24B}" type="slidenum">
              <a:rPr lang="de-DE" smtClean="0"/>
              <a:t>7</a:t>
            </a:fld>
            <a:endParaRPr lang="de-DE"/>
          </a:p>
        </p:txBody>
      </p:sp>
    </p:spTree>
    <p:extLst>
      <p:ext uri="{BB962C8B-B14F-4D97-AF65-F5344CB8AC3E}">
        <p14:creationId xmlns:p14="http://schemas.microsoft.com/office/powerpoint/2010/main" val="1536340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44E1C-7733-76DE-E806-8FD48A8C30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0AE8D9-EEF7-F7E8-D820-7BC69B6E63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B5C987-A776-E834-3D68-FF10C7E4C2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DEB178-AB13-992B-55FA-8C8E900A4263}"/>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2485889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ED5EC-6D37-B98F-DDA8-50B2916CD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9FEA53-8F1D-E285-9C5D-09FCB18490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E6E584-BB00-11A7-6137-A98843856C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5FEB61-E5DE-439E-59B0-472A678D6708}"/>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494309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1818021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7C46-E2B1-5D4A-8A79-20EBB1AE1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06DA5-4E79-2617-101E-9F76BADAF16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2DBAB6A-3010-6990-CC33-DD8C9F8BCD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2A4B40-3441-A03A-DEEC-28D80F70DEF9}"/>
              </a:ext>
            </a:extLst>
          </p:cNvPr>
          <p:cNvSpPr>
            <a:spLocks noGrp="1"/>
          </p:cNvSpPr>
          <p:nvPr>
            <p:ph type="sldNum" sz="quarter" idx="5"/>
          </p:nvPr>
        </p:nvSpPr>
        <p:spPr/>
        <p:txBody>
          <a:bodyPr/>
          <a:lstStyle/>
          <a:p>
            <a:fld id="{E4504836-160B-419D-AE34-B66B8B8DF24B}" type="slidenum">
              <a:rPr lang="de-DE" smtClean="0"/>
              <a:t>27</a:t>
            </a:fld>
            <a:endParaRPr lang="de-DE"/>
          </a:p>
        </p:txBody>
      </p:sp>
    </p:spTree>
    <p:extLst>
      <p:ext uri="{BB962C8B-B14F-4D97-AF65-F5344CB8AC3E}">
        <p14:creationId xmlns:p14="http://schemas.microsoft.com/office/powerpoint/2010/main" val="3161351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ECC99-00CC-04D5-8BAC-840A68CC7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0D311D-0349-B87E-59DE-78DF3327161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25FADB-5CEF-89F1-A7C6-CEF149A97A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AE66B2-B378-CBE4-A147-1ED2BBFE4153}"/>
              </a:ext>
            </a:extLst>
          </p:cNvPr>
          <p:cNvSpPr>
            <a:spLocks noGrp="1"/>
          </p:cNvSpPr>
          <p:nvPr>
            <p:ph type="sldNum" sz="quarter" idx="5"/>
          </p:nvPr>
        </p:nvSpPr>
        <p:spPr/>
        <p:txBody>
          <a:bodyPr/>
          <a:lstStyle/>
          <a:p>
            <a:fld id="{E4504836-160B-419D-AE34-B66B8B8DF24B}" type="slidenum">
              <a:rPr lang="de-DE" smtClean="0"/>
              <a:t>28</a:t>
            </a:fld>
            <a:endParaRPr lang="de-DE"/>
          </a:p>
        </p:txBody>
      </p:sp>
    </p:spTree>
    <p:extLst>
      <p:ext uri="{BB962C8B-B14F-4D97-AF65-F5344CB8AC3E}">
        <p14:creationId xmlns:p14="http://schemas.microsoft.com/office/powerpoint/2010/main" val="292632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B048F-1C7F-16EE-1C7C-250C5E3C0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97D9F-8B73-6A55-CC6E-24CBA2D28B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0AD5668-EE7D-CCD0-AE83-914FE48F2E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50AD7F-2381-69BA-42D2-D4A4FF35B1FC}"/>
              </a:ext>
            </a:extLst>
          </p:cNvPr>
          <p:cNvSpPr>
            <a:spLocks noGrp="1"/>
          </p:cNvSpPr>
          <p:nvPr>
            <p:ph type="sldNum" sz="quarter" idx="5"/>
          </p:nvPr>
        </p:nvSpPr>
        <p:spPr/>
        <p:txBody>
          <a:bodyPr/>
          <a:lstStyle/>
          <a:p>
            <a:fld id="{E4504836-160B-419D-AE34-B66B8B8DF24B}" type="slidenum">
              <a:rPr lang="de-DE" smtClean="0"/>
              <a:t>32</a:t>
            </a:fld>
            <a:endParaRPr lang="de-DE"/>
          </a:p>
        </p:txBody>
      </p:sp>
    </p:spTree>
    <p:extLst>
      <p:ext uri="{BB962C8B-B14F-4D97-AF65-F5344CB8AC3E}">
        <p14:creationId xmlns:p14="http://schemas.microsoft.com/office/powerpoint/2010/main" val="1756763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E6B78-FABF-7861-00D3-6922CEE06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2B79C-51C1-60A4-41D3-9AD9A96F63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38BB08-E41E-FD62-6BAE-40DCDD168D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79222F-A35E-8F57-3B4D-DF5A00437AF4}"/>
              </a:ext>
            </a:extLst>
          </p:cNvPr>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2595793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3.xml"/><Relationship Id="rId7" Type="http://schemas.openxmlformats.org/officeDocument/2006/relationships/image" Target="../media/image7.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oleObject" Target="../embeddings/oleObject1.bin"/><Relationship Id="rId5" Type="http://schemas.openxmlformats.org/officeDocument/2006/relationships/slideMaster" Target="../slideMasters/slideMaster1.xml"/><Relationship Id="rId4" Type="http://schemas.openxmlformats.org/officeDocument/2006/relationships/tags" Target="../tags/tag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a:solidFill>
                  <a:schemeClr val="bg1"/>
                </a:solidFill>
                <a:effectLst/>
                <a:latin typeface="+mn-lt"/>
                <a:ea typeface="+mn-ea"/>
                <a:cs typeface="+mn-cs"/>
                <a:sym typeface="Quattrocento Sans"/>
              </a:rPr>
              <a:t>FONT TYPEFACE &amp; SIZE</a:t>
            </a:r>
            <a:endParaRPr lang="en-IE" sz="3600" baseline="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a:solidFill>
                  <a:schemeClr val="bg1"/>
                </a:solidFill>
                <a:effectLst/>
                <a:latin typeface="+mn-lt"/>
                <a:ea typeface="+mn-ea"/>
                <a:cs typeface="+mn-cs"/>
              </a:rPr>
              <a:t>PLEASE</a:t>
            </a:r>
            <a:r>
              <a:rPr lang="en-IE" sz="3000" b="0" i="0" u="none" strike="noStrike" kern="1200" baseline="0">
                <a:solidFill>
                  <a:schemeClr val="bg1"/>
                </a:solidFill>
                <a:effectLst/>
                <a:latin typeface="+mn-lt"/>
                <a:ea typeface="+mn-ea"/>
                <a:cs typeface="+mn-cs"/>
              </a:rPr>
              <a:t> ENSURE TO KEEP FONTS AS PER THE LAYOUT</a:t>
            </a:r>
            <a:endParaRPr lang="en-IE" sz="3000" b="0" i="0" u="none" strike="noStrike" kern="1200">
              <a:solidFill>
                <a:schemeClr val="bg1"/>
              </a:solidFill>
              <a:effectLst/>
              <a:latin typeface="+mn-lt"/>
              <a:ea typeface="+mn-ea"/>
              <a:cs typeface="+mn-cs"/>
            </a:endParaRPr>
          </a:p>
          <a:p>
            <a:pPr fontAlgn="base"/>
            <a:endParaRPr lang="en-IE" sz="3000" b="0" i="0" u="none" strike="noStrike" kern="120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a:solidFill>
                  <a:schemeClr val="bg1"/>
                </a:solidFill>
                <a:effectLst/>
                <a:latin typeface="+mn-lt"/>
                <a:ea typeface="+mn-ea"/>
                <a:cs typeface="+mn-cs"/>
              </a:rPr>
              <a:t>48 point </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Divider</a:t>
            </a:r>
            <a:r>
              <a:rPr lang="en-IE" sz="3000" b="0" i="0" u="none" strike="noStrike" kern="1200" baseline="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36 point</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30 point</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	</a:t>
            </a:r>
            <a:r>
              <a:rPr lang="en-IE" sz="3000" b="0" i="0" u="none" strike="noStrike" kern="1200" baseline="0">
                <a:solidFill>
                  <a:schemeClr val="bg1"/>
                </a:solidFill>
                <a:effectLst/>
                <a:latin typeface="+mn-lt"/>
                <a:ea typeface="+mn-ea"/>
                <a:cs typeface="+mn-cs"/>
              </a:rPr>
              <a:t>       </a:t>
            </a:r>
            <a:r>
              <a:rPr lang="en-IE" sz="3000" b="0" i="0" u="none" strike="noStrike" kern="120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24 point</a:t>
            </a:r>
            <a:r>
              <a:rPr lang="en-IE" sz="3000" b="0" i="0" u="none" strike="noStrike" kern="1200" baseline="0">
                <a:solidFill>
                  <a:schemeClr val="bg1"/>
                </a:solidFill>
                <a:effectLst/>
                <a:latin typeface="+mn-lt"/>
                <a:ea typeface="+mn-ea"/>
                <a:cs typeface="+mn-cs"/>
              </a:rPr>
              <a:t>  -  </a:t>
            </a:r>
            <a:r>
              <a:rPr lang="en-IE" sz="3000" b="0" i="0" u="none" strike="noStrike" kern="1200" baseline="0">
                <a:solidFill>
                  <a:schemeClr val="bg1"/>
                </a:solidFill>
                <a:effectLst/>
                <a:latin typeface="+mn-lt"/>
                <a:ea typeface="Quattrocento Sans"/>
                <a:cs typeface="Quattrocento Sans"/>
                <a:sym typeface="Quattrocento Sans"/>
              </a:rPr>
              <a:t>Main </a:t>
            </a:r>
            <a:r>
              <a:rPr lang="en-IE" sz="3000" b="0" i="0" u="none" strike="noStrike" kern="1200">
                <a:solidFill>
                  <a:schemeClr val="bg1"/>
                </a:solidFill>
                <a:effectLst/>
                <a:latin typeface="+mn-lt"/>
                <a:ea typeface="+mn-ea"/>
                <a:cs typeface="+mn-cs"/>
              </a:rPr>
              <a:t>Text Body </a:t>
            </a:r>
            <a:endParaRPr lang="en-US" sz="3000">
              <a:solidFill>
                <a:schemeClr val="bg1"/>
              </a:solidFill>
            </a:endParaRPr>
          </a:p>
          <a:p>
            <a:pPr fontAlgn="base"/>
            <a:endParaRPr lang="en-IE" sz="3000" b="0" i="0" u="none" strike="noStrike" kern="120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a:solidFill>
                  <a:schemeClr val="bg1"/>
                </a:solidFill>
                <a:effectLst/>
                <a:latin typeface="+mn-lt"/>
                <a:ea typeface="+mn-ea"/>
                <a:cs typeface="+mn-cs"/>
                <a:sym typeface="Quattrocento Sans"/>
              </a:rPr>
              <a:t>PEARL </a:t>
            </a:r>
            <a:r>
              <a:rPr lang="en-IE" sz="2400" b="0" i="0" u="none" strike="noStrike" kern="1200" baseline="0">
                <a:solidFill>
                  <a:schemeClr val="bg1"/>
                </a:solidFill>
                <a:effectLst/>
                <a:latin typeface="+mn-lt"/>
                <a:ea typeface="+mn-ea"/>
                <a:cs typeface="+mn-cs"/>
                <a:sym typeface="Quattrocento Sans"/>
              </a:rPr>
              <a:t>PowerPoint is</a:t>
            </a:r>
            <a:r>
              <a:rPr lang="is-IS" sz="2400" b="0" i="0" u="none" strike="noStrike" kern="1200" baseline="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a:solidFill>
                <a:schemeClr val="bg1"/>
              </a:solidFill>
              <a:effectLst/>
              <a:latin typeface="+mn-lt"/>
              <a:ea typeface="+mn-ea"/>
              <a:cs typeface="+mn-cs"/>
              <a:sym typeface="Quattrocento Sans"/>
            </a:endParaRPr>
          </a:p>
          <a:p>
            <a:pPr fontAlgn="base"/>
            <a:endParaRPr lang="en-IE" sz="2400" b="0" i="0" u="none" strike="noStrike" kern="1200" baseline="0">
              <a:solidFill>
                <a:schemeClr val="bg1"/>
              </a:solidFill>
              <a:effectLst/>
              <a:latin typeface="+mn-lt"/>
              <a:ea typeface="+mn-ea"/>
              <a:cs typeface="+mn-cs"/>
              <a:sym typeface="Quattrocento Sans"/>
            </a:endParaRPr>
          </a:p>
          <a:p>
            <a:pPr fontAlgn="base"/>
            <a:r>
              <a:rPr lang="en-IE" sz="3600" b="1" i="1" baseline="0">
                <a:solidFill>
                  <a:schemeClr val="bg1"/>
                </a:solidFill>
                <a:latin typeface="+mn-lt"/>
                <a:ea typeface="Quattrocento Sans"/>
                <a:cs typeface="Quattrocento Sans"/>
                <a:sym typeface="Quattrocento Sans"/>
              </a:rPr>
              <a:t>Calibri</a:t>
            </a:r>
            <a:endParaRPr lang="en-IE" sz="3600" baseline="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a:solidFill>
                  <a:schemeClr val="bg1"/>
                </a:solidFill>
                <a:effectLst/>
                <a:latin typeface="+mn-lt"/>
                <a:ea typeface="+mn-ea"/>
                <a:cs typeface="+mn-cs"/>
              </a:rPr>
              <a:t>*** </a:t>
            </a:r>
            <a:r>
              <a:rPr lang="en-IE" sz="2400" b="1" kern="1200">
                <a:solidFill>
                  <a:schemeClr val="bg1"/>
                </a:solidFill>
                <a:effectLst/>
                <a:latin typeface="+mn-lt"/>
                <a:ea typeface="+mn-ea"/>
                <a:cs typeface="+mn-cs"/>
              </a:rPr>
              <a:t>PLEASE DELETE THIS INSTRUCTION SLIDE BEFORE PRESENTING FINAL PRESENTATION </a:t>
            </a:r>
            <a:r>
              <a:rPr lang="en-IE" sz="2400" kern="1200">
                <a:solidFill>
                  <a:schemeClr val="bg1"/>
                </a:solidFill>
                <a:effectLst/>
                <a:latin typeface="+mn-lt"/>
                <a:ea typeface="+mn-ea"/>
                <a:cs typeface="+mn-cs"/>
              </a:rPr>
              <a:t>*** </a:t>
            </a:r>
            <a:endParaRPr lang="en-US" sz="2400" kern="120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26" name="Rectangle 125">
            <a:extLst>
              <a:ext uri="{FF2B5EF4-FFF2-40B4-BE49-F238E27FC236}">
                <a16:creationId xmlns:a16="http://schemas.microsoft.com/office/drawing/2014/main" id="{83944EB6-3CB0-F145-A637-E3DB7CD725F9}"/>
              </a:ext>
            </a:extLst>
          </p:cNvPr>
          <p:cNvSpPr/>
          <p:nvPr userDrawn="1"/>
        </p:nvSpPr>
        <p:spPr>
          <a:xfrm>
            <a:off x="-1218514" y="-6377384"/>
            <a:ext cx="16024759" cy="589558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A149650-7A9E-DA4E-8C80-0BC758D6B7B5}"/>
              </a:ext>
            </a:extLst>
          </p:cNvPr>
          <p:cNvSpPr/>
          <p:nvPr userDrawn="1"/>
        </p:nvSpPr>
        <p:spPr>
          <a:xfrm>
            <a:off x="0" y="3703066"/>
            <a:ext cx="4883406" cy="285691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sp>
        <p:nvSpPr>
          <p:cNvPr id="13" name="Picture Placeholder 12">
            <a:extLst>
              <a:ext uri="{FF2B5EF4-FFF2-40B4-BE49-F238E27FC236}">
                <a16:creationId xmlns:a16="http://schemas.microsoft.com/office/drawing/2014/main" id="{30B05827-1E90-FD90-4612-1E6AC7D5C45E}"/>
              </a:ext>
            </a:extLst>
          </p:cNvPr>
          <p:cNvSpPr>
            <a:spLocks noGrp="1"/>
          </p:cNvSpPr>
          <p:nvPr>
            <p:ph type="pic" sz="quarter" idx="11"/>
          </p:nvPr>
        </p:nvSpPr>
        <p:spPr>
          <a:xfrm>
            <a:off x="0" y="1881051"/>
            <a:ext cx="12192000" cy="3739808"/>
          </a:xfrm>
          <a:custGeom>
            <a:avLst/>
            <a:gdLst>
              <a:gd name="connsiteX0" fmla="*/ 0 w 12192000"/>
              <a:gd name="connsiteY0" fmla="*/ 0 h 3739808"/>
              <a:gd name="connsiteX1" fmla="*/ 12192000 w 12192000"/>
              <a:gd name="connsiteY1" fmla="*/ 0 h 3739808"/>
              <a:gd name="connsiteX2" fmla="*/ 12192000 w 12192000"/>
              <a:gd name="connsiteY2" fmla="*/ 299184 h 3739808"/>
              <a:gd name="connsiteX3" fmla="*/ 12192000 w 12192000"/>
              <a:gd name="connsiteY3" fmla="*/ 2796714 h 3739808"/>
              <a:gd name="connsiteX4" fmla="*/ 12192000 w 12192000"/>
              <a:gd name="connsiteY4" fmla="*/ 3739808 h 3739808"/>
              <a:gd name="connsiteX5" fmla="*/ 4883406 w 12192000"/>
              <a:gd name="connsiteY5" fmla="*/ 3739808 h 3739808"/>
              <a:gd name="connsiteX6" fmla="*/ 4883406 w 12192000"/>
              <a:gd name="connsiteY6" fmla="*/ 2796714 h 3739808"/>
              <a:gd name="connsiteX7" fmla="*/ 4883406 w 12192000"/>
              <a:gd name="connsiteY7" fmla="*/ 1822014 h 3739808"/>
              <a:gd name="connsiteX8" fmla="*/ 0 w 12192000"/>
              <a:gd name="connsiteY8" fmla="*/ 1822014 h 3739808"/>
              <a:gd name="connsiteX9" fmla="*/ 0 w 12192000"/>
              <a:gd name="connsiteY9" fmla="*/ 878920 h 3739808"/>
              <a:gd name="connsiteX10" fmla="*/ 0 w 12192000"/>
              <a:gd name="connsiteY10" fmla="*/ 299184 h 3739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739808">
                <a:moveTo>
                  <a:pt x="0" y="0"/>
                </a:moveTo>
                <a:lnTo>
                  <a:pt x="12192000" y="0"/>
                </a:lnTo>
                <a:lnTo>
                  <a:pt x="12192000" y="299184"/>
                </a:lnTo>
                <a:lnTo>
                  <a:pt x="12192000" y="2796714"/>
                </a:lnTo>
                <a:lnTo>
                  <a:pt x="12192000" y="3739808"/>
                </a:lnTo>
                <a:lnTo>
                  <a:pt x="4883406" y="3739808"/>
                </a:lnTo>
                <a:lnTo>
                  <a:pt x="4883406" y="2796714"/>
                </a:lnTo>
                <a:lnTo>
                  <a:pt x="4883406" y="1822014"/>
                </a:lnTo>
                <a:lnTo>
                  <a:pt x="0" y="1822014"/>
                </a:lnTo>
                <a:lnTo>
                  <a:pt x="0" y="878920"/>
                </a:lnTo>
                <a:lnTo>
                  <a:pt x="0" y="299184"/>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a:p>
        </p:txBody>
      </p:sp>
      <p:grpSp>
        <p:nvGrpSpPr>
          <p:cNvPr id="5" name="Group 4">
            <a:extLst>
              <a:ext uri="{FF2B5EF4-FFF2-40B4-BE49-F238E27FC236}">
                <a16:creationId xmlns:a16="http://schemas.microsoft.com/office/drawing/2014/main" id="{91E9CB82-BA3E-385B-4641-F5F81C913313}"/>
              </a:ext>
            </a:extLst>
          </p:cNvPr>
          <p:cNvGrpSpPr/>
          <p:nvPr userDrawn="1"/>
        </p:nvGrpSpPr>
        <p:grpSpPr>
          <a:xfrm>
            <a:off x="5376996" y="5951524"/>
            <a:ext cx="6632123" cy="455890"/>
            <a:chOff x="325053" y="9615358"/>
            <a:chExt cx="5085209" cy="349556"/>
          </a:xfrm>
        </p:grpSpPr>
        <p:pic>
          <p:nvPicPr>
            <p:cNvPr id="6" name="Picture 5">
              <a:extLst>
                <a:ext uri="{FF2B5EF4-FFF2-40B4-BE49-F238E27FC236}">
                  <a16:creationId xmlns:a16="http://schemas.microsoft.com/office/drawing/2014/main" id="{C7EFA227-34FD-E42C-C8D8-D09A3EA02865}"/>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7" name="Picture 6">
              <a:extLst>
                <a:ext uri="{FF2B5EF4-FFF2-40B4-BE49-F238E27FC236}">
                  <a16:creationId xmlns:a16="http://schemas.microsoft.com/office/drawing/2014/main" id="{4914F2D2-EDDC-D731-0425-9F72D242BE2F}"/>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8" name="Picture 7">
              <a:extLst>
                <a:ext uri="{FF2B5EF4-FFF2-40B4-BE49-F238E27FC236}">
                  <a16:creationId xmlns:a16="http://schemas.microsoft.com/office/drawing/2014/main" id="{C85BA78E-A9F6-B398-88A6-41A14E030435}"/>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9" name="TextBox 8">
              <a:extLst>
                <a:ext uri="{FF2B5EF4-FFF2-40B4-BE49-F238E27FC236}">
                  <a16:creationId xmlns:a16="http://schemas.microsoft.com/office/drawing/2014/main" id="{0B7A1581-3A43-0ED8-5283-11EF5B3A44DB}"/>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a:solidFill>
                  <a:srgbClr val="404040"/>
                </a:solidFill>
                <a:latin typeface="Calibri" panose="020F0502020204030204" pitchFamily="34" charset="0"/>
                <a:cs typeface="Calibri" panose="020F0502020204030204" pitchFamily="34" charset="0"/>
              </a:endParaRPr>
            </a:p>
          </p:txBody>
        </p:sp>
      </p:grpSp>
      <p:pic>
        <p:nvPicPr>
          <p:cNvPr id="11" name="Picture 10">
            <a:extLst>
              <a:ext uri="{FF2B5EF4-FFF2-40B4-BE49-F238E27FC236}">
                <a16:creationId xmlns:a16="http://schemas.microsoft.com/office/drawing/2014/main" id="{572D4764-07B0-4C2A-CB6C-C81DF740363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07279"/>
            <a:ext cx="3488122" cy="1678659"/>
          </a:xfrm>
          <a:prstGeom prst="rect">
            <a:avLst/>
          </a:prstGeom>
        </p:spPr>
      </p:pic>
    </p:spTree>
    <p:extLst>
      <p:ext uri="{BB962C8B-B14F-4D97-AF65-F5344CB8AC3E}">
        <p14:creationId xmlns:p14="http://schemas.microsoft.com/office/powerpoint/2010/main" val="38458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52F375B-3C38-D5D7-426A-5036F173DC4C}"/>
              </a:ext>
            </a:extLst>
          </p:cNvPr>
          <p:cNvSpPr>
            <a:spLocks noGrp="1"/>
          </p:cNvSpPr>
          <p:nvPr>
            <p:ph type="pic" sz="quarter" idx="11"/>
          </p:nvPr>
        </p:nvSpPr>
        <p:spPr>
          <a:xfrm>
            <a:off x="0" y="2299063"/>
            <a:ext cx="12192000" cy="351607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grpSp>
        <p:nvGrpSpPr>
          <p:cNvPr id="3" name="Group 2">
            <a:extLst>
              <a:ext uri="{FF2B5EF4-FFF2-40B4-BE49-F238E27FC236}">
                <a16:creationId xmlns:a16="http://schemas.microsoft.com/office/drawing/2014/main" id="{99DF28EE-BE4C-0826-BC7E-3040D4E44B93}"/>
              </a:ext>
            </a:extLst>
          </p:cNvPr>
          <p:cNvGrpSpPr/>
          <p:nvPr userDrawn="1"/>
        </p:nvGrpSpPr>
        <p:grpSpPr>
          <a:xfrm>
            <a:off x="465362" y="6082153"/>
            <a:ext cx="6632123" cy="455890"/>
            <a:chOff x="325053" y="9615358"/>
            <a:chExt cx="5085209" cy="349556"/>
          </a:xfrm>
        </p:grpSpPr>
        <p:pic>
          <p:nvPicPr>
            <p:cNvPr id="4" name="Picture 3">
              <a:extLst>
                <a:ext uri="{FF2B5EF4-FFF2-40B4-BE49-F238E27FC236}">
                  <a16:creationId xmlns:a16="http://schemas.microsoft.com/office/drawing/2014/main" id="{3F73C099-F116-1CD3-F33E-5F1333E4840B}"/>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5" name="Picture 4">
              <a:extLst>
                <a:ext uri="{FF2B5EF4-FFF2-40B4-BE49-F238E27FC236}">
                  <a16:creationId xmlns:a16="http://schemas.microsoft.com/office/drawing/2014/main" id="{2C00EE12-014E-2DFF-7F9A-06B745C097C9}"/>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6" name="Picture 5">
              <a:extLst>
                <a:ext uri="{FF2B5EF4-FFF2-40B4-BE49-F238E27FC236}">
                  <a16:creationId xmlns:a16="http://schemas.microsoft.com/office/drawing/2014/main" id="{C5A96EB4-AAC0-20E6-EF88-132B32BB31FD}"/>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7" name="TextBox 6">
              <a:extLst>
                <a:ext uri="{FF2B5EF4-FFF2-40B4-BE49-F238E27FC236}">
                  <a16:creationId xmlns:a16="http://schemas.microsoft.com/office/drawing/2014/main" id="{ECC66773-E6C1-D535-FA81-83EC9EC39577}"/>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a:solidFill>
                  <a:srgbClr val="404040"/>
                </a:solidFill>
                <a:latin typeface="Calibri" panose="020F0502020204030204" pitchFamily="34" charset="0"/>
                <a:cs typeface="Calibri" panose="020F0502020204030204" pitchFamily="34" charset="0"/>
              </a:endParaRPr>
            </a:p>
          </p:txBody>
        </p:sp>
      </p:grpSp>
      <p:pic>
        <p:nvPicPr>
          <p:cNvPr id="8" name="Picture 7">
            <a:extLst>
              <a:ext uri="{FF2B5EF4-FFF2-40B4-BE49-F238E27FC236}">
                <a16:creationId xmlns:a16="http://schemas.microsoft.com/office/drawing/2014/main" id="{776E0C30-B2A1-F794-8053-4CB68EAC148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91464" y="207291"/>
            <a:ext cx="3828265" cy="1842353"/>
          </a:xfrm>
          <a:prstGeom prst="rect">
            <a:avLst/>
          </a:prstGeom>
        </p:spPr>
      </p:pic>
    </p:spTree>
    <p:extLst>
      <p:ext uri="{BB962C8B-B14F-4D97-AF65-F5344CB8AC3E}">
        <p14:creationId xmlns:p14="http://schemas.microsoft.com/office/powerpoint/2010/main" val="406759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Intro - Navy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51BFCDB-CADF-EC47-BAA7-197F619A3BA2}"/>
              </a:ext>
            </a:extLst>
          </p:cNvPr>
          <p:cNvSpPr/>
          <p:nvPr userDrawn="1"/>
        </p:nvSpPr>
        <p:spPr>
          <a:xfrm>
            <a:off x="2167324" y="772371"/>
            <a:ext cx="9503744" cy="506316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49" name="Text Placeholder 17">
            <a:extLst>
              <a:ext uri="{FF2B5EF4-FFF2-40B4-BE49-F238E27FC236}">
                <a16:creationId xmlns:a16="http://schemas.microsoft.com/office/drawing/2014/main" id="{69A6005D-0B69-4B46-8775-6C9D41A6536B}"/>
              </a:ext>
            </a:extLst>
          </p:cNvPr>
          <p:cNvSpPr>
            <a:spLocks noGrp="1"/>
          </p:cNvSpPr>
          <p:nvPr>
            <p:ph type="body" sz="quarter" idx="18" hasCustomPrompt="1"/>
          </p:nvPr>
        </p:nvSpPr>
        <p:spPr>
          <a:xfrm>
            <a:off x="4940626" y="3429001"/>
            <a:ext cx="6414559" cy="2123902"/>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612293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 Nav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2"/>
            <a:ext cx="1378111"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5">
            <a:extLst>
              <a:ext uri="{FF2B5EF4-FFF2-40B4-BE49-F238E27FC236}">
                <a16:creationId xmlns:a16="http://schemas.microsoft.com/office/drawing/2014/main" id="{B6FBFE60-B12C-7249-80E7-36657FB982C5}"/>
              </a:ext>
            </a:extLst>
          </p:cNvPr>
          <p:cNvSpPr>
            <a:spLocks noGrp="1"/>
          </p:cNvSpPr>
          <p:nvPr userDrawn="1">
            <p:ph type="body" sz="quarter" idx="15" hasCustomPrompt="1"/>
          </p:nvPr>
        </p:nvSpPr>
        <p:spPr>
          <a:xfrm>
            <a:off x="2267191" y="2545559"/>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userDrawn="1">
            <p:ph type="body" sz="quarter" idx="14" hasCustomPrompt="1"/>
          </p:nvPr>
        </p:nvSpPr>
        <p:spPr>
          <a:xfrm>
            <a:off x="3102488" y="2545560"/>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userDrawn="1">
            <p:ph type="body" sz="quarter" idx="29" hasCustomPrompt="1"/>
          </p:nvPr>
        </p:nvSpPr>
        <p:spPr>
          <a:xfrm>
            <a:off x="2267191" y="3123421"/>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userDrawn="1">
            <p:ph type="body" sz="quarter" idx="30" hasCustomPrompt="1"/>
          </p:nvPr>
        </p:nvSpPr>
        <p:spPr>
          <a:xfrm>
            <a:off x="3102488" y="3123422"/>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userDrawn="1">
            <p:ph type="body" sz="quarter" idx="31" hasCustomPrompt="1"/>
          </p:nvPr>
        </p:nvSpPr>
        <p:spPr>
          <a:xfrm>
            <a:off x="2267191" y="3702490"/>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userDrawn="1">
            <p:ph type="body" sz="quarter" idx="32" hasCustomPrompt="1"/>
          </p:nvPr>
        </p:nvSpPr>
        <p:spPr>
          <a:xfrm>
            <a:off x="3102488" y="3702491"/>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userDrawn="1">
            <p:ph type="body" sz="quarter" idx="33" hasCustomPrompt="1"/>
          </p:nvPr>
        </p:nvSpPr>
        <p:spPr>
          <a:xfrm>
            <a:off x="2267191" y="4284816"/>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userDrawn="1">
            <p:ph type="body" sz="quarter" idx="34" hasCustomPrompt="1"/>
          </p:nvPr>
        </p:nvSpPr>
        <p:spPr>
          <a:xfrm>
            <a:off x="3102488" y="4284817"/>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userDrawn="1">
            <p:ph type="body" sz="quarter" idx="35" hasCustomPrompt="1"/>
          </p:nvPr>
        </p:nvSpPr>
        <p:spPr>
          <a:xfrm>
            <a:off x="2267191" y="4863915"/>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userDrawn="1">
            <p:ph type="body" sz="quarter" idx="36" hasCustomPrompt="1"/>
          </p:nvPr>
        </p:nvSpPr>
        <p:spPr>
          <a:xfrm>
            <a:off x="3102488" y="4863916"/>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3" name="Picture Placeholder 3">
            <a:extLst>
              <a:ext uri="{FF2B5EF4-FFF2-40B4-BE49-F238E27FC236}">
                <a16:creationId xmlns:a16="http://schemas.microsoft.com/office/drawing/2014/main" id="{EF376128-3D56-39EB-B878-881E313032D4}"/>
              </a:ext>
            </a:extLst>
          </p:cNvPr>
          <p:cNvSpPr>
            <a:spLocks noGrp="1"/>
          </p:cNvSpPr>
          <p:nvPr>
            <p:ph type="pic" sz="quarter" idx="11"/>
          </p:nvPr>
        </p:nvSpPr>
        <p:spPr>
          <a:xfrm>
            <a:off x="788894" y="340862"/>
            <a:ext cx="11403106" cy="190369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cxnSp>
        <p:nvCxnSpPr>
          <p:cNvPr id="11" name="Straight Connector 10">
            <a:extLst>
              <a:ext uri="{FF2B5EF4-FFF2-40B4-BE49-F238E27FC236}">
                <a16:creationId xmlns:a16="http://schemas.microsoft.com/office/drawing/2014/main" id="{4344D256-A31B-BC2F-4B9A-43E1183BF608}"/>
              </a:ext>
            </a:extLst>
          </p:cNvPr>
          <p:cNvCxnSpPr>
            <a:cxnSpLocks/>
          </p:cNvCxnSpPr>
          <p:nvPr userDrawn="1"/>
        </p:nvCxnSpPr>
        <p:spPr>
          <a:xfrm flipV="1">
            <a:off x="2156224" y="3114739"/>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7184EE-77EA-7EB6-556C-9284576B774E}"/>
              </a:ext>
            </a:extLst>
          </p:cNvPr>
          <p:cNvCxnSpPr>
            <a:cxnSpLocks/>
          </p:cNvCxnSpPr>
          <p:nvPr userDrawn="1"/>
        </p:nvCxnSpPr>
        <p:spPr>
          <a:xfrm flipV="1">
            <a:off x="2156224" y="3692562"/>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E695D3F-90BB-714D-905E-359A8A6F977A}"/>
              </a:ext>
            </a:extLst>
          </p:cNvPr>
          <p:cNvCxnSpPr>
            <a:cxnSpLocks/>
          </p:cNvCxnSpPr>
          <p:nvPr userDrawn="1"/>
        </p:nvCxnSpPr>
        <p:spPr>
          <a:xfrm flipV="1">
            <a:off x="2156224" y="4270385"/>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0A6276-CB75-B53D-5CED-F7679BCF3899}"/>
              </a:ext>
            </a:extLst>
          </p:cNvPr>
          <p:cNvCxnSpPr>
            <a:cxnSpLocks/>
          </p:cNvCxnSpPr>
          <p:nvPr userDrawn="1"/>
        </p:nvCxnSpPr>
        <p:spPr>
          <a:xfrm flipV="1">
            <a:off x="2156224" y="4848208"/>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502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Photo Slide 01 - Nav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E1630F-ABE3-454E-AF33-B76A322BEE73}"/>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F6A92F6-7AEB-B44D-810F-0ECFA12BA532}"/>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31" name="Picture Placeholder 3">
            <a:extLst>
              <a:ext uri="{FF2B5EF4-FFF2-40B4-BE49-F238E27FC236}">
                <a16:creationId xmlns:a16="http://schemas.microsoft.com/office/drawing/2014/main" id="{E95453CA-7B4E-0746-91B4-37426B27DE91}"/>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4" name="Text Box 5">
            <a:extLst>
              <a:ext uri="{FF2B5EF4-FFF2-40B4-BE49-F238E27FC236}">
                <a16:creationId xmlns:a16="http://schemas.microsoft.com/office/drawing/2014/main" id="{2E2E0BE3-2E77-02BD-E707-AA94E5425C51}"/>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52AF1396-9039-781C-05A7-5C3F310C15C3}"/>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323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EEA821"/>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Name</a:t>
            </a:r>
            <a:endParaRPr lang="en-US"/>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QUOTE</a:t>
            </a:r>
            <a:endParaRPr lang="en-US"/>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381912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Photo Slide 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5ED91B-E72D-454A-96A2-6160C2712A09}"/>
              </a:ext>
            </a:extLst>
          </p:cNvPr>
          <p:cNvSpPr>
            <a:spLocks noGrp="1"/>
          </p:cNvSpPr>
          <p:nvPr>
            <p:ph type="pic" sz="quarter" idx="11"/>
          </p:nvPr>
        </p:nvSpPr>
        <p:spPr>
          <a:xfrm>
            <a:off x="0" y="-12469"/>
            <a:ext cx="12192000" cy="6870469"/>
          </a:xfrm>
          <a:custGeom>
            <a:avLst/>
            <a:gdLst>
              <a:gd name="connsiteX0" fmla="*/ 593490 w 12192000"/>
              <a:gd name="connsiteY0" fmla="*/ 490474 h 6870469"/>
              <a:gd name="connsiteX1" fmla="*/ 593490 w 12192000"/>
              <a:gd name="connsiteY1" fmla="*/ 6379996 h 6870469"/>
              <a:gd name="connsiteX2" fmla="*/ 11598512 w 12192000"/>
              <a:gd name="connsiteY2" fmla="*/ 6379996 h 6870469"/>
              <a:gd name="connsiteX3" fmla="*/ 11598512 w 12192000"/>
              <a:gd name="connsiteY3" fmla="*/ 490474 h 6870469"/>
              <a:gd name="connsiteX4" fmla="*/ 0 w 12192000"/>
              <a:gd name="connsiteY4" fmla="*/ 0 h 6870469"/>
              <a:gd name="connsiteX5" fmla="*/ 12192000 w 12192000"/>
              <a:gd name="connsiteY5" fmla="*/ 0 h 6870469"/>
              <a:gd name="connsiteX6" fmla="*/ 12192000 w 12192000"/>
              <a:gd name="connsiteY6" fmla="*/ 6870469 h 6870469"/>
              <a:gd name="connsiteX7" fmla="*/ 0 w 12192000"/>
              <a:gd name="connsiteY7" fmla="*/ 6870469 h 687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70469">
                <a:moveTo>
                  <a:pt x="593490" y="490474"/>
                </a:moveTo>
                <a:lnTo>
                  <a:pt x="593490" y="6379996"/>
                </a:lnTo>
                <a:lnTo>
                  <a:pt x="11598512" y="6379996"/>
                </a:lnTo>
                <a:lnTo>
                  <a:pt x="11598512" y="490474"/>
                </a:lnTo>
                <a:close/>
                <a:moveTo>
                  <a:pt x="0" y="0"/>
                </a:moveTo>
                <a:lnTo>
                  <a:pt x="12192000" y="0"/>
                </a:lnTo>
                <a:lnTo>
                  <a:pt x="12192000" y="6870469"/>
                </a:lnTo>
                <a:lnTo>
                  <a:pt x="0" y="6870469"/>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7" name="Text Placeholder 17">
            <a:extLst>
              <a:ext uri="{FF2B5EF4-FFF2-40B4-BE49-F238E27FC236}">
                <a16:creationId xmlns:a16="http://schemas.microsoft.com/office/drawing/2014/main" id="{074C7853-7CB6-7746-BAFE-C9DCDB2DED13}"/>
              </a:ext>
            </a:extLst>
          </p:cNvPr>
          <p:cNvSpPr>
            <a:spLocks noGrp="1"/>
          </p:cNvSpPr>
          <p:nvPr>
            <p:ph type="body" sz="quarter" idx="18" hasCustomPrompt="1"/>
          </p:nvPr>
        </p:nvSpPr>
        <p:spPr>
          <a:xfrm>
            <a:off x="4063536" y="4333157"/>
            <a:ext cx="4064926" cy="577734"/>
          </a:xfrm>
          <a:prstGeom prst="rect">
            <a:avLst/>
          </a:prstGeom>
          <a:solidFill>
            <a:srgbClr val="007772"/>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Name</a:t>
            </a:r>
            <a:endParaRPr lang="en-US"/>
          </a:p>
        </p:txBody>
      </p:sp>
      <p:sp>
        <p:nvSpPr>
          <p:cNvPr id="8" name="Text Placeholder 17">
            <a:extLst>
              <a:ext uri="{FF2B5EF4-FFF2-40B4-BE49-F238E27FC236}">
                <a16:creationId xmlns:a16="http://schemas.microsoft.com/office/drawing/2014/main" id="{B7076A1A-EEF6-B84F-88E3-91A2A97935FC}"/>
              </a:ext>
            </a:extLst>
          </p:cNvPr>
          <p:cNvSpPr>
            <a:spLocks noGrp="1"/>
          </p:cNvSpPr>
          <p:nvPr>
            <p:ph type="body" sz="quarter" idx="19" hasCustomPrompt="1"/>
          </p:nvPr>
        </p:nvSpPr>
        <p:spPr>
          <a:xfrm>
            <a:off x="2031074" y="2070919"/>
            <a:ext cx="8129850" cy="1985691"/>
          </a:xfrm>
          <a:prstGeom prst="rect">
            <a:avLst/>
          </a:prstGeom>
          <a:noFill/>
          <a:ln>
            <a:noFill/>
          </a:ln>
        </p:spPr>
        <p:txBody>
          <a:bodyPr anchor="ctr"/>
          <a:lstStyle>
            <a:lvl1pPr algn="ctr">
              <a:buNone/>
              <a:defRPr sz="30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QUOTE</a:t>
            </a:r>
            <a:endParaRPr lang="en-US"/>
          </a:p>
        </p:txBody>
      </p:sp>
    </p:spTree>
    <p:extLst>
      <p:ext uri="{BB962C8B-B14F-4D97-AF65-F5344CB8AC3E}">
        <p14:creationId xmlns:p14="http://schemas.microsoft.com/office/powerpoint/2010/main" val="1576958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 Nav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7E66DD-F23B-014C-B0A0-143429C57BC5}"/>
              </a:ext>
            </a:extLst>
          </p:cNvPr>
          <p:cNvSpPr/>
          <p:nvPr userDrawn="1"/>
        </p:nvSpPr>
        <p:spPr>
          <a:xfrm>
            <a:off x="0" y="16329"/>
            <a:ext cx="4780547" cy="6858000"/>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880331" y="614396"/>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01</a:t>
            </a:r>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35" name="Picture Placeholder 2">
            <a:extLst>
              <a:ext uri="{FF2B5EF4-FFF2-40B4-BE49-F238E27FC236}">
                <a16:creationId xmlns:a16="http://schemas.microsoft.com/office/drawing/2014/main" id="{BD59DABF-111E-2D4A-BE64-98DAA5D97CFE}"/>
              </a:ext>
            </a:extLst>
          </p:cNvPr>
          <p:cNvSpPr>
            <a:spLocks noGrp="1"/>
          </p:cNvSpPr>
          <p:nvPr>
            <p:ph type="pic" sz="quarter" idx="19"/>
          </p:nvPr>
        </p:nvSpPr>
        <p:spPr>
          <a:xfrm>
            <a:off x="-48344" y="0"/>
            <a:ext cx="3570477"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
        <p:nvSpPr>
          <p:cNvPr id="36" name="Text Placeholder 8">
            <a:extLst>
              <a:ext uri="{FF2B5EF4-FFF2-40B4-BE49-F238E27FC236}">
                <a16:creationId xmlns:a16="http://schemas.microsoft.com/office/drawing/2014/main" id="{E363E5FA-4BBA-1F46-9E5A-62305F8A9CF0}"/>
              </a:ext>
            </a:extLst>
          </p:cNvPr>
          <p:cNvSpPr>
            <a:spLocks noGrp="1"/>
          </p:cNvSpPr>
          <p:nvPr>
            <p:ph type="body" sz="quarter" idx="47" hasCustomPrompt="1"/>
          </p:nvPr>
        </p:nvSpPr>
        <p:spPr>
          <a:xfrm>
            <a:off x="3918849" y="2558717"/>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02</a:t>
            </a:r>
          </a:p>
        </p:txBody>
      </p:sp>
      <p:sp>
        <p:nvSpPr>
          <p:cNvPr id="37" name="Text Placeholder 8">
            <a:extLst>
              <a:ext uri="{FF2B5EF4-FFF2-40B4-BE49-F238E27FC236}">
                <a16:creationId xmlns:a16="http://schemas.microsoft.com/office/drawing/2014/main" id="{0F5BA730-D07C-7641-9007-3F26BB35EE73}"/>
              </a:ext>
            </a:extLst>
          </p:cNvPr>
          <p:cNvSpPr>
            <a:spLocks noGrp="1"/>
          </p:cNvSpPr>
          <p:nvPr>
            <p:ph type="body" sz="quarter" idx="48" hasCustomPrompt="1"/>
          </p:nvPr>
        </p:nvSpPr>
        <p:spPr>
          <a:xfrm>
            <a:off x="3918849" y="4410972"/>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03</a:t>
            </a:r>
          </a:p>
        </p:txBody>
      </p:sp>
    </p:spTree>
    <p:extLst>
      <p:ext uri="{BB962C8B-B14F-4D97-AF65-F5344CB8AC3E}">
        <p14:creationId xmlns:p14="http://schemas.microsoft.com/office/powerpoint/2010/main" val="1996454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Slide - Nav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7">
            <a:extLst>
              <a:ext uri="{FF2B5EF4-FFF2-40B4-BE49-F238E27FC236}">
                <a16:creationId xmlns:a16="http://schemas.microsoft.com/office/drawing/2014/main" id="{3333EE0C-C40D-F34B-991A-191081D0246E}"/>
              </a:ext>
            </a:extLst>
          </p:cNvPr>
          <p:cNvSpPr>
            <a:spLocks noGrp="1"/>
          </p:cNvSpPr>
          <p:nvPr userDrawn="1">
            <p:ph type="body" sz="quarter" idx="18" hasCustomPrompt="1"/>
          </p:nvPr>
        </p:nvSpPr>
        <p:spPr>
          <a:xfrm>
            <a:off x="701135" y="2344759"/>
            <a:ext cx="4867011" cy="3666574"/>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4" name="Text Placeholder 23">
            <a:extLst>
              <a:ext uri="{FF2B5EF4-FFF2-40B4-BE49-F238E27FC236}">
                <a16:creationId xmlns:a16="http://schemas.microsoft.com/office/drawing/2014/main" id="{DE6190BE-8380-7B4A-9311-9BD61AE07324}"/>
              </a:ext>
            </a:extLst>
          </p:cNvPr>
          <p:cNvSpPr>
            <a:spLocks noGrp="1"/>
          </p:cNvSpPr>
          <p:nvPr userDrawn="1">
            <p:ph type="body" sz="quarter" idx="16" hasCustomPrompt="1"/>
          </p:nvPr>
        </p:nvSpPr>
        <p:spPr>
          <a:xfrm>
            <a:off x="701136" y="650590"/>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Tree>
    <p:extLst>
      <p:ext uri="{BB962C8B-B14F-4D97-AF65-F5344CB8AC3E}">
        <p14:creationId xmlns:p14="http://schemas.microsoft.com/office/powerpoint/2010/main" val="4920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01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8CBC38E-5719-244A-86E1-80B051FD2826}"/>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904856" y="826894"/>
            <a:ext cx="10052954" cy="803654"/>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10" name="Text Placeholder 17">
            <a:extLst>
              <a:ext uri="{FF2B5EF4-FFF2-40B4-BE49-F238E27FC236}">
                <a16:creationId xmlns:a16="http://schemas.microsoft.com/office/drawing/2014/main" id="{71025D5F-47AA-FBBA-2FE0-7693F9B58131}"/>
              </a:ext>
            </a:extLst>
          </p:cNvPr>
          <p:cNvSpPr>
            <a:spLocks noGrp="1"/>
          </p:cNvSpPr>
          <p:nvPr>
            <p:ph type="body" sz="quarter" idx="19" hasCustomPrompt="1"/>
          </p:nvPr>
        </p:nvSpPr>
        <p:spPr>
          <a:xfrm>
            <a:off x="904856" y="1989039"/>
            <a:ext cx="10052954" cy="4250335"/>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2" name="Text Box 5">
            <a:extLst>
              <a:ext uri="{FF2B5EF4-FFF2-40B4-BE49-F238E27FC236}">
                <a16:creationId xmlns:a16="http://schemas.microsoft.com/office/drawing/2014/main" id="{BB9060F6-DBDC-7B31-9F40-2DD386107916}"/>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3" name="Straight Connector 2">
            <a:extLst>
              <a:ext uri="{FF2B5EF4-FFF2-40B4-BE49-F238E27FC236}">
                <a16:creationId xmlns:a16="http://schemas.microsoft.com/office/drawing/2014/main" id="{4510EF2B-6B96-4091-029F-D8386A1E1DFC}"/>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1524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02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904856" y="826894"/>
            <a:ext cx="10479218" cy="803654"/>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9" name="Text Placeholder 17">
            <a:extLst>
              <a:ext uri="{FF2B5EF4-FFF2-40B4-BE49-F238E27FC236}">
                <a16:creationId xmlns:a16="http://schemas.microsoft.com/office/drawing/2014/main" id="{F5EF1E6A-D856-4FE0-238B-7C2B7B463D34}"/>
              </a:ext>
            </a:extLst>
          </p:cNvPr>
          <p:cNvSpPr>
            <a:spLocks noGrp="1"/>
          </p:cNvSpPr>
          <p:nvPr>
            <p:ph type="body" sz="quarter" idx="19" hasCustomPrompt="1"/>
          </p:nvPr>
        </p:nvSpPr>
        <p:spPr>
          <a:xfrm>
            <a:off x="904856" y="2457445"/>
            <a:ext cx="10479218" cy="3781929"/>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3244810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03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8CBC38E-5719-244A-86E1-80B051FD2826}"/>
              </a:ext>
            </a:extLst>
          </p:cNvPr>
          <p:cNvSpPr/>
          <p:nvPr userDrawn="1"/>
        </p:nvSpPr>
        <p:spPr>
          <a:xfrm rot="16200000">
            <a:off x="4865194" y="-19370"/>
            <a:ext cx="6141020" cy="689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16" name="Text Placeholder 17">
            <a:extLst>
              <a:ext uri="{FF2B5EF4-FFF2-40B4-BE49-F238E27FC236}">
                <a16:creationId xmlns:a16="http://schemas.microsoft.com/office/drawing/2014/main" id="{D0B40E03-4D53-DB4A-A30A-ADFB290F4B3E}"/>
              </a:ext>
            </a:extLst>
          </p:cNvPr>
          <p:cNvSpPr>
            <a:spLocks noGrp="1"/>
          </p:cNvSpPr>
          <p:nvPr>
            <p:ph type="body" sz="quarter" idx="18" hasCustomPrompt="1"/>
          </p:nvPr>
        </p:nvSpPr>
        <p:spPr>
          <a:xfrm>
            <a:off x="4825907" y="826894"/>
            <a:ext cx="6341766" cy="516642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600999" y="835090"/>
            <a:ext cx="3125818" cy="1774519"/>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4" name="Text Box 5">
            <a:extLst>
              <a:ext uri="{FF2B5EF4-FFF2-40B4-BE49-F238E27FC236}">
                <a16:creationId xmlns:a16="http://schemas.microsoft.com/office/drawing/2014/main" id="{51E015C4-7795-7572-668B-617C56FCD9DB}"/>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3632F947-E202-D1B5-D26C-AA6FB309C2A8}"/>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Nav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982690" y="527858"/>
            <a:ext cx="4721156" cy="580228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2204121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aptop Slide - Navy">
    <p:spTree>
      <p:nvGrpSpPr>
        <p:cNvPr id="1" name=""/>
        <p:cNvGrpSpPr/>
        <p:nvPr/>
      </p:nvGrpSpPr>
      <p:grpSpPr>
        <a:xfrm>
          <a:off x="0" y="0"/>
          <a:ext cx="0" cy="0"/>
          <a:chOff x="0" y="0"/>
          <a:chExt cx="0" cy="0"/>
        </a:xfrm>
      </p:grpSpPr>
      <p:sp>
        <p:nvSpPr>
          <p:cNvPr id="22" name="Text Placeholder 23">
            <a:extLst>
              <a:ext uri="{FF2B5EF4-FFF2-40B4-BE49-F238E27FC236}">
                <a16:creationId xmlns:a16="http://schemas.microsoft.com/office/drawing/2014/main" id="{5380F4A5-BE24-5E4F-BBB9-1E4A144A55E0}"/>
              </a:ext>
            </a:extLst>
          </p:cNvPr>
          <p:cNvSpPr>
            <a:spLocks noGrp="1"/>
          </p:cNvSpPr>
          <p:nvPr>
            <p:ph type="body" sz="quarter" idx="16" hasCustomPrompt="1"/>
          </p:nvPr>
        </p:nvSpPr>
        <p:spPr>
          <a:xfrm>
            <a:off x="6578872" y="593866"/>
            <a:ext cx="4990998" cy="992652"/>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26" name="Rectangle 25">
            <a:extLst>
              <a:ext uri="{FF2B5EF4-FFF2-40B4-BE49-F238E27FC236}">
                <a16:creationId xmlns:a16="http://schemas.microsoft.com/office/drawing/2014/main" id="{62984C29-67DD-DD45-969D-9EB0BBF9D138}"/>
              </a:ext>
            </a:extLst>
          </p:cNvPr>
          <p:cNvSpPr/>
          <p:nvPr userDrawn="1"/>
        </p:nvSpPr>
        <p:spPr>
          <a:xfrm flipV="1">
            <a:off x="0" y="0"/>
            <a:ext cx="601405"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ABF8D6F4-3016-8645-8F98-165F5336ABBF}"/>
              </a:ext>
            </a:extLst>
          </p:cNvPr>
          <p:cNvPicPr>
            <a:picLocks noChangeAspect="1"/>
          </p:cNvPicPr>
          <p:nvPr userDrawn="1"/>
        </p:nvPicPr>
        <p:blipFill rotWithShape="1">
          <a:blip r:embed="rId2"/>
          <a:srcRect l="-18315" t="15976" r="29196" b="11083"/>
          <a:stretch/>
        </p:blipFill>
        <p:spPr>
          <a:xfrm flipH="1">
            <a:off x="608794" y="1890384"/>
            <a:ext cx="8439100" cy="5375657"/>
          </a:xfrm>
          <a:prstGeom prst="rect">
            <a:avLst/>
          </a:prstGeom>
        </p:spPr>
      </p:pic>
      <p:sp>
        <p:nvSpPr>
          <p:cNvPr id="34" name="Picture Placeholder 17">
            <a:extLst>
              <a:ext uri="{FF2B5EF4-FFF2-40B4-BE49-F238E27FC236}">
                <a16:creationId xmlns:a16="http://schemas.microsoft.com/office/drawing/2014/main" id="{90E9DF56-261E-6140-A484-1D99EF871998}"/>
              </a:ext>
            </a:extLst>
          </p:cNvPr>
          <p:cNvSpPr>
            <a:spLocks noGrp="1"/>
          </p:cNvSpPr>
          <p:nvPr>
            <p:ph type="pic" sz="quarter" idx="10"/>
          </p:nvPr>
        </p:nvSpPr>
        <p:spPr>
          <a:xfrm>
            <a:off x="635271" y="2095585"/>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9" name="Text Placeholder 17">
            <a:extLst>
              <a:ext uri="{FF2B5EF4-FFF2-40B4-BE49-F238E27FC236}">
                <a16:creationId xmlns:a16="http://schemas.microsoft.com/office/drawing/2014/main" id="{890B8B12-A0F4-0D1D-B782-294ACBC16B93}"/>
              </a:ext>
            </a:extLst>
          </p:cNvPr>
          <p:cNvSpPr>
            <a:spLocks noGrp="1"/>
          </p:cNvSpPr>
          <p:nvPr>
            <p:ph type="body" sz="quarter" idx="19" hasCustomPrompt="1"/>
          </p:nvPr>
        </p:nvSpPr>
        <p:spPr>
          <a:xfrm>
            <a:off x="6578871" y="1890384"/>
            <a:ext cx="4990998" cy="410293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6" name="Text Box 5">
            <a:extLst>
              <a:ext uri="{FF2B5EF4-FFF2-40B4-BE49-F238E27FC236}">
                <a16:creationId xmlns:a16="http://schemas.microsoft.com/office/drawing/2014/main" id="{D6D6C5F4-7049-2D21-D255-1ADAF57A9DF6}"/>
              </a:ext>
            </a:extLst>
          </p:cNvPr>
          <p:cNvSpPr txBox="1"/>
          <p:nvPr userDrawn="1"/>
        </p:nvSpPr>
        <p:spPr>
          <a:xfrm rot="16200000">
            <a:off x="-1694247" y="430742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7" name="Straight Connector 6">
            <a:extLst>
              <a:ext uri="{FF2B5EF4-FFF2-40B4-BE49-F238E27FC236}">
                <a16:creationId xmlns:a16="http://schemas.microsoft.com/office/drawing/2014/main" id="{675C535C-DABB-16E7-EC6D-5BBEAA75BA3E}"/>
              </a:ext>
            </a:extLst>
          </p:cNvPr>
          <p:cNvCxnSpPr/>
          <p:nvPr userDrawn="1"/>
        </p:nvCxnSpPr>
        <p:spPr>
          <a:xfrm>
            <a:off x="210747" y="652108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6428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 Navy">
    <p:spTree>
      <p:nvGrpSpPr>
        <p:cNvPr id="1" name=""/>
        <p:cNvGrpSpPr/>
        <p:nvPr/>
      </p:nvGrpSpPr>
      <p:grpSpPr>
        <a:xfrm>
          <a:off x="0" y="0"/>
          <a:ext cx="0" cy="0"/>
          <a:chOff x="0" y="0"/>
          <a:chExt cx="0" cy="0"/>
        </a:xfrm>
      </p:grpSpPr>
      <p:sp>
        <p:nvSpPr>
          <p:cNvPr id="17" name="Text Placeholder 23">
            <a:extLst>
              <a:ext uri="{FF2B5EF4-FFF2-40B4-BE49-F238E27FC236}">
                <a16:creationId xmlns:a16="http://schemas.microsoft.com/office/drawing/2014/main" id="{DA633199-CEB9-C642-96B5-B07AD16E5C73}"/>
              </a:ext>
            </a:extLst>
          </p:cNvPr>
          <p:cNvSpPr>
            <a:spLocks noGrp="1"/>
          </p:cNvSpPr>
          <p:nvPr>
            <p:ph type="body" sz="quarter" idx="16" hasCustomPrompt="1"/>
          </p:nvPr>
        </p:nvSpPr>
        <p:spPr>
          <a:xfrm>
            <a:off x="607555" y="587575"/>
            <a:ext cx="5881764" cy="992652"/>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19" name="Rectangle 18">
            <a:extLst>
              <a:ext uri="{FF2B5EF4-FFF2-40B4-BE49-F238E27FC236}">
                <a16:creationId xmlns:a16="http://schemas.microsoft.com/office/drawing/2014/main" id="{7CB33894-6B85-A64A-8194-AD204557A483}"/>
              </a:ext>
            </a:extLst>
          </p:cNvPr>
          <p:cNvSpPr/>
          <p:nvPr userDrawn="1"/>
        </p:nvSpPr>
        <p:spPr>
          <a:xfrm flipV="1">
            <a:off x="11332565" y="0"/>
            <a:ext cx="853286"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iPhone6_mockup_front_white.png">
            <a:extLst>
              <a:ext uri="{FF2B5EF4-FFF2-40B4-BE49-F238E27FC236}">
                <a16:creationId xmlns:a16="http://schemas.microsoft.com/office/drawing/2014/main" id="{2E93F037-6935-B341-918A-EA89925087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0581" y="354148"/>
            <a:ext cx="4094254" cy="6404164"/>
          </a:xfrm>
          <a:prstGeom prst="rect">
            <a:avLst/>
          </a:prstGeom>
        </p:spPr>
      </p:pic>
      <p:sp>
        <p:nvSpPr>
          <p:cNvPr id="29" name="Picture Placeholder 17">
            <a:extLst>
              <a:ext uri="{FF2B5EF4-FFF2-40B4-BE49-F238E27FC236}">
                <a16:creationId xmlns:a16="http://schemas.microsoft.com/office/drawing/2014/main" id="{004A5DED-3F17-794E-9C41-7AB99A6F7EC3}"/>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3" name="Text Placeholder 17">
            <a:extLst>
              <a:ext uri="{FF2B5EF4-FFF2-40B4-BE49-F238E27FC236}">
                <a16:creationId xmlns:a16="http://schemas.microsoft.com/office/drawing/2014/main" id="{7EC3E4A8-A83C-B536-DE22-6FE3CFA337B4}"/>
              </a:ext>
            </a:extLst>
          </p:cNvPr>
          <p:cNvSpPr>
            <a:spLocks noGrp="1"/>
          </p:cNvSpPr>
          <p:nvPr>
            <p:ph type="body" sz="quarter" idx="19" hasCustomPrompt="1"/>
          </p:nvPr>
        </p:nvSpPr>
        <p:spPr>
          <a:xfrm>
            <a:off x="607553" y="2016633"/>
            <a:ext cx="5881763" cy="410293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 name="Text Box 5">
            <a:extLst>
              <a:ext uri="{FF2B5EF4-FFF2-40B4-BE49-F238E27FC236}">
                <a16:creationId xmlns:a16="http://schemas.microsoft.com/office/drawing/2014/main" id="{0BF75CF4-F8A4-DA65-7A56-4B3BA03A29D2}"/>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7C7A2FBA-18EB-C426-EBFE-C1FE900332BE}"/>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7756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924A5E98-02BE-E0F5-98BD-46146DEEEC45}"/>
              </a:ext>
            </a:extLst>
          </p:cNvPr>
          <p:cNvSpPr>
            <a:spLocks noGrp="1"/>
          </p:cNvSpPr>
          <p:nvPr>
            <p:ph type="pic" sz="quarter" idx="10"/>
          </p:nvPr>
        </p:nvSpPr>
        <p:spPr>
          <a:xfrm>
            <a:off x="0" y="1985963"/>
            <a:ext cx="12192000" cy="3886200"/>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5" y="5547251"/>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err="1"/>
              <a:t>www.website.eu</a:t>
            </a:r>
            <a:endParaRPr lang="en-US"/>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a:t>Follow Our Journey</a:t>
            </a:r>
          </a:p>
        </p:txBody>
      </p:sp>
      <p:grpSp>
        <p:nvGrpSpPr>
          <p:cNvPr id="2" name="Group 1">
            <a:extLst>
              <a:ext uri="{FF2B5EF4-FFF2-40B4-BE49-F238E27FC236}">
                <a16:creationId xmlns:a16="http://schemas.microsoft.com/office/drawing/2014/main" id="{A5F9D27A-F5AD-6468-3845-69A8EC093803}"/>
              </a:ext>
            </a:extLst>
          </p:cNvPr>
          <p:cNvGrpSpPr/>
          <p:nvPr userDrawn="1"/>
        </p:nvGrpSpPr>
        <p:grpSpPr>
          <a:xfrm>
            <a:off x="422499" y="6082157"/>
            <a:ext cx="6632123" cy="545855"/>
            <a:chOff x="325053" y="9615358"/>
            <a:chExt cx="5085209" cy="418537"/>
          </a:xfrm>
        </p:grpSpPr>
        <p:pic>
          <p:nvPicPr>
            <p:cNvPr id="3" name="Picture 2">
              <a:extLst>
                <a:ext uri="{FF2B5EF4-FFF2-40B4-BE49-F238E27FC236}">
                  <a16:creationId xmlns:a16="http://schemas.microsoft.com/office/drawing/2014/main" id="{93ADFFBB-A80E-7112-BCE6-DD9F84736FA8}"/>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4" name="Picture 3">
              <a:extLst>
                <a:ext uri="{FF2B5EF4-FFF2-40B4-BE49-F238E27FC236}">
                  <a16:creationId xmlns:a16="http://schemas.microsoft.com/office/drawing/2014/main" id="{D2F4B9B5-A113-7092-1BE6-9404F443E5A6}"/>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5" name="Picture 4">
              <a:extLst>
                <a:ext uri="{FF2B5EF4-FFF2-40B4-BE49-F238E27FC236}">
                  <a16:creationId xmlns:a16="http://schemas.microsoft.com/office/drawing/2014/main" id="{60100001-1FED-07AC-C1AB-9C0220C97696}"/>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6" name="TextBox 5">
              <a:extLst>
                <a:ext uri="{FF2B5EF4-FFF2-40B4-BE49-F238E27FC236}">
                  <a16:creationId xmlns:a16="http://schemas.microsoft.com/office/drawing/2014/main" id="{3D54017B-8A2A-1F92-3C3B-5EBC4747346A}"/>
                </a:ext>
              </a:extLst>
            </p:cNvPr>
            <p:cNvSpPr txBox="1"/>
            <p:nvPr userDrawn="1"/>
          </p:nvSpPr>
          <p:spPr>
            <a:xfrm>
              <a:off x="3179902" y="9615358"/>
              <a:ext cx="2230360" cy="418537"/>
            </a:xfrm>
            <a:prstGeom prst="rect">
              <a:avLst/>
            </a:prstGeom>
            <a:noFill/>
          </p:spPr>
          <p:txBody>
            <a:bodyPr wrap="square">
              <a:spAutoFit/>
            </a:bodyPr>
            <a:lstStyle/>
            <a:p>
              <a:pPr algn="just">
                <a:lnSpc>
                  <a:spcPts val="740"/>
                </a:lnSpc>
              </a:pPr>
              <a:r>
                <a:rPr lang="en-US" sz="800">
                  <a:solidFill>
                    <a:srgbClr val="404040"/>
                  </a:solidFill>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a:solidFill>
                  <a:srgbClr val="404040"/>
                </a:solidFill>
                <a:latin typeface="Calibri" panose="020F0502020204030204" pitchFamily="34" charset="0"/>
                <a:cs typeface="Calibri" panose="020F0502020204030204" pitchFamily="34" charset="0"/>
              </a:endParaRPr>
            </a:p>
          </p:txBody>
        </p:sp>
      </p:grpSp>
      <p:pic>
        <p:nvPicPr>
          <p:cNvPr id="7" name="Picture 6">
            <a:extLst>
              <a:ext uri="{FF2B5EF4-FFF2-40B4-BE49-F238E27FC236}">
                <a16:creationId xmlns:a16="http://schemas.microsoft.com/office/drawing/2014/main" id="{9DBD43B9-3C1C-3699-66FE-439C38D041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93004"/>
            <a:ext cx="3488122" cy="1678659"/>
          </a:xfrm>
          <a:prstGeom prst="rect">
            <a:avLst/>
          </a:prstGeom>
        </p:spPr>
      </p:pic>
    </p:spTree>
    <p:extLst>
      <p:ext uri="{BB962C8B-B14F-4D97-AF65-F5344CB8AC3E}">
        <p14:creationId xmlns:p14="http://schemas.microsoft.com/office/powerpoint/2010/main" val="30970682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5927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1790118" y="1742881"/>
            <a:ext cx="3372238" cy="3372238"/>
          </a:xfrm>
          <a:custGeom>
            <a:avLst/>
            <a:gdLst>
              <a:gd name="connsiteX0" fmla="*/ 1686119 w 3372238"/>
              <a:gd name="connsiteY0" fmla="*/ 0 h 3372238"/>
              <a:gd name="connsiteX1" fmla="*/ 3372238 w 3372238"/>
              <a:gd name="connsiteY1" fmla="*/ 1686119 h 3372238"/>
              <a:gd name="connsiteX2" fmla="*/ 1686119 w 3372238"/>
              <a:gd name="connsiteY2" fmla="*/ 3372238 h 3372238"/>
              <a:gd name="connsiteX3" fmla="*/ 0 w 3372238"/>
              <a:gd name="connsiteY3" fmla="*/ 1686119 h 3372238"/>
              <a:gd name="connsiteX4" fmla="*/ 1686119 w 3372238"/>
              <a:gd name="connsiteY4" fmla="*/ 0 h 3372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2238" h="3372238">
                <a:moveTo>
                  <a:pt x="1686119" y="0"/>
                </a:moveTo>
                <a:cubicBezTo>
                  <a:pt x="2617337" y="0"/>
                  <a:pt x="3372238" y="754901"/>
                  <a:pt x="3372238" y="1686119"/>
                </a:cubicBezTo>
                <a:cubicBezTo>
                  <a:pt x="3372238" y="2617337"/>
                  <a:pt x="2617337" y="3372238"/>
                  <a:pt x="1686119" y="3372238"/>
                </a:cubicBezTo>
                <a:cubicBezTo>
                  <a:pt x="754901" y="3372238"/>
                  <a:pt x="0" y="2617337"/>
                  <a:pt x="0" y="1686119"/>
                </a:cubicBezTo>
                <a:cubicBezTo>
                  <a:pt x="0" y="754901"/>
                  <a:pt x="754901" y="0"/>
                  <a:pt x="1686119" y="0"/>
                </a:cubicBezTo>
                <a:close/>
              </a:path>
            </a:pathLst>
          </a:custGeom>
          <a:pattFill prst="solidDmnd">
            <a:fgClr>
              <a:schemeClr val="accent1">
                <a:lumMod val="40000"/>
                <a:lumOff val="60000"/>
              </a:schemeClr>
            </a:fgClr>
            <a:bgClr>
              <a:schemeClr val="bg1"/>
            </a:bgClr>
          </a:pattFill>
        </p:spPr>
        <p:txBody>
          <a:bodyPr wrap="square" anchor="ctr">
            <a:noAutofit/>
          </a:bodyPr>
          <a:lstStyle>
            <a:lvl1pPr algn="ctr">
              <a:defRPr sz="1600"/>
            </a:lvl1pPr>
          </a:lstStyle>
          <a:p>
            <a:endParaRPr lang="en-US"/>
          </a:p>
        </p:txBody>
      </p:sp>
      <p:sp>
        <p:nvSpPr>
          <p:cNvPr id="2" name="Foliennummernplatzhalter 5">
            <a:extLst>
              <a:ext uri="{FF2B5EF4-FFF2-40B4-BE49-F238E27FC236}">
                <a16:creationId xmlns:a16="http://schemas.microsoft.com/office/drawing/2014/main" id="{1B41BDB0-E610-431A-F78E-75D4EA57DEDD}"/>
              </a:ext>
            </a:extLst>
          </p:cNvPr>
          <p:cNvSpPr>
            <a:spLocks noGrp="1"/>
          </p:cNvSpPr>
          <p:nvPr>
            <p:ph type="sldNum" sz="quarter" idx="13"/>
          </p:nvPr>
        </p:nvSpPr>
        <p:spPr>
          <a:xfrm>
            <a:off x="8610600" y="6356350"/>
            <a:ext cx="2743200" cy="365125"/>
          </a:xfrm>
        </p:spPr>
        <p:txBody>
          <a:bodyPr/>
          <a:lstStyle>
            <a:lvl1pPr>
              <a:defRPr>
                <a:solidFill>
                  <a:schemeClr val="bg1"/>
                </a:solidFill>
              </a:defRPr>
            </a:lvl1pPr>
          </a:lstStyle>
          <a:p>
            <a:fld id="{6169130E-7CA7-41B9-A79C-8E8800DB51B0}" type="slidenum">
              <a:rPr lang="de-DE" smtClean="0"/>
              <a:pPr/>
              <a:t>‹#›</a:t>
            </a:fld>
            <a:endParaRPr lang="de-DE"/>
          </a:p>
        </p:txBody>
      </p:sp>
    </p:spTree>
    <p:extLst>
      <p:ext uri="{BB962C8B-B14F-4D97-AF65-F5344CB8AC3E}">
        <p14:creationId xmlns:p14="http://schemas.microsoft.com/office/powerpoint/2010/main" val="28836946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DAE9B03-27A4-4494-B8BD-C2411110A93C}"/>
              </a:ext>
            </a:extLst>
          </p:cNvPr>
          <p:cNvSpPr>
            <a:spLocks noGrp="1"/>
          </p:cNvSpPr>
          <p:nvPr>
            <p:ph type="dt" sz="half" idx="10"/>
          </p:nvPr>
        </p:nvSpPr>
        <p:spPr/>
        <p:txBody>
          <a:bodyPr/>
          <a:lstStyle/>
          <a:p>
            <a:fld id="{1D70F47A-2169-464B-868F-637AA31B12CF}" type="datetime1">
              <a:rPr lang="de-DE" smtClean="0"/>
              <a:t>25.09.2026</a:t>
            </a:fld>
            <a:endParaRPr lang="de-DE"/>
          </a:p>
        </p:txBody>
      </p:sp>
      <p:sp>
        <p:nvSpPr>
          <p:cNvPr id="4" name="Fußzeilenplatzhalter 3">
            <a:extLst>
              <a:ext uri="{FF2B5EF4-FFF2-40B4-BE49-F238E27FC236}">
                <a16:creationId xmlns:a16="http://schemas.microsoft.com/office/drawing/2014/main" id="{B08A24AC-6ABE-495F-9E0D-44A1CF806CA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496B6FB-9DB4-4CE9-BA9A-E580A843524B}"/>
              </a:ext>
            </a:extLst>
          </p:cNvPr>
          <p:cNvSpPr>
            <a:spLocks noGrp="1"/>
          </p:cNvSpPr>
          <p:nvPr>
            <p:ph type="sldNum" sz="quarter" idx="12"/>
          </p:nvPr>
        </p:nvSpPr>
        <p:spPr/>
        <p:txBody>
          <a:bodyPr/>
          <a:lstStyle/>
          <a:p>
            <a:fld id="{6169130E-7CA7-41B9-A79C-8E8800DB51B0}" type="slidenum">
              <a:rPr lang="de-DE" smtClean="0"/>
              <a:t>‹#›</a:t>
            </a:fld>
            <a:endParaRPr lang="de-DE"/>
          </a:p>
        </p:txBody>
      </p:sp>
      <p:sp>
        <p:nvSpPr>
          <p:cNvPr id="2" name="Foliennummernplatzhalter 5">
            <a:extLst>
              <a:ext uri="{FF2B5EF4-FFF2-40B4-BE49-F238E27FC236}">
                <a16:creationId xmlns:a16="http://schemas.microsoft.com/office/drawing/2014/main" id="{69A4420C-0FA5-95B4-CE1B-A6E62D7B2D9E}"/>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a:p>
        </p:txBody>
      </p:sp>
    </p:spTree>
    <p:extLst>
      <p:ext uri="{BB962C8B-B14F-4D97-AF65-F5344CB8AC3E}">
        <p14:creationId xmlns:p14="http://schemas.microsoft.com/office/powerpoint/2010/main" val="25276784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4" imgH="344" progId="TCLayout.ActiveDocument.1">
                  <p:embed/>
                </p:oleObj>
              </mc:Choice>
              <mc:Fallback>
                <p:oleObj name="think-cell Slide" r:id="rId6"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ADB49A0-8B85-4CDE-8262-9211F1AFE277}"/>
              </a:ext>
            </a:extLst>
          </p:cNvPr>
          <p:cNvSpPr/>
          <p:nvPr>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55" b="1" i="0" u="none" strike="noStrike" kern="1200" cap="none" spc="0" normalizeH="0" baseline="0" noProof="0">
              <a:ln>
                <a:noFill/>
              </a:ln>
              <a:solidFill>
                <a:prstClr val="white"/>
              </a:solidFill>
              <a:effectLst/>
              <a:uLnTx/>
              <a:uFillTx/>
              <a:latin typeface="Arial MT Condensed Light" panose="020B0306030403020204" pitchFamily="34" charset="0"/>
              <a:ea typeface="+mn-ea"/>
              <a:cs typeface="Arial" panose="020B0604020202020204" pitchFamily="34" charset="0"/>
              <a:sym typeface="Arial" panose="020B0604020202020204" pitchFamily="34" charset="0"/>
            </a:endParaRPr>
          </a:p>
        </p:txBody>
      </p: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59476" y="258058"/>
            <a:ext cx="11073049" cy="1091318"/>
          </a:xfrm>
          <a:prstGeom prst="rect">
            <a:avLst/>
          </a:prstGeom>
          <a:noFill/>
        </p:spPr>
        <p:txBody>
          <a:bodyPr vert="horz" lIns="91440" tIns="45720" rIns="91440" bIns="45720" rtlCol="0" anchor="ctr">
            <a:normAutofit/>
          </a:bodyPr>
          <a:lstStyle>
            <a:lvl1pPr>
              <a:defRPr sz="1955"/>
            </a:lvl1pPr>
          </a:lstStyle>
          <a:p>
            <a:r>
              <a:rPr lang="en-US"/>
              <a:t>Click to edit Master title style</a:t>
            </a:r>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0"/>
            <a:ext cx="11079163" cy="1696314"/>
          </a:xfrm>
        </p:spPr>
        <p:txBody>
          <a:bodyPr/>
          <a:lstStyle>
            <a:lvl1pPr>
              <a:defRPr/>
            </a:lvl1pPr>
            <a:lvl2pPr>
              <a:defRPr/>
            </a:lvl2p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vert="horz" lIns="91440" tIns="0" rIns="0" bIns="45720" rtlCol="0" anchor="ctr"/>
          <a:lstStyle>
            <a:lvl1pPr>
              <a:defRPr lang="en-US" sz="815" smtClean="0">
                <a:solidFill>
                  <a:srgbClr val="ADAFBB"/>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IN" sz="815" b="0" i="0" u="none" strike="noStrike" kern="1200" cap="none" spc="0" normalizeH="0" baseline="0" noProof="0" smtClean="0">
                <a:ln>
                  <a:noFill/>
                </a:ln>
                <a:solidFill>
                  <a:srgbClr val="ADAFBB"/>
                </a:solidFill>
                <a:effectLst/>
                <a:uLnTx/>
                <a:uFillTx/>
                <a:latin typeface="Arial MT Condensed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IN" sz="815" b="0" i="0" u="none" strike="noStrike" kern="1200" cap="none" spc="0" normalizeH="0" baseline="0" noProof="0">
              <a:ln>
                <a:noFill/>
              </a:ln>
              <a:solidFill>
                <a:srgbClr val="ADAFBB"/>
              </a:solidFill>
              <a:effectLst/>
              <a:uLnTx/>
              <a:uFillTx/>
              <a:latin typeface="Arial MT Condensed Light"/>
              <a:ea typeface="+mn-ea"/>
              <a:cs typeface="+mn-cs"/>
            </a:endParaRPr>
          </a:p>
        </p:txBody>
      </p:sp>
      <p:graphicFrame>
        <p:nvGraphicFramePr>
          <p:cNvPr id="11" name="Object 10" hidden="1">
            <a:extLst>
              <a:ext uri="{FF2B5EF4-FFF2-40B4-BE49-F238E27FC236}">
                <a16:creationId xmlns:a16="http://schemas.microsoft.com/office/drawing/2014/main" id="{1BB1C276-6F7A-4EED-905A-536CF9DB23F2}"/>
              </a:ext>
            </a:extLst>
          </p:cNvPr>
          <p:cNvGraphicFramePr>
            <a:graphicFrameLocks noChangeAspect="1"/>
          </p:cNvGraphicFramePr>
          <p:nvPr userDrawn="1">
            <p:custDataLst>
              <p:tags r:id="rId3"/>
            </p:custDataLst>
            <p:extLst>
              <p:ext uri="{D42A27DB-BD31-4B8C-83A1-F6EECF244321}">
                <p14:modId xmlns:p14="http://schemas.microsoft.com/office/powerpoint/2010/main" val="30583596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44" imgH="344" progId="TCLayout.ActiveDocument.1">
                  <p:embed/>
                </p:oleObj>
              </mc:Choice>
              <mc:Fallback>
                <p:oleObj name="think-cell Slide" r:id="rId8" imgW="344" imgH="344" progId="TCLayout.ActiveDocument.1">
                  <p:embed/>
                  <p:pic>
                    <p:nvPicPr>
                      <p:cNvPr id="11" name="Object 10" hidden="1">
                        <a:extLst>
                          <a:ext uri="{FF2B5EF4-FFF2-40B4-BE49-F238E27FC236}">
                            <a16:creationId xmlns:a16="http://schemas.microsoft.com/office/drawing/2014/main" id="{1BB1C276-6F7A-4EED-905A-536CF9DB23F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a:extLst>
              <a:ext uri="{FF2B5EF4-FFF2-40B4-BE49-F238E27FC236}">
                <a16:creationId xmlns:a16="http://schemas.microsoft.com/office/drawing/2014/main" id="{B4025DA4-129E-40FA-BBBD-5281BEDD0318}"/>
              </a:ext>
            </a:extLst>
          </p:cNvPr>
          <p:cNvSpPr/>
          <p:nvPr userDrawn="1">
            <p:custDataLst>
              <p:tags r:id="rId4"/>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55" b="1" i="0" u="none" strike="noStrike" kern="1200" cap="none" spc="0" normalizeH="0" baseline="0" noProof="0">
              <a:ln>
                <a:noFill/>
              </a:ln>
              <a:solidFill>
                <a:prstClr val="white"/>
              </a:solidFill>
              <a:effectLst/>
              <a:uLnTx/>
              <a:uFillTx/>
              <a:latin typeface="Arial MT Condensed Light" panose="020B0306030403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642265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387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55043BDF-191C-EC5A-BCBE-96ED0105F780}"/>
              </a:ext>
            </a:extLst>
          </p:cNvPr>
          <p:cNvSpPr txBox="1"/>
          <p:nvPr userDrawn="1"/>
        </p:nvSpPr>
        <p:spPr>
          <a:xfrm rot="16200000">
            <a:off x="9835768"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rgbClr val="379A67"/>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3" name="Straight Connector 2">
            <a:extLst>
              <a:ext uri="{FF2B5EF4-FFF2-40B4-BE49-F238E27FC236}">
                <a16:creationId xmlns:a16="http://schemas.microsoft.com/office/drawing/2014/main" id="{1BA5718A-D1B7-8EED-99C8-B91829B577C5}"/>
              </a:ext>
            </a:extLst>
          </p:cNvPr>
          <p:cNvCxnSpPr/>
          <p:nvPr userDrawn="1"/>
        </p:nvCxnSpPr>
        <p:spPr>
          <a:xfrm>
            <a:off x="11740762"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81" r:id="rId2"/>
    <p:sldLayoutId id="2147483897" r:id="rId3"/>
    <p:sldLayoutId id="2147483882" r:id="rId4"/>
    <p:sldLayoutId id="2147483842" r:id="rId5"/>
    <p:sldLayoutId id="2147483840" r:id="rId6"/>
    <p:sldLayoutId id="2147483884" r:id="rId7"/>
    <p:sldLayoutId id="2147483883" r:id="rId8"/>
    <p:sldLayoutId id="2147483877" r:id="rId9"/>
    <p:sldLayoutId id="2147483841" r:id="rId10"/>
    <p:sldLayoutId id="2147483885" r:id="rId11"/>
    <p:sldLayoutId id="2147483886" r:id="rId12"/>
    <p:sldLayoutId id="2147483878" r:id="rId13"/>
    <p:sldLayoutId id="2147483861" r:id="rId14"/>
    <p:sldLayoutId id="2147483833" r:id="rId15"/>
    <p:sldLayoutId id="2147483847" r:id="rId16"/>
    <p:sldLayoutId id="2147483853" r:id="rId17"/>
    <p:sldLayoutId id="2147483898" r:id="rId18"/>
    <p:sldLayoutId id="2147483899" r:id="rId19"/>
    <p:sldLayoutId id="2147483900" r:id="rId20"/>
    <p:sldLayoutId id="2147483901" r:id="rId21"/>
    <p:sldLayoutId id="2147483902"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8.png"/><Relationship Id="rId2" Type="http://schemas.openxmlformats.org/officeDocument/2006/relationships/image" Target="../media/image8.jpeg"/><Relationship Id="rId1" Type="http://schemas.openxmlformats.org/officeDocument/2006/relationships/slideLayout" Target="../slideLayouts/slideLayout2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1.png"/><Relationship Id="rId2" Type="http://schemas.openxmlformats.org/officeDocument/2006/relationships/image" Target="../media/image8.jpeg"/><Relationship Id="rId1" Type="http://schemas.openxmlformats.org/officeDocument/2006/relationships/slideLayout" Target="../slideLayouts/slideLayout2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7.xml"/><Relationship Id="rId7" Type="http://schemas.openxmlformats.org/officeDocument/2006/relationships/image" Target="../media/image24.png"/><Relationship Id="rId2" Type="http://schemas.openxmlformats.org/officeDocument/2006/relationships/slideLayout" Target="../slideLayouts/slideLayout20.xml"/><Relationship Id="rId1" Type="http://schemas.openxmlformats.org/officeDocument/2006/relationships/tags" Target="../tags/tag5.xml"/><Relationship Id="rId6" Type="http://schemas.openxmlformats.org/officeDocument/2006/relationships/image" Target="../media/image23.png"/><Relationship Id="rId5" Type="http://schemas.openxmlformats.org/officeDocument/2006/relationships/image" Target="../media/image7.e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20.xml"/><Relationship Id="rId5" Type="http://schemas.openxmlformats.org/officeDocument/2006/relationships/image" Target="../media/image2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oleObject" Target="../embeddings/oleObject4.bin"/><Relationship Id="rId7" Type="http://schemas.openxmlformats.org/officeDocument/2006/relationships/image" Target="../media/image28.png"/><Relationship Id="rId2" Type="http://schemas.openxmlformats.org/officeDocument/2006/relationships/slideLayout" Target="../slideLayouts/slideLayout21.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13.jpeg"/><Relationship Id="rId4" Type="http://schemas.openxmlformats.org/officeDocument/2006/relationships/image" Target="../media/image7.emf"/><Relationship Id="rId9"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1.jpeg"/><Relationship Id="rId7" Type="http://schemas.openxmlformats.org/officeDocument/2006/relationships/hyperlink" Target="https://www.instagram.com/esgforenterprise" TargetMode="External"/><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hyperlink" Target="https://www.instagram.com/cie.gateway?igsh=dzNxYnl3OGpnbmpn" TargetMode="External"/><Relationship Id="rId5" Type="http://schemas.openxmlformats.org/officeDocument/2006/relationships/hyperlink" Target="https://www.linkedin.com/login/?session_redirect=%2Fcompany%2F105997508%2F" TargetMode="External"/><Relationship Id="rId10" Type="http://schemas.openxmlformats.org/officeDocument/2006/relationships/hyperlink" Target="https://www.facebook.com/projectpearleu/?rdid=duKnqRKGY45tTuWj" TargetMode="External"/><Relationship Id="rId4" Type="http://schemas.openxmlformats.org/officeDocument/2006/relationships/hyperlink" Target="https://www.linkedin.com/company/cooperation-in-education-gateway" TargetMode="External"/><Relationship Id="rId9" Type="http://schemas.openxmlformats.org/officeDocument/2006/relationships/hyperlink" Target="https://www.youtube.com/@CiEGatew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1366D-4099-7037-D4D8-E826BE5E0BCE}"/>
            </a:ext>
          </a:extLst>
        </p:cNvPr>
        <p:cNvGrpSpPr/>
        <p:nvPr/>
      </p:nvGrpSpPr>
      <p:grpSpPr>
        <a:xfrm>
          <a:off x="0" y="0"/>
          <a:ext cx="0" cy="0"/>
          <a:chOff x="0" y="0"/>
          <a:chExt cx="0" cy="0"/>
        </a:xfrm>
      </p:grpSpPr>
      <p:pic>
        <p:nvPicPr>
          <p:cNvPr id="5" name="Picture 4" descr="A map of the world surrounded by trees&#10;&#10;AI-generated content may be incorrect.">
            <a:extLst>
              <a:ext uri="{FF2B5EF4-FFF2-40B4-BE49-F238E27FC236}">
                <a16:creationId xmlns:a16="http://schemas.microsoft.com/office/drawing/2014/main" id="{92806229-D191-69D4-C9D4-5A82010ED0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9039" r="19039"/>
          <a:stretch>
            <a:fillRect/>
          </a:stretch>
        </p:blipFill>
        <p:spPr>
          <a:xfrm>
            <a:off x="4642361" y="1"/>
            <a:ext cx="7549639" cy="6857999"/>
          </a:xfrm>
          <a:prstGeom prst="rect">
            <a:avLst/>
          </a:prstGeom>
        </p:spPr>
      </p:pic>
      <p:sp>
        <p:nvSpPr>
          <p:cNvPr id="6" name="Rectangle 5">
            <a:extLst>
              <a:ext uri="{FF2B5EF4-FFF2-40B4-BE49-F238E27FC236}">
                <a16:creationId xmlns:a16="http://schemas.microsoft.com/office/drawing/2014/main" id="{7778F99F-EDDD-AD0F-D03E-EEF78E8A353C}"/>
              </a:ext>
            </a:extLst>
          </p:cNvPr>
          <p:cNvSpPr/>
          <p:nvPr/>
        </p:nvSpPr>
        <p:spPr>
          <a:xfrm rot="10800000" flipH="1">
            <a:off x="4441174" y="1"/>
            <a:ext cx="7750825"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0EFDE1F-F5E3-7BA1-DE01-B5387F201CC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flipH="1">
            <a:off x="4455704" y="-46436"/>
            <a:ext cx="3631392" cy="8119574"/>
          </a:xfrm>
          <a:prstGeom prst="rect">
            <a:avLst/>
          </a:prstGeom>
        </p:spPr>
      </p:pic>
      <p:pic>
        <p:nvPicPr>
          <p:cNvPr id="19" name="Picture 18">
            <a:extLst>
              <a:ext uri="{FF2B5EF4-FFF2-40B4-BE49-F238E27FC236}">
                <a16:creationId xmlns:a16="http://schemas.microsoft.com/office/drawing/2014/main" id="{9F0F1AFF-058E-FE09-F251-E9CC58F72A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789" y="912863"/>
            <a:ext cx="3891377" cy="1872726"/>
          </a:xfrm>
          <a:prstGeom prst="rect">
            <a:avLst/>
          </a:prstGeom>
        </p:spPr>
      </p:pic>
      <p:sp>
        <p:nvSpPr>
          <p:cNvPr id="40" name="TextBox 39">
            <a:extLst>
              <a:ext uri="{FF2B5EF4-FFF2-40B4-BE49-F238E27FC236}">
                <a16:creationId xmlns:a16="http://schemas.microsoft.com/office/drawing/2014/main" id="{C221D73B-915C-E3E4-10C6-25A33DEA9318}"/>
              </a:ext>
            </a:extLst>
          </p:cNvPr>
          <p:cNvSpPr txBox="1"/>
          <p:nvPr/>
        </p:nvSpPr>
        <p:spPr>
          <a:xfrm>
            <a:off x="4756551" y="1202575"/>
            <a:ext cx="5408117" cy="2734082"/>
          </a:xfrm>
          <a:prstGeom prst="rect">
            <a:avLst/>
          </a:prstGeom>
          <a:noFill/>
        </p:spPr>
        <p:txBody>
          <a:bodyPr wrap="square" rtlCol="0">
            <a:spAutoFit/>
          </a:bodyPr>
          <a:lstStyle/>
          <a:p>
            <a:pPr>
              <a:lnSpc>
                <a:spcPts val="5820"/>
              </a:lnSpc>
            </a:pPr>
            <a:r>
              <a:rPr lang="en-US" sz="7500" b="1" spc="324">
                <a:solidFill>
                  <a:schemeClr val="bg1"/>
                </a:solidFill>
                <a:latin typeface="Calibri" panose="020F0502020204030204" pitchFamily="34" charset="0"/>
                <a:cs typeface="Calibri" panose="020F0502020204030204" pitchFamily="34" charset="0"/>
              </a:rPr>
              <a:t>Module</a:t>
            </a:r>
          </a:p>
          <a:p>
            <a:pPr>
              <a:lnSpc>
                <a:spcPts val="5820"/>
              </a:lnSpc>
            </a:pPr>
            <a:r>
              <a:rPr lang="en-US" sz="7500" b="1" spc="324">
                <a:solidFill>
                  <a:schemeClr val="bg1"/>
                </a:solidFill>
                <a:latin typeface="Calibri" panose="020F0502020204030204" pitchFamily="34" charset="0"/>
                <a:cs typeface="Calibri" panose="020F0502020204030204" pitchFamily="34" charset="0"/>
              </a:rPr>
              <a:t>01</a:t>
            </a:r>
          </a:p>
          <a:p>
            <a:endParaRPr lang="en-US" sz="7500" b="1" spc="324">
              <a:solidFill>
                <a:schemeClr val="bg1"/>
              </a:solidFill>
              <a:latin typeface="Calibri" panose="020F0502020204030204" pitchFamily="34" charset="0"/>
              <a:cs typeface="Calibri" panose="020F0502020204030204" pitchFamily="34" charset="0"/>
            </a:endParaRPr>
          </a:p>
        </p:txBody>
      </p:sp>
      <p:cxnSp>
        <p:nvCxnSpPr>
          <p:cNvPr id="4" name="Straight Connector 3">
            <a:extLst>
              <a:ext uri="{FF2B5EF4-FFF2-40B4-BE49-F238E27FC236}">
                <a16:creationId xmlns:a16="http://schemas.microsoft.com/office/drawing/2014/main" id="{3ACA1BE5-8714-59B6-E7CF-8CA250F80092}"/>
              </a:ext>
            </a:extLst>
          </p:cNvPr>
          <p:cNvCxnSpPr>
            <a:cxnSpLocks/>
          </p:cNvCxnSpPr>
          <p:nvPr/>
        </p:nvCxnSpPr>
        <p:spPr>
          <a:xfrm>
            <a:off x="5065309" y="54660"/>
            <a:ext cx="0" cy="97849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1F4C62D-109D-3CFA-E34A-1C667A3158AE}"/>
              </a:ext>
            </a:extLst>
          </p:cNvPr>
          <p:cNvCxnSpPr>
            <a:cxnSpLocks/>
          </p:cNvCxnSpPr>
          <p:nvPr/>
        </p:nvCxnSpPr>
        <p:spPr>
          <a:xfrm>
            <a:off x="5065309" y="2719449"/>
            <a:ext cx="0" cy="141765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1A63350-7980-3E3D-7AFC-E33E4B99D75B}"/>
              </a:ext>
            </a:extLst>
          </p:cNvPr>
          <p:cNvSpPr/>
          <p:nvPr/>
        </p:nvSpPr>
        <p:spPr>
          <a:xfrm>
            <a:off x="4314106" y="4533376"/>
            <a:ext cx="4509260"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Montserrat" panose="00000500000000000000" pitchFamily="50" charset="0"/>
            </a:endParaRPr>
          </a:p>
        </p:txBody>
      </p:sp>
      <p:sp>
        <p:nvSpPr>
          <p:cNvPr id="27" name="TextBox 26">
            <a:extLst>
              <a:ext uri="{FF2B5EF4-FFF2-40B4-BE49-F238E27FC236}">
                <a16:creationId xmlns:a16="http://schemas.microsoft.com/office/drawing/2014/main" id="{63F4D678-E778-65DB-93F5-DEB96A11E802}"/>
              </a:ext>
            </a:extLst>
          </p:cNvPr>
          <p:cNvSpPr txBox="1"/>
          <p:nvPr/>
        </p:nvSpPr>
        <p:spPr>
          <a:xfrm>
            <a:off x="4783958" y="4585674"/>
            <a:ext cx="6770733" cy="1200329"/>
          </a:xfrm>
          <a:prstGeom prst="rect">
            <a:avLst/>
          </a:prstGeom>
          <a:noFill/>
        </p:spPr>
        <p:txBody>
          <a:bodyPr wrap="square" rtlCol="0">
            <a:spAutoFit/>
          </a:bodyPr>
          <a:lstStyle/>
          <a:p>
            <a:r>
              <a:rPr lang="en-US" sz="3600" b="1">
                <a:solidFill>
                  <a:schemeClr val="bg1"/>
                </a:solidFill>
                <a:latin typeface="Calibri" panose="020F0502020204030204" pitchFamily="34" charset="0"/>
                <a:cs typeface="Calibri" panose="020F0502020204030204" pitchFamily="34" charset="0"/>
              </a:rPr>
              <a:t>(SME PERSPECTIVE)</a:t>
            </a:r>
          </a:p>
          <a:p>
            <a:r>
              <a:rPr lang="en-US" sz="3600" b="1">
                <a:solidFill>
                  <a:schemeClr val="bg1"/>
                </a:solidFill>
                <a:latin typeface="Calibri" panose="020F0502020204030204" pitchFamily="34" charset="0"/>
                <a:cs typeface="Calibri" panose="020F0502020204030204" pitchFamily="34" charset="0"/>
              </a:rPr>
              <a:t> </a:t>
            </a:r>
          </a:p>
        </p:txBody>
      </p:sp>
      <p:sp>
        <p:nvSpPr>
          <p:cNvPr id="28" name="Rectangle 27">
            <a:extLst>
              <a:ext uri="{FF2B5EF4-FFF2-40B4-BE49-F238E27FC236}">
                <a16:creationId xmlns:a16="http://schemas.microsoft.com/office/drawing/2014/main" id="{28B6B2D6-75E2-97AA-B61D-19E734DA70ED}"/>
              </a:ext>
            </a:extLst>
          </p:cNvPr>
          <p:cNvSpPr/>
          <p:nvPr/>
        </p:nvSpPr>
        <p:spPr>
          <a:xfrm>
            <a:off x="4314106" y="3730615"/>
            <a:ext cx="5316782"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Montserrat" panose="00000500000000000000" pitchFamily="50" charset="0"/>
            </a:endParaRPr>
          </a:p>
        </p:txBody>
      </p:sp>
      <p:sp>
        <p:nvSpPr>
          <p:cNvPr id="29" name="TextBox 28">
            <a:extLst>
              <a:ext uri="{FF2B5EF4-FFF2-40B4-BE49-F238E27FC236}">
                <a16:creationId xmlns:a16="http://schemas.microsoft.com/office/drawing/2014/main" id="{AF69C802-C929-37C0-4B78-DE4D17CEE944}"/>
              </a:ext>
            </a:extLst>
          </p:cNvPr>
          <p:cNvSpPr txBox="1"/>
          <p:nvPr/>
        </p:nvSpPr>
        <p:spPr>
          <a:xfrm>
            <a:off x="4783958" y="3782913"/>
            <a:ext cx="4689232" cy="646331"/>
          </a:xfrm>
          <a:prstGeom prst="rect">
            <a:avLst/>
          </a:prstGeom>
          <a:noFill/>
        </p:spPr>
        <p:txBody>
          <a:bodyPr wrap="none" rtlCol="0">
            <a:spAutoFit/>
          </a:bodyPr>
          <a:lstStyle/>
          <a:p>
            <a:r>
              <a:rPr lang="en-US" sz="3600" b="1">
                <a:solidFill>
                  <a:schemeClr val="bg1"/>
                </a:solidFill>
                <a:latin typeface="Calibri" panose="020F0502020204030204" pitchFamily="34" charset="0"/>
                <a:cs typeface="Calibri" panose="020F0502020204030204" pitchFamily="34" charset="0"/>
              </a:rPr>
              <a:t>INTRODUCTION TO ESG</a:t>
            </a:r>
          </a:p>
        </p:txBody>
      </p:sp>
      <p:grpSp>
        <p:nvGrpSpPr>
          <p:cNvPr id="30" name="Group 29">
            <a:extLst>
              <a:ext uri="{FF2B5EF4-FFF2-40B4-BE49-F238E27FC236}">
                <a16:creationId xmlns:a16="http://schemas.microsoft.com/office/drawing/2014/main" id="{354B7E41-D60C-7A04-5AEE-25A1897B273E}"/>
              </a:ext>
            </a:extLst>
          </p:cNvPr>
          <p:cNvGrpSpPr/>
          <p:nvPr/>
        </p:nvGrpSpPr>
        <p:grpSpPr>
          <a:xfrm>
            <a:off x="336271" y="5505770"/>
            <a:ext cx="3807962" cy="1100779"/>
            <a:chOff x="304276" y="9628029"/>
            <a:chExt cx="2919771" cy="844028"/>
          </a:xfrm>
        </p:grpSpPr>
        <p:pic>
          <p:nvPicPr>
            <p:cNvPr id="31" name="Picture 30">
              <a:extLst>
                <a:ext uri="{FF2B5EF4-FFF2-40B4-BE49-F238E27FC236}">
                  <a16:creationId xmlns:a16="http://schemas.microsoft.com/office/drawing/2014/main" id="{FD1FC140-1004-A1F2-6169-FF087BD8F23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5053" y="9647422"/>
              <a:ext cx="564844" cy="295619"/>
            </a:xfrm>
            <a:prstGeom prst="rect">
              <a:avLst/>
            </a:prstGeom>
          </p:spPr>
        </p:pic>
        <p:pic>
          <p:nvPicPr>
            <p:cNvPr id="32" name="Picture 31">
              <a:extLst>
                <a:ext uri="{FF2B5EF4-FFF2-40B4-BE49-F238E27FC236}">
                  <a16:creationId xmlns:a16="http://schemas.microsoft.com/office/drawing/2014/main" id="{A6E076CA-4244-A44F-2FBF-FA3C3A2AEFF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1793" y="9641744"/>
              <a:ext cx="579464" cy="304783"/>
            </a:xfrm>
            <a:prstGeom prst="rect">
              <a:avLst/>
            </a:prstGeom>
          </p:spPr>
        </p:pic>
        <p:pic>
          <p:nvPicPr>
            <p:cNvPr id="33" name="Picture 32">
              <a:extLst>
                <a:ext uri="{FF2B5EF4-FFF2-40B4-BE49-F238E27FC236}">
                  <a16:creationId xmlns:a16="http://schemas.microsoft.com/office/drawing/2014/main" id="{80670242-2322-15DC-8F0D-E86520AE47D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05678" y="9628029"/>
              <a:ext cx="1618369" cy="336885"/>
            </a:xfrm>
            <a:prstGeom prst="rect">
              <a:avLst/>
            </a:prstGeom>
          </p:spPr>
        </p:pic>
        <p:sp>
          <p:nvSpPr>
            <p:cNvPr id="34" name="TextBox 33">
              <a:extLst>
                <a:ext uri="{FF2B5EF4-FFF2-40B4-BE49-F238E27FC236}">
                  <a16:creationId xmlns:a16="http://schemas.microsoft.com/office/drawing/2014/main" id="{54B436C7-09F6-7DF6-3E37-55886DD138C0}"/>
                </a:ext>
              </a:extLst>
            </p:cNvPr>
            <p:cNvSpPr txBox="1"/>
            <p:nvPr userDrawn="1"/>
          </p:nvSpPr>
          <p:spPr>
            <a:xfrm>
              <a:off x="304276" y="10125939"/>
              <a:ext cx="2784385" cy="346118"/>
            </a:xfrm>
            <a:prstGeom prst="rect">
              <a:avLst/>
            </a:prstGeom>
            <a:noFill/>
          </p:spPr>
          <p:txBody>
            <a:bodyPr wrap="square" lIns="91440" tIns="45720" rIns="91440" bIns="45720" anchor="t">
              <a:spAutoFit/>
            </a:bodyPr>
            <a:lstStyle/>
            <a:p>
              <a:pPr algn="just">
                <a:lnSpc>
                  <a:spcPts val="740"/>
                </a:lnSpc>
              </a:pPr>
              <a:r>
                <a:rPr lang="en-IE" sz="650" b="0" i="0" u="none" strike="noStrike">
                  <a:solidFill>
                    <a:srgbClr val="404040"/>
                  </a:solidFill>
                  <a:effectLst/>
                  <a:ea typeface="+mn-lt"/>
                  <a:cs typeface="+mn-lt"/>
                </a:rPr>
                <a:t>Funded by the</a:t>
              </a:r>
              <a:r>
                <a:rPr lang="en-IE" sz="650">
                  <a:solidFill>
                    <a:srgbClr val="404040"/>
                  </a:solidFill>
                  <a:ea typeface="+mn-lt"/>
                  <a:cs typeface="+mn-lt"/>
                </a:rPr>
                <a:t> </a:t>
              </a:r>
              <a:r>
                <a:rPr lang="en-IE" sz="650" b="0" i="0" u="none" strike="noStrike">
                  <a:solidFill>
                    <a:srgbClr val="404040"/>
                  </a:solidFill>
                  <a:effectLst/>
                  <a:ea typeface="+mn-lt"/>
                  <a:cs typeface="+mn-lt"/>
                </a:rPr>
                <a:t>European</a:t>
              </a:r>
              <a:r>
                <a:rPr lang="en-IE" sz="650">
                  <a:solidFill>
                    <a:srgbClr val="404040"/>
                  </a:solidFill>
                  <a:ea typeface="+mn-lt"/>
                  <a:cs typeface="+mn-lt"/>
                </a:rPr>
                <a:t> </a:t>
              </a:r>
              <a:r>
                <a:rPr lang="en-IE" sz="650" b="0" i="0" u="none" strike="noStrike">
                  <a:solidFill>
                    <a:srgbClr val="404040"/>
                  </a:solidFill>
                  <a:effectLst/>
                  <a:ea typeface="+mn-lt"/>
                  <a:cs typeface="+mn-lt"/>
                </a:rPr>
                <a:t>Union. </a:t>
              </a:r>
              <a:r>
                <a:rPr lang="en-IE" sz="650">
                  <a:solidFill>
                    <a:srgbClr val="404040"/>
                  </a:solidFill>
                  <a:ea typeface="+mn-lt"/>
                  <a:cs typeface="+mn-lt"/>
                </a:rPr>
                <a:t>However, the views </a:t>
              </a:r>
              <a:r>
                <a:rPr lang="en-IE" sz="650" b="0" i="0" u="none" strike="noStrike">
                  <a:solidFill>
                    <a:srgbClr val="404040"/>
                  </a:solidFill>
                  <a:effectLst/>
                  <a:ea typeface="+mn-lt"/>
                  <a:cs typeface="+mn-lt"/>
                </a:rPr>
                <a:t>and opinions expressed are </a:t>
              </a:r>
              <a:r>
                <a:rPr lang="en-IE" sz="650">
                  <a:solidFill>
                    <a:srgbClr val="404040"/>
                  </a:solidFill>
                  <a:ea typeface="+mn-lt"/>
                  <a:cs typeface="+mn-lt"/>
                </a:rPr>
                <a:t>solely </a:t>
              </a:r>
              <a:r>
                <a:rPr lang="en-IE" sz="650" b="0" i="0" u="none" strike="noStrike">
                  <a:solidFill>
                    <a:srgbClr val="404040"/>
                  </a:solidFill>
                  <a:effectLst/>
                  <a:ea typeface="+mn-lt"/>
                  <a:cs typeface="+mn-lt"/>
                </a:rPr>
                <a:t>those of the author(s) and do not necessarily reflect </a:t>
              </a:r>
              <a:r>
                <a:rPr lang="en-IE" sz="650">
                  <a:solidFill>
                    <a:srgbClr val="404040"/>
                  </a:solidFill>
                  <a:ea typeface="+mn-lt"/>
                  <a:cs typeface="+mn-lt"/>
                </a:rPr>
                <a:t>the views </a:t>
              </a:r>
              <a:r>
                <a:rPr lang="en-IE" sz="650" b="0" i="0" u="none" strike="noStrike">
                  <a:solidFill>
                    <a:srgbClr val="404040"/>
                  </a:solidFill>
                  <a:effectLst/>
                  <a:ea typeface="+mn-lt"/>
                  <a:cs typeface="+mn-lt"/>
                </a:rPr>
                <a:t>of the</a:t>
              </a:r>
              <a:r>
                <a:rPr lang="en-IE" sz="650">
                  <a:solidFill>
                    <a:srgbClr val="404040"/>
                  </a:solidFill>
                  <a:ea typeface="+mn-lt"/>
                  <a:cs typeface="+mn-lt"/>
                </a:rPr>
                <a:t> </a:t>
              </a:r>
              <a:r>
                <a:rPr lang="en-IE" sz="650" b="0" i="0" u="none" strike="noStrike">
                  <a:solidFill>
                    <a:srgbClr val="404040"/>
                  </a:solidFill>
                  <a:effectLst/>
                  <a:ea typeface="+mn-lt"/>
                  <a:cs typeface="+mn-lt"/>
                </a:rPr>
                <a:t>European</a:t>
              </a:r>
              <a:r>
                <a:rPr lang="en-IE" sz="650">
                  <a:solidFill>
                    <a:srgbClr val="404040"/>
                  </a:solidFill>
                  <a:ea typeface="+mn-lt"/>
                  <a:cs typeface="+mn-lt"/>
                </a:rPr>
                <a:t> </a:t>
              </a:r>
              <a:r>
                <a:rPr lang="en-IE" sz="650" b="0" i="0" u="none" strike="noStrike">
                  <a:solidFill>
                    <a:srgbClr val="404040"/>
                  </a:solidFill>
                  <a:effectLst/>
                  <a:ea typeface="+mn-lt"/>
                  <a:cs typeface="+mn-lt"/>
                </a:rPr>
                <a:t>Union or </a:t>
              </a:r>
              <a:r>
                <a:rPr lang="en-IE" sz="650">
                  <a:solidFill>
                    <a:srgbClr val="404040"/>
                  </a:solidFill>
                  <a:ea typeface="+mn-lt"/>
                  <a:cs typeface="+mn-lt"/>
                </a:rPr>
                <a:t>Turkish </a:t>
              </a:r>
              <a:r>
                <a:rPr lang="en-IE" sz="650" b="0" i="0" u="none" strike="noStrike">
                  <a:solidFill>
                    <a:srgbClr val="404040"/>
                  </a:solidFill>
                  <a:effectLst/>
                  <a:ea typeface="+mn-lt"/>
                  <a:cs typeface="+mn-lt"/>
                </a:rPr>
                <a:t>National Agency. Neither the</a:t>
              </a:r>
              <a:r>
                <a:rPr lang="en-IE" sz="650">
                  <a:solidFill>
                    <a:srgbClr val="404040"/>
                  </a:solidFill>
                  <a:ea typeface="+mn-lt"/>
                  <a:cs typeface="+mn-lt"/>
                </a:rPr>
                <a:t> </a:t>
              </a:r>
              <a:r>
                <a:rPr lang="en-IE" sz="650" b="0" i="0" u="none" strike="noStrike">
                  <a:solidFill>
                    <a:srgbClr val="404040"/>
                  </a:solidFill>
                  <a:effectLst/>
                  <a:ea typeface="+mn-lt"/>
                  <a:cs typeface="+mn-lt"/>
                </a:rPr>
                <a:t>European</a:t>
              </a:r>
              <a:r>
                <a:rPr lang="en-IE" sz="650">
                  <a:solidFill>
                    <a:srgbClr val="404040"/>
                  </a:solidFill>
                  <a:ea typeface="+mn-lt"/>
                  <a:cs typeface="+mn-lt"/>
                </a:rPr>
                <a:t> </a:t>
              </a:r>
              <a:r>
                <a:rPr lang="en-IE" sz="650" b="0" i="0" u="none" strike="noStrike">
                  <a:solidFill>
                    <a:srgbClr val="404040"/>
                  </a:solidFill>
                  <a:effectLst/>
                  <a:ea typeface="+mn-lt"/>
                  <a:cs typeface="+mn-lt"/>
                </a:rPr>
                <a:t>Union nor the </a:t>
              </a:r>
              <a:r>
                <a:rPr lang="en-IE" sz="650">
                  <a:solidFill>
                    <a:srgbClr val="404040"/>
                  </a:solidFill>
                  <a:ea typeface="+mn-lt"/>
                  <a:cs typeface="+mn-lt"/>
                </a:rPr>
                <a:t>grant-awarding body </a:t>
              </a:r>
              <a:r>
                <a:rPr lang="en-IE" sz="650" b="0" i="0" u="none" strike="noStrike">
                  <a:solidFill>
                    <a:srgbClr val="404040"/>
                  </a:solidFill>
                  <a:effectLst/>
                  <a:ea typeface="+mn-lt"/>
                  <a:cs typeface="+mn-lt"/>
                </a:rPr>
                <a:t>can be held responsible for </a:t>
              </a:r>
              <a:r>
                <a:rPr lang="en-IE" sz="650">
                  <a:solidFill>
                    <a:srgbClr val="404040"/>
                  </a:solidFill>
                  <a:ea typeface="+mn-lt"/>
                  <a:cs typeface="+mn-lt"/>
                </a:rPr>
                <a:t>these views and opinions</a:t>
              </a:r>
              <a:r>
                <a:rPr lang="en-IE" sz="650" b="0" i="0" u="none" strike="noStrike">
                  <a:solidFill>
                    <a:srgbClr val="404040"/>
                  </a:solidFill>
                  <a:effectLst/>
                  <a:ea typeface="+mn-lt"/>
                  <a:cs typeface="+mn-lt"/>
                </a:rPr>
                <a:t>.</a:t>
              </a:r>
              <a:endParaRPr lang="en-US">
                <a:ea typeface="+mn-lt"/>
                <a:cs typeface="+mn-lt"/>
              </a:endParaRPr>
            </a:p>
          </p:txBody>
        </p:sp>
      </p:grpSp>
    </p:spTree>
    <p:extLst>
      <p:ext uri="{BB962C8B-B14F-4D97-AF65-F5344CB8AC3E}">
        <p14:creationId xmlns:p14="http://schemas.microsoft.com/office/powerpoint/2010/main" val="3618203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1403E-A5C0-17E7-BD5C-CA9325D01658}"/>
            </a:ext>
          </a:extLst>
        </p:cNvPr>
        <p:cNvGrpSpPr/>
        <p:nvPr/>
      </p:nvGrpSpPr>
      <p:grpSpPr>
        <a:xfrm>
          <a:off x="0" y="0"/>
          <a:ext cx="0" cy="0"/>
          <a:chOff x="0" y="0"/>
          <a:chExt cx="0" cy="0"/>
        </a:xfrm>
      </p:grpSpPr>
      <p:pic>
        <p:nvPicPr>
          <p:cNvPr id="38" name="Picture 37" descr="A group of people discussing something&#10;&#10;AI-generated content may be incorrect.">
            <a:extLst>
              <a:ext uri="{FF2B5EF4-FFF2-40B4-BE49-F238E27FC236}">
                <a16:creationId xmlns:a16="http://schemas.microsoft.com/office/drawing/2014/main" id="{D8827EFE-4C79-4CB1-4D12-D851D4B0C3FF}"/>
              </a:ext>
            </a:extLst>
          </p:cNvPr>
          <p:cNvPicPr>
            <a:picLocks noChangeAspect="1"/>
          </p:cNvPicPr>
          <p:nvPr/>
        </p:nvPicPr>
        <p:blipFill rotWithShape="1">
          <a:blip r:embed="rId3"/>
          <a:srcRect l="26146" t="2021" r="43969" b="-41"/>
          <a:stretch>
            <a:fillRect/>
          </a:stretch>
        </p:blipFill>
        <p:spPr>
          <a:xfrm>
            <a:off x="-1035885" y="2894"/>
            <a:ext cx="3965032" cy="6857999"/>
          </a:xfrm>
          <a:prstGeom prst="rect">
            <a:avLst/>
          </a:prstGeom>
        </p:spPr>
      </p:pic>
      <p:sp>
        <p:nvSpPr>
          <p:cNvPr id="2" name="Rectangle 1">
            <a:extLst>
              <a:ext uri="{FF2B5EF4-FFF2-40B4-BE49-F238E27FC236}">
                <a16:creationId xmlns:a16="http://schemas.microsoft.com/office/drawing/2014/main" id="{354BD9FF-EA5B-AC0F-AFF4-55100171DFEA}"/>
              </a:ext>
            </a:extLst>
          </p:cNvPr>
          <p:cNvSpPr/>
          <p:nvPr/>
        </p:nvSpPr>
        <p:spPr>
          <a:xfrm rot="10800000" flipH="1">
            <a:off x="-1341910" y="0"/>
            <a:ext cx="4239585" cy="6857998"/>
          </a:xfrm>
          <a:prstGeom prst="rect">
            <a:avLst/>
          </a:prstGeom>
          <a:gradFill>
            <a:gsLst>
              <a:gs pos="83000">
                <a:srgbClr val="007772"/>
              </a:gs>
              <a:gs pos="21000">
                <a:srgbClr val="007772">
                  <a:alpha val="47337"/>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DDCCD26F-AAA2-C616-EE55-27EDD6E642C4}"/>
              </a:ext>
            </a:extLst>
          </p:cNvPr>
          <p:cNvSpPr/>
          <p:nvPr/>
        </p:nvSpPr>
        <p:spPr>
          <a:xfrm>
            <a:off x="876395" y="576831"/>
            <a:ext cx="4239585"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Montserrat" panose="00000500000000000000" pitchFamily="50" charset="0"/>
            </a:endParaRPr>
          </a:p>
        </p:txBody>
      </p:sp>
      <p:sp>
        <p:nvSpPr>
          <p:cNvPr id="10" name="TextBox 9">
            <a:extLst>
              <a:ext uri="{FF2B5EF4-FFF2-40B4-BE49-F238E27FC236}">
                <a16:creationId xmlns:a16="http://schemas.microsoft.com/office/drawing/2014/main" id="{6CBE9E5A-3B3E-A0EE-7DC6-A836FA2D8CD2}"/>
              </a:ext>
            </a:extLst>
          </p:cNvPr>
          <p:cNvSpPr txBox="1"/>
          <p:nvPr/>
        </p:nvSpPr>
        <p:spPr>
          <a:xfrm>
            <a:off x="1208742" y="628542"/>
            <a:ext cx="3574889" cy="1200329"/>
          </a:xfrm>
          <a:prstGeom prst="rect">
            <a:avLst/>
          </a:prstGeom>
          <a:noFill/>
        </p:spPr>
        <p:txBody>
          <a:bodyPr wrap="none" rtlCol="0">
            <a:spAutoFit/>
          </a:bodyPr>
          <a:lstStyle/>
          <a:p>
            <a:r>
              <a:rPr lang="en-US" sz="3600" b="1">
                <a:solidFill>
                  <a:schemeClr val="bg1"/>
                </a:solidFill>
                <a:latin typeface="Calibri" panose="020F0502020204030204" pitchFamily="34" charset="0"/>
                <a:cs typeface="Calibri" panose="020F0502020204030204" pitchFamily="34" charset="0"/>
              </a:rPr>
              <a:t>Agenda Module 1</a:t>
            </a:r>
          </a:p>
          <a:p>
            <a:endParaRPr lang="en-US" sz="3600" b="1">
              <a:solidFill>
                <a:schemeClr val="bg1"/>
              </a:solidFill>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46CDA9B1-6264-51DA-9B76-D125A7F4E968}"/>
              </a:ext>
            </a:extLst>
          </p:cNvPr>
          <p:cNvSpPr/>
          <p:nvPr/>
        </p:nvSpPr>
        <p:spPr>
          <a:xfrm rot="15325054" flipH="1">
            <a:off x="5479383" y="1211712"/>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379A67"/>
          </a:solidFill>
          <a:ln w="5398" cap="flat">
            <a:noFill/>
            <a:prstDash val="solid"/>
            <a:miter/>
          </a:ln>
        </p:spPr>
        <p:txBody>
          <a:bodyPr rtlCol="0" anchor="ctr"/>
          <a:lstStyle/>
          <a:p>
            <a:endParaRPr lang="en-US"/>
          </a:p>
        </p:txBody>
      </p:sp>
      <p:grpSp>
        <p:nvGrpSpPr>
          <p:cNvPr id="13" name="Group 12">
            <a:extLst>
              <a:ext uri="{FF2B5EF4-FFF2-40B4-BE49-F238E27FC236}">
                <a16:creationId xmlns:a16="http://schemas.microsoft.com/office/drawing/2014/main" id="{24ACD37F-272B-290B-1BAC-3B3698674415}"/>
              </a:ext>
            </a:extLst>
          </p:cNvPr>
          <p:cNvGrpSpPr/>
          <p:nvPr/>
        </p:nvGrpSpPr>
        <p:grpSpPr>
          <a:xfrm>
            <a:off x="2660144" y="2294724"/>
            <a:ext cx="569478" cy="569478"/>
            <a:chOff x="410983" y="7656535"/>
            <a:chExt cx="569478" cy="569478"/>
          </a:xfrm>
        </p:grpSpPr>
        <p:sp>
          <p:nvSpPr>
            <p:cNvPr id="15" name="Oval 14">
              <a:extLst>
                <a:ext uri="{FF2B5EF4-FFF2-40B4-BE49-F238E27FC236}">
                  <a16:creationId xmlns:a16="http://schemas.microsoft.com/office/drawing/2014/main" id="{7BE066A9-0298-359E-7BF3-E335622D5097}"/>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2">
              <a:extLst>
                <a:ext uri="{FF2B5EF4-FFF2-40B4-BE49-F238E27FC236}">
                  <a16:creationId xmlns:a16="http://schemas.microsoft.com/office/drawing/2014/main" id="{899B8575-6A38-075E-C752-F484AB4518E9}"/>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a:solidFill>
                    <a:schemeClr val="bg1"/>
                  </a:solidFill>
                  <a:latin typeface="Calibri" panose="020F0502020204030204" pitchFamily="34" charset="0"/>
                  <a:cs typeface="Calibri" panose="020F0502020204030204" pitchFamily="34" charset="0"/>
                </a:rPr>
                <a:t>01</a:t>
              </a:r>
            </a:p>
          </p:txBody>
        </p:sp>
      </p:grpSp>
      <p:grpSp>
        <p:nvGrpSpPr>
          <p:cNvPr id="17" name="Group 16">
            <a:extLst>
              <a:ext uri="{FF2B5EF4-FFF2-40B4-BE49-F238E27FC236}">
                <a16:creationId xmlns:a16="http://schemas.microsoft.com/office/drawing/2014/main" id="{0319208B-10E8-3100-A254-DB62B5F00911}"/>
              </a:ext>
            </a:extLst>
          </p:cNvPr>
          <p:cNvGrpSpPr/>
          <p:nvPr/>
        </p:nvGrpSpPr>
        <p:grpSpPr>
          <a:xfrm>
            <a:off x="2660144" y="3000313"/>
            <a:ext cx="569478" cy="569478"/>
            <a:chOff x="410983" y="7656535"/>
            <a:chExt cx="569478" cy="569478"/>
          </a:xfrm>
        </p:grpSpPr>
        <p:sp>
          <p:nvSpPr>
            <p:cNvPr id="21" name="Oval 20">
              <a:extLst>
                <a:ext uri="{FF2B5EF4-FFF2-40B4-BE49-F238E27FC236}">
                  <a16:creationId xmlns:a16="http://schemas.microsoft.com/office/drawing/2014/main" id="{BE3CCB53-259F-69FE-BEC3-8721C5F836AA}"/>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2">
              <a:extLst>
                <a:ext uri="{FF2B5EF4-FFF2-40B4-BE49-F238E27FC236}">
                  <a16:creationId xmlns:a16="http://schemas.microsoft.com/office/drawing/2014/main" id="{B03B8594-8C55-B2BE-8435-9972FDF18B83}"/>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a:solidFill>
                    <a:schemeClr val="bg1"/>
                  </a:solidFill>
                  <a:latin typeface="Calibri" panose="020F0502020204030204" pitchFamily="34" charset="0"/>
                  <a:cs typeface="Calibri" panose="020F0502020204030204" pitchFamily="34" charset="0"/>
                </a:rPr>
                <a:t>02</a:t>
              </a:r>
            </a:p>
          </p:txBody>
        </p:sp>
      </p:grpSp>
      <p:sp>
        <p:nvSpPr>
          <p:cNvPr id="39" name="Text Placeholder 12">
            <a:extLst>
              <a:ext uri="{FF2B5EF4-FFF2-40B4-BE49-F238E27FC236}">
                <a16:creationId xmlns:a16="http://schemas.microsoft.com/office/drawing/2014/main" id="{B6DA9CDB-33B9-E46B-674C-FB85D938A971}"/>
              </a:ext>
            </a:extLst>
          </p:cNvPr>
          <p:cNvSpPr txBox="1">
            <a:spLocks/>
          </p:cNvSpPr>
          <p:nvPr/>
        </p:nvSpPr>
        <p:spPr>
          <a:xfrm>
            <a:off x="3310643" y="2333317"/>
            <a:ext cx="8493432"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a:solidFill>
                  <a:srgbClr val="404040"/>
                </a:solidFill>
              </a:rPr>
              <a:t>Understanding ESG: distinction from sustainability and compliance</a:t>
            </a:r>
          </a:p>
        </p:txBody>
      </p:sp>
      <p:sp>
        <p:nvSpPr>
          <p:cNvPr id="41" name="Text Placeholder 12">
            <a:extLst>
              <a:ext uri="{FF2B5EF4-FFF2-40B4-BE49-F238E27FC236}">
                <a16:creationId xmlns:a16="http://schemas.microsoft.com/office/drawing/2014/main" id="{30EC88DE-1F5A-D3EC-FA51-5072688E34B6}"/>
              </a:ext>
            </a:extLst>
          </p:cNvPr>
          <p:cNvSpPr txBox="1">
            <a:spLocks/>
          </p:cNvSpPr>
          <p:nvPr/>
        </p:nvSpPr>
        <p:spPr>
          <a:xfrm>
            <a:off x="3310643" y="3044283"/>
            <a:ext cx="8493430"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a:solidFill>
                  <a:srgbClr val="404040"/>
                </a:solidFill>
              </a:rPr>
              <a:t>Identifying ESG drivers: market, regulation, stakeholders, finance</a:t>
            </a:r>
          </a:p>
          <a:p>
            <a:pPr marL="0" indent="0">
              <a:buClr>
                <a:srgbClr val="379A67"/>
              </a:buClr>
              <a:buNone/>
            </a:pPr>
            <a:endParaRPr lang="en-US">
              <a:solidFill>
                <a:srgbClr val="404040"/>
              </a:solidFill>
            </a:endParaRPr>
          </a:p>
        </p:txBody>
      </p:sp>
      <p:grpSp>
        <p:nvGrpSpPr>
          <p:cNvPr id="42" name="Group 41">
            <a:extLst>
              <a:ext uri="{FF2B5EF4-FFF2-40B4-BE49-F238E27FC236}">
                <a16:creationId xmlns:a16="http://schemas.microsoft.com/office/drawing/2014/main" id="{45E04A0C-152B-F7CD-DF8A-ACE4FEC570AA}"/>
              </a:ext>
            </a:extLst>
          </p:cNvPr>
          <p:cNvGrpSpPr/>
          <p:nvPr/>
        </p:nvGrpSpPr>
        <p:grpSpPr>
          <a:xfrm>
            <a:off x="2660144" y="3705902"/>
            <a:ext cx="569478" cy="569478"/>
            <a:chOff x="410983" y="7656535"/>
            <a:chExt cx="569478" cy="569478"/>
          </a:xfrm>
        </p:grpSpPr>
        <p:sp>
          <p:nvSpPr>
            <p:cNvPr id="43" name="Oval 42">
              <a:extLst>
                <a:ext uri="{FF2B5EF4-FFF2-40B4-BE49-F238E27FC236}">
                  <a16:creationId xmlns:a16="http://schemas.microsoft.com/office/drawing/2014/main" id="{B19339F4-2E8E-D8B6-A853-D32319BE1815}"/>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22">
              <a:extLst>
                <a:ext uri="{FF2B5EF4-FFF2-40B4-BE49-F238E27FC236}">
                  <a16:creationId xmlns:a16="http://schemas.microsoft.com/office/drawing/2014/main" id="{9494BF75-18DE-C180-518E-309CDB9D1F4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a:solidFill>
                    <a:schemeClr val="bg1"/>
                  </a:solidFill>
                  <a:latin typeface="Calibri" panose="020F0502020204030204" pitchFamily="34" charset="0"/>
                  <a:cs typeface="Calibri" panose="020F0502020204030204" pitchFamily="34" charset="0"/>
                </a:rPr>
                <a:t>03</a:t>
              </a:r>
            </a:p>
          </p:txBody>
        </p:sp>
      </p:grpSp>
      <p:grpSp>
        <p:nvGrpSpPr>
          <p:cNvPr id="45" name="Group 44">
            <a:extLst>
              <a:ext uri="{FF2B5EF4-FFF2-40B4-BE49-F238E27FC236}">
                <a16:creationId xmlns:a16="http://schemas.microsoft.com/office/drawing/2014/main" id="{DCF5821F-45F5-3D98-4CCB-FF899F6EA244}"/>
              </a:ext>
            </a:extLst>
          </p:cNvPr>
          <p:cNvGrpSpPr/>
          <p:nvPr/>
        </p:nvGrpSpPr>
        <p:grpSpPr>
          <a:xfrm>
            <a:off x="2660144" y="4411491"/>
            <a:ext cx="569478" cy="569478"/>
            <a:chOff x="410983" y="7656535"/>
            <a:chExt cx="569478" cy="569478"/>
          </a:xfrm>
        </p:grpSpPr>
        <p:sp>
          <p:nvSpPr>
            <p:cNvPr id="46" name="Oval 45">
              <a:extLst>
                <a:ext uri="{FF2B5EF4-FFF2-40B4-BE49-F238E27FC236}">
                  <a16:creationId xmlns:a16="http://schemas.microsoft.com/office/drawing/2014/main" id="{902C81C4-F902-2A07-D65E-A65A379EBEC0}"/>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 Placeholder 22">
              <a:extLst>
                <a:ext uri="{FF2B5EF4-FFF2-40B4-BE49-F238E27FC236}">
                  <a16:creationId xmlns:a16="http://schemas.microsoft.com/office/drawing/2014/main" id="{13145EF6-93C5-B021-2A94-8077AE9BE52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a:solidFill>
                    <a:schemeClr val="bg1"/>
                  </a:solidFill>
                  <a:latin typeface="Calibri" panose="020F0502020204030204" pitchFamily="34" charset="0"/>
                  <a:cs typeface="Calibri" panose="020F0502020204030204" pitchFamily="34" charset="0"/>
                </a:rPr>
                <a:t>04</a:t>
              </a:r>
            </a:p>
          </p:txBody>
        </p:sp>
      </p:grpSp>
      <p:sp>
        <p:nvSpPr>
          <p:cNvPr id="48" name="Text Placeholder 12">
            <a:extLst>
              <a:ext uri="{FF2B5EF4-FFF2-40B4-BE49-F238E27FC236}">
                <a16:creationId xmlns:a16="http://schemas.microsoft.com/office/drawing/2014/main" id="{293949A1-2F18-897B-8258-2C8577F0E0BD}"/>
              </a:ext>
            </a:extLst>
          </p:cNvPr>
          <p:cNvSpPr txBox="1">
            <a:spLocks/>
          </p:cNvSpPr>
          <p:nvPr/>
        </p:nvSpPr>
        <p:spPr>
          <a:xfrm>
            <a:off x="3310644" y="3755249"/>
            <a:ext cx="8493431"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a:solidFill>
                  <a:srgbClr val="404040"/>
                </a:solidFill>
              </a:rPr>
              <a:t>Assessing risks and opportunities through an ESG lens</a:t>
            </a:r>
          </a:p>
        </p:txBody>
      </p:sp>
      <p:sp>
        <p:nvSpPr>
          <p:cNvPr id="49" name="Text Placeholder 12">
            <a:extLst>
              <a:ext uri="{FF2B5EF4-FFF2-40B4-BE49-F238E27FC236}">
                <a16:creationId xmlns:a16="http://schemas.microsoft.com/office/drawing/2014/main" id="{F4739AB5-BBA5-42E7-D047-A4A8001D3B5B}"/>
              </a:ext>
            </a:extLst>
          </p:cNvPr>
          <p:cNvSpPr txBox="1">
            <a:spLocks/>
          </p:cNvSpPr>
          <p:nvPr/>
        </p:nvSpPr>
        <p:spPr>
          <a:xfrm>
            <a:off x="3310643" y="4466215"/>
            <a:ext cx="8493429"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a:solidFill>
                  <a:srgbClr val="404040"/>
                </a:solidFill>
              </a:rPr>
              <a:t>Overview of key regulatory frameworks (CSRD, ESRS, CSDDD</a:t>
            </a:r>
          </a:p>
        </p:txBody>
      </p:sp>
      <p:grpSp>
        <p:nvGrpSpPr>
          <p:cNvPr id="50" name="Group 49">
            <a:extLst>
              <a:ext uri="{FF2B5EF4-FFF2-40B4-BE49-F238E27FC236}">
                <a16:creationId xmlns:a16="http://schemas.microsoft.com/office/drawing/2014/main" id="{C4203648-3174-F677-0C4D-35DCBE5B3A17}"/>
              </a:ext>
            </a:extLst>
          </p:cNvPr>
          <p:cNvGrpSpPr/>
          <p:nvPr/>
        </p:nvGrpSpPr>
        <p:grpSpPr>
          <a:xfrm>
            <a:off x="2660144" y="5117080"/>
            <a:ext cx="569478" cy="569478"/>
            <a:chOff x="410983" y="7656535"/>
            <a:chExt cx="569478" cy="569478"/>
          </a:xfrm>
        </p:grpSpPr>
        <p:sp>
          <p:nvSpPr>
            <p:cNvPr id="51" name="Oval 50">
              <a:extLst>
                <a:ext uri="{FF2B5EF4-FFF2-40B4-BE49-F238E27FC236}">
                  <a16:creationId xmlns:a16="http://schemas.microsoft.com/office/drawing/2014/main" id="{9D6BD055-B4E2-9E1D-E5BC-1F7F29BE16E9}"/>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 Placeholder 22">
              <a:extLst>
                <a:ext uri="{FF2B5EF4-FFF2-40B4-BE49-F238E27FC236}">
                  <a16:creationId xmlns:a16="http://schemas.microsoft.com/office/drawing/2014/main" id="{645AB8E9-98A6-5B4D-FE4D-A0091D70B481}"/>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a:solidFill>
                    <a:schemeClr val="bg1"/>
                  </a:solidFill>
                  <a:latin typeface="Calibri" panose="020F0502020204030204" pitchFamily="34" charset="0"/>
                  <a:cs typeface="Calibri" panose="020F0502020204030204" pitchFamily="34" charset="0"/>
                </a:rPr>
                <a:t>05</a:t>
              </a:r>
            </a:p>
          </p:txBody>
        </p:sp>
      </p:grpSp>
      <p:grpSp>
        <p:nvGrpSpPr>
          <p:cNvPr id="53" name="Group 52">
            <a:extLst>
              <a:ext uri="{FF2B5EF4-FFF2-40B4-BE49-F238E27FC236}">
                <a16:creationId xmlns:a16="http://schemas.microsoft.com/office/drawing/2014/main" id="{19F88B4C-C4E2-EE25-FF30-F8AB80A207C5}"/>
              </a:ext>
            </a:extLst>
          </p:cNvPr>
          <p:cNvGrpSpPr/>
          <p:nvPr/>
        </p:nvGrpSpPr>
        <p:grpSpPr>
          <a:xfrm>
            <a:off x="2660144" y="5822669"/>
            <a:ext cx="569478" cy="569478"/>
            <a:chOff x="410983" y="7656535"/>
            <a:chExt cx="569478" cy="569478"/>
          </a:xfrm>
        </p:grpSpPr>
        <p:sp>
          <p:nvSpPr>
            <p:cNvPr id="54" name="Oval 53">
              <a:extLst>
                <a:ext uri="{FF2B5EF4-FFF2-40B4-BE49-F238E27FC236}">
                  <a16:creationId xmlns:a16="http://schemas.microsoft.com/office/drawing/2014/main" id="{6861E51F-90F6-F0A7-0B0D-2CB1DAAC3811}"/>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22">
              <a:extLst>
                <a:ext uri="{FF2B5EF4-FFF2-40B4-BE49-F238E27FC236}">
                  <a16:creationId xmlns:a16="http://schemas.microsoft.com/office/drawing/2014/main" id="{F4FD3C07-D893-6AD7-39C2-1FAE67DE80E1}"/>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a:solidFill>
                    <a:schemeClr val="bg1"/>
                  </a:solidFill>
                  <a:latin typeface="Calibri" panose="020F0502020204030204" pitchFamily="34" charset="0"/>
                  <a:cs typeface="Calibri" panose="020F0502020204030204" pitchFamily="34" charset="0"/>
                </a:rPr>
                <a:t>06</a:t>
              </a:r>
            </a:p>
          </p:txBody>
        </p:sp>
      </p:grpSp>
      <p:sp>
        <p:nvSpPr>
          <p:cNvPr id="56" name="Text Placeholder 12">
            <a:extLst>
              <a:ext uri="{FF2B5EF4-FFF2-40B4-BE49-F238E27FC236}">
                <a16:creationId xmlns:a16="http://schemas.microsoft.com/office/drawing/2014/main" id="{53EDD4F2-6C1B-272D-4D72-98FD5FE5F93A}"/>
              </a:ext>
            </a:extLst>
          </p:cNvPr>
          <p:cNvSpPr txBox="1">
            <a:spLocks/>
          </p:cNvSpPr>
          <p:nvPr/>
        </p:nvSpPr>
        <p:spPr>
          <a:xfrm>
            <a:off x="3310644" y="5177181"/>
            <a:ext cx="8719704"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a:solidFill>
                  <a:srgbClr val="404040"/>
                </a:solidFill>
              </a:rPr>
              <a:t>Seeing ESG as a competitive factor – not just a reporting duty</a:t>
            </a:r>
          </a:p>
          <a:p>
            <a:pPr marL="0" indent="0">
              <a:buClr>
                <a:srgbClr val="379A67"/>
              </a:buClr>
              <a:buNone/>
            </a:pPr>
            <a:endParaRPr lang="en-US">
              <a:solidFill>
                <a:srgbClr val="404040"/>
              </a:solidFill>
            </a:endParaRPr>
          </a:p>
        </p:txBody>
      </p:sp>
      <p:sp>
        <p:nvSpPr>
          <p:cNvPr id="57" name="Text Placeholder 12">
            <a:extLst>
              <a:ext uri="{FF2B5EF4-FFF2-40B4-BE49-F238E27FC236}">
                <a16:creationId xmlns:a16="http://schemas.microsoft.com/office/drawing/2014/main" id="{F5B0FEFD-42D5-1FA5-4462-79C9378D2FE3}"/>
              </a:ext>
            </a:extLst>
          </p:cNvPr>
          <p:cNvSpPr txBox="1">
            <a:spLocks/>
          </p:cNvSpPr>
          <p:nvPr/>
        </p:nvSpPr>
        <p:spPr>
          <a:xfrm>
            <a:off x="3310643" y="5888147"/>
            <a:ext cx="8363927"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a:solidFill>
                  <a:srgbClr val="404040"/>
                </a:solidFill>
              </a:rPr>
              <a:t>ESG benchmarking: where does your company stand today?</a:t>
            </a:r>
          </a:p>
          <a:p>
            <a:pPr marL="0" indent="0">
              <a:buClr>
                <a:srgbClr val="379A67"/>
              </a:buClr>
              <a:buNone/>
            </a:pPr>
            <a:endParaRPr lang="en-US">
              <a:solidFill>
                <a:srgbClr val="404040"/>
              </a:solidFill>
            </a:endParaRPr>
          </a:p>
        </p:txBody>
      </p:sp>
      <p:cxnSp>
        <p:nvCxnSpPr>
          <p:cNvPr id="58" name="Straight Connector 57">
            <a:extLst>
              <a:ext uri="{FF2B5EF4-FFF2-40B4-BE49-F238E27FC236}">
                <a16:creationId xmlns:a16="http://schemas.microsoft.com/office/drawing/2014/main" id="{29889931-93E9-170C-A2E7-3631960CB684}"/>
              </a:ext>
            </a:extLst>
          </p:cNvPr>
          <p:cNvCxnSpPr>
            <a:cxnSpLocks/>
          </p:cNvCxnSpPr>
          <p:nvPr/>
        </p:nvCxnSpPr>
        <p:spPr>
          <a:xfrm>
            <a:off x="3310644" y="2912995"/>
            <a:ext cx="8280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pic>
        <p:nvPicPr>
          <p:cNvPr id="59" name="Picture 58">
            <a:extLst>
              <a:ext uri="{FF2B5EF4-FFF2-40B4-BE49-F238E27FC236}">
                <a16:creationId xmlns:a16="http://schemas.microsoft.com/office/drawing/2014/main" id="{76D4B7EC-BBC9-7D5D-2C02-2FB6850F07C9}"/>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15621" t="-5819" r="63385" b="8280"/>
          <a:stretch>
            <a:fillRect/>
          </a:stretch>
        </p:blipFill>
        <p:spPr>
          <a:xfrm>
            <a:off x="-1619551" y="1787833"/>
            <a:ext cx="2697901" cy="6032345"/>
          </a:xfrm>
          <a:prstGeom prst="rect">
            <a:avLst/>
          </a:prstGeom>
        </p:spPr>
      </p:pic>
      <p:cxnSp>
        <p:nvCxnSpPr>
          <p:cNvPr id="61" name="Straight Connector 60">
            <a:extLst>
              <a:ext uri="{FF2B5EF4-FFF2-40B4-BE49-F238E27FC236}">
                <a16:creationId xmlns:a16="http://schemas.microsoft.com/office/drawing/2014/main" id="{B11495BF-BB3D-C689-47D4-3373409D2BE4}"/>
              </a:ext>
            </a:extLst>
          </p:cNvPr>
          <p:cNvCxnSpPr>
            <a:cxnSpLocks/>
          </p:cNvCxnSpPr>
          <p:nvPr/>
        </p:nvCxnSpPr>
        <p:spPr>
          <a:xfrm>
            <a:off x="3310644" y="3634626"/>
            <a:ext cx="8280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BA557F7-5418-1427-77C4-BBC580272267}"/>
              </a:ext>
            </a:extLst>
          </p:cNvPr>
          <p:cNvCxnSpPr>
            <a:cxnSpLocks/>
          </p:cNvCxnSpPr>
          <p:nvPr/>
        </p:nvCxnSpPr>
        <p:spPr>
          <a:xfrm>
            <a:off x="3310644" y="4356257"/>
            <a:ext cx="8280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ECC6B2B-2D9E-5856-4E7D-D69B9B0A963D}"/>
              </a:ext>
            </a:extLst>
          </p:cNvPr>
          <p:cNvCxnSpPr>
            <a:cxnSpLocks/>
          </p:cNvCxnSpPr>
          <p:nvPr/>
        </p:nvCxnSpPr>
        <p:spPr>
          <a:xfrm>
            <a:off x="3310644" y="5077888"/>
            <a:ext cx="8280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9C34B3E-4DB4-B30D-BBE4-208BD046A106}"/>
              </a:ext>
            </a:extLst>
          </p:cNvPr>
          <p:cNvCxnSpPr>
            <a:cxnSpLocks/>
          </p:cNvCxnSpPr>
          <p:nvPr/>
        </p:nvCxnSpPr>
        <p:spPr>
          <a:xfrm>
            <a:off x="3310644" y="5799519"/>
            <a:ext cx="8280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588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A67635B1-ABB7-4C12-E167-5F9B1268B71B}"/>
              </a:ext>
            </a:extLst>
          </p:cNvPr>
          <p:cNvSpPr txBox="1"/>
          <p:nvPr/>
        </p:nvSpPr>
        <p:spPr>
          <a:xfrm>
            <a:off x="6464191" y="1833952"/>
            <a:ext cx="5112881" cy="1631216"/>
          </a:xfrm>
          <a:prstGeom prst="rect">
            <a:avLst/>
          </a:prstGeom>
          <a:noFill/>
        </p:spPr>
        <p:txBody>
          <a:bodyPr wrap="square" rtlCol="0">
            <a:spAutoFit/>
          </a:bodyPr>
          <a:lstStyle/>
          <a:p>
            <a:r>
              <a:rPr lang="en-US" sz="2000" b="1">
                <a:solidFill>
                  <a:srgbClr val="398B87"/>
                </a:solidFill>
              </a:rPr>
              <a:t>Sustainability:</a:t>
            </a:r>
          </a:p>
          <a:p>
            <a:pPr marL="185738" indent="-185738">
              <a:buClr>
                <a:srgbClr val="398B87"/>
              </a:buClr>
              <a:buFont typeface="Arial" panose="020B0604020202020204" pitchFamily="34" charset="0"/>
              <a:buChar char="•"/>
            </a:pPr>
            <a:r>
              <a:rPr lang="en-US" sz="1600">
                <a:solidFill>
                  <a:srgbClr val="404040"/>
                </a:solidFill>
              </a:rPr>
              <a:t>Individual behavior, corporate strategies and social responsibility</a:t>
            </a:r>
          </a:p>
          <a:p>
            <a:pPr marL="185738" indent="-185738">
              <a:buClr>
                <a:srgbClr val="398B87"/>
              </a:buClr>
              <a:buFont typeface="Arial" panose="020B0604020202020204" pitchFamily="34" charset="0"/>
              <a:buChar char="•"/>
            </a:pPr>
            <a:r>
              <a:rPr lang="en-US" sz="1600">
                <a:solidFill>
                  <a:srgbClr val="404040"/>
                </a:solidFill>
              </a:rPr>
              <a:t>Environmental, social and economic responsibility for future generations</a:t>
            </a:r>
          </a:p>
          <a:p>
            <a:pPr marL="185738" indent="-185738">
              <a:buClr>
                <a:srgbClr val="398B87"/>
              </a:buClr>
              <a:buFont typeface="Arial" panose="020B0604020202020204" pitchFamily="34" charset="0"/>
              <a:buChar char="•"/>
            </a:pPr>
            <a:r>
              <a:rPr lang="en-US" sz="1600">
                <a:solidFill>
                  <a:srgbClr val="404040"/>
                </a:solidFill>
              </a:rPr>
              <a:t>Relevance also for the actions of state actors</a:t>
            </a:r>
            <a:endParaRPr lang="de-DE" sz="1600">
              <a:solidFill>
                <a:srgbClr val="404040"/>
              </a:solidFill>
            </a:endParaRPr>
          </a:p>
        </p:txBody>
      </p:sp>
      <p:sp>
        <p:nvSpPr>
          <p:cNvPr id="12" name="Textfeld 11">
            <a:extLst>
              <a:ext uri="{FF2B5EF4-FFF2-40B4-BE49-F238E27FC236}">
                <a16:creationId xmlns:a16="http://schemas.microsoft.com/office/drawing/2014/main" id="{117E968C-401B-544C-9360-ACF60213C85D}"/>
              </a:ext>
            </a:extLst>
          </p:cNvPr>
          <p:cNvSpPr txBox="1"/>
          <p:nvPr/>
        </p:nvSpPr>
        <p:spPr>
          <a:xfrm>
            <a:off x="6464192" y="3609222"/>
            <a:ext cx="5208784" cy="1384995"/>
          </a:xfrm>
          <a:prstGeom prst="rect">
            <a:avLst/>
          </a:prstGeom>
          <a:noFill/>
        </p:spPr>
        <p:txBody>
          <a:bodyPr wrap="square" rtlCol="0">
            <a:spAutoFit/>
          </a:bodyPr>
          <a:lstStyle/>
          <a:p>
            <a:r>
              <a:rPr lang="de-DE" sz="2000" b="1">
                <a:solidFill>
                  <a:srgbClr val="369670"/>
                </a:solidFill>
              </a:rPr>
              <a:t>ESG:</a:t>
            </a:r>
          </a:p>
          <a:p>
            <a:pPr marL="185738" indent="-185738">
              <a:buClr>
                <a:srgbClr val="369670"/>
              </a:buClr>
              <a:buFont typeface="Arial" panose="020B0604020202020204" pitchFamily="34" charset="0"/>
              <a:buChar char="•"/>
            </a:pPr>
            <a:r>
              <a:rPr lang="en-US" sz="1600">
                <a:solidFill>
                  <a:srgbClr val="404040"/>
                </a:solidFill>
              </a:rPr>
              <a:t>For companies and investors </a:t>
            </a:r>
          </a:p>
          <a:p>
            <a:pPr marL="185738" indent="-185738">
              <a:buClr>
                <a:srgbClr val="369670"/>
              </a:buClr>
              <a:buFont typeface="Arial" panose="020B0604020202020204" pitchFamily="34" charset="0"/>
              <a:buChar char="•"/>
            </a:pPr>
            <a:r>
              <a:rPr lang="en-US" sz="1600">
                <a:solidFill>
                  <a:srgbClr val="404040"/>
                </a:solidFill>
              </a:rPr>
              <a:t>Comes from the financial context</a:t>
            </a:r>
          </a:p>
          <a:p>
            <a:pPr marL="185738" indent="-185738">
              <a:buClr>
                <a:srgbClr val="369670"/>
              </a:buClr>
              <a:buFont typeface="Arial" panose="020B0604020202020204" pitchFamily="34" charset="0"/>
              <a:buChar char="•"/>
            </a:pPr>
            <a:r>
              <a:rPr lang="en-US" sz="1600">
                <a:solidFill>
                  <a:srgbClr val="404040"/>
                </a:solidFill>
              </a:rPr>
              <a:t>Orientation for investors and stakeholders for assessing the sustainability performance and risks of companies</a:t>
            </a:r>
            <a:endParaRPr lang="de-DE" sz="1600">
              <a:solidFill>
                <a:srgbClr val="404040"/>
              </a:solidFill>
            </a:endParaRPr>
          </a:p>
        </p:txBody>
      </p:sp>
      <p:sp>
        <p:nvSpPr>
          <p:cNvPr id="29" name="Textfeld 28">
            <a:extLst>
              <a:ext uri="{FF2B5EF4-FFF2-40B4-BE49-F238E27FC236}">
                <a16:creationId xmlns:a16="http://schemas.microsoft.com/office/drawing/2014/main" id="{9C6311D4-75AD-FE19-8810-2358674AC208}"/>
              </a:ext>
            </a:extLst>
          </p:cNvPr>
          <p:cNvSpPr txBox="1"/>
          <p:nvPr/>
        </p:nvSpPr>
        <p:spPr>
          <a:xfrm>
            <a:off x="6464192" y="5252743"/>
            <a:ext cx="4885125" cy="1138773"/>
          </a:xfrm>
          <a:prstGeom prst="rect">
            <a:avLst/>
          </a:prstGeom>
          <a:noFill/>
        </p:spPr>
        <p:txBody>
          <a:bodyPr wrap="square" rtlCol="0">
            <a:spAutoFit/>
          </a:bodyPr>
          <a:lstStyle/>
          <a:p>
            <a:r>
              <a:rPr lang="en-US" sz="2000" b="1">
                <a:solidFill>
                  <a:srgbClr val="57A44F"/>
                </a:solidFill>
              </a:rPr>
              <a:t>Compliance: </a:t>
            </a:r>
          </a:p>
          <a:p>
            <a:pPr marL="185738" indent="-185738">
              <a:buClr>
                <a:srgbClr val="57A44F"/>
              </a:buClr>
              <a:buFont typeface="Arial" panose="020B0604020202020204" pitchFamily="34" charset="0"/>
              <a:buChar char="•"/>
            </a:pPr>
            <a:r>
              <a:rPr lang="en-US" sz="1600">
                <a:solidFill>
                  <a:srgbClr val="404040"/>
                </a:solidFill>
              </a:rPr>
              <a:t>Concerns legal rules and regulations for companies </a:t>
            </a:r>
          </a:p>
          <a:p>
            <a:pPr marL="185738" indent="-185738">
              <a:buClr>
                <a:srgbClr val="57A44F"/>
              </a:buClr>
              <a:buFont typeface="Arial" panose="020B0604020202020204" pitchFamily="34" charset="0"/>
              <a:buChar char="•"/>
            </a:pPr>
            <a:r>
              <a:rPr lang="en-US" sz="1600">
                <a:solidFill>
                  <a:srgbClr val="404040"/>
                </a:solidFill>
              </a:rPr>
              <a:t>Overlaps between ESG and compliance due to increased regulation</a:t>
            </a:r>
            <a:endParaRPr lang="de-DE" sz="1600">
              <a:solidFill>
                <a:srgbClr val="404040"/>
              </a:solidFill>
            </a:endParaRPr>
          </a:p>
        </p:txBody>
      </p:sp>
      <p:sp>
        <p:nvSpPr>
          <p:cNvPr id="13" name="Rechteck 6">
            <a:extLst>
              <a:ext uri="{FF2B5EF4-FFF2-40B4-BE49-F238E27FC236}">
                <a16:creationId xmlns:a16="http://schemas.microsoft.com/office/drawing/2014/main" id="{7FE24666-903F-9617-0B66-C08D30662AB3}"/>
              </a:ext>
            </a:extLst>
          </p:cNvPr>
          <p:cNvSpPr/>
          <p:nvPr/>
        </p:nvSpPr>
        <p:spPr>
          <a:xfrm>
            <a:off x="519024" y="1792686"/>
            <a:ext cx="4611102" cy="3674847"/>
          </a:xfrm>
          <a:prstGeom prst="rect">
            <a:avLst/>
          </a:prstGeom>
          <a:solidFill>
            <a:srgbClr val="007772">
              <a:alpha val="85337"/>
            </a:srgbClr>
          </a:solidFill>
          <a:ln>
            <a:solidFill>
              <a:schemeClr val="bg1">
                <a:alpha val="63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007772"/>
              </a:solidFill>
            </a:endParaRPr>
          </a:p>
        </p:txBody>
      </p:sp>
      <p:sp>
        <p:nvSpPr>
          <p:cNvPr id="14" name="Rechteck 7">
            <a:extLst>
              <a:ext uri="{FF2B5EF4-FFF2-40B4-BE49-F238E27FC236}">
                <a16:creationId xmlns:a16="http://schemas.microsoft.com/office/drawing/2014/main" id="{27918C66-538D-2F37-8CDB-CF22D48E25D6}"/>
              </a:ext>
            </a:extLst>
          </p:cNvPr>
          <p:cNvSpPr/>
          <p:nvPr/>
        </p:nvSpPr>
        <p:spPr>
          <a:xfrm>
            <a:off x="1557545" y="2882718"/>
            <a:ext cx="3566793" cy="3040288"/>
          </a:xfrm>
          <a:prstGeom prst="rect">
            <a:avLst/>
          </a:prstGeom>
          <a:solidFill>
            <a:srgbClr val="379A67">
              <a:alpha val="71000"/>
            </a:srgbClr>
          </a:solidFill>
          <a:ln>
            <a:solidFill>
              <a:schemeClr val="bg1">
                <a:alpha val="63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8">
            <a:extLst>
              <a:ext uri="{FF2B5EF4-FFF2-40B4-BE49-F238E27FC236}">
                <a16:creationId xmlns:a16="http://schemas.microsoft.com/office/drawing/2014/main" id="{3B024297-AE58-9FA6-C72D-165B7767E05C}"/>
              </a:ext>
            </a:extLst>
          </p:cNvPr>
          <p:cNvSpPr txBox="1"/>
          <p:nvPr/>
        </p:nvSpPr>
        <p:spPr>
          <a:xfrm>
            <a:off x="614927" y="1861038"/>
            <a:ext cx="2184105" cy="430887"/>
          </a:xfrm>
          <a:prstGeom prst="rect">
            <a:avLst/>
          </a:prstGeom>
          <a:noFill/>
        </p:spPr>
        <p:txBody>
          <a:bodyPr wrap="square" rtlCol="0">
            <a:spAutoFit/>
          </a:bodyPr>
          <a:lstStyle/>
          <a:p>
            <a:r>
              <a:rPr lang="de-DE" sz="2200" b="1" err="1">
                <a:solidFill>
                  <a:schemeClr val="bg1"/>
                </a:solidFill>
              </a:rPr>
              <a:t>Sustainability</a:t>
            </a:r>
            <a:endParaRPr lang="de-DE" sz="2200" b="1">
              <a:solidFill>
                <a:schemeClr val="bg1"/>
              </a:solidFill>
            </a:endParaRPr>
          </a:p>
        </p:txBody>
      </p:sp>
      <p:sp>
        <p:nvSpPr>
          <p:cNvPr id="17" name="Rechteck 29">
            <a:extLst>
              <a:ext uri="{FF2B5EF4-FFF2-40B4-BE49-F238E27FC236}">
                <a16:creationId xmlns:a16="http://schemas.microsoft.com/office/drawing/2014/main" id="{9828FC11-96C3-1E09-E76B-FF229B02BC11}"/>
              </a:ext>
            </a:extLst>
          </p:cNvPr>
          <p:cNvSpPr/>
          <p:nvPr/>
        </p:nvSpPr>
        <p:spPr>
          <a:xfrm>
            <a:off x="2354966" y="4122919"/>
            <a:ext cx="2769372" cy="2390880"/>
          </a:xfrm>
          <a:prstGeom prst="rect">
            <a:avLst/>
          </a:prstGeom>
          <a:solidFill>
            <a:srgbClr val="62A844">
              <a:alpha val="74000"/>
            </a:srgbClr>
          </a:solidFill>
          <a:ln>
            <a:solidFill>
              <a:schemeClr val="bg1">
                <a:alpha val="63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b="1">
              <a:solidFill>
                <a:schemeClr val="bg1"/>
              </a:solidFill>
            </a:endParaRPr>
          </a:p>
        </p:txBody>
      </p:sp>
      <p:sp>
        <p:nvSpPr>
          <p:cNvPr id="19" name="TextBox 18">
            <a:extLst>
              <a:ext uri="{FF2B5EF4-FFF2-40B4-BE49-F238E27FC236}">
                <a16:creationId xmlns:a16="http://schemas.microsoft.com/office/drawing/2014/main" id="{8247717D-11F4-7E3E-CC55-819A453549F9}"/>
              </a:ext>
            </a:extLst>
          </p:cNvPr>
          <p:cNvSpPr txBox="1"/>
          <p:nvPr/>
        </p:nvSpPr>
        <p:spPr>
          <a:xfrm>
            <a:off x="2446436" y="4244225"/>
            <a:ext cx="2872585" cy="430887"/>
          </a:xfrm>
          <a:prstGeom prst="rect">
            <a:avLst/>
          </a:prstGeom>
          <a:noFill/>
        </p:spPr>
        <p:txBody>
          <a:bodyPr wrap="square">
            <a:spAutoFit/>
          </a:bodyPr>
          <a:lstStyle/>
          <a:p>
            <a:r>
              <a:rPr lang="de-DE" sz="2200" b="1">
                <a:solidFill>
                  <a:schemeClr val="bg1"/>
                </a:solidFill>
              </a:rPr>
              <a:t>Compliance</a:t>
            </a:r>
          </a:p>
        </p:txBody>
      </p:sp>
      <p:sp>
        <p:nvSpPr>
          <p:cNvPr id="21" name="Textfeld 8">
            <a:extLst>
              <a:ext uri="{FF2B5EF4-FFF2-40B4-BE49-F238E27FC236}">
                <a16:creationId xmlns:a16="http://schemas.microsoft.com/office/drawing/2014/main" id="{43886D29-29E2-7F3C-6984-229126FF1C04}"/>
              </a:ext>
            </a:extLst>
          </p:cNvPr>
          <p:cNvSpPr txBox="1"/>
          <p:nvPr/>
        </p:nvSpPr>
        <p:spPr>
          <a:xfrm>
            <a:off x="1619390" y="2950416"/>
            <a:ext cx="2184105" cy="430887"/>
          </a:xfrm>
          <a:prstGeom prst="rect">
            <a:avLst/>
          </a:prstGeom>
          <a:noFill/>
        </p:spPr>
        <p:txBody>
          <a:bodyPr wrap="square" rtlCol="0">
            <a:spAutoFit/>
          </a:bodyPr>
          <a:lstStyle/>
          <a:p>
            <a:r>
              <a:rPr lang="de-DE" sz="2200" b="1">
                <a:solidFill>
                  <a:schemeClr val="bg1"/>
                </a:solidFill>
              </a:rPr>
              <a:t>ESG</a:t>
            </a:r>
          </a:p>
        </p:txBody>
      </p:sp>
      <p:grpSp>
        <p:nvGrpSpPr>
          <p:cNvPr id="22" name="Group 21">
            <a:extLst>
              <a:ext uri="{FF2B5EF4-FFF2-40B4-BE49-F238E27FC236}">
                <a16:creationId xmlns:a16="http://schemas.microsoft.com/office/drawing/2014/main" id="{409F1BF5-0944-894A-31B7-CE1802730A39}"/>
              </a:ext>
            </a:extLst>
          </p:cNvPr>
          <p:cNvGrpSpPr/>
          <p:nvPr/>
        </p:nvGrpSpPr>
        <p:grpSpPr>
          <a:xfrm>
            <a:off x="5130126" y="1771426"/>
            <a:ext cx="1202807" cy="698340"/>
            <a:chOff x="0" y="582310"/>
            <a:chExt cx="1405980" cy="816298"/>
          </a:xfrm>
        </p:grpSpPr>
        <p:cxnSp>
          <p:nvCxnSpPr>
            <p:cNvPr id="23" name="Straight Connector 33">
              <a:extLst>
                <a:ext uri="{FF2B5EF4-FFF2-40B4-BE49-F238E27FC236}">
                  <a16:creationId xmlns:a16="http://schemas.microsoft.com/office/drawing/2014/main" id="{948C5B86-6DA6-EB17-E897-85ECAE901D5D}"/>
                </a:ext>
              </a:extLst>
            </p:cNvPr>
            <p:cNvCxnSpPr>
              <a:cxnSpLocks/>
            </p:cNvCxnSpPr>
            <p:nvPr/>
          </p:nvCxnSpPr>
          <p:spPr>
            <a:xfrm>
              <a:off x="0" y="951782"/>
              <a:ext cx="708796" cy="0"/>
            </a:xfrm>
            <a:prstGeom prst="line">
              <a:avLst/>
            </a:prstGeom>
            <a:ln w="25400">
              <a:solidFill>
                <a:srgbClr val="398B87">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1680FD25-E22F-8396-B022-E9C626B2EA90}"/>
                </a:ext>
              </a:extLst>
            </p:cNvPr>
            <p:cNvGrpSpPr/>
            <p:nvPr/>
          </p:nvGrpSpPr>
          <p:grpSpPr>
            <a:xfrm>
              <a:off x="695267" y="582310"/>
              <a:ext cx="710713" cy="816298"/>
              <a:chOff x="4034555" y="5165557"/>
              <a:chExt cx="909265" cy="1044347"/>
            </a:xfrm>
          </p:grpSpPr>
          <p:sp>
            <p:nvSpPr>
              <p:cNvPr id="25" name="Oval 16">
                <a:extLst>
                  <a:ext uri="{FF2B5EF4-FFF2-40B4-BE49-F238E27FC236}">
                    <a16:creationId xmlns:a16="http://schemas.microsoft.com/office/drawing/2014/main" id="{B1AB165E-B33A-8BB5-0A29-E878B3D7D7E8}"/>
                  </a:ext>
                </a:extLst>
              </p:cNvPr>
              <p:cNvSpPr/>
              <p:nvPr/>
            </p:nvSpPr>
            <p:spPr>
              <a:xfrm>
                <a:off x="4051865" y="5165557"/>
                <a:ext cx="877544" cy="877543"/>
              </a:xfrm>
              <a:prstGeom prst="ellipse">
                <a:avLst/>
              </a:prstGeom>
              <a:solidFill>
                <a:srgbClr val="398B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6" name="TextBox 26">
                <a:extLst>
                  <a:ext uri="{FF2B5EF4-FFF2-40B4-BE49-F238E27FC236}">
                    <a16:creationId xmlns:a16="http://schemas.microsoft.com/office/drawing/2014/main" id="{EF99F7C5-9F72-A305-5010-6C9DB6E13484}"/>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7" name="Group 26">
            <a:extLst>
              <a:ext uri="{FF2B5EF4-FFF2-40B4-BE49-F238E27FC236}">
                <a16:creationId xmlns:a16="http://schemas.microsoft.com/office/drawing/2014/main" id="{9D484022-5945-5DB2-94D5-47FD661C5AEB}"/>
              </a:ext>
            </a:extLst>
          </p:cNvPr>
          <p:cNvGrpSpPr/>
          <p:nvPr/>
        </p:nvGrpSpPr>
        <p:grpSpPr>
          <a:xfrm>
            <a:off x="5130126" y="3580262"/>
            <a:ext cx="1202807" cy="698340"/>
            <a:chOff x="0" y="582310"/>
            <a:chExt cx="1405980" cy="816298"/>
          </a:xfrm>
        </p:grpSpPr>
        <p:cxnSp>
          <p:nvCxnSpPr>
            <p:cNvPr id="28" name="Straight Connector 33">
              <a:extLst>
                <a:ext uri="{FF2B5EF4-FFF2-40B4-BE49-F238E27FC236}">
                  <a16:creationId xmlns:a16="http://schemas.microsoft.com/office/drawing/2014/main" id="{AAE8727C-A88E-A21F-FCDD-EC4996136245}"/>
                </a:ext>
              </a:extLst>
            </p:cNvPr>
            <p:cNvCxnSpPr>
              <a:cxnSpLocks/>
            </p:cNvCxnSpPr>
            <p:nvPr/>
          </p:nvCxnSpPr>
          <p:spPr>
            <a:xfrm>
              <a:off x="0" y="951782"/>
              <a:ext cx="708796" cy="0"/>
            </a:xfrm>
            <a:prstGeom prst="line">
              <a:avLst/>
            </a:prstGeom>
            <a:ln w="25400">
              <a:solidFill>
                <a:srgbClr val="369670"/>
              </a:solidFill>
              <a:prstDash val="sysDot"/>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3C7597A5-4040-EE32-6C5C-4C2D0EA6FB1C}"/>
                </a:ext>
              </a:extLst>
            </p:cNvPr>
            <p:cNvGrpSpPr/>
            <p:nvPr/>
          </p:nvGrpSpPr>
          <p:grpSpPr>
            <a:xfrm>
              <a:off x="695267" y="582310"/>
              <a:ext cx="710713" cy="816298"/>
              <a:chOff x="4034555" y="5165557"/>
              <a:chExt cx="909265" cy="1044347"/>
            </a:xfrm>
          </p:grpSpPr>
          <p:sp>
            <p:nvSpPr>
              <p:cNvPr id="32" name="Oval 16">
                <a:extLst>
                  <a:ext uri="{FF2B5EF4-FFF2-40B4-BE49-F238E27FC236}">
                    <a16:creationId xmlns:a16="http://schemas.microsoft.com/office/drawing/2014/main" id="{ED220550-2632-C455-69E8-8F4FA40178B7}"/>
                  </a:ext>
                </a:extLst>
              </p:cNvPr>
              <p:cNvSpPr/>
              <p:nvPr/>
            </p:nvSpPr>
            <p:spPr>
              <a:xfrm>
                <a:off x="4051865" y="5165557"/>
                <a:ext cx="877544" cy="877543"/>
              </a:xfrm>
              <a:prstGeom prst="ellipse">
                <a:avLst/>
              </a:prstGeom>
              <a:solidFill>
                <a:srgbClr val="36967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3" name="TextBox 26">
                <a:extLst>
                  <a:ext uri="{FF2B5EF4-FFF2-40B4-BE49-F238E27FC236}">
                    <a16:creationId xmlns:a16="http://schemas.microsoft.com/office/drawing/2014/main" id="{CC000BDA-AA6A-4068-4BF1-CF923CBE37CF}"/>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34" name="Group 33">
            <a:extLst>
              <a:ext uri="{FF2B5EF4-FFF2-40B4-BE49-F238E27FC236}">
                <a16:creationId xmlns:a16="http://schemas.microsoft.com/office/drawing/2014/main" id="{41E89E4A-DF68-0505-DC7C-68DB4E3D26DF}"/>
              </a:ext>
            </a:extLst>
          </p:cNvPr>
          <p:cNvGrpSpPr/>
          <p:nvPr/>
        </p:nvGrpSpPr>
        <p:grpSpPr>
          <a:xfrm>
            <a:off x="5130126" y="5169956"/>
            <a:ext cx="1202807" cy="698340"/>
            <a:chOff x="0" y="582310"/>
            <a:chExt cx="1405980" cy="816298"/>
          </a:xfrm>
        </p:grpSpPr>
        <p:cxnSp>
          <p:nvCxnSpPr>
            <p:cNvPr id="35" name="Straight Connector 33">
              <a:extLst>
                <a:ext uri="{FF2B5EF4-FFF2-40B4-BE49-F238E27FC236}">
                  <a16:creationId xmlns:a16="http://schemas.microsoft.com/office/drawing/2014/main" id="{CA4EB750-B167-9591-C2C2-9F6EE935E572}"/>
                </a:ext>
              </a:extLst>
            </p:cNvPr>
            <p:cNvCxnSpPr>
              <a:cxnSpLocks/>
            </p:cNvCxnSpPr>
            <p:nvPr/>
          </p:nvCxnSpPr>
          <p:spPr>
            <a:xfrm>
              <a:off x="0" y="951782"/>
              <a:ext cx="708796" cy="0"/>
            </a:xfrm>
            <a:prstGeom prst="line">
              <a:avLst/>
            </a:prstGeom>
            <a:ln w="25400">
              <a:solidFill>
                <a:srgbClr val="57A44F">
                  <a:alpha val="64000"/>
                </a:srgbClr>
              </a:solidFill>
              <a:prstDash val="sysDot"/>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5A8148CD-778F-1BC2-4D68-1EC892F9BF06}"/>
                </a:ext>
              </a:extLst>
            </p:cNvPr>
            <p:cNvGrpSpPr/>
            <p:nvPr/>
          </p:nvGrpSpPr>
          <p:grpSpPr>
            <a:xfrm>
              <a:off x="695267" y="582310"/>
              <a:ext cx="710713" cy="816298"/>
              <a:chOff x="4034555" y="5165557"/>
              <a:chExt cx="909265" cy="1044347"/>
            </a:xfrm>
          </p:grpSpPr>
          <p:sp>
            <p:nvSpPr>
              <p:cNvPr id="37" name="Oval 16">
                <a:extLst>
                  <a:ext uri="{FF2B5EF4-FFF2-40B4-BE49-F238E27FC236}">
                    <a16:creationId xmlns:a16="http://schemas.microsoft.com/office/drawing/2014/main" id="{05EBFA03-D612-1FA9-AA82-68040E75A265}"/>
                  </a:ext>
                </a:extLst>
              </p:cNvPr>
              <p:cNvSpPr/>
              <p:nvPr/>
            </p:nvSpPr>
            <p:spPr>
              <a:xfrm>
                <a:off x="4051865" y="5165557"/>
                <a:ext cx="877544" cy="877543"/>
              </a:xfrm>
              <a:prstGeom prst="ellipse">
                <a:avLst/>
              </a:prstGeom>
              <a:solidFill>
                <a:srgbClr val="57A4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8" name="TextBox 26">
                <a:extLst>
                  <a:ext uri="{FF2B5EF4-FFF2-40B4-BE49-F238E27FC236}">
                    <a16:creationId xmlns:a16="http://schemas.microsoft.com/office/drawing/2014/main" id="{C9A104F1-7D6A-ADC6-A38A-21C46B8EC60F}"/>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03</a:t>
                </a:r>
              </a:p>
            </p:txBody>
          </p:sp>
        </p:grpSp>
      </p:grpSp>
      <p:pic>
        <p:nvPicPr>
          <p:cNvPr id="46" name="Picture 45" descr="A map of the world surrounded by trees&#10;&#10;AI-generated content may be incorrect.">
            <a:extLst>
              <a:ext uri="{FF2B5EF4-FFF2-40B4-BE49-F238E27FC236}">
                <a16:creationId xmlns:a16="http://schemas.microsoft.com/office/drawing/2014/main" id="{7C96173F-251F-B1CA-3207-E03EA5C363A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47" name="Rectangle 46">
            <a:extLst>
              <a:ext uri="{FF2B5EF4-FFF2-40B4-BE49-F238E27FC236}">
                <a16:creationId xmlns:a16="http://schemas.microsoft.com/office/drawing/2014/main" id="{1519C275-6323-353F-FF9D-90642C15E920}"/>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8" name="Picture 47">
            <a:extLst>
              <a:ext uri="{FF2B5EF4-FFF2-40B4-BE49-F238E27FC236}">
                <a16:creationId xmlns:a16="http://schemas.microsoft.com/office/drawing/2014/main" id="{4AE50CBF-37C1-C10A-850B-A918A056ED9F}"/>
              </a:ext>
            </a:extLst>
          </p:cNvPr>
          <p:cNvPicPr>
            <a:picLocks noChangeAspect="1"/>
          </p:cNvPicPr>
          <p:nvPr/>
        </p:nvPicPr>
        <p:blipFill rotWithShape="1">
          <a:blip r:embed="rId3">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49" name="Textfeld 3">
            <a:extLst>
              <a:ext uri="{FF2B5EF4-FFF2-40B4-BE49-F238E27FC236}">
                <a16:creationId xmlns:a16="http://schemas.microsoft.com/office/drawing/2014/main" id="{262F8D47-A67B-1B91-3DD6-EEDD99886712}"/>
              </a:ext>
            </a:extLst>
          </p:cNvPr>
          <p:cNvSpPr txBox="1"/>
          <p:nvPr/>
        </p:nvSpPr>
        <p:spPr>
          <a:xfrm>
            <a:off x="462636" y="592358"/>
            <a:ext cx="10237032" cy="1200329"/>
          </a:xfrm>
          <a:prstGeom prst="rect">
            <a:avLst/>
          </a:prstGeom>
          <a:noFill/>
        </p:spPr>
        <p:txBody>
          <a:bodyPr wrap="square" lIns="91440" tIns="45720" rIns="91440" bIns="45720" anchor="t">
            <a:spAutoFit/>
          </a:bodyPr>
          <a:lstStyle/>
          <a:p>
            <a:r>
              <a:rPr lang="en-US" sz="3600" b="1">
                <a:solidFill>
                  <a:schemeClr val="bg1"/>
                </a:solidFill>
              </a:rPr>
              <a:t>Delimitation of Sustainability, ESG &amp; Compliance</a:t>
            </a:r>
          </a:p>
          <a:p>
            <a:endParaRPr lang="en-US" sz="3600" b="1">
              <a:solidFill>
                <a:schemeClr val="bg1"/>
              </a:solidFill>
            </a:endParaRPr>
          </a:p>
        </p:txBody>
      </p:sp>
      <p:sp>
        <p:nvSpPr>
          <p:cNvPr id="50" name="Graphic 4">
            <a:extLst>
              <a:ext uri="{FF2B5EF4-FFF2-40B4-BE49-F238E27FC236}">
                <a16:creationId xmlns:a16="http://schemas.microsoft.com/office/drawing/2014/main" id="{F43AEB23-C2F6-935E-EF05-89DA6CD42A70}"/>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Tree>
    <p:extLst>
      <p:ext uri="{BB962C8B-B14F-4D97-AF65-F5344CB8AC3E}">
        <p14:creationId xmlns:p14="http://schemas.microsoft.com/office/powerpoint/2010/main" val="2858959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6CA46-BD03-CBD3-DDD8-424A1D80C9CB}"/>
            </a:ext>
          </a:extLst>
        </p:cNvPr>
        <p:cNvGrpSpPr/>
        <p:nvPr/>
      </p:nvGrpSpPr>
      <p:grpSpPr>
        <a:xfrm>
          <a:off x="0" y="0"/>
          <a:ext cx="0" cy="0"/>
          <a:chOff x="0" y="0"/>
          <a:chExt cx="0" cy="0"/>
        </a:xfrm>
      </p:grpSpPr>
      <p:pic>
        <p:nvPicPr>
          <p:cNvPr id="10" name="Picture 9" descr="A map of the world surrounded by trees&#10;&#10;AI-generated content may be incorrect.">
            <a:extLst>
              <a:ext uri="{FF2B5EF4-FFF2-40B4-BE49-F238E27FC236}">
                <a16:creationId xmlns:a16="http://schemas.microsoft.com/office/drawing/2014/main" id="{523671A5-FD0E-DB8F-6D9F-CED63E6C9CE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11" name="Rectangle 10">
            <a:extLst>
              <a:ext uri="{FF2B5EF4-FFF2-40B4-BE49-F238E27FC236}">
                <a16:creationId xmlns:a16="http://schemas.microsoft.com/office/drawing/2014/main" id="{5E028524-C76F-5F20-FB3C-9EF3A2D1BC94}"/>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5347B0A7-1A88-CE0B-8315-A4B9C40EB388}"/>
              </a:ext>
            </a:extLst>
          </p:cNvPr>
          <p:cNvPicPr>
            <a:picLocks noChangeAspect="1"/>
          </p:cNvPicPr>
          <p:nvPr/>
        </p:nvPicPr>
        <p:blipFill rotWithShape="1">
          <a:blip r:embed="rId3">
            <a:biLevel thresh="25000"/>
            <a:alphaModFix amt="11000"/>
            <a:extLst>
              <a:ext uri="{28A0092B-C50C-407E-A947-70E740481C1C}">
                <a14:useLocalDpi xmlns:a14="http://schemas.microsoft.com/office/drawing/2010/main"/>
              </a:ext>
            </a:extLst>
          </a:blip>
          <a:srcRect l="-862" t="-2893" r="79868" b="5354"/>
          <a:stretch/>
        </p:blipFill>
        <p:spPr>
          <a:xfrm>
            <a:off x="9494099" y="262963"/>
            <a:ext cx="2697901" cy="6032345"/>
          </a:xfrm>
          <a:prstGeom prst="rect">
            <a:avLst/>
          </a:prstGeom>
        </p:spPr>
      </p:pic>
      <p:sp>
        <p:nvSpPr>
          <p:cNvPr id="13" name="Textfeld 3">
            <a:extLst>
              <a:ext uri="{FF2B5EF4-FFF2-40B4-BE49-F238E27FC236}">
                <a16:creationId xmlns:a16="http://schemas.microsoft.com/office/drawing/2014/main" id="{0D71C2C0-0EAD-48BA-3F6A-4C6804BB7448}"/>
              </a:ext>
            </a:extLst>
          </p:cNvPr>
          <p:cNvSpPr txBox="1"/>
          <p:nvPr/>
        </p:nvSpPr>
        <p:spPr>
          <a:xfrm>
            <a:off x="462636" y="592358"/>
            <a:ext cx="11619636" cy="646331"/>
          </a:xfrm>
          <a:prstGeom prst="rect">
            <a:avLst/>
          </a:prstGeom>
          <a:noFill/>
        </p:spPr>
        <p:txBody>
          <a:bodyPr wrap="square" lIns="91440" tIns="45720" rIns="91440" bIns="45720" anchor="t">
            <a:spAutoFit/>
          </a:bodyPr>
          <a:lstStyle/>
          <a:p>
            <a:r>
              <a:rPr lang="en-US" sz="3600" b="1">
                <a:solidFill>
                  <a:schemeClr val="bg1"/>
                </a:solidFill>
              </a:rPr>
              <a:t>Mood Picture on the Subject Of ESG/Sustainability</a:t>
            </a:r>
          </a:p>
        </p:txBody>
      </p:sp>
      <p:sp>
        <p:nvSpPr>
          <p:cNvPr id="14" name="Graphic 4">
            <a:extLst>
              <a:ext uri="{FF2B5EF4-FFF2-40B4-BE49-F238E27FC236}">
                <a16:creationId xmlns:a16="http://schemas.microsoft.com/office/drawing/2014/main" id="{E4AD6C38-AD32-38F9-7BD8-8D31F1AB968C}"/>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C39B9A95-A518-03E6-B40A-040B761AB7ED}"/>
              </a:ext>
            </a:extLst>
          </p:cNvPr>
          <p:cNvSpPr/>
          <p:nvPr/>
        </p:nvSpPr>
        <p:spPr>
          <a:xfrm rot="16200000">
            <a:off x="6593356" y="1407000"/>
            <a:ext cx="3906923" cy="5163409"/>
          </a:xfrm>
          <a:custGeom>
            <a:avLst/>
            <a:gdLst>
              <a:gd name="connsiteX0" fmla="*/ 3104678 w 4714485"/>
              <a:gd name="connsiteY0" fmla="*/ 4604095 h 6230687"/>
              <a:gd name="connsiteX1" fmla="*/ 1668439 w 4714485"/>
              <a:gd name="connsiteY1" fmla="*/ 4604095 h 6230687"/>
              <a:gd name="connsiteX2" fmla="*/ 36723 w 4714485"/>
              <a:gd name="connsiteY2" fmla="*/ 1950411 h 6230687"/>
              <a:gd name="connsiteX3" fmla="*/ 2594410 w 4714485"/>
              <a:gd name="connsiteY3" fmla="*/ 5688 h 6230687"/>
              <a:gd name="connsiteX4" fmla="*/ 4710373 w 4714485"/>
              <a:gd name="connsiteY4" fmla="*/ 2223967 h 6230687"/>
              <a:gd name="connsiteX5" fmla="*/ 2969496 w 4714485"/>
              <a:gd name="connsiteY5" fmla="*/ 5787812 h 6230687"/>
              <a:gd name="connsiteX6" fmla="*/ 2362124 w 4714485"/>
              <a:gd name="connsiteY6" fmla="*/ 6216235 h 6230687"/>
              <a:gd name="connsiteX7" fmla="*/ 2334199 w 4714485"/>
              <a:gd name="connsiteY7" fmla="*/ 6227659 h 6230687"/>
              <a:gd name="connsiteX8" fmla="*/ 2195208 w 4714485"/>
              <a:gd name="connsiteY8" fmla="*/ 6067715 h 6230687"/>
              <a:gd name="connsiteX9" fmla="*/ 2210440 w 4714485"/>
              <a:gd name="connsiteY9" fmla="*/ 6035980 h 6230687"/>
              <a:gd name="connsiteX10" fmla="*/ 3105313 w 4714485"/>
              <a:gd name="connsiteY10" fmla="*/ 4604095 h 623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4485" h="6230687">
                <a:moveTo>
                  <a:pt x="3104678" y="4604095"/>
                </a:moveTo>
                <a:cubicBezTo>
                  <a:pt x="2687071" y="4732304"/>
                  <a:pt x="2084142" y="4717707"/>
                  <a:pt x="1668439" y="4604095"/>
                </a:cubicBezTo>
                <a:cubicBezTo>
                  <a:pt x="527951" y="4291822"/>
                  <a:pt x="-172081" y="3113183"/>
                  <a:pt x="36723" y="1950411"/>
                </a:cubicBezTo>
                <a:cubicBezTo>
                  <a:pt x="257585" y="720361"/>
                  <a:pt x="1304777" y="-75553"/>
                  <a:pt x="2594410" y="5688"/>
                </a:cubicBezTo>
                <a:cubicBezTo>
                  <a:pt x="3720300" y="76775"/>
                  <a:pt x="4660235" y="1051040"/>
                  <a:pt x="4710373" y="2223967"/>
                </a:cubicBezTo>
                <a:cubicBezTo>
                  <a:pt x="4774474" y="3722495"/>
                  <a:pt x="4084597" y="4863052"/>
                  <a:pt x="2969496" y="5787812"/>
                </a:cubicBezTo>
                <a:cubicBezTo>
                  <a:pt x="2779097" y="5945852"/>
                  <a:pt x="2570293" y="6082313"/>
                  <a:pt x="2362124" y="6216235"/>
                </a:cubicBezTo>
                <a:cubicBezTo>
                  <a:pt x="2353873" y="6221312"/>
                  <a:pt x="2344354" y="6225121"/>
                  <a:pt x="2334199" y="6227659"/>
                </a:cubicBezTo>
                <a:cubicBezTo>
                  <a:pt x="2242173" y="6248604"/>
                  <a:pt x="2164110" y="6157207"/>
                  <a:pt x="2195208" y="6067715"/>
                </a:cubicBezTo>
                <a:cubicBezTo>
                  <a:pt x="2199016" y="6056290"/>
                  <a:pt x="2204093" y="6045500"/>
                  <a:pt x="2210440" y="6035980"/>
                </a:cubicBezTo>
                <a:cubicBezTo>
                  <a:pt x="2487787" y="5596767"/>
                  <a:pt x="3033597" y="4971587"/>
                  <a:pt x="3105313" y="4604095"/>
                </a:cubicBezTo>
                <a:close/>
              </a:path>
            </a:pathLst>
          </a:custGeom>
          <a:solidFill>
            <a:srgbClr val="349B68"/>
          </a:solidFill>
          <a:ln w="6346" cap="flat">
            <a:noFill/>
            <a:prstDash val="solid"/>
            <a:miter/>
          </a:ln>
          <a:effectLst/>
        </p:spPr>
        <p:txBody>
          <a:bodyPr rtlCol="0" anchor="ctr"/>
          <a:lstStyle/>
          <a:p>
            <a:endParaRPr lang="en-US"/>
          </a:p>
        </p:txBody>
      </p:sp>
      <p:sp>
        <p:nvSpPr>
          <p:cNvPr id="20" name="TextBox 19">
            <a:extLst>
              <a:ext uri="{FF2B5EF4-FFF2-40B4-BE49-F238E27FC236}">
                <a16:creationId xmlns:a16="http://schemas.microsoft.com/office/drawing/2014/main" id="{006DE428-DC71-CFFE-6B8A-40B70D08F9B4}"/>
              </a:ext>
            </a:extLst>
          </p:cNvPr>
          <p:cNvSpPr txBox="1"/>
          <p:nvPr/>
        </p:nvSpPr>
        <p:spPr>
          <a:xfrm>
            <a:off x="6246637" y="3290782"/>
            <a:ext cx="3255194" cy="2015936"/>
          </a:xfrm>
          <a:prstGeom prst="rect">
            <a:avLst/>
          </a:prstGeom>
          <a:noFill/>
        </p:spPr>
        <p:txBody>
          <a:bodyPr wrap="square" rtlCol="0">
            <a:spAutoFit/>
          </a:bodyPr>
          <a:lstStyle/>
          <a:p>
            <a:pPr algn="ctr">
              <a:lnSpc>
                <a:spcPts val="2980"/>
              </a:lnSpc>
            </a:pPr>
            <a:r>
              <a:rPr lang="en-US" sz="2800" i="1" spc="0" baseline="0">
                <a:ln/>
                <a:solidFill>
                  <a:schemeClr val="bg1"/>
                </a:solidFill>
                <a:latin typeface="Calibri" panose="020F0502020204030204" pitchFamily="34" charset="0"/>
                <a:cs typeface="Calibri" panose="020F0502020204030204" pitchFamily="34" charset="0"/>
                <a:sym typeface="Poppins-MediumItalic"/>
                <a:rtl val="0"/>
              </a:rPr>
              <a:t>What experience </a:t>
            </a:r>
          </a:p>
          <a:p>
            <a:pPr algn="ctr">
              <a:lnSpc>
                <a:spcPts val="2980"/>
              </a:lnSpc>
            </a:pPr>
            <a:r>
              <a:rPr lang="en-US" sz="2800" i="1" spc="0" baseline="0">
                <a:ln/>
                <a:solidFill>
                  <a:schemeClr val="bg1"/>
                </a:solidFill>
                <a:latin typeface="Calibri" panose="020F0502020204030204" pitchFamily="34" charset="0"/>
                <a:cs typeface="Calibri" panose="020F0502020204030204" pitchFamily="34" charset="0"/>
                <a:sym typeface="Poppins-MediumItalic"/>
                <a:rtl val="0"/>
              </a:rPr>
              <a:t>do you have</a:t>
            </a:r>
          </a:p>
          <a:p>
            <a:pPr algn="ctr">
              <a:lnSpc>
                <a:spcPts val="2980"/>
              </a:lnSpc>
            </a:pPr>
            <a:r>
              <a:rPr lang="en-US" sz="2800" i="1" spc="0" baseline="0">
                <a:ln/>
                <a:solidFill>
                  <a:schemeClr val="bg1"/>
                </a:solidFill>
                <a:latin typeface="Calibri" panose="020F0502020204030204" pitchFamily="34" charset="0"/>
                <a:cs typeface="Calibri" panose="020F0502020204030204" pitchFamily="34" charset="0"/>
                <a:sym typeface="Poppins-MediumItalic"/>
                <a:rtl val="0"/>
              </a:rPr>
              <a:t>With ESG?</a:t>
            </a:r>
          </a:p>
          <a:p>
            <a:pPr algn="ctr">
              <a:lnSpc>
                <a:spcPts val="2980"/>
              </a:lnSpc>
            </a:pPr>
            <a:endParaRPr lang="en-US" sz="2800" i="1" spc="0" baseline="0">
              <a:ln/>
              <a:solidFill>
                <a:schemeClr val="bg1"/>
              </a:solidFill>
              <a:latin typeface="Calibri" panose="020F0502020204030204" pitchFamily="34" charset="0"/>
              <a:cs typeface="Calibri" panose="020F0502020204030204" pitchFamily="34" charset="0"/>
              <a:sym typeface="Poppins-MediumItalic"/>
              <a:rtl val="0"/>
            </a:endParaRPr>
          </a:p>
          <a:p>
            <a:pPr algn="ctr">
              <a:lnSpc>
                <a:spcPts val="2980"/>
              </a:lnSpc>
            </a:pPr>
            <a:endParaRPr lang="en-US" sz="2800" i="1" spc="0" baseline="0">
              <a:ln/>
              <a:solidFill>
                <a:schemeClr val="bg1"/>
              </a:solidFill>
              <a:latin typeface="Calibri" panose="020F0502020204030204" pitchFamily="34" charset="0"/>
              <a:cs typeface="Calibri" panose="020F0502020204030204" pitchFamily="34" charset="0"/>
              <a:sym typeface="Poppins-MediumItalic"/>
              <a:rtl val="0"/>
            </a:endParaRPr>
          </a:p>
        </p:txBody>
      </p:sp>
      <p:sp>
        <p:nvSpPr>
          <p:cNvPr id="21" name="Freeform 20">
            <a:extLst>
              <a:ext uri="{FF2B5EF4-FFF2-40B4-BE49-F238E27FC236}">
                <a16:creationId xmlns:a16="http://schemas.microsoft.com/office/drawing/2014/main" id="{10FFF47F-2107-5C75-47CD-C1E588C8C7AA}"/>
              </a:ext>
            </a:extLst>
          </p:cNvPr>
          <p:cNvSpPr/>
          <p:nvPr/>
        </p:nvSpPr>
        <p:spPr>
          <a:xfrm rot="6179076">
            <a:off x="933629" y="1836739"/>
            <a:ext cx="3906923" cy="5163409"/>
          </a:xfrm>
          <a:custGeom>
            <a:avLst/>
            <a:gdLst>
              <a:gd name="connsiteX0" fmla="*/ 3104678 w 4714485"/>
              <a:gd name="connsiteY0" fmla="*/ 4604095 h 6230687"/>
              <a:gd name="connsiteX1" fmla="*/ 1668439 w 4714485"/>
              <a:gd name="connsiteY1" fmla="*/ 4604095 h 6230687"/>
              <a:gd name="connsiteX2" fmla="*/ 36723 w 4714485"/>
              <a:gd name="connsiteY2" fmla="*/ 1950411 h 6230687"/>
              <a:gd name="connsiteX3" fmla="*/ 2594410 w 4714485"/>
              <a:gd name="connsiteY3" fmla="*/ 5688 h 6230687"/>
              <a:gd name="connsiteX4" fmla="*/ 4710373 w 4714485"/>
              <a:gd name="connsiteY4" fmla="*/ 2223967 h 6230687"/>
              <a:gd name="connsiteX5" fmla="*/ 2969496 w 4714485"/>
              <a:gd name="connsiteY5" fmla="*/ 5787812 h 6230687"/>
              <a:gd name="connsiteX6" fmla="*/ 2362124 w 4714485"/>
              <a:gd name="connsiteY6" fmla="*/ 6216235 h 6230687"/>
              <a:gd name="connsiteX7" fmla="*/ 2334199 w 4714485"/>
              <a:gd name="connsiteY7" fmla="*/ 6227659 h 6230687"/>
              <a:gd name="connsiteX8" fmla="*/ 2195208 w 4714485"/>
              <a:gd name="connsiteY8" fmla="*/ 6067715 h 6230687"/>
              <a:gd name="connsiteX9" fmla="*/ 2210440 w 4714485"/>
              <a:gd name="connsiteY9" fmla="*/ 6035980 h 6230687"/>
              <a:gd name="connsiteX10" fmla="*/ 3105313 w 4714485"/>
              <a:gd name="connsiteY10" fmla="*/ 4604095 h 623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4485" h="6230687">
                <a:moveTo>
                  <a:pt x="3104678" y="4604095"/>
                </a:moveTo>
                <a:cubicBezTo>
                  <a:pt x="2687071" y="4732304"/>
                  <a:pt x="2084142" y="4717707"/>
                  <a:pt x="1668439" y="4604095"/>
                </a:cubicBezTo>
                <a:cubicBezTo>
                  <a:pt x="527951" y="4291822"/>
                  <a:pt x="-172081" y="3113183"/>
                  <a:pt x="36723" y="1950411"/>
                </a:cubicBezTo>
                <a:cubicBezTo>
                  <a:pt x="257585" y="720361"/>
                  <a:pt x="1304777" y="-75553"/>
                  <a:pt x="2594410" y="5688"/>
                </a:cubicBezTo>
                <a:cubicBezTo>
                  <a:pt x="3720300" y="76775"/>
                  <a:pt x="4660235" y="1051040"/>
                  <a:pt x="4710373" y="2223967"/>
                </a:cubicBezTo>
                <a:cubicBezTo>
                  <a:pt x="4774474" y="3722495"/>
                  <a:pt x="4084597" y="4863052"/>
                  <a:pt x="2969496" y="5787812"/>
                </a:cubicBezTo>
                <a:cubicBezTo>
                  <a:pt x="2779097" y="5945852"/>
                  <a:pt x="2570293" y="6082313"/>
                  <a:pt x="2362124" y="6216235"/>
                </a:cubicBezTo>
                <a:cubicBezTo>
                  <a:pt x="2353873" y="6221312"/>
                  <a:pt x="2344354" y="6225121"/>
                  <a:pt x="2334199" y="6227659"/>
                </a:cubicBezTo>
                <a:cubicBezTo>
                  <a:pt x="2242173" y="6248604"/>
                  <a:pt x="2164110" y="6157207"/>
                  <a:pt x="2195208" y="6067715"/>
                </a:cubicBezTo>
                <a:cubicBezTo>
                  <a:pt x="2199016" y="6056290"/>
                  <a:pt x="2204093" y="6045500"/>
                  <a:pt x="2210440" y="6035980"/>
                </a:cubicBezTo>
                <a:cubicBezTo>
                  <a:pt x="2487787" y="5596767"/>
                  <a:pt x="3033597" y="4971587"/>
                  <a:pt x="3105313" y="4604095"/>
                </a:cubicBezTo>
                <a:close/>
              </a:path>
            </a:pathLst>
          </a:custGeom>
          <a:solidFill>
            <a:srgbClr val="57A44F"/>
          </a:solidFill>
          <a:ln w="6346" cap="flat">
            <a:noFill/>
            <a:prstDash val="solid"/>
            <a:miter/>
          </a:ln>
          <a:effectLst/>
        </p:spPr>
        <p:txBody>
          <a:bodyPr rtlCol="0" anchor="ctr"/>
          <a:lstStyle/>
          <a:p>
            <a:endParaRPr lang="en-US"/>
          </a:p>
        </p:txBody>
      </p:sp>
      <p:sp>
        <p:nvSpPr>
          <p:cNvPr id="22" name="TextBox 21">
            <a:extLst>
              <a:ext uri="{FF2B5EF4-FFF2-40B4-BE49-F238E27FC236}">
                <a16:creationId xmlns:a16="http://schemas.microsoft.com/office/drawing/2014/main" id="{7923E3E8-ADDD-3710-9F0E-DF2960D6401A}"/>
              </a:ext>
            </a:extLst>
          </p:cNvPr>
          <p:cNvSpPr txBox="1"/>
          <p:nvPr/>
        </p:nvSpPr>
        <p:spPr>
          <a:xfrm>
            <a:off x="1771591" y="3894268"/>
            <a:ext cx="3255194" cy="2015936"/>
          </a:xfrm>
          <a:prstGeom prst="rect">
            <a:avLst/>
          </a:prstGeom>
          <a:noFill/>
        </p:spPr>
        <p:txBody>
          <a:bodyPr wrap="square" rtlCol="0">
            <a:spAutoFit/>
          </a:bodyPr>
          <a:lstStyle/>
          <a:p>
            <a:pPr algn="ctr">
              <a:lnSpc>
                <a:spcPts val="2980"/>
              </a:lnSpc>
            </a:pPr>
            <a:r>
              <a:rPr lang="en-US" sz="2800" i="1" spc="0" baseline="0">
                <a:ln/>
                <a:solidFill>
                  <a:schemeClr val="bg1"/>
                </a:solidFill>
                <a:latin typeface="Calibri" panose="020F0502020204030204" pitchFamily="34" charset="0"/>
                <a:cs typeface="Calibri" panose="020F0502020204030204" pitchFamily="34" charset="0"/>
                <a:sym typeface="Poppins-MediumItalic"/>
                <a:rtl val="0"/>
              </a:rPr>
              <a:t>What role does sustainability </a:t>
            </a:r>
          </a:p>
          <a:p>
            <a:pPr algn="ctr">
              <a:lnSpc>
                <a:spcPts val="2980"/>
              </a:lnSpc>
            </a:pPr>
            <a:r>
              <a:rPr lang="en-US" sz="2800" i="1" spc="0" baseline="0">
                <a:ln/>
                <a:solidFill>
                  <a:schemeClr val="bg1"/>
                </a:solidFill>
                <a:latin typeface="Calibri" panose="020F0502020204030204" pitchFamily="34" charset="0"/>
                <a:cs typeface="Calibri" panose="020F0502020204030204" pitchFamily="34" charset="0"/>
                <a:sym typeface="Poppins-MediumItalic"/>
                <a:rtl val="0"/>
              </a:rPr>
              <a:t>play in your company?</a:t>
            </a:r>
          </a:p>
          <a:p>
            <a:pPr algn="ctr">
              <a:lnSpc>
                <a:spcPts val="2980"/>
              </a:lnSpc>
            </a:pPr>
            <a:endParaRPr lang="en-US" sz="2800" i="1" spc="0" baseline="0">
              <a:ln/>
              <a:solidFill>
                <a:schemeClr val="bg1"/>
              </a:solidFill>
              <a:latin typeface="Calibri" panose="020F0502020204030204" pitchFamily="34" charset="0"/>
              <a:cs typeface="Calibri" panose="020F0502020204030204" pitchFamily="34" charset="0"/>
              <a:sym typeface="Poppins-MediumItalic"/>
              <a:rtl val="0"/>
            </a:endParaRPr>
          </a:p>
        </p:txBody>
      </p:sp>
      <p:grpSp>
        <p:nvGrpSpPr>
          <p:cNvPr id="23" name="Group 22">
            <a:extLst>
              <a:ext uri="{FF2B5EF4-FFF2-40B4-BE49-F238E27FC236}">
                <a16:creationId xmlns:a16="http://schemas.microsoft.com/office/drawing/2014/main" id="{24F56EA1-50D0-D595-96CD-10774C439B25}"/>
              </a:ext>
            </a:extLst>
          </p:cNvPr>
          <p:cNvGrpSpPr/>
          <p:nvPr/>
        </p:nvGrpSpPr>
        <p:grpSpPr>
          <a:xfrm>
            <a:off x="5051842" y="3770376"/>
            <a:ext cx="835765" cy="869750"/>
            <a:chOff x="3402050" y="5539672"/>
            <a:chExt cx="751576" cy="782137"/>
          </a:xfrm>
        </p:grpSpPr>
        <p:sp>
          <p:nvSpPr>
            <p:cNvPr id="24" name="Freeform 23">
              <a:extLst>
                <a:ext uri="{FF2B5EF4-FFF2-40B4-BE49-F238E27FC236}">
                  <a16:creationId xmlns:a16="http://schemas.microsoft.com/office/drawing/2014/main" id="{7B5F786C-B607-5A08-C956-4A86405CE357}"/>
                </a:ext>
              </a:extLst>
            </p:cNvPr>
            <p:cNvSpPr/>
            <p:nvPr/>
          </p:nvSpPr>
          <p:spPr>
            <a:xfrm>
              <a:off x="3402050" y="5539672"/>
              <a:ext cx="751576" cy="782137"/>
            </a:xfrm>
            <a:custGeom>
              <a:avLst/>
              <a:gdLst>
                <a:gd name="connsiteX0" fmla="*/ 27317 w 751576"/>
                <a:gd name="connsiteY0" fmla="*/ 782137 h 782137"/>
                <a:gd name="connsiteX1" fmla="*/ 0 w 751576"/>
                <a:gd name="connsiteY1" fmla="*/ 640899 h 782137"/>
                <a:gd name="connsiteX2" fmla="*/ 23986 w 751576"/>
                <a:gd name="connsiteY2" fmla="*/ 508323 h 782137"/>
                <a:gd name="connsiteX3" fmla="*/ 0 w 751576"/>
                <a:gd name="connsiteY3" fmla="*/ 375746 h 782137"/>
                <a:gd name="connsiteX4" fmla="*/ 375788 w 751576"/>
                <a:gd name="connsiteY4" fmla="*/ 0 h 782137"/>
                <a:gd name="connsiteX5" fmla="*/ 751577 w 751576"/>
                <a:gd name="connsiteY5" fmla="*/ 375746 h 782137"/>
                <a:gd name="connsiteX6" fmla="*/ 727590 w 751576"/>
                <a:gd name="connsiteY6" fmla="*/ 508323 h 782137"/>
                <a:gd name="connsiteX7" fmla="*/ 632977 w 751576"/>
                <a:gd name="connsiteY7" fmla="*/ 649560 h 782137"/>
                <a:gd name="connsiteX8" fmla="*/ 376455 w 751576"/>
                <a:gd name="connsiteY8" fmla="*/ 750825 h 782137"/>
                <a:gd name="connsiteX9" fmla="*/ 119932 w 751576"/>
                <a:gd name="connsiteY9" fmla="*/ 649560 h 782137"/>
                <a:gd name="connsiteX10" fmla="*/ 28651 w 751576"/>
                <a:gd name="connsiteY10" fmla="*/ 782137 h 782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1576" h="782137">
                  <a:moveTo>
                    <a:pt x="27317" y="782137"/>
                  </a:moveTo>
                  <a:cubicBezTo>
                    <a:pt x="9327" y="738167"/>
                    <a:pt x="0" y="690865"/>
                    <a:pt x="0" y="640899"/>
                  </a:cubicBezTo>
                  <a:cubicBezTo>
                    <a:pt x="0" y="590933"/>
                    <a:pt x="8662" y="549628"/>
                    <a:pt x="23986" y="508323"/>
                  </a:cubicBezTo>
                  <a:cubicBezTo>
                    <a:pt x="8662" y="467017"/>
                    <a:pt x="0" y="422381"/>
                    <a:pt x="0" y="375746"/>
                  </a:cubicBezTo>
                  <a:cubicBezTo>
                    <a:pt x="0" y="168553"/>
                    <a:pt x="167905" y="0"/>
                    <a:pt x="375788" y="0"/>
                  </a:cubicBezTo>
                  <a:cubicBezTo>
                    <a:pt x="583670" y="0"/>
                    <a:pt x="751577" y="167886"/>
                    <a:pt x="751577" y="375746"/>
                  </a:cubicBezTo>
                  <a:cubicBezTo>
                    <a:pt x="751577" y="583605"/>
                    <a:pt x="742915" y="467017"/>
                    <a:pt x="727590" y="508323"/>
                  </a:cubicBezTo>
                  <a:cubicBezTo>
                    <a:pt x="706934" y="562286"/>
                    <a:pt x="674286" y="610919"/>
                    <a:pt x="632977" y="649560"/>
                  </a:cubicBezTo>
                  <a:cubicBezTo>
                    <a:pt x="565681" y="712185"/>
                    <a:pt x="475731" y="750825"/>
                    <a:pt x="376455" y="750825"/>
                  </a:cubicBezTo>
                  <a:cubicBezTo>
                    <a:pt x="277176" y="750825"/>
                    <a:pt x="186562" y="712185"/>
                    <a:pt x="119932" y="649560"/>
                  </a:cubicBezTo>
                  <a:cubicBezTo>
                    <a:pt x="80620" y="686202"/>
                    <a:pt x="49305" y="731505"/>
                    <a:pt x="28651" y="782137"/>
                  </a:cubicBezTo>
                  <a:close/>
                </a:path>
              </a:pathLst>
            </a:custGeom>
            <a:solidFill>
              <a:srgbClr val="EEA821"/>
            </a:solidFill>
            <a:ln w="6662" cap="flat">
              <a:noFill/>
              <a:prstDash val="solid"/>
              <a:miter/>
            </a:ln>
          </p:spPr>
          <p:txBody>
            <a:bodyPr rtlCol="0" anchor="ctr"/>
            <a:lstStyle/>
            <a:p>
              <a:endParaRPr lang="en-US">
                <a:solidFill>
                  <a:srgbClr val="262626"/>
                </a:solidFill>
              </a:endParaRPr>
            </a:p>
          </p:txBody>
        </p:sp>
        <p:sp>
          <p:nvSpPr>
            <p:cNvPr id="25" name="Freeform 24">
              <a:extLst>
                <a:ext uri="{FF2B5EF4-FFF2-40B4-BE49-F238E27FC236}">
                  <a16:creationId xmlns:a16="http://schemas.microsoft.com/office/drawing/2014/main" id="{4690BDC7-7BC2-BBF0-95F0-D11DAAE7AF68}"/>
                </a:ext>
              </a:extLst>
            </p:cNvPr>
            <p:cNvSpPr/>
            <p:nvPr/>
          </p:nvSpPr>
          <p:spPr>
            <a:xfrm>
              <a:off x="3794857" y="5761975"/>
              <a:ext cx="213675" cy="282614"/>
            </a:xfrm>
            <a:custGeom>
              <a:avLst/>
              <a:gdLst>
                <a:gd name="connsiteX0" fmla="*/ 138227 w 213675"/>
                <a:gd name="connsiteY0" fmla="*/ 215400 h 282614"/>
                <a:gd name="connsiteX1" fmla="*/ 75596 w 213675"/>
                <a:gd name="connsiteY1" fmla="*/ 209405 h 282614"/>
                <a:gd name="connsiteX2" fmla="*/ 1637 w 213675"/>
                <a:gd name="connsiteY2" fmla="*/ 88819 h 282614"/>
                <a:gd name="connsiteX3" fmla="*/ 117571 w 213675"/>
                <a:gd name="connsiteY3" fmla="*/ 213 h 282614"/>
                <a:gd name="connsiteX4" fmla="*/ 213518 w 213675"/>
                <a:gd name="connsiteY4" fmla="*/ 100812 h 282614"/>
                <a:gd name="connsiteX5" fmla="*/ 134228 w 213675"/>
                <a:gd name="connsiteY5" fmla="*/ 262702 h 282614"/>
                <a:gd name="connsiteX6" fmla="*/ 106911 w 213675"/>
                <a:gd name="connsiteY6" fmla="*/ 282022 h 282614"/>
                <a:gd name="connsiteX7" fmla="*/ 98249 w 213675"/>
                <a:gd name="connsiteY7" fmla="*/ 282022 h 282614"/>
                <a:gd name="connsiteX8" fmla="*/ 100248 w 213675"/>
                <a:gd name="connsiteY8" fmla="*/ 273362 h 282614"/>
                <a:gd name="connsiteX9" fmla="*/ 138227 w 213675"/>
                <a:gd name="connsiteY9" fmla="*/ 214068 h 28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675" h="282614">
                  <a:moveTo>
                    <a:pt x="138227" y="215400"/>
                  </a:moveTo>
                  <a:cubicBezTo>
                    <a:pt x="114907" y="213402"/>
                    <a:pt x="94918" y="214734"/>
                    <a:pt x="75596" y="209405"/>
                  </a:cubicBezTo>
                  <a:cubicBezTo>
                    <a:pt x="23625" y="195414"/>
                    <a:pt x="-7690" y="141451"/>
                    <a:pt x="1637" y="88819"/>
                  </a:cubicBezTo>
                  <a:cubicBezTo>
                    <a:pt x="11631" y="32858"/>
                    <a:pt x="58939" y="-3118"/>
                    <a:pt x="117571" y="213"/>
                  </a:cubicBezTo>
                  <a:cubicBezTo>
                    <a:pt x="168877" y="3544"/>
                    <a:pt x="211519" y="47514"/>
                    <a:pt x="213518" y="100812"/>
                  </a:cubicBezTo>
                  <a:cubicBezTo>
                    <a:pt x="216182" y="168765"/>
                    <a:pt x="184867" y="220730"/>
                    <a:pt x="134228" y="262702"/>
                  </a:cubicBezTo>
                  <a:cubicBezTo>
                    <a:pt x="125568" y="270031"/>
                    <a:pt x="116239" y="276027"/>
                    <a:pt x="106911" y="282022"/>
                  </a:cubicBezTo>
                  <a:cubicBezTo>
                    <a:pt x="104912" y="283355"/>
                    <a:pt x="100914" y="282022"/>
                    <a:pt x="98249" y="282022"/>
                  </a:cubicBezTo>
                  <a:cubicBezTo>
                    <a:pt x="98249" y="279358"/>
                    <a:pt x="98249" y="276027"/>
                    <a:pt x="100248" y="273362"/>
                  </a:cubicBezTo>
                  <a:cubicBezTo>
                    <a:pt x="112907" y="253375"/>
                    <a:pt x="125568" y="233389"/>
                    <a:pt x="138227" y="214068"/>
                  </a:cubicBezTo>
                  <a:close/>
                </a:path>
              </a:pathLst>
            </a:custGeom>
            <a:solidFill>
              <a:schemeClr val="bg1"/>
            </a:solidFill>
            <a:ln w="6662" cap="flat">
              <a:noFill/>
              <a:prstDash val="solid"/>
              <a:miter/>
            </a:ln>
          </p:spPr>
          <p:txBody>
            <a:bodyPr rtlCol="0" anchor="ctr"/>
            <a:lstStyle/>
            <a:p>
              <a:endParaRPr lang="en-US">
                <a:solidFill>
                  <a:srgbClr val="262626"/>
                </a:solidFill>
              </a:endParaRPr>
            </a:p>
          </p:txBody>
        </p:sp>
        <p:sp>
          <p:nvSpPr>
            <p:cNvPr id="26" name="Freeform 25">
              <a:extLst>
                <a:ext uri="{FF2B5EF4-FFF2-40B4-BE49-F238E27FC236}">
                  <a16:creationId xmlns:a16="http://schemas.microsoft.com/office/drawing/2014/main" id="{7807D507-302A-6DA8-CFBC-A1828E5C9D0D}"/>
                </a:ext>
              </a:extLst>
            </p:cNvPr>
            <p:cNvSpPr/>
            <p:nvPr/>
          </p:nvSpPr>
          <p:spPr>
            <a:xfrm>
              <a:off x="3546595" y="5762276"/>
              <a:ext cx="213875" cy="282387"/>
            </a:xfrm>
            <a:custGeom>
              <a:avLst/>
              <a:gdLst>
                <a:gd name="connsiteX0" fmla="*/ 134630 w 213875"/>
                <a:gd name="connsiteY0" fmla="*/ 211102 h 282387"/>
                <a:gd name="connsiteX1" fmla="*/ 59339 w 213875"/>
                <a:gd name="connsiteY1" fmla="*/ 203108 h 282387"/>
                <a:gd name="connsiteX2" fmla="*/ 4038 w 213875"/>
                <a:gd name="connsiteY2" fmla="*/ 77193 h 282387"/>
                <a:gd name="connsiteX3" fmla="*/ 119305 w 213875"/>
                <a:gd name="connsiteY3" fmla="*/ 578 h 282387"/>
                <a:gd name="connsiteX4" fmla="*/ 213253 w 213875"/>
                <a:gd name="connsiteY4" fmla="*/ 95848 h 282387"/>
                <a:gd name="connsiteX5" fmla="*/ 169277 w 213875"/>
                <a:gd name="connsiteY5" fmla="*/ 228424 h 282387"/>
                <a:gd name="connsiteX6" fmla="*/ 109978 w 213875"/>
                <a:gd name="connsiteY6" fmla="*/ 280389 h 282387"/>
                <a:gd name="connsiteX7" fmla="*/ 97984 w 213875"/>
                <a:gd name="connsiteY7" fmla="*/ 282388 h 282387"/>
                <a:gd name="connsiteX8" fmla="*/ 101982 w 213875"/>
                <a:gd name="connsiteY8" fmla="*/ 271728 h 282387"/>
                <a:gd name="connsiteX9" fmla="*/ 137962 w 213875"/>
                <a:gd name="connsiteY9" fmla="*/ 215099 h 282387"/>
                <a:gd name="connsiteX10" fmla="*/ 134630 w 213875"/>
                <a:gd name="connsiteY10" fmla="*/ 211102 h 28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875" h="282387">
                  <a:moveTo>
                    <a:pt x="134630" y="211102"/>
                  </a:moveTo>
                  <a:cubicBezTo>
                    <a:pt x="108645" y="217098"/>
                    <a:pt x="83326" y="215099"/>
                    <a:pt x="59339" y="203108"/>
                  </a:cubicBezTo>
                  <a:cubicBezTo>
                    <a:pt x="13365" y="180457"/>
                    <a:pt x="-9955" y="127159"/>
                    <a:pt x="4038" y="77193"/>
                  </a:cubicBezTo>
                  <a:cubicBezTo>
                    <a:pt x="18029" y="27227"/>
                    <a:pt x="65336" y="-4752"/>
                    <a:pt x="119305" y="578"/>
                  </a:cubicBezTo>
                  <a:cubicBezTo>
                    <a:pt x="167945" y="5242"/>
                    <a:pt x="209254" y="45881"/>
                    <a:pt x="213253" y="95848"/>
                  </a:cubicBezTo>
                  <a:cubicBezTo>
                    <a:pt x="217251" y="146480"/>
                    <a:pt x="201926" y="191116"/>
                    <a:pt x="169277" y="228424"/>
                  </a:cubicBezTo>
                  <a:cubicBezTo>
                    <a:pt x="151954" y="247744"/>
                    <a:pt x="130633" y="263734"/>
                    <a:pt x="109978" y="280389"/>
                  </a:cubicBezTo>
                  <a:cubicBezTo>
                    <a:pt x="107313" y="282388"/>
                    <a:pt x="101982" y="281721"/>
                    <a:pt x="97984" y="282388"/>
                  </a:cubicBezTo>
                  <a:cubicBezTo>
                    <a:pt x="99316" y="279057"/>
                    <a:pt x="99983" y="275059"/>
                    <a:pt x="101982" y="271728"/>
                  </a:cubicBezTo>
                  <a:cubicBezTo>
                    <a:pt x="113976" y="253074"/>
                    <a:pt x="125968" y="233754"/>
                    <a:pt x="137962" y="215099"/>
                  </a:cubicBezTo>
                  <a:cubicBezTo>
                    <a:pt x="136629" y="213767"/>
                    <a:pt x="135962" y="212435"/>
                    <a:pt x="134630" y="211102"/>
                  </a:cubicBezTo>
                  <a:close/>
                </a:path>
              </a:pathLst>
            </a:custGeom>
            <a:solidFill>
              <a:schemeClr val="bg1"/>
            </a:solidFill>
            <a:ln w="6662" cap="flat">
              <a:noFill/>
              <a:prstDash val="solid"/>
              <a:miter/>
            </a:ln>
          </p:spPr>
          <p:txBody>
            <a:bodyPr rtlCol="0" anchor="ctr"/>
            <a:lstStyle/>
            <a:p>
              <a:endParaRPr lang="en-US">
                <a:solidFill>
                  <a:srgbClr val="262626"/>
                </a:solidFill>
              </a:endParaRPr>
            </a:p>
          </p:txBody>
        </p:sp>
      </p:grpSp>
    </p:spTree>
    <p:extLst>
      <p:ext uri="{BB962C8B-B14F-4D97-AF65-F5344CB8AC3E}">
        <p14:creationId xmlns:p14="http://schemas.microsoft.com/office/powerpoint/2010/main" val="3202371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0A497-9644-3FA4-7468-5AE39D48915C}"/>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45FD5E97-9045-BC35-03C0-3EABCFAF50AE}"/>
              </a:ext>
            </a:extLst>
          </p:cNvPr>
          <p:cNvSpPr>
            <a:spLocks noChangeArrowheads="1"/>
          </p:cNvSpPr>
          <p:nvPr/>
        </p:nvSpPr>
        <p:spPr bwMode="auto">
          <a:xfrm flipH="1">
            <a:off x="587518" y="1988458"/>
            <a:ext cx="2824515" cy="3489495"/>
          </a:xfrm>
          <a:custGeom>
            <a:avLst/>
            <a:gdLst>
              <a:gd name="csX0" fmla="*/ 2385612 w 2607678"/>
              <a:gd name="csY0" fmla="*/ 0 h 3976554"/>
              <a:gd name="csX1" fmla="*/ 1085270 w 2607678"/>
              <a:gd name="csY1" fmla="*/ 0 h 3976554"/>
              <a:gd name="csX2" fmla="*/ 0 w 2607678"/>
              <a:gd name="csY2" fmla="*/ 1038844 h 3976554"/>
              <a:gd name="csX3" fmla="*/ 0 w 2607678"/>
              <a:gd name="csY3" fmla="*/ 2175593 h 3976554"/>
              <a:gd name="csX4" fmla="*/ 0 w 2607678"/>
              <a:gd name="csY4" fmla="*/ 2626681 h 3976554"/>
              <a:gd name="csX5" fmla="*/ 0 w 2607678"/>
              <a:gd name="csY5" fmla="*/ 3763429 h 3976554"/>
              <a:gd name="csX6" fmla="*/ 222067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0" y="0"/>
                  <a:pt x="2385612" y="0"/>
                </a:cubicBezTo>
                <a:close/>
              </a:path>
            </a:pathLst>
          </a:custGeom>
          <a:solidFill>
            <a:schemeClr val="bg1"/>
          </a:solidFill>
          <a:ln w="12700">
            <a:solidFill>
              <a:srgbClr val="007772"/>
            </a:solidFill>
            <a:prstDash val="sysDot"/>
          </a:ln>
          <a:effectLst/>
        </p:spPr>
        <p:txBody>
          <a:bodyPr wrap="square" anchor="ctr">
            <a:noAutofit/>
          </a:bodyPr>
          <a:lstStyle/>
          <a:p>
            <a:endParaRPr lang="en-US" sz="900"/>
          </a:p>
        </p:txBody>
      </p:sp>
      <p:sp>
        <p:nvSpPr>
          <p:cNvPr id="4" name="Freeform 3">
            <a:extLst>
              <a:ext uri="{FF2B5EF4-FFF2-40B4-BE49-F238E27FC236}">
                <a16:creationId xmlns:a16="http://schemas.microsoft.com/office/drawing/2014/main" id="{32E69CC4-F3CF-221F-F756-076DFFA18945}"/>
              </a:ext>
            </a:extLst>
          </p:cNvPr>
          <p:cNvSpPr>
            <a:spLocks noChangeArrowheads="1"/>
          </p:cNvSpPr>
          <p:nvPr/>
        </p:nvSpPr>
        <p:spPr bwMode="auto">
          <a:xfrm flipH="1">
            <a:off x="4048657" y="1988457"/>
            <a:ext cx="2824515" cy="3489495"/>
          </a:xfrm>
          <a:custGeom>
            <a:avLst/>
            <a:gdLst>
              <a:gd name="csX0" fmla="*/ 2385612 w 2607678"/>
              <a:gd name="csY0" fmla="*/ 0 h 3976554"/>
              <a:gd name="csX1" fmla="*/ 1085270 w 2607678"/>
              <a:gd name="csY1" fmla="*/ 0 h 3976554"/>
              <a:gd name="csX2" fmla="*/ 0 w 2607678"/>
              <a:gd name="csY2" fmla="*/ 1038844 h 3976554"/>
              <a:gd name="csX3" fmla="*/ 0 w 2607678"/>
              <a:gd name="csY3" fmla="*/ 2175593 h 3976554"/>
              <a:gd name="csX4" fmla="*/ 0 w 2607678"/>
              <a:gd name="csY4" fmla="*/ 2626681 h 3976554"/>
              <a:gd name="csX5" fmla="*/ 0 w 2607678"/>
              <a:gd name="csY5" fmla="*/ 3763429 h 3976554"/>
              <a:gd name="csX6" fmla="*/ 222067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1" y="0"/>
                  <a:pt x="2385612" y="0"/>
                </a:cubicBezTo>
                <a:close/>
              </a:path>
            </a:pathLst>
          </a:custGeom>
          <a:solidFill>
            <a:schemeClr val="bg1"/>
          </a:solidFill>
          <a:ln w="12700">
            <a:solidFill>
              <a:srgbClr val="379A67"/>
            </a:solidFill>
            <a:prstDash val="sysDot"/>
          </a:ln>
          <a:effectLst/>
        </p:spPr>
        <p:txBody>
          <a:bodyPr wrap="square" anchor="ctr">
            <a:noAutofit/>
          </a:bodyPr>
          <a:lstStyle/>
          <a:p>
            <a:endParaRPr lang="en-US" sz="900"/>
          </a:p>
        </p:txBody>
      </p:sp>
      <p:sp>
        <p:nvSpPr>
          <p:cNvPr id="5" name="Freeform 4">
            <a:extLst>
              <a:ext uri="{FF2B5EF4-FFF2-40B4-BE49-F238E27FC236}">
                <a16:creationId xmlns:a16="http://schemas.microsoft.com/office/drawing/2014/main" id="{8F1C90C8-8610-9688-27EE-DFE5DC667B08}"/>
              </a:ext>
            </a:extLst>
          </p:cNvPr>
          <p:cNvSpPr/>
          <p:nvPr/>
        </p:nvSpPr>
        <p:spPr>
          <a:xfrm flipH="1">
            <a:off x="590261" y="1988457"/>
            <a:ext cx="2822135" cy="986972"/>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6">
            <a:extLst>
              <a:ext uri="{FF2B5EF4-FFF2-40B4-BE49-F238E27FC236}">
                <a16:creationId xmlns:a16="http://schemas.microsoft.com/office/drawing/2014/main" id="{E8BE17FA-1C1F-AA6B-2AFC-19624809ADF8}"/>
              </a:ext>
            </a:extLst>
          </p:cNvPr>
          <p:cNvSpPr/>
          <p:nvPr/>
        </p:nvSpPr>
        <p:spPr>
          <a:xfrm flipH="1">
            <a:off x="4051399" y="1988457"/>
            <a:ext cx="2822135" cy="986972"/>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379A6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Arrow: Right 89">
            <a:extLst>
              <a:ext uri="{FF2B5EF4-FFF2-40B4-BE49-F238E27FC236}">
                <a16:creationId xmlns:a16="http://schemas.microsoft.com/office/drawing/2014/main" id="{533A7345-7F09-8255-727B-8EB00D7D3DF0}"/>
              </a:ext>
            </a:extLst>
          </p:cNvPr>
          <p:cNvSpPr/>
          <p:nvPr/>
        </p:nvSpPr>
        <p:spPr>
          <a:xfrm>
            <a:off x="3412034" y="4114544"/>
            <a:ext cx="481747" cy="452667"/>
          </a:xfrm>
          <a:prstGeom prst="rightArrow">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Arrow: Right 89">
            <a:extLst>
              <a:ext uri="{FF2B5EF4-FFF2-40B4-BE49-F238E27FC236}">
                <a16:creationId xmlns:a16="http://schemas.microsoft.com/office/drawing/2014/main" id="{CD974ED5-1363-A2A3-5386-2012867D0BAC}"/>
              </a:ext>
            </a:extLst>
          </p:cNvPr>
          <p:cNvSpPr/>
          <p:nvPr/>
        </p:nvSpPr>
        <p:spPr>
          <a:xfrm>
            <a:off x="6854147" y="4153554"/>
            <a:ext cx="481747" cy="452667"/>
          </a:xfrm>
          <a:prstGeom prst="rightArrow">
            <a:avLst/>
          </a:prstGeom>
          <a:solidFill>
            <a:srgbClr val="379A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DD6F4F68-99DC-5492-DA18-815434748231}"/>
              </a:ext>
            </a:extLst>
          </p:cNvPr>
          <p:cNvSpPr txBox="1"/>
          <p:nvPr/>
        </p:nvSpPr>
        <p:spPr>
          <a:xfrm>
            <a:off x="643067" y="3072348"/>
            <a:ext cx="2527394" cy="1066959"/>
          </a:xfrm>
          <a:prstGeom prst="rect">
            <a:avLst/>
          </a:prstGeom>
          <a:noFill/>
        </p:spPr>
        <p:txBody>
          <a:bodyPr wrap="square">
            <a:spAutoFit/>
          </a:bodyPr>
          <a:lstStyle/>
          <a:p>
            <a:pPr marL="180000" lvl="0" indent="-180000">
              <a:lnSpc>
                <a:spcPts val="1600"/>
              </a:lnSpc>
              <a:spcAft>
                <a:spcPts val="400"/>
              </a:spcAft>
              <a:buClr>
                <a:srgbClr val="007772"/>
              </a:buClr>
              <a:buFont typeface="Arial" panose="020B0604020202020204" pitchFamily="34" charset="0"/>
              <a:buChar char="•"/>
            </a:pPr>
            <a:r>
              <a:rPr lang="en-US" sz="1500">
                <a:solidFill>
                  <a:srgbClr val="262626"/>
                </a:solidFill>
              </a:rPr>
              <a:t>Club of Rome 1986</a:t>
            </a:r>
          </a:p>
          <a:p>
            <a:pPr marL="180000" lvl="0" indent="-180000">
              <a:lnSpc>
                <a:spcPts val="1600"/>
              </a:lnSpc>
              <a:spcAft>
                <a:spcPts val="400"/>
              </a:spcAft>
              <a:buClr>
                <a:srgbClr val="007772"/>
              </a:buClr>
              <a:buFont typeface="Arial" panose="020B0604020202020204" pitchFamily="34" charset="0"/>
              <a:buChar char="•"/>
            </a:pPr>
            <a:r>
              <a:rPr lang="en-US" sz="1500">
                <a:solidFill>
                  <a:srgbClr val="262626"/>
                </a:solidFill>
              </a:rPr>
              <a:t>2015 Paris Declaration</a:t>
            </a:r>
          </a:p>
          <a:p>
            <a:pPr marL="180000" lvl="0" indent="-180000">
              <a:lnSpc>
                <a:spcPts val="1600"/>
              </a:lnSpc>
              <a:spcAft>
                <a:spcPts val="400"/>
              </a:spcAft>
              <a:buClr>
                <a:srgbClr val="007772"/>
              </a:buClr>
              <a:buFont typeface="Arial" panose="020B0604020202020204" pitchFamily="34" charset="0"/>
              <a:buChar char="•"/>
            </a:pPr>
            <a:r>
              <a:rPr lang="en-US" sz="1500">
                <a:solidFill>
                  <a:srgbClr val="262626"/>
                </a:solidFill>
              </a:rPr>
              <a:t>2016 SDGs</a:t>
            </a:r>
          </a:p>
          <a:p>
            <a:pPr marL="180000" lvl="0" indent="-180000">
              <a:lnSpc>
                <a:spcPts val="1600"/>
              </a:lnSpc>
              <a:spcAft>
                <a:spcPts val="400"/>
              </a:spcAft>
              <a:buClr>
                <a:srgbClr val="007772"/>
              </a:buClr>
              <a:buFont typeface="Arial" panose="020B0604020202020204" pitchFamily="34" charset="0"/>
              <a:buChar char="•"/>
            </a:pPr>
            <a:endParaRPr lang="en-IE" sz="1500">
              <a:solidFill>
                <a:srgbClr val="262626"/>
              </a:solidFill>
            </a:endParaRPr>
          </a:p>
        </p:txBody>
      </p:sp>
      <p:sp>
        <p:nvSpPr>
          <p:cNvPr id="14" name="CuadroTexto 553">
            <a:extLst>
              <a:ext uri="{FF2B5EF4-FFF2-40B4-BE49-F238E27FC236}">
                <a16:creationId xmlns:a16="http://schemas.microsoft.com/office/drawing/2014/main" id="{3AE9AA3E-77D3-5ECF-BCEB-5C4D990EFF3B}"/>
              </a:ext>
            </a:extLst>
          </p:cNvPr>
          <p:cNvSpPr txBox="1"/>
          <p:nvPr/>
        </p:nvSpPr>
        <p:spPr>
          <a:xfrm>
            <a:off x="730150" y="2247780"/>
            <a:ext cx="2086225" cy="865365"/>
          </a:xfrm>
          <a:prstGeom prst="rect">
            <a:avLst/>
          </a:prstGeom>
          <a:noFill/>
        </p:spPr>
        <p:txBody>
          <a:bodyPr wrap="square" rtlCol="0">
            <a:spAutoFit/>
          </a:bodyPr>
          <a:lstStyle/>
          <a:p>
            <a:pPr>
              <a:lnSpc>
                <a:spcPts val="2000"/>
              </a:lnSpc>
            </a:pPr>
            <a:r>
              <a:rPr lang="en-US" sz="2000" b="1" kern="0">
                <a:solidFill>
                  <a:srgbClr val="FFFFFF"/>
                </a:solidFill>
                <a:latin typeface="Calibri" panose="020F0502020204030204" pitchFamily="34" charset="0"/>
                <a:cs typeface="Calibri" panose="020F0502020204030204" pitchFamily="34" charset="0"/>
                <a:sym typeface="Century Gothic"/>
              </a:rPr>
              <a:t>Sustainable Development</a:t>
            </a:r>
          </a:p>
          <a:p>
            <a:pPr>
              <a:lnSpc>
                <a:spcPts val="2000"/>
              </a:lnSpc>
            </a:pPr>
            <a:endParaRPr lang="en-US" sz="2000" b="1">
              <a:solidFill>
                <a:schemeClr val="bg1"/>
              </a:solidFill>
              <a:latin typeface="Calibri" panose="020F0502020204030204" pitchFamily="34" charset="0"/>
              <a:ea typeface="Lato" charset="0"/>
              <a:cs typeface="Calibri" panose="020F0502020204030204" pitchFamily="34" charset="0"/>
            </a:endParaRPr>
          </a:p>
        </p:txBody>
      </p:sp>
      <p:sp>
        <p:nvSpPr>
          <p:cNvPr id="15" name="TextBox 14">
            <a:extLst>
              <a:ext uri="{FF2B5EF4-FFF2-40B4-BE49-F238E27FC236}">
                <a16:creationId xmlns:a16="http://schemas.microsoft.com/office/drawing/2014/main" id="{57FA407E-A168-2B1F-8A2C-D258E5162D06}"/>
              </a:ext>
            </a:extLst>
          </p:cNvPr>
          <p:cNvSpPr txBox="1"/>
          <p:nvPr/>
        </p:nvSpPr>
        <p:spPr>
          <a:xfrm>
            <a:off x="4226136" y="3072348"/>
            <a:ext cx="2402641" cy="1272143"/>
          </a:xfrm>
          <a:prstGeom prst="rect">
            <a:avLst/>
          </a:prstGeom>
          <a:noFill/>
        </p:spPr>
        <p:txBody>
          <a:bodyPr wrap="square">
            <a:spAutoFit/>
          </a:bodyPr>
          <a:lstStyle/>
          <a:p>
            <a:pPr marL="180000" lvl="0" indent="-180000">
              <a:lnSpc>
                <a:spcPts val="1600"/>
              </a:lnSpc>
              <a:spcAft>
                <a:spcPts val="400"/>
              </a:spcAft>
              <a:buClr>
                <a:srgbClr val="379A67"/>
              </a:buClr>
              <a:buFont typeface="Arial" panose="020B0604020202020204" pitchFamily="34" charset="0"/>
              <a:buChar char="•"/>
            </a:pPr>
            <a:r>
              <a:rPr lang="en-US" sz="1500">
                <a:solidFill>
                  <a:srgbClr val="262626"/>
                </a:solidFill>
              </a:rPr>
              <a:t>EU-</a:t>
            </a:r>
            <a:r>
              <a:rPr lang="en-US" sz="1500" err="1">
                <a:solidFill>
                  <a:srgbClr val="262626"/>
                </a:solidFill>
              </a:rPr>
              <a:t>Taxonomie</a:t>
            </a:r>
            <a:endParaRPr lang="en-US" sz="1500">
              <a:solidFill>
                <a:srgbClr val="262626"/>
              </a:solidFill>
            </a:endParaRPr>
          </a:p>
          <a:p>
            <a:pPr marL="180000" lvl="0" indent="-180000">
              <a:lnSpc>
                <a:spcPts val="1600"/>
              </a:lnSpc>
              <a:spcAft>
                <a:spcPts val="400"/>
              </a:spcAft>
              <a:buClr>
                <a:srgbClr val="379A67"/>
              </a:buClr>
              <a:buFont typeface="Arial" panose="020B0604020202020204" pitchFamily="34" charset="0"/>
              <a:buChar char="•"/>
            </a:pPr>
            <a:r>
              <a:rPr lang="en-US" sz="1500" err="1">
                <a:solidFill>
                  <a:srgbClr val="262626"/>
                </a:solidFill>
              </a:rPr>
              <a:t>Lieferkettengesetz</a:t>
            </a:r>
            <a:r>
              <a:rPr lang="en-US" sz="1500">
                <a:solidFill>
                  <a:srgbClr val="262626"/>
                </a:solidFill>
              </a:rPr>
              <a:t>, CSDDD</a:t>
            </a:r>
          </a:p>
          <a:p>
            <a:pPr marL="180000" lvl="0" indent="-180000">
              <a:lnSpc>
                <a:spcPts val="1600"/>
              </a:lnSpc>
              <a:spcAft>
                <a:spcPts val="400"/>
              </a:spcAft>
              <a:buClr>
                <a:srgbClr val="379A67"/>
              </a:buClr>
              <a:buFont typeface="Arial" panose="020B0604020202020204" pitchFamily="34" charset="0"/>
              <a:buChar char="•"/>
            </a:pPr>
            <a:r>
              <a:rPr lang="en-US" sz="1500">
                <a:solidFill>
                  <a:srgbClr val="262626"/>
                </a:solidFill>
              </a:rPr>
              <a:t>CSRD/ESRS</a:t>
            </a:r>
          </a:p>
          <a:p>
            <a:pPr marL="180000" lvl="0" indent="-180000">
              <a:lnSpc>
                <a:spcPts val="1600"/>
              </a:lnSpc>
              <a:spcAft>
                <a:spcPts val="400"/>
              </a:spcAft>
              <a:buClr>
                <a:srgbClr val="379A67"/>
              </a:buClr>
              <a:buFont typeface="Arial" panose="020B0604020202020204" pitchFamily="34" charset="0"/>
              <a:buChar char="•"/>
            </a:pPr>
            <a:r>
              <a:rPr lang="en-US" sz="1500">
                <a:solidFill>
                  <a:srgbClr val="262626"/>
                </a:solidFill>
              </a:rPr>
              <a:t>EBA Guidelines</a:t>
            </a:r>
            <a:endParaRPr lang="en-IE" sz="1500">
              <a:solidFill>
                <a:srgbClr val="262626"/>
              </a:solidFill>
            </a:endParaRPr>
          </a:p>
        </p:txBody>
      </p:sp>
      <p:sp>
        <p:nvSpPr>
          <p:cNvPr id="16" name="CuadroTexto 553">
            <a:extLst>
              <a:ext uri="{FF2B5EF4-FFF2-40B4-BE49-F238E27FC236}">
                <a16:creationId xmlns:a16="http://schemas.microsoft.com/office/drawing/2014/main" id="{DA809029-8C92-9EB9-6714-DF18BE7290B5}"/>
              </a:ext>
            </a:extLst>
          </p:cNvPr>
          <p:cNvSpPr txBox="1"/>
          <p:nvPr/>
        </p:nvSpPr>
        <p:spPr>
          <a:xfrm>
            <a:off x="4313221" y="2247780"/>
            <a:ext cx="1543226" cy="865365"/>
          </a:xfrm>
          <a:prstGeom prst="rect">
            <a:avLst/>
          </a:prstGeom>
          <a:noFill/>
        </p:spPr>
        <p:txBody>
          <a:bodyPr wrap="square" rtlCol="0">
            <a:spAutoFit/>
          </a:bodyPr>
          <a:lstStyle/>
          <a:p>
            <a:pPr>
              <a:lnSpc>
                <a:spcPts val="2000"/>
              </a:lnSpc>
            </a:pPr>
            <a:r>
              <a:rPr lang="en-US" sz="2000" b="1">
                <a:solidFill>
                  <a:schemeClr val="bg1"/>
                </a:solidFill>
                <a:latin typeface="Calibri" panose="020F0502020204030204" pitchFamily="34" charset="0"/>
                <a:ea typeface="Lato" charset="0"/>
                <a:cs typeface="Calibri" panose="020F0502020204030204" pitchFamily="34" charset="0"/>
              </a:rPr>
              <a:t>Legal Drivers (ESG)</a:t>
            </a:r>
          </a:p>
          <a:p>
            <a:pPr>
              <a:lnSpc>
                <a:spcPts val="2000"/>
              </a:lnSpc>
            </a:pPr>
            <a:r>
              <a:rPr lang="en-US" sz="2000" b="1">
                <a:solidFill>
                  <a:schemeClr val="bg1"/>
                </a:solidFill>
                <a:latin typeface="Calibri" panose="020F0502020204030204" pitchFamily="34" charset="0"/>
                <a:ea typeface="Lato" charset="0"/>
                <a:cs typeface="Calibri" panose="020F0502020204030204" pitchFamily="34" charset="0"/>
              </a:rPr>
              <a:t> </a:t>
            </a:r>
          </a:p>
        </p:txBody>
      </p:sp>
      <p:sp>
        <p:nvSpPr>
          <p:cNvPr id="19" name="Textfeld 3">
            <a:extLst>
              <a:ext uri="{FF2B5EF4-FFF2-40B4-BE49-F238E27FC236}">
                <a16:creationId xmlns:a16="http://schemas.microsoft.com/office/drawing/2014/main" id="{A5D36031-0B17-721C-6A76-A6BF3D86F434}"/>
              </a:ext>
            </a:extLst>
          </p:cNvPr>
          <p:cNvSpPr txBox="1"/>
          <p:nvPr/>
        </p:nvSpPr>
        <p:spPr>
          <a:xfrm>
            <a:off x="513729" y="464382"/>
            <a:ext cx="6733737" cy="579646"/>
          </a:xfrm>
          <a:prstGeom prst="rect">
            <a:avLst/>
          </a:prstGeom>
          <a:noFill/>
        </p:spPr>
        <p:txBody>
          <a:bodyPr wrap="square" lIns="91440" tIns="45720" rIns="91440" bIns="45720" anchor="t">
            <a:spAutoFit/>
          </a:bodyPr>
          <a:lstStyle/>
          <a:p>
            <a:pPr>
              <a:lnSpc>
                <a:spcPts val="3820"/>
              </a:lnSpc>
            </a:pPr>
            <a:r>
              <a:rPr lang="en-US" sz="3600" b="1">
                <a:solidFill>
                  <a:srgbClr val="007772"/>
                </a:solidFill>
              </a:rPr>
              <a:t>What Are Drivers of ESG?</a:t>
            </a:r>
          </a:p>
        </p:txBody>
      </p:sp>
      <p:cxnSp>
        <p:nvCxnSpPr>
          <p:cNvPr id="20" name="Straight Connector 19">
            <a:extLst>
              <a:ext uri="{FF2B5EF4-FFF2-40B4-BE49-F238E27FC236}">
                <a16:creationId xmlns:a16="http://schemas.microsoft.com/office/drawing/2014/main" id="{C85AC958-466A-BFE6-2D5A-C00587A77B88}"/>
              </a:ext>
            </a:extLst>
          </p:cNvPr>
          <p:cNvCxnSpPr>
            <a:cxnSpLocks/>
          </p:cNvCxnSpPr>
          <p:nvPr/>
        </p:nvCxnSpPr>
        <p:spPr>
          <a:xfrm>
            <a:off x="1" y="1189701"/>
            <a:ext cx="5936343"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21" name="Freeform 20">
            <a:extLst>
              <a:ext uri="{FF2B5EF4-FFF2-40B4-BE49-F238E27FC236}">
                <a16:creationId xmlns:a16="http://schemas.microsoft.com/office/drawing/2014/main" id="{67B3EF7C-7B21-44FF-36D4-5C1149B9CDFE}"/>
              </a:ext>
            </a:extLst>
          </p:cNvPr>
          <p:cNvSpPr/>
          <p:nvPr/>
        </p:nvSpPr>
        <p:spPr>
          <a:xfrm rot="14558579" flipH="1">
            <a:off x="6290431" y="720898"/>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
        <p:nvSpPr>
          <p:cNvPr id="63" name="Freeform 242">
            <a:extLst>
              <a:ext uri="{FF2B5EF4-FFF2-40B4-BE49-F238E27FC236}">
                <a16:creationId xmlns:a16="http://schemas.microsoft.com/office/drawing/2014/main" id="{A3185725-374E-324C-8370-A1C8105A527F}"/>
              </a:ext>
            </a:extLst>
          </p:cNvPr>
          <p:cNvSpPr>
            <a:spLocks noChangeArrowheads="1"/>
          </p:cNvSpPr>
          <p:nvPr/>
        </p:nvSpPr>
        <p:spPr bwMode="auto">
          <a:xfrm>
            <a:off x="2135158" y="4495445"/>
            <a:ext cx="1110155" cy="127444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chemeClr val="bg1"/>
          </a:solidFill>
          <a:ln w="12700">
            <a:solidFill>
              <a:srgbClr val="007772"/>
            </a:solidFill>
            <a:prstDash val="sysDot"/>
          </a:ln>
          <a:effectLst>
            <a:outerShdw blurRad="50800" dist="38100" dir="5400000" algn="t" rotWithShape="0">
              <a:prstClr val="black">
                <a:alpha val="40000"/>
              </a:prstClr>
            </a:outerShdw>
          </a:effectLst>
        </p:spPr>
        <p:txBody>
          <a:bodyPr wrap="none" anchor="ctr"/>
          <a:lstStyle/>
          <a:p>
            <a:endParaRPr lang="en-US" sz="900"/>
          </a:p>
        </p:txBody>
      </p:sp>
      <p:sp>
        <p:nvSpPr>
          <p:cNvPr id="64" name="Freeform 242">
            <a:extLst>
              <a:ext uri="{FF2B5EF4-FFF2-40B4-BE49-F238E27FC236}">
                <a16:creationId xmlns:a16="http://schemas.microsoft.com/office/drawing/2014/main" id="{8F3138E9-7C60-72CF-C433-40CA6E111304}"/>
              </a:ext>
            </a:extLst>
          </p:cNvPr>
          <p:cNvSpPr>
            <a:spLocks noChangeArrowheads="1"/>
          </p:cNvSpPr>
          <p:nvPr/>
        </p:nvSpPr>
        <p:spPr bwMode="auto">
          <a:xfrm>
            <a:off x="5589937" y="4529991"/>
            <a:ext cx="1110155" cy="127444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chemeClr val="bg1"/>
          </a:solidFill>
          <a:ln w="12700">
            <a:solidFill>
              <a:srgbClr val="379A67"/>
            </a:solidFill>
            <a:prstDash val="sysDot"/>
          </a:ln>
          <a:effectLst>
            <a:outerShdw blurRad="50800" dist="38100" dir="5400000" algn="t" rotWithShape="0">
              <a:prstClr val="black">
                <a:alpha val="40000"/>
              </a:prstClr>
            </a:outerShdw>
          </a:effectLst>
        </p:spPr>
        <p:txBody>
          <a:bodyPr wrap="none" anchor="ctr"/>
          <a:lstStyle/>
          <a:p>
            <a:endParaRPr lang="en-US" sz="900"/>
          </a:p>
        </p:txBody>
      </p:sp>
      <p:grpSp>
        <p:nvGrpSpPr>
          <p:cNvPr id="66" name="Graphic 2">
            <a:extLst>
              <a:ext uri="{FF2B5EF4-FFF2-40B4-BE49-F238E27FC236}">
                <a16:creationId xmlns:a16="http://schemas.microsoft.com/office/drawing/2014/main" id="{4C37CF29-42D6-D6E6-396C-B507B4475EE2}"/>
              </a:ext>
            </a:extLst>
          </p:cNvPr>
          <p:cNvGrpSpPr/>
          <p:nvPr/>
        </p:nvGrpSpPr>
        <p:grpSpPr>
          <a:xfrm>
            <a:off x="6005729" y="5780532"/>
            <a:ext cx="566952" cy="558883"/>
            <a:chOff x="7190753" y="5365577"/>
            <a:chExt cx="745522" cy="754273"/>
          </a:xfrm>
          <a:solidFill>
            <a:schemeClr val="bg1"/>
          </a:solidFill>
        </p:grpSpPr>
        <p:sp>
          <p:nvSpPr>
            <p:cNvPr id="67" name="Freeform 376">
              <a:extLst>
                <a:ext uri="{FF2B5EF4-FFF2-40B4-BE49-F238E27FC236}">
                  <a16:creationId xmlns:a16="http://schemas.microsoft.com/office/drawing/2014/main" id="{4DE1F9B0-DAB1-A690-8808-457A6D3AC561}"/>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377">
              <a:extLst>
                <a:ext uri="{FF2B5EF4-FFF2-40B4-BE49-F238E27FC236}">
                  <a16:creationId xmlns:a16="http://schemas.microsoft.com/office/drawing/2014/main" id="{B5FBBC49-E3B3-3405-1917-6639B587A9BD}"/>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378">
              <a:extLst>
                <a:ext uri="{FF2B5EF4-FFF2-40B4-BE49-F238E27FC236}">
                  <a16:creationId xmlns:a16="http://schemas.microsoft.com/office/drawing/2014/main" id="{279AF831-F66F-E8DF-5E60-AF417FFF3CD4}"/>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379">
              <a:extLst>
                <a:ext uri="{FF2B5EF4-FFF2-40B4-BE49-F238E27FC236}">
                  <a16:creationId xmlns:a16="http://schemas.microsoft.com/office/drawing/2014/main" id="{B04B6E52-F935-A66D-A5E0-FD7E0ACE4C32}"/>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380">
              <a:extLst>
                <a:ext uri="{FF2B5EF4-FFF2-40B4-BE49-F238E27FC236}">
                  <a16:creationId xmlns:a16="http://schemas.microsoft.com/office/drawing/2014/main" id="{0ACB0C09-1FF1-5319-E1CF-892CB2D38AAC}"/>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381">
              <a:extLst>
                <a:ext uri="{FF2B5EF4-FFF2-40B4-BE49-F238E27FC236}">
                  <a16:creationId xmlns:a16="http://schemas.microsoft.com/office/drawing/2014/main" id="{E295FD68-1A11-8988-B001-5CFB7196EC87}"/>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382">
              <a:extLst>
                <a:ext uri="{FF2B5EF4-FFF2-40B4-BE49-F238E27FC236}">
                  <a16:creationId xmlns:a16="http://schemas.microsoft.com/office/drawing/2014/main" id="{E7A49FBC-FC4E-4986-25DF-E7893FAF5156}"/>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383">
              <a:extLst>
                <a:ext uri="{FF2B5EF4-FFF2-40B4-BE49-F238E27FC236}">
                  <a16:creationId xmlns:a16="http://schemas.microsoft.com/office/drawing/2014/main" id="{F1515362-17DD-B73F-DCF7-2E321BC77CDF}"/>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384">
              <a:extLst>
                <a:ext uri="{FF2B5EF4-FFF2-40B4-BE49-F238E27FC236}">
                  <a16:creationId xmlns:a16="http://schemas.microsoft.com/office/drawing/2014/main" id="{70656470-B192-F2E0-C5D8-F6BEE7838F95}"/>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6" name="Freeform 5">
            <a:extLst>
              <a:ext uri="{FF2B5EF4-FFF2-40B4-BE49-F238E27FC236}">
                <a16:creationId xmlns:a16="http://schemas.microsoft.com/office/drawing/2014/main" id="{C3F3165D-70F7-0AC2-B054-3FBF6A03646F}"/>
              </a:ext>
            </a:extLst>
          </p:cNvPr>
          <p:cNvSpPr>
            <a:spLocks noChangeArrowheads="1"/>
          </p:cNvSpPr>
          <p:nvPr/>
        </p:nvSpPr>
        <p:spPr bwMode="auto">
          <a:xfrm flipH="1">
            <a:off x="7447016" y="1997514"/>
            <a:ext cx="2824515" cy="3489495"/>
          </a:xfrm>
          <a:custGeom>
            <a:avLst/>
            <a:gdLst>
              <a:gd name="csX0" fmla="*/ 2385612 w 2607678"/>
              <a:gd name="csY0" fmla="*/ 0 h 3976554"/>
              <a:gd name="csX1" fmla="*/ 1085270 w 2607678"/>
              <a:gd name="csY1" fmla="*/ 0 h 3976554"/>
              <a:gd name="csX2" fmla="*/ 0 w 2607678"/>
              <a:gd name="csY2" fmla="*/ 1038844 h 3976554"/>
              <a:gd name="csX3" fmla="*/ 0 w 2607678"/>
              <a:gd name="csY3" fmla="*/ 2175593 h 3976554"/>
              <a:gd name="csX4" fmla="*/ 0 w 2607678"/>
              <a:gd name="csY4" fmla="*/ 2626681 h 3976554"/>
              <a:gd name="csX5" fmla="*/ 0 w 2607678"/>
              <a:gd name="csY5" fmla="*/ 3763429 h 3976554"/>
              <a:gd name="csX6" fmla="*/ 222067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1" y="0"/>
                  <a:pt x="2385612" y="0"/>
                </a:cubicBezTo>
                <a:close/>
              </a:path>
            </a:pathLst>
          </a:custGeom>
          <a:solidFill>
            <a:schemeClr val="bg1"/>
          </a:solidFill>
          <a:ln w="12700">
            <a:solidFill>
              <a:srgbClr val="379A67"/>
            </a:solidFill>
            <a:prstDash val="sysDot"/>
          </a:ln>
          <a:effectLst/>
        </p:spPr>
        <p:txBody>
          <a:bodyPr wrap="square" anchor="ctr">
            <a:noAutofit/>
          </a:bodyPr>
          <a:lstStyle/>
          <a:p>
            <a:endParaRPr lang="en-US" sz="900"/>
          </a:p>
        </p:txBody>
      </p:sp>
      <p:sp>
        <p:nvSpPr>
          <p:cNvPr id="10" name="Freeform 9">
            <a:extLst>
              <a:ext uri="{FF2B5EF4-FFF2-40B4-BE49-F238E27FC236}">
                <a16:creationId xmlns:a16="http://schemas.microsoft.com/office/drawing/2014/main" id="{9FD4F2C0-DCA9-3BB8-E32E-262AC7C69734}"/>
              </a:ext>
            </a:extLst>
          </p:cNvPr>
          <p:cNvSpPr/>
          <p:nvPr/>
        </p:nvSpPr>
        <p:spPr>
          <a:xfrm flipH="1">
            <a:off x="7449758" y="1997514"/>
            <a:ext cx="2822135" cy="986972"/>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TextBox 22">
            <a:extLst>
              <a:ext uri="{FF2B5EF4-FFF2-40B4-BE49-F238E27FC236}">
                <a16:creationId xmlns:a16="http://schemas.microsoft.com/office/drawing/2014/main" id="{99DEA3B2-6343-0C01-7356-4F8CDBAE36F4}"/>
              </a:ext>
            </a:extLst>
          </p:cNvPr>
          <p:cNvSpPr txBox="1"/>
          <p:nvPr/>
        </p:nvSpPr>
        <p:spPr>
          <a:xfrm>
            <a:off x="7624495" y="3081405"/>
            <a:ext cx="2402641" cy="1272143"/>
          </a:xfrm>
          <a:prstGeom prst="rect">
            <a:avLst/>
          </a:prstGeom>
          <a:noFill/>
        </p:spPr>
        <p:txBody>
          <a:bodyPr wrap="square">
            <a:spAutoFit/>
          </a:bodyPr>
          <a:lstStyle/>
          <a:p>
            <a:pPr marL="180000" lvl="0" indent="-180000">
              <a:lnSpc>
                <a:spcPts val="1600"/>
              </a:lnSpc>
              <a:spcAft>
                <a:spcPts val="400"/>
              </a:spcAft>
              <a:buClr>
                <a:srgbClr val="379A67"/>
              </a:buClr>
              <a:buFont typeface="Arial" panose="020B0604020202020204" pitchFamily="34" charset="0"/>
              <a:buChar char="•"/>
            </a:pPr>
            <a:r>
              <a:rPr lang="en-US" sz="1500">
                <a:solidFill>
                  <a:srgbClr val="262626"/>
                </a:solidFill>
              </a:rPr>
              <a:t>EU-</a:t>
            </a:r>
            <a:r>
              <a:rPr lang="en-US" sz="1500" err="1">
                <a:solidFill>
                  <a:srgbClr val="262626"/>
                </a:solidFill>
              </a:rPr>
              <a:t>Taxonomie</a:t>
            </a:r>
            <a:endParaRPr lang="en-US" sz="1500">
              <a:solidFill>
                <a:srgbClr val="262626"/>
              </a:solidFill>
            </a:endParaRPr>
          </a:p>
          <a:p>
            <a:pPr marL="180000" lvl="0" indent="-180000">
              <a:lnSpc>
                <a:spcPts val="1600"/>
              </a:lnSpc>
              <a:spcAft>
                <a:spcPts val="400"/>
              </a:spcAft>
              <a:buClr>
                <a:srgbClr val="379A67"/>
              </a:buClr>
              <a:buFont typeface="Arial" panose="020B0604020202020204" pitchFamily="34" charset="0"/>
              <a:buChar char="•"/>
            </a:pPr>
            <a:r>
              <a:rPr lang="en-US" sz="1500" err="1">
                <a:solidFill>
                  <a:srgbClr val="262626"/>
                </a:solidFill>
              </a:rPr>
              <a:t>Lieferkettengesetz</a:t>
            </a:r>
            <a:r>
              <a:rPr lang="en-US" sz="1500">
                <a:solidFill>
                  <a:srgbClr val="262626"/>
                </a:solidFill>
              </a:rPr>
              <a:t>, CSDDD</a:t>
            </a:r>
          </a:p>
          <a:p>
            <a:pPr marL="180000" lvl="0" indent="-180000">
              <a:lnSpc>
                <a:spcPts val="1600"/>
              </a:lnSpc>
              <a:spcAft>
                <a:spcPts val="400"/>
              </a:spcAft>
              <a:buClr>
                <a:srgbClr val="379A67"/>
              </a:buClr>
              <a:buFont typeface="Arial" panose="020B0604020202020204" pitchFamily="34" charset="0"/>
              <a:buChar char="•"/>
            </a:pPr>
            <a:r>
              <a:rPr lang="en-US" sz="1500">
                <a:solidFill>
                  <a:srgbClr val="262626"/>
                </a:solidFill>
              </a:rPr>
              <a:t>CSRD/ESRS</a:t>
            </a:r>
          </a:p>
          <a:p>
            <a:pPr marL="180000" lvl="0" indent="-180000">
              <a:lnSpc>
                <a:spcPts val="1600"/>
              </a:lnSpc>
              <a:spcAft>
                <a:spcPts val="400"/>
              </a:spcAft>
              <a:buClr>
                <a:srgbClr val="379A67"/>
              </a:buClr>
              <a:buFont typeface="Arial" panose="020B0604020202020204" pitchFamily="34" charset="0"/>
              <a:buChar char="•"/>
            </a:pPr>
            <a:r>
              <a:rPr lang="en-US" sz="1500">
                <a:solidFill>
                  <a:srgbClr val="262626"/>
                </a:solidFill>
              </a:rPr>
              <a:t>EBA Guidelines</a:t>
            </a:r>
            <a:endParaRPr lang="en-IE" sz="1500">
              <a:solidFill>
                <a:srgbClr val="262626"/>
              </a:solidFill>
            </a:endParaRPr>
          </a:p>
        </p:txBody>
      </p:sp>
      <p:sp>
        <p:nvSpPr>
          <p:cNvPr id="24" name="CuadroTexto 553">
            <a:extLst>
              <a:ext uri="{FF2B5EF4-FFF2-40B4-BE49-F238E27FC236}">
                <a16:creationId xmlns:a16="http://schemas.microsoft.com/office/drawing/2014/main" id="{052CB832-B234-4CB6-FF70-BCD786381B0F}"/>
              </a:ext>
            </a:extLst>
          </p:cNvPr>
          <p:cNvSpPr txBox="1"/>
          <p:nvPr/>
        </p:nvSpPr>
        <p:spPr>
          <a:xfrm>
            <a:off x="7711580" y="2256837"/>
            <a:ext cx="1904332" cy="865365"/>
          </a:xfrm>
          <a:prstGeom prst="rect">
            <a:avLst/>
          </a:prstGeom>
          <a:noFill/>
        </p:spPr>
        <p:txBody>
          <a:bodyPr wrap="square" rtlCol="0">
            <a:spAutoFit/>
          </a:bodyPr>
          <a:lstStyle/>
          <a:p>
            <a:pPr>
              <a:lnSpc>
                <a:spcPts val="2000"/>
              </a:lnSpc>
            </a:pPr>
            <a:r>
              <a:rPr lang="en-US" sz="2000" b="1">
                <a:solidFill>
                  <a:schemeClr val="bg1"/>
                </a:solidFill>
                <a:latin typeface="Calibri" panose="020F0502020204030204" pitchFamily="34" charset="0"/>
                <a:ea typeface="Lato" charset="0"/>
                <a:cs typeface="Calibri" panose="020F0502020204030204" pitchFamily="34" charset="0"/>
              </a:rPr>
              <a:t>Markets as Drivers</a:t>
            </a:r>
          </a:p>
          <a:p>
            <a:pPr>
              <a:lnSpc>
                <a:spcPts val="2000"/>
              </a:lnSpc>
            </a:pPr>
            <a:endParaRPr lang="en-US" sz="2000" b="1">
              <a:solidFill>
                <a:schemeClr val="bg1"/>
              </a:solidFill>
              <a:latin typeface="Calibri" panose="020F0502020204030204" pitchFamily="34" charset="0"/>
              <a:ea typeface="Lato" charset="0"/>
              <a:cs typeface="Calibri" panose="020F0502020204030204" pitchFamily="34" charset="0"/>
            </a:endParaRPr>
          </a:p>
        </p:txBody>
      </p:sp>
      <p:sp>
        <p:nvSpPr>
          <p:cNvPr id="25" name="Freeform 242">
            <a:extLst>
              <a:ext uri="{FF2B5EF4-FFF2-40B4-BE49-F238E27FC236}">
                <a16:creationId xmlns:a16="http://schemas.microsoft.com/office/drawing/2014/main" id="{22A2A590-01D2-A6EC-B75A-6CA4ACEC3BE2}"/>
              </a:ext>
            </a:extLst>
          </p:cNvPr>
          <p:cNvSpPr>
            <a:spLocks noChangeArrowheads="1"/>
          </p:cNvSpPr>
          <p:nvPr/>
        </p:nvSpPr>
        <p:spPr bwMode="auto">
          <a:xfrm>
            <a:off x="8988296" y="4539048"/>
            <a:ext cx="1110155" cy="127444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chemeClr val="bg1"/>
          </a:solidFill>
          <a:ln w="12700">
            <a:solidFill>
              <a:srgbClr val="379A67"/>
            </a:solidFill>
            <a:prstDash val="sysDot"/>
          </a:ln>
          <a:effectLst>
            <a:outerShdw blurRad="50800" dist="38100" dir="5400000" algn="t" rotWithShape="0">
              <a:prstClr val="black">
                <a:alpha val="40000"/>
              </a:prstClr>
            </a:outerShdw>
          </a:effectLst>
        </p:spPr>
        <p:txBody>
          <a:bodyPr wrap="none" anchor="ctr"/>
          <a:lstStyle/>
          <a:p>
            <a:endParaRPr lang="en-US" sz="900"/>
          </a:p>
        </p:txBody>
      </p:sp>
      <p:grpSp>
        <p:nvGrpSpPr>
          <p:cNvPr id="26" name="Graphic 2">
            <a:extLst>
              <a:ext uri="{FF2B5EF4-FFF2-40B4-BE49-F238E27FC236}">
                <a16:creationId xmlns:a16="http://schemas.microsoft.com/office/drawing/2014/main" id="{D44D820B-FC10-74A6-8DFE-F36EE2193BBB}"/>
              </a:ext>
            </a:extLst>
          </p:cNvPr>
          <p:cNvGrpSpPr/>
          <p:nvPr/>
        </p:nvGrpSpPr>
        <p:grpSpPr>
          <a:xfrm>
            <a:off x="9404088" y="4936133"/>
            <a:ext cx="566952" cy="558883"/>
            <a:chOff x="7190753" y="5365577"/>
            <a:chExt cx="745522" cy="754273"/>
          </a:xfrm>
          <a:solidFill>
            <a:schemeClr val="bg1"/>
          </a:solidFill>
        </p:grpSpPr>
        <p:sp>
          <p:nvSpPr>
            <p:cNvPr id="27" name="Freeform 376">
              <a:extLst>
                <a:ext uri="{FF2B5EF4-FFF2-40B4-BE49-F238E27FC236}">
                  <a16:creationId xmlns:a16="http://schemas.microsoft.com/office/drawing/2014/main" id="{68469BBF-12F7-2E93-4F02-D7DF3A7AE075}"/>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377">
              <a:extLst>
                <a:ext uri="{FF2B5EF4-FFF2-40B4-BE49-F238E27FC236}">
                  <a16:creationId xmlns:a16="http://schemas.microsoft.com/office/drawing/2014/main" id="{89DA26D1-1A0B-F786-FDD1-06F63E15D6FE}"/>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378">
              <a:extLst>
                <a:ext uri="{FF2B5EF4-FFF2-40B4-BE49-F238E27FC236}">
                  <a16:creationId xmlns:a16="http://schemas.microsoft.com/office/drawing/2014/main" id="{6433056D-AE79-C080-E824-79E30B77B168}"/>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379">
              <a:extLst>
                <a:ext uri="{FF2B5EF4-FFF2-40B4-BE49-F238E27FC236}">
                  <a16:creationId xmlns:a16="http://schemas.microsoft.com/office/drawing/2014/main" id="{1131E6B0-7A68-A60D-27F0-AC3515A765B7}"/>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80">
              <a:extLst>
                <a:ext uri="{FF2B5EF4-FFF2-40B4-BE49-F238E27FC236}">
                  <a16:creationId xmlns:a16="http://schemas.microsoft.com/office/drawing/2014/main" id="{59F60815-AFDF-0DC4-F5C3-77E8C385A4D5}"/>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381">
              <a:extLst>
                <a:ext uri="{FF2B5EF4-FFF2-40B4-BE49-F238E27FC236}">
                  <a16:creationId xmlns:a16="http://schemas.microsoft.com/office/drawing/2014/main" id="{D379A5D9-0FA9-5FF6-BC3A-E6D627120CA6}"/>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382">
              <a:extLst>
                <a:ext uri="{FF2B5EF4-FFF2-40B4-BE49-F238E27FC236}">
                  <a16:creationId xmlns:a16="http://schemas.microsoft.com/office/drawing/2014/main" id="{9549C47F-786D-0AA5-59A4-5E9CD6648AF0}"/>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383">
              <a:extLst>
                <a:ext uri="{FF2B5EF4-FFF2-40B4-BE49-F238E27FC236}">
                  <a16:creationId xmlns:a16="http://schemas.microsoft.com/office/drawing/2014/main" id="{2BA3FEB9-BDEE-3338-2287-86ED862E5084}"/>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5" name="Freeform 384">
              <a:extLst>
                <a:ext uri="{FF2B5EF4-FFF2-40B4-BE49-F238E27FC236}">
                  <a16:creationId xmlns:a16="http://schemas.microsoft.com/office/drawing/2014/main" id="{9675DB13-C1A8-744B-0139-5357EDB2730E}"/>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81" name="Graphic 503">
            <a:extLst>
              <a:ext uri="{FF2B5EF4-FFF2-40B4-BE49-F238E27FC236}">
                <a16:creationId xmlns:a16="http://schemas.microsoft.com/office/drawing/2014/main" id="{EBA345BF-1803-3A3D-BF15-BBC65E32D7DD}"/>
              </a:ext>
            </a:extLst>
          </p:cNvPr>
          <p:cNvGrpSpPr/>
          <p:nvPr/>
        </p:nvGrpSpPr>
        <p:grpSpPr>
          <a:xfrm>
            <a:off x="9207644" y="4672743"/>
            <a:ext cx="762203" cy="761169"/>
            <a:chOff x="16405369" y="9079039"/>
            <a:chExt cx="982110" cy="980777"/>
          </a:xfrm>
        </p:grpSpPr>
        <p:sp>
          <p:nvSpPr>
            <p:cNvPr id="82" name="Freeform 81">
              <a:extLst>
                <a:ext uri="{FF2B5EF4-FFF2-40B4-BE49-F238E27FC236}">
                  <a16:creationId xmlns:a16="http://schemas.microsoft.com/office/drawing/2014/main" id="{EAD9E37E-2E56-29C1-C91D-A863B635FED7}"/>
                </a:ext>
              </a:extLst>
            </p:cNvPr>
            <p:cNvSpPr/>
            <p:nvPr/>
          </p:nvSpPr>
          <p:spPr>
            <a:xfrm>
              <a:off x="16578683" y="9199369"/>
              <a:ext cx="731217" cy="357695"/>
            </a:xfrm>
            <a:custGeom>
              <a:avLst/>
              <a:gdLst>
                <a:gd name="connsiteX0" fmla="*/ 0 w 731217"/>
                <a:gd name="connsiteY0" fmla="*/ 357696 h 357695"/>
                <a:gd name="connsiteX1" fmla="*/ 229434 w 731217"/>
                <a:gd name="connsiteY1" fmla="*/ 174727 h 357695"/>
                <a:gd name="connsiteX2" fmla="*/ 447314 w 731217"/>
                <a:gd name="connsiteY2" fmla="*/ 283519 h 357695"/>
                <a:gd name="connsiteX3" fmla="*/ 731217 w 731217"/>
                <a:gd name="connsiteY3" fmla="*/ 0 h 357695"/>
              </a:gdLst>
              <a:ahLst/>
              <a:cxnLst>
                <a:cxn ang="0">
                  <a:pos x="connsiteX0" y="connsiteY0"/>
                </a:cxn>
                <a:cxn ang="0">
                  <a:pos x="connsiteX1" y="connsiteY1"/>
                </a:cxn>
                <a:cxn ang="0">
                  <a:pos x="connsiteX2" y="connsiteY2"/>
                </a:cxn>
                <a:cxn ang="0">
                  <a:pos x="connsiteX3" y="connsiteY3"/>
                </a:cxn>
              </a:cxnLst>
              <a:rect l="l" t="t" r="r" b="b"/>
              <a:pathLst>
                <a:path w="731217" h="357695">
                  <a:moveTo>
                    <a:pt x="0" y="357696"/>
                  </a:moveTo>
                  <a:lnTo>
                    <a:pt x="229434" y="174727"/>
                  </a:lnTo>
                  <a:lnTo>
                    <a:pt x="447314" y="283519"/>
                  </a:lnTo>
                  <a:lnTo>
                    <a:pt x="731217" y="0"/>
                  </a:lnTo>
                </a:path>
              </a:pathLst>
            </a:custGeom>
            <a:noFill/>
            <a:ln w="18151" cap="rnd">
              <a:solidFill>
                <a:srgbClr val="62A844"/>
              </a:solidFill>
              <a:prstDash val="solid"/>
              <a:round/>
            </a:ln>
          </p:spPr>
          <p:txBody>
            <a:bodyPr rtlCol="0" anchor="ctr"/>
            <a:lstStyle/>
            <a:p>
              <a:endParaRPr lang="en-US" sz="1799"/>
            </a:p>
          </p:txBody>
        </p:sp>
        <p:sp>
          <p:nvSpPr>
            <p:cNvPr id="83" name="Freeform 82">
              <a:extLst>
                <a:ext uri="{FF2B5EF4-FFF2-40B4-BE49-F238E27FC236}">
                  <a16:creationId xmlns:a16="http://schemas.microsoft.com/office/drawing/2014/main" id="{5249A1F2-F75F-5566-B8BB-996D68FFA1B4}"/>
                </a:ext>
              </a:extLst>
            </p:cNvPr>
            <p:cNvSpPr/>
            <p:nvPr/>
          </p:nvSpPr>
          <p:spPr>
            <a:xfrm>
              <a:off x="16511007" y="9487833"/>
              <a:ext cx="135349" cy="138463"/>
            </a:xfrm>
            <a:custGeom>
              <a:avLst/>
              <a:gdLst>
                <a:gd name="connsiteX0" fmla="*/ 135350 w 135349"/>
                <a:gd name="connsiteY0" fmla="*/ 69232 h 138463"/>
                <a:gd name="connsiteX1" fmla="*/ 67675 w 135349"/>
                <a:gd name="connsiteY1" fmla="*/ 138463 h 138463"/>
                <a:gd name="connsiteX2" fmla="*/ 0 w 135349"/>
                <a:gd name="connsiteY2" fmla="*/ 69232 h 138463"/>
                <a:gd name="connsiteX3" fmla="*/ 67675 w 135349"/>
                <a:gd name="connsiteY3" fmla="*/ 0 h 138463"/>
                <a:gd name="connsiteX4" fmla="*/ 135350 w 135349"/>
                <a:gd name="connsiteY4" fmla="*/ 69232 h 13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349" h="138463">
                  <a:moveTo>
                    <a:pt x="135350" y="69232"/>
                  </a:moveTo>
                  <a:cubicBezTo>
                    <a:pt x="135350" y="107144"/>
                    <a:pt x="105639" y="138463"/>
                    <a:pt x="67675" y="138463"/>
                  </a:cubicBezTo>
                  <a:cubicBezTo>
                    <a:pt x="29711" y="138463"/>
                    <a:pt x="0" y="107144"/>
                    <a:pt x="0" y="69232"/>
                  </a:cubicBezTo>
                  <a:cubicBezTo>
                    <a:pt x="0" y="31319"/>
                    <a:pt x="29711" y="0"/>
                    <a:pt x="67675" y="0"/>
                  </a:cubicBezTo>
                  <a:cubicBezTo>
                    <a:pt x="105639" y="0"/>
                    <a:pt x="135350" y="31319"/>
                    <a:pt x="135350" y="69232"/>
                  </a:cubicBezTo>
                  <a:close/>
                </a:path>
              </a:pathLst>
            </a:custGeom>
            <a:solidFill>
              <a:srgbClr val="FFFFFF"/>
            </a:solidFill>
            <a:ln w="18151" cap="flat">
              <a:solidFill>
                <a:srgbClr val="62A844"/>
              </a:solidFill>
              <a:prstDash val="solid"/>
              <a:miter/>
            </a:ln>
          </p:spPr>
          <p:txBody>
            <a:bodyPr rtlCol="0" anchor="ctr"/>
            <a:lstStyle/>
            <a:p>
              <a:endParaRPr lang="en-US" sz="1799"/>
            </a:p>
          </p:txBody>
        </p:sp>
        <p:sp>
          <p:nvSpPr>
            <p:cNvPr id="84" name="Freeform 83">
              <a:extLst>
                <a:ext uri="{FF2B5EF4-FFF2-40B4-BE49-F238E27FC236}">
                  <a16:creationId xmlns:a16="http://schemas.microsoft.com/office/drawing/2014/main" id="{EA25FF77-4616-23F2-1B0B-5C70D05CF23C}"/>
                </a:ext>
              </a:extLst>
            </p:cNvPr>
            <p:cNvSpPr/>
            <p:nvPr/>
          </p:nvSpPr>
          <p:spPr>
            <a:xfrm>
              <a:off x="16733839" y="9304865"/>
              <a:ext cx="135349" cy="138462"/>
            </a:xfrm>
            <a:custGeom>
              <a:avLst/>
              <a:gdLst>
                <a:gd name="connsiteX0" fmla="*/ 135350 w 135349"/>
                <a:gd name="connsiteY0" fmla="*/ 69232 h 138462"/>
                <a:gd name="connsiteX1" fmla="*/ 67675 w 135349"/>
                <a:gd name="connsiteY1" fmla="*/ 138462 h 138462"/>
                <a:gd name="connsiteX2" fmla="*/ 0 w 135349"/>
                <a:gd name="connsiteY2" fmla="*/ 69232 h 138462"/>
                <a:gd name="connsiteX3" fmla="*/ 67675 w 135349"/>
                <a:gd name="connsiteY3" fmla="*/ 0 h 138462"/>
                <a:gd name="connsiteX4" fmla="*/ 135350 w 135349"/>
                <a:gd name="connsiteY4" fmla="*/ 69232 h 138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349" h="138462">
                  <a:moveTo>
                    <a:pt x="135350" y="69232"/>
                  </a:moveTo>
                  <a:cubicBezTo>
                    <a:pt x="135350" y="107144"/>
                    <a:pt x="105639" y="138462"/>
                    <a:pt x="67675" y="138462"/>
                  </a:cubicBezTo>
                  <a:cubicBezTo>
                    <a:pt x="29711" y="138462"/>
                    <a:pt x="0" y="107144"/>
                    <a:pt x="0" y="69232"/>
                  </a:cubicBezTo>
                  <a:cubicBezTo>
                    <a:pt x="0" y="31318"/>
                    <a:pt x="29711" y="0"/>
                    <a:pt x="67675" y="0"/>
                  </a:cubicBezTo>
                  <a:cubicBezTo>
                    <a:pt x="105639" y="0"/>
                    <a:pt x="135350" y="31318"/>
                    <a:pt x="135350" y="69232"/>
                  </a:cubicBezTo>
                  <a:close/>
                </a:path>
              </a:pathLst>
            </a:custGeom>
            <a:solidFill>
              <a:srgbClr val="FFFFFF"/>
            </a:solidFill>
            <a:ln w="18151" cap="flat">
              <a:solidFill>
                <a:srgbClr val="62A844"/>
              </a:solidFill>
              <a:prstDash val="solid"/>
              <a:miter/>
            </a:ln>
          </p:spPr>
          <p:txBody>
            <a:bodyPr rtlCol="0" anchor="ctr"/>
            <a:lstStyle/>
            <a:p>
              <a:endParaRPr lang="en-US" sz="1799"/>
            </a:p>
          </p:txBody>
        </p:sp>
        <p:sp>
          <p:nvSpPr>
            <p:cNvPr id="85" name="Freeform 84">
              <a:extLst>
                <a:ext uri="{FF2B5EF4-FFF2-40B4-BE49-F238E27FC236}">
                  <a16:creationId xmlns:a16="http://schemas.microsoft.com/office/drawing/2014/main" id="{5C330F75-42D0-16EA-7D3D-D5840416FBA7}"/>
                </a:ext>
              </a:extLst>
            </p:cNvPr>
            <p:cNvSpPr/>
            <p:nvPr/>
          </p:nvSpPr>
          <p:spPr>
            <a:xfrm>
              <a:off x="16958322" y="9413657"/>
              <a:ext cx="135348" cy="138463"/>
            </a:xfrm>
            <a:custGeom>
              <a:avLst/>
              <a:gdLst>
                <a:gd name="connsiteX0" fmla="*/ 135349 w 135348"/>
                <a:gd name="connsiteY0" fmla="*/ 69232 h 138463"/>
                <a:gd name="connsiteX1" fmla="*/ 67674 w 135348"/>
                <a:gd name="connsiteY1" fmla="*/ 138463 h 138463"/>
                <a:gd name="connsiteX2" fmla="*/ 0 w 135348"/>
                <a:gd name="connsiteY2" fmla="*/ 69232 h 138463"/>
                <a:gd name="connsiteX3" fmla="*/ 67674 w 135348"/>
                <a:gd name="connsiteY3" fmla="*/ 0 h 138463"/>
                <a:gd name="connsiteX4" fmla="*/ 135349 w 135348"/>
                <a:gd name="connsiteY4" fmla="*/ 69232 h 13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348" h="138463">
                  <a:moveTo>
                    <a:pt x="135349" y="69232"/>
                  </a:moveTo>
                  <a:cubicBezTo>
                    <a:pt x="135349" y="107144"/>
                    <a:pt x="105639" y="138463"/>
                    <a:pt x="67674" y="138463"/>
                  </a:cubicBezTo>
                  <a:cubicBezTo>
                    <a:pt x="29710" y="138463"/>
                    <a:pt x="0" y="107144"/>
                    <a:pt x="0" y="69232"/>
                  </a:cubicBezTo>
                  <a:cubicBezTo>
                    <a:pt x="0" y="31319"/>
                    <a:pt x="29710" y="0"/>
                    <a:pt x="67674" y="0"/>
                  </a:cubicBezTo>
                  <a:cubicBezTo>
                    <a:pt x="105639" y="0"/>
                    <a:pt x="135349" y="31319"/>
                    <a:pt x="135349" y="69232"/>
                  </a:cubicBezTo>
                  <a:close/>
                </a:path>
              </a:pathLst>
            </a:custGeom>
            <a:solidFill>
              <a:srgbClr val="FFFFFF"/>
            </a:solidFill>
            <a:ln w="18151" cap="flat">
              <a:solidFill>
                <a:srgbClr val="62A844"/>
              </a:solidFill>
              <a:prstDash val="solid"/>
              <a:miter/>
            </a:ln>
          </p:spPr>
          <p:txBody>
            <a:bodyPr rtlCol="0" anchor="ctr"/>
            <a:lstStyle/>
            <a:p>
              <a:endParaRPr lang="en-US" sz="1799"/>
            </a:p>
          </p:txBody>
        </p:sp>
        <p:sp>
          <p:nvSpPr>
            <p:cNvPr id="86" name="Freeform 85">
              <a:extLst>
                <a:ext uri="{FF2B5EF4-FFF2-40B4-BE49-F238E27FC236}">
                  <a16:creationId xmlns:a16="http://schemas.microsoft.com/office/drawing/2014/main" id="{8385DBBF-F4E9-C05B-5C02-9F1494BA7A7A}"/>
                </a:ext>
              </a:extLst>
            </p:cNvPr>
            <p:cNvSpPr/>
            <p:nvPr/>
          </p:nvSpPr>
          <p:spPr>
            <a:xfrm>
              <a:off x="16519260" y="9730143"/>
              <a:ext cx="120494" cy="329673"/>
            </a:xfrm>
            <a:custGeom>
              <a:avLst/>
              <a:gdLst>
                <a:gd name="connsiteX0" fmla="*/ 0 w 120494"/>
                <a:gd name="connsiteY0" fmla="*/ 0 h 329673"/>
                <a:gd name="connsiteX1" fmla="*/ 120494 w 120494"/>
                <a:gd name="connsiteY1" fmla="*/ 0 h 329673"/>
                <a:gd name="connsiteX2" fmla="*/ 120494 w 120494"/>
                <a:gd name="connsiteY2" fmla="*/ 329673 h 329673"/>
                <a:gd name="connsiteX3" fmla="*/ 0 w 120494"/>
                <a:gd name="connsiteY3" fmla="*/ 329673 h 329673"/>
              </a:gdLst>
              <a:ahLst/>
              <a:cxnLst>
                <a:cxn ang="0">
                  <a:pos x="connsiteX0" y="connsiteY0"/>
                </a:cxn>
                <a:cxn ang="0">
                  <a:pos x="connsiteX1" y="connsiteY1"/>
                </a:cxn>
                <a:cxn ang="0">
                  <a:pos x="connsiteX2" y="connsiteY2"/>
                </a:cxn>
                <a:cxn ang="0">
                  <a:pos x="connsiteX3" y="connsiteY3"/>
                </a:cxn>
              </a:cxnLst>
              <a:rect l="l" t="t" r="r" b="b"/>
              <a:pathLst>
                <a:path w="120494" h="329673">
                  <a:moveTo>
                    <a:pt x="0" y="0"/>
                  </a:moveTo>
                  <a:lnTo>
                    <a:pt x="120494" y="0"/>
                  </a:lnTo>
                  <a:lnTo>
                    <a:pt x="120494" y="329673"/>
                  </a:lnTo>
                  <a:lnTo>
                    <a:pt x="0" y="329673"/>
                  </a:lnTo>
                  <a:close/>
                </a:path>
              </a:pathLst>
            </a:custGeom>
            <a:noFill/>
            <a:ln w="18151" cap="rnd">
              <a:solidFill>
                <a:srgbClr val="62A844"/>
              </a:solidFill>
              <a:prstDash val="solid"/>
              <a:round/>
            </a:ln>
          </p:spPr>
          <p:txBody>
            <a:bodyPr rtlCol="0" anchor="ctr"/>
            <a:lstStyle/>
            <a:p>
              <a:endParaRPr lang="en-US" sz="1799"/>
            </a:p>
          </p:txBody>
        </p:sp>
        <p:sp>
          <p:nvSpPr>
            <p:cNvPr id="87" name="Freeform 86">
              <a:extLst>
                <a:ext uri="{FF2B5EF4-FFF2-40B4-BE49-F238E27FC236}">
                  <a16:creationId xmlns:a16="http://schemas.microsoft.com/office/drawing/2014/main" id="{8711BBEB-E646-C182-9026-D9FE692316AC}"/>
                </a:ext>
              </a:extLst>
            </p:cNvPr>
            <p:cNvSpPr/>
            <p:nvPr/>
          </p:nvSpPr>
          <p:spPr>
            <a:xfrm>
              <a:off x="16964924" y="9654318"/>
              <a:ext cx="120494" cy="405498"/>
            </a:xfrm>
            <a:custGeom>
              <a:avLst/>
              <a:gdLst>
                <a:gd name="connsiteX0" fmla="*/ 1 w 120494"/>
                <a:gd name="connsiteY0" fmla="*/ 0 h 405498"/>
                <a:gd name="connsiteX1" fmla="*/ 120496 w 120494"/>
                <a:gd name="connsiteY1" fmla="*/ 0 h 405498"/>
                <a:gd name="connsiteX2" fmla="*/ 120496 w 120494"/>
                <a:gd name="connsiteY2" fmla="*/ 405498 h 405498"/>
                <a:gd name="connsiteX3" fmla="*/ 1 w 120494"/>
                <a:gd name="connsiteY3" fmla="*/ 405498 h 405498"/>
              </a:gdLst>
              <a:ahLst/>
              <a:cxnLst>
                <a:cxn ang="0">
                  <a:pos x="connsiteX0" y="connsiteY0"/>
                </a:cxn>
                <a:cxn ang="0">
                  <a:pos x="connsiteX1" y="connsiteY1"/>
                </a:cxn>
                <a:cxn ang="0">
                  <a:pos x="connsiteX2" y="connsiteY2"/>
                </a:cxn>
                <a:cxn ang="0">
                  <a:pos x="connsiteX3" y="connsiteY3"/>
                </a:cxn>
              </a:cxnLst>
              <a:rect l="l" t="t" r="r" b="b"/>
              <a:pathLst>
                <a:path w="120494" h="405498">
                  <a:moveTo>
                    <a:pt x="1" y="0"/>
                  </a:moveTo>
                  <a:lnTo>
                    <a:pt x="120496" y="0"/>
                  </a:lnTo>
                  <a:lnTo>
                    <a:pt x="120496" y="405498"/>
                  </a:lnTo>
                  <a:lnTo>
                    <a:pt x="1" y="405498"/>
                  </a:lnTo>
                  <a:close/>
                </a:path>
              </a:pathLst>
            </a:custGeom>
            <a:noFill/>
            <a:ln w="18151" cap="rnd">
              <a:solidFill>
                <a:srgbClr val="62A844"/>
              </a:solidFill>
              <a:prstDash val="solid"/>
              <a:round/>
            </a:ln>
          </p:spPr>
          <p:txBody>
            <a:bodyPr rtlCol="0" anchor="ctr"/>
            <a:lstStyle/>
            <a:p>
              <a:endParaRPr lang="en-US" sz="1799"/>
            </a:p>
          </p:txBody>
        </p:sp>
        <p:sp>
          <p:nvSpPr>
            <p:cNvPr id="88" name="Freeform 87">
              <a:extLst>
                <a:ext uri="{FF2B5EF4-FFF2-40B4-BE49-F238E27FC236}">
                  <a16:creationId xmlns:a16="http://schemas.microsoft.com/office/drawing/2014/main" id="{3BC000FB-ABB7-F976-E06A-4BACE8AE7C2C}"/>
                </a:ext>
              </a:extLst>
            </p:cNvPr>
            <p:cNvSpPr/>
            <p:nvPr/>
          </p:nvSpPr>
          <p:spPr>
            <a:xfrm>
              <a:off x="16742092" y="9547175"/>
              <a:ext cx="120494" cy="512641"/>
            </a:xfrm>
            <a:custGeom>
              <a:avLst/>
              <a:gdLst>
                <a:gd name="connsiteX0" fmla="*/ 0 w 120494"/>
                <a:gd name="connsiteY0" fmla="*/ 0 h 512641"/>
                <a:gd name="connsiteX1" fmla="*/ 120494 w 120494"/>
                <a:gd name="connsiteY1" fmla="*/ 0 h 512641"/>
                <a:gd name="connsiteX2" fmla="*/ 120494 w 120494"/>
                <a:gd name="connsiteY2" fmla="*/ 512642 h 512641"/>
                <a:gd name="connsiteX3" fmla="*/ 0 w 120494"/>
                <a:gd name="connsiteY3" fmla="*/ 512642 h 512641"/>
              </a:gdLst>
              <a:ahLst/>
              <a:cxnLst>
                <a:cxn ang="0">
                  <a:pos x="connsiteX0" y="connsiteY0"/>
                </a:cxn>
                <a:cxn ang="0">
                  <a:pos x="connsiteX1" y="connsiteY1"/>
                </a:cxn>
                <a:cxn ang="0">
                  <a:pos x="connsiteX2" y="connsiteY2"/>
                </a:cxn>
                <a:cxn ang="0">
                  <a:pos x="connsiteX3" y="connsiteY3"/>
                </a:cxn>
              </a:cxnLst>
              <a:rect l="l" t="t" r="r" b="b"/>
              <a:pathLst>
                <a:path w="120494" h="512641">
                  <a:moveTo>
                    <a:pt x="0" y="0"/>
                  </a:moveTo>
                  <a:lnTo>
                    <a:pt x="120494" y="0"/>
                  </a:lnTo>
                  <a:lnTo>
                    <a:pt x="120494" y="512642"/>
                  </a:lnTo>
                  <a:lnTo>
                    <a:pt x="0" y="512642"/>
                  </a:lnTo>
                  <a:close/>
                </a:path>
              </a:pathLst>
            </a:custGeom>
            <a:noFill/>
            <a:ln w="18151" cap="rnd">
              <a:solidFill>
                <a:srgbClr val="62A844"/>
              </a:solidFill>
              <a:prstDash val="solid"/>
              <a:round/>
            </a:ln>
          </p:spPr>
          <p:txBody>
            <a:bodyPr rtlCol="0" anchor="ctr"/>
            <a:lstStyle/>
            <a:p>
              <a:endParaRPr lang="en-US" sz="1799"/>
            </a:p>
          </p:txBody>
        </p:sp>
        <p:sp>
          <p:nvSpPr>
            <p:cNvPr id="89" name="Freeform 88">
              <a:extLst>
                <a:ext uri="{FF2B5EF4-FFF2-40B4-BE49-F238E27FC236}">
                  <a16:creationId xmlns:a16="http://schemas.microsoft.com/office/drawing/2014/main" id="{25A8DEFC-7A36-5E2B-5AEB-57D35790BCCB}"/>
                </a:ext>
              </a:extLst>
            </p:cNvPr>
            <p:cNvSpPr/>
            <p:nvPr/>
          </p:nvSpPr>
          <p:spPr>
            <a:xfrm>
              <a:off x="17189406" y="9431789"/>
              <a:ext cx="120494" cy="628027"/>
            </a:xfrm>
            <a:custGeom>
              <a:avLst/>
              <a:gdLst>
                <a:gd name="connsiteX0" fmla="*/ 0 w 120494"/>
                <a:gd name="connsiteY0" fmla="*/ 0 h 628027"/>
                <a:gd name="connsiteX1" fmla="*/ 120495 w 120494"/>
                <a:gd name="connsiteY1" fmla="*/ 0 h 628027"/>
                <a:gd name="connsiteX2" fmla="*/ 120495 w 120494"/>
                <a:gd name="connsiteY2" fmla="*/ 628027 h 628027"/>
                <a:gd name="connsiteX3" fmla="*/ 0 w 120494"/>
                <a:gd name="connsiteY3" fmla="*/ 628027 h 628027"/>
              </a:gdLst>
              <a:ahLst/>
              <a:cxnLst>
                <a:cxn ang="0">
                  <a:pos x="connsiteX0" y="connsiteY0"/>
                </a:cxn>
                <a:cxn ang="0">
                  <a:pos x="connsiteX1" y="connsiteY1"/>
                </a:cxn>
                <a:cxn ang="0">
                  <a:pos x="connsiteX2" y="connsiteY2"/>
                </a:cxn>
                <a:cxn ang="0">
                  <a:pos x="connsiteX3" y="connsiteY3"/>
                </a:cxn>
              </a:cxnLst>
              <a:rect l="l" t="t" r="r" b="b"/>
              <a:pathLst>
                <a:path w="120494" h="628027">
                  <a:moveTo>
                    <a:pt x="0" y="0"/>
                  </a:moveTo>
                  <a:lnTo>
                    <a:pt x="120495" y="0"/>
                  </a:lnTo>
                  <a:lnTo>
                    <a:pt x="120495" y="628027"/>
                  </a:lnTo>
                  <a:lnTo>
                    <a:pt x="0" y="628027"/>
                  </a:lnTo>
                  <a:close/>
                </a:path>
              </a:pathLst>
            </a:custGeom>
            <a:noFill/>
            <a:ln w="18151" cap="rnd">
              <a:solidFill>
                <a:srgbClr val="62A844"/>
              </a:solidFill>
              <a:prstDash val="solid"/>
              <a:round/>
            </a:ln>
          </p:spPr>
          <p:txBody>
            <a:bodyPr rtlCol="0" anchor="ctr"/>
            <a:lstStyle/>
            <a:p>
              <a:endParaRPr lang="en-US" sz="1799"/>
            </a:p>
          </p:txBody>
        </p:sp>
        <p:sp>
          <p:nvSpPr>
            <p:cNvPr id="90" name="Freeform 89">
              <a:extLst>
                <a:ext uri="{FF2B5EF4-FFF2-40B4-BE49-F238E27FC236}">
                  <a16:creationId xmlns:a16="http://schemas.microsoft.com/office/drawing/2014/main" id="{77FB676B-1EB8-0FFF-8D26-954EBB763361}"/>
                </a:ext>
              </a:extLst>
            </p:cNvPr>
            <p:cNvSpPr/>
            <p:nvPr/>
          </p:nvSpPr>
          <p:spPr>
            <a:xfrm>
              <a:off x="16405369" y="9079039"/>
              <a:ext cx="982110" cy="980777"/>
            </a:xfrm>
            <a:custGeom>
              <a:avLst/>
              <a:gdLst>
                <a:gd name="connsiteX0" fmla="*/ 0 w 982110"/>
                <a:gd name="connsiteY0" fmla="*/ 0 h 980777"/>
                <a:gd name="connsiteX1" fmla="*/ 0 w 982110"/>
                <a:gd name="connsiteY1" fmla="*/ 980778 h 980777"/>
                <a:gd name="connsiteX2" fmla="*/ 982110 w 982110"/>
                <a:gd name="connsiteY2" fmla="*/ 980778 h 980777"/>
              </a:gdLst>
              <a:ahLst/>
              <a:cxnLst>
                <a:cxn ang="0">
                  <a:pos x="connsiteX0" y="connsiteY0"/>
                </a:cxn>
                <a:cxn ang="0">
                  <a:pos x="connsiteX1" y="connsiteY1"/>
                </a:cxn>
                <a:cxn ang="0">
                  <a:pos x="connsiteX2" y="connsiteY2"/>
                </a:cxn>
              </a:cxnLst>
              <a:rect l="l" t="t" r="r" b="b"/>
              <a:pathLst>
                <a:path w="982110" h="980777">
                  <a:moveTo>
                    <a:pt x="0" y="0"/>
                  </a:moveTo>
                  <a:lnTo>
                    <a:pt x="0" y="980778"/>
                  </a:lnTo>
                  <a:lnTo>
                    <a:pt x="982110" y="980778"/>
                  </a:lnTo>
                </a:path>
              </a:pathLst>
            </a:custGeom>
            <a:noFill/>
            <a:ln w="18151" cap="rnd">
              <a:solidFill>
                <a:srgbClr val="62A844"/>
              </a:solidFill>
              <a:prstDash val="solid"/>
              <a:round/>
            </a:ln>
          </p:spPr>
          <p:txBody>
            <a:bodyPr rtlCol="0" anchor="ctr"/>
            <a:lstStyle/>
            <a:p>
              <a:endParaRPr lang="en-US" sz="1799"/>
            </a:p>
          </p:txBody>
        </p:sp>
        <p:sp>
          <p:nvSpPr>
            <p:cNvPr id="91" name="Freeform 90">
              <a:extLst>
                <a:ext uri="{FF2B5EF4-FFF2-40B4-BE49-F238E27FC236}">
                  <a16:creationId xmlns:a16="http://schemas.microsoft.com/office/drawing/2014/main" id="{07337F57-9F0D-1261-E7C7-391138A59481}"/>
                </a:ext>
              </a:extLst>
            </p:cNvPr>
            <p:cNvSpPr/>
            <p:nvPr/>
          </p:nvSpPr>
          <p:spPr>
            <a:xfrm>
              <a:off x="17189407" y="9196072"/>
              <a:ext cx="120492" cy="120331"/>
            </a:xfrm>
            <a:custGeom>
              <a:avLst/>
              <a:gdLst>
                <a:gd name="connsiteX0" fmla="*/ 0 w 120492"/>
                <a:gd name="connsiteY0" fmla="*/ 0 h 120331"/>
                <a:gd name="connsiteX1" fmla="*/ 120493 w 120492"/>
                <a:gd name="connsiteY1" fmla="*/ 0 h 120331"/>
                <a:gd name="connsiteX2" fmla="*/ 120493 w 120492"/>
                <a:gd name="connsiteY2" fmla="*/ 120332 h 120331"/>
              </a:gdLst>
              <a:ahLst/>
              <a:cxnLst>
                <a:cxn ang="0">
                  <a:pos x="connsiteX0" y="connsiteY0"/>
                </a:cxn>
                <a:cxn ang="0">
                  <a:pos x="connsiteX1" y="connsiteY1"/>
                </a:cxn>
                <a:cxn ang="0">
                  <a:pos x="connsiteX2" y="connsiteY2"/>
                </a:cxn>
              </a:cxnLst>
              <a:rect l="l" t="t" r="r" b="b"/>
              <a:pathLst>
                <a:path w="120492" h="120331">
                  <a:moveTo>
                    <a:pt x="0" y="0"/>
                  </a:moveTo>
                  <a:lnTo>
                    <a:pt x="120493" y="0"/>
                  </a:lnTo>
                  <a:lnTo>
                    <a:pt x="120493" y="120332"/>
                  </a:lnTo>
                </a:path>
              </a:pathLst>
            </a:custGeom>
            <a:noFill/>
            <a:ln w="18151" cap="rnd">
              <a:solidFill>
                <a:srgbClr val="62A844"/>
              </a:solidFill>
              <a:prstDash val="solid"/>
              <a:round/>
            </a:ln>
          </p:spPr>
          <p:txBody>
            <a:bodyPr rtlCol="0" anchor="ctr"/>
            <a:lstStyle/>
            <a:p>
              <a:endParaRPr lang="en-US" sz="1799"/>
            </a:p>
          </p:txBody>
        </p:sp>
      </p:grpSp>
      <p:grpSp>
        <p:nvGrpSpPr>
          <p:cNvPr id="92" name="Graphic 503">
            <a:extLst>
              <a:ext uri="{FF2B5EF4-FFF2-40B4-BE49-F238E27FC236}">
                <a16:creationId xmlns:a16="http://schemas.microsoft.com/office/drawing/2014/main" id="{78CF0484-2E29-9067-3540-588EDEA06A21}"/>
              </a:ext>
            </a:extLst>
          </p:cNvPr>
          <p:cNvGrpSpPr/>
          <p:nvPr/>
        </p:nvGrpSpPr>
        <p:grpSpPr>
          <a:xfrm>
            <a:off x="5745211" y="4593283"/>
            <a:ext cx="833940" cy="928754"/>
            <a:chOff x="14597956" y="5536700"/>
            <a:chExt cx="1074543" cy="1196713"/>
          </a:xfrm>
          <a:noFill/>
        </p:grpSpPr>
        <p:grpSp>
          <p:nvGrpSpPr>
            <p:cNvPr id="93" name="Graphic 503">
              <a:extLst>
                <a:ext uri="{FF2B5EF4-FFF2-40B4-BE49-F238E27FC236}">
                  <a16:creationId xmlns:a16="http://schemas.microsoft.com/office/drawing/2014/main" id="{CD4C262D-AA92-830A-4B99-C7A9E08CFD73}"/>
                </a:ext>
              </a:extLst>
            </p:cNvPr>
            <p:cNvGrpSpPr/>
            <p:nvPr/>
          </p:nvGrpSpPr>
          <p:grpSpPr>
            <a:xfrm>
              <a:off x="14937980" y="5958682"/>
              <a:ext cx="402748" cy="402201"/>
              <a:chOff x="14937980" y="5958682"/>
              <a:chExt cx="402748" cy="402201"/>
            </a:xfrm>
            <a:noFill/>
          </p:grpSpPr>
          <p:sp>
            <p:nvSpPr>
              <p:cNvPr id="117" name="Freeform 116">
                <a:extLst>
                  <a:ext uri="{FF2B5EF4-FFF2-40B4-BE49-F238E27FC236}">
                    <a16:creationId xmlns:a16="http://schemas.microsoft.com/office/drawing/2014/main" id="{10503AE1-9ACE-95D8-551C-A3458CA154EE}"/>
                  </a:ext>
                </a:extLst>
              </p:cNvPr>
              <p:cNvSpPr/>
              <p:nvPr/>
            </p:nvSpPr>
            <p:spPr>
              <a:xfrm>
                <a:off x="14937980" y="5958682"/>
                <a:ext cx="402748" cy="402201"/>
              </a:xfrm>
              <a:custGeom>
                <a:avLst/>
                <a:gdLst>
                  <a:gd name="connsiteX0" fmla="*/ 402748 w 402748"/>
                  <a:gd name="connsiteY0" fmla="*/ 201100 h 402201"/>
                  <a:gd name="connsiteX1" fmla="*/ 201374 w 402748"/>
                  <a:gd name="connsiteY1" fmla="*/ 402201 h 402201"/>
                  <a:gd name="connsiteX2" fmla="*/ 0 w 402748"/>
                  <a:gd name="connsiteY2" fmla="*/ 201100 h 402201"/>
                  <a:gd name="connsiteX3" fmla="*/ 201374 w 402748"/>
                  <a:gd name="connsiteY3" fmla="*/ 0 h 402201"/>
                  <a:gd name="connsiteX4" fmla="*/ 402748 w 402748"/>
                  <a:gd name="connsiteY4" fmla="*/ 201100 h 402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748" h="402201">
                    <a:moveTo>
                      <a:pt x="402748" y="201100"/>
                    </a:moveTo>
                    <a:cubicBezTo>
                      <a:pt x="402748" y="311541"/>
                      <a:pt x="311965" y="402201"/>
                      <a:pt x="201374" y="402201"/>
                    </a:cubicBezTo>
                    <a:cubicBezTo>
                      <a:pt x="90783" y="402201"/>
                      <a:pt x="0" y="311541"/>
                      <a:pt x="0" y="201100"/>
                    </a:cubicBezTo>
                    <a:cubicBezTo>
                      <a:pt x="0" y="90660"/>
                      <a:pt x="90783" y="0"/>
                      <a:pt x="201374" y="0"/>
                    </a:cubicBezTo>
                    <a:cubicBezTo>
                      <a:pt x="311965" y="0"/>
                      <a:pt x="402748" y="90660"/>
                      <a:pt x="402748" y="201100"/>
                    </a:cubicBezTo>
                    <a:close/>
                  </a:path>
                </a:pathLst>
              </a:custGeom>
              <a:noFill/>
              <a:ln w="16501" cap="flat">
                <a:solidFill>
                  <a:srgbClr val="379A67"/>
                </a:solidFill>
                <a:prstDash val="solid"/>
                <a:miter/>
              </a:ln>
            </p:spPr>
            <p:txBody>
              <a:bodyPr rtlCol="0" anchor="ctr"/>
              <a:lstStyle/>
              <a:p>
                <a:endParaRPr lang="en-US" sz="1799"/>
              </a:p>
            </p:txBody>
          </p:sp>
          <p:sp>
            <p:nvSpPr>
              <p:cNvPr id="118" name="Freeform 117">
                <a:extLst>
                  <a:ext uri="{FF2B5EF4-FFF2-40B4-BE49-F238E27FC236}">
                    <a16:creationId xmlns:a16="http://schemas.microsoft.com/office/drawing/2014/main" id="{86B9892A-0F19-D60B-17D0-08A4E90B56BB}"/>
                  </a:ext>
                </a:extLst>
              </p:cNvPr>
              <p:cNvSpPr/>
              <p:nvPr/>
            </p:nvSpPr>
            <p:spPr>
              <a:xfrm>
                <a:off x="15038667" y="5958682"/>
                <a:ext cx="201374" cy="402201"/>
              </a:xfrm>
              <a:custGeom>
                <a:avLst/>
                <a:gdLst>
                  <a:gd name="connsiteX0" fmla="*/ 201374 w 201374"/>
                  <a:gd name="connsiteY0" fmla="*/ 201100 h 402201"/>
                  <a:gd name="connsiteX1" fmla="*/ 100688 w 201374"/>
                  <a:gd name="connsiteY1" fmla="*/ 402201 h 402201"/>
                  <a:gd name="connsiteX2" fmla="*/ 0 w 201374"/>
                  <a:gd name="connsiteY2" fmla="*/ 201100 h 402201"/>
                  <a:gd name="connsiteX3" fmla="*/ 100688 w 201374"/>
                  <a:gd name="connsiteY3" fmla="*/ 0 h 402201"/>
                  <a:gd name="connsiteX4" fmla="*/ 201374 w 201374"/>
                  <a:gd name="connsiteY4" fmla="*/ 201100 h 402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374" h="402201">
                    <a:moveTo>
                      <a:pt x="201374" y="201100"/>
                    </a:moveTo>
                    <a:cubicBezTo>
                      <a:pt x="201374" y="311541"/>
                      <a:pt x="156808" y="402201"/>
                      <a:pt x="100688" y="402201"/>
                    </a:cubicBezTo>
                    <a:cubicBezTo>
                      <a:pt x="44567" y="402201"/>
                      <a:pt x="0" y="311541"/>
                      <a:pt x="0" y="201100"/>
                    </a:cubicBezTo>
                    <a:cubicBezTo>
                      <a:pt x="0" y="90660"/>
                      <a:pt x="44567" y="0"/>
                      <a:pt x="100688" y="0"/>
                    </a:cubicBezTo>
                    <a:cubicBezTo>
                      <a:pt x="156808" y="0"/>
                      <a:pt x="201374" y="90660"/>
                      <a:pt x="201374" y="201100"/>
                    </a:cubicBezTo>
                    <a:close/>
                  </a:path>
                </a:pathLst>
              </a:custGeom>
              <a:noFill/>
              <a:ln w="16501" cap="flat">
                <a:solidFill>
                  <a:srgbClr val="379A67"/>
                </a:solidFill>
                <a:prstDash val="solid"/>
                <a:miter/>
              </a:ln>
            </p:spPr>
            <p:txBody>
              <a:bodyPr rtlCol="0" anchor="ctr"/>
              <a:lstStyle/>
              <a:p>
                <a:endParaRPr lang="en-US" sz="1799"/>
              </a:p>
            </p:txBody>
          </p:sp>
          <p:sp>
            <p:nvSpPr>
              <p:cNvPr id="119" name="Freeform 118">
                <a:extLst>
                  <a:ext uri="{FF2B5EF4-FFF2-40B4-BE49-F238E27FC236}">
                    <a16:creationId xmlns:a16="http://schemas.microsoft.com/office/drawing/2014/main" id="{B243FF52-C337-50A9-DF68-838A50F6A9A7}"/>
                  </a:ext>
                </a:extLst>
              </p:cNvPr>
              <p:cNvSpPr/>
              <p:nvPr/>
            </p:nvSpPr>
            <p:spPr>
              <a:xfrm>
                <a:off x="14989149" y="6024617"/>
                <a:ext cx="300410" cy="32967"/>
              </a:xfrm>
              <a:custGeom>
                <a:avLst/>
                <a:gdLst>
                  <a:gd name="connsiteX0" fmla="*/ 300410 w 300410"/>
                  <a:gd name="connsiteY0" fmla="*/ 0 h 32967"/>
                  <a:gd name="connsiteX1" fmla="*/ 150206 w 300410"/>
                  <a:gd name="connsiteY1" fmla="*/ 32967 h 32967"/>
                  <a:gd name="connsiteX2" fmla="*/ 0 w 300410"/>
                  <a:gd name="connsiteY2" fmla="*/ 0 h 32967"/>
                </a:gdLst>
                <a:ahLst/>
                <a:cxnLst>
                  <a:cxn ang="0">
                    <a:pos x="connsiteX0" y="connsiteY0"/>
                  </a:cxn>
                  <a:cxn ang="0">
                    <a:pos x="connsiteX1" y="connsiteY1"/>
                  </a:cxn>
                  <a:cxn ang="0">
                    <a:pos x="connsiteX2" y="connsiteY2"/>
                  </a:cxn>
                </a:cxnLst>
                <a:rect l="l" t="t" r="r" b="b"/>
                <a:pathLst>
                  <a:path w="300410" h="32967">
                    <a:moveTo>
                      <a:pt x="300410" y="0"/>
                    </a:moveTo>
                    <a:cubicBezTo>
                      <a:pt x="264097" y="19780"/>
                      <a:pt x="209627" y="32967"/>
                      <a:pt x="150206" y="32967"/>
                    </a:cubicBezTo>
                    <a:cubicBezTo>
                      <a:pt x="90783" y="32967"/>
                      <a:pt x="36314" y="19780"/>
                      <a:pt x="0" y="0"/>
                    </a:cubicBezTo>
                  </a:path>
                </a:pathLst>
              </a:custGeom>
              <a:noFill/>
              <a:ln w="16501" cap="flat">
                <a:solidFill>
                  <a:srgbClr val="379A67"/>
                </a:solidFill>
                <a:prstDash val="solid"/>
                <a:miter/>
              </a:ln>
            </p:spPr>
            <p:txBody>
              <a:bodyPr rtlCol="0" anchor="ctr"/>
              <a:lstStyle/>
              <a:p>
                <a:endParaRPr lang="en-US" sz="1799"/>
              </a:p>
            </p:txBody>
          </p:sp>
          <p:sp>
            <p:nvSpPr>
              <p:cNvPr id="120" name="Freeform 119">
                <a:extLst>
                  <a:ext uri="{FF2B5EF4-FFF2-40B4-BE49-F238E27FC236}">
                    <a16:creationId xmlns:a16="http://schemas.microsoft.com/office/drawing/2014/main" id="{B42C37F5-E44F-6F23-C6E0-95A6A4C1295D}"/>
                  </a:ext>
                </a:extLst>
              </p:cNvPr>
              <p:cNvSpPr/>
              <p:nvPr/>
            </p:nvSpPr>
            <p:spPr>
              <a:xfrm>
                <a:off x="14989149" y="6260333"/>
                <a:ext cx="300410" cy="32967"/>
              </a:xfrm>
              <a:custGeom>
                <a:avLst/>
                <a:gdLst>
                  <a:gd name="connsiteX0" fmla="*/ 0 w 300410"/>
                  <a:gd name="connsiteY0" fmla="*/ 32967 h 32967"/>
                  <a:gd name="connsiteX1" fmla="*/ 150206 w 300410"/>
                  <a:gd name="connsiteY1" fmla="*/ 0 h 32967"/>
                  <a:gd name="connsiteX2" fmla="*/ 300410 w 300410"/>
                  <a:gd name="connsiteY2" fmla="*/ 32967 h 32967"/>
                </a:gdLst>
                <a:ahLst/>
                <a:cxnLst>
                  <a:cxn ang="0">
                    <a:pos x="connsiteX0" y="connsiteY0"/>
                  </a:cxn>
                  <a:cxn ang="0">
                    <a:pos x="connsiteX1" y="connsiteY1"/>
                  </a:cxn>
                  <a:cxn ang="0">
                    <a:pos x="connsiteX2" y="connsiteY2"/>
                  </a:cxn>
                </a:cxnLst>
                <a:rect l="l" t="t" r="r" b="b"/>
                <a:pathLst>
                  <a:path w="300410" h="32967">
                    <a:moveTo>
                      <a:pt x="0" y="32967"/>
                    </a:moveTo>
                    <a:cubicBezTo>
                      <a:pt x="36314" y="13187"/>
                      <a:pt x="90783" y="0"/>
                      <a:pt x="150206" y="0"/>
                    </a:cubicBezTo>
                    <a:cubicBezTo>
                      <a:pt x="209627" y="0"/>
                      <a:pt x="264097" y="13187"/>
                      <a:pt x="300410" y="32967"/>
                    </a:cubicBezTo>
                  </a:path>
                </a:pathLst>
              </a:custGeom>
              <a:noFill/>
              <a:ln w="16501" cap="flat">
                <a:solidFill>
                  <a:srgbClr val="379A67"/>
                </a:solidFill>
                <a:prstDash val="solid"/>
                <a:miter/>
              </a:ln>
            </p:spPr>
            <p:txBody>
              <a:bodyPr rtlCol="0" anchor="ctr"/>
              <a:lstStyle/>
              <a:p>
                <a:endParaRPr lang="en-US" sz="1799"/>
              </a:p>
            </p:txBody>
          </p:sp>
          <p:sp>
            <p:nvSpPr>
              <p:cNvPr id="121" name="Freeform 120">
                <a:extLst>
                  <a:ext uri="{FF2B5EF4-FFF2-40B4-BE49-F238E27FC236}">
                    <a16:creationId xmlns:a16="http://schemas.microsoft.com/office/drawing/2014/main" id="{87DF1425-0B26-74E3-1236-02F2EF6BC5BA}"/>
                  </a:ext>
                </a:extLst>
              </p:cNvPr>
              <p:cNvSpPr/>
              <p:nvPr/>
            </p:nvSpPr>
            <p:spPr>
              <a:xfrm>
                <a:off x="14937980" y="6159782"/>
                <a:ext cx="402747" cy="16483"/>
              </a:xfrm>
              <a:custGeom>
                <a:avLst/>
                <a:gdLst>
                  <a:gd name="connsiteX0" fmla="*/ 0 w 402747"/>
                  <a:gd name="connsiteY0" fmla="*/ 0 h 16483"/>
                  <a:gd name="connsiteX1" fmla="*/ 402748 w 402747"/>
                  <a:gd name="connsiteY1" fmla="*/ 0 h 16483"/>
                </a:gdLst>
                <a:ahLst/>
                <a:cxnLst>
                  <a:cxn ang="0">
                    <a:pos x="connsiteX0" y="connsiteY0"/>
                  </a:cxn>
                  <a:cxn ang="0">
                    <a:pos x="connsiteX1" y="connsiteY1"/>
                  </a:cxn>
                </a:cxnLst>
                <a:rect l="l" t="t" r="r" b="b"/>
                <a:pathLst>
                  <a:path w="402747" h="16483">
                    <a:moveTo>
                      <a:pt x="0" y="0"/>
                    </a:moveTo>
                    <a:lnTo>
                      <a:pt x="402748" y="0"/>
                    </a:lnTo>
                  </a:path>
                </a:pathLst>
              </a:custGeom>
              <a:ln w="16501" cap="flat">
                <a:solidFill>
                  <a:srgbClr val="379A67"/>
                </a:solidFill>
                <a:prstDash val="solid"/>
                <a:miter/>
              </a:ln>
            </p:spPr>
            <p:txBody>
              <a:bodyPr rtlCol="0" anchor="ctr"/>
              <a:lstStyle/>
              <a:p>
                <a:endParaRPr lang="en-US" sz="1799"/>
              </a:p>
            </p:txBody>
          </p:sp>
          <p:sp>
            <p:nvSpPr>
              <p:cNvPr id="122" name="Freeform 121">
                <a:extLst>
                  <a:ext uri="{FF2B5EF4-FFF2-40B4-BE49-F238E27FC236}">
                    <a16:creationId xmlns:a16="http://schemas.microsoft.com/office/drawing/2014/main" id="{64D6143F-63EE-69BD-F1B7-BAF8CAF56C89}"/>
                  </a:ext>
                </a:extLst>
              </p:cNvPr>
              <p:cNvSpPr/>
              <p:nvPr/>
            </p:nvSpPr>
            <p:spPr>
              <a:xfrm>
                <a:off x="15139354" y="5958682"/>
                <a:ext cx="16506" cy="402201"/>
              </a:xfrm>
              <a:custGeom>
                <a:avLst/>
                <a:gdLst>
                  <a:gd name="connsiteX0" fmla="*/ 0 w 16506"/>
                  <a:gd name="connsiteY0" fmla="*/ 0 h 402201"/>
                  <a:gd name="connsiteX1" fmla="*/ 0 w 16506"/>
                  <a:gd name="connsiteY1" fmla="*/ 402201 h 402201"/>
                </a:gdLst>
                <a:ahLst/>
                <a:cxnLst>
                  <a:cxn ang="0">
                    <a:pos x="connsiteX0" y="connsiteY0"/>
                  </a:cxn>
                  <a:cxn ang="0">
                    <a:pos x="connsiteX1" y="connsiteY1"/>
                  </a:cxn>
                </a:cxnLst>
                <a:rect l="l" t="t" r="r" b="b"/>
                <a:pathLst>
                  <a:path w="16506" h="402201">
                    <a:moveTo>
                      <a:pt x="0" y="0"/>
                    </a:moveTo>
                    <a:lnTo>
                      <a:pt x="0" y="402201"/>
                    </a:lnTo>
                  </a:path>
                </a:pathLst>
              </a:custGeom>
              <a:ln w="16501" cap="flat">
                <a:solidFill>
                  <a:srgbClr val="379A67"/>
                </a:solidFill>
                <a:prstDash val="solid"/>
                <a:miter/>
              </a:ln>
            </p:spPr>
            <p:txBody>
              <a:bodyPr rtlCol="0" anchor="ctr"/>
              <a:lstStyle/>
              <a:p>
                <a:endParaRPr lang="en-US" sz="1799"/>
              </a:p>
            </p:txBody>
          </p:sp>
        </p:grpSp>
        <p:grpSp>
          <p:nvGrpSpPr>
            <p:cNvPr id="94" name="Graphic 503">
              <a:extLst>
                <a:ext uri="{FF2B5EF4-FFF2-40B4-BE49-F238E27FC236}">
                  <a16:creationId xmlns:a16="http://schemas.microsoft.com/office/drawing/2014/main" id="{CB5EA995-2F79-36F1-FEC2-F0F4BEFEB989}"/>
                </a:ext>
              </a:extLst>
            </p:cNvPr>
            <p:cNvGrpSpPr/>
            <p:nvPr/>
          </p:nvGrpSpPr>
          <p:grpSpPr>
            <a:xfrm>
              <a:off x="15031979" y="5536700"/>
              <a:ext cx="217988" cy="375827"/>
              <a:chOff x="15031979" y="5536700"/>
              <a:chExt cx="217988" cy="375827"/>
            </a:xfrm>
            <a:noFill/>
          </p:grpSpPr>
          <p:grpSp>
            <p:nvGrpSpPr>
              <p:cNvPr id="108" name="Graphic 503">
                <a:extLst>
                  <a:ext uri="{FF2B5EF4-FFF2-40B4-BE49-F238E27FC236}">
                    <a16:creationId xmlns:a16="http://schemas.microsoft.com/office/drawing/2014/main" id="{0A44388B-E7CE-88A1-4FDE-88580FCBBBF4}"/>
                  </a:ext>
                </a:extLst>
              </p:cNvPr>
              <p:cNvGrpSpPr/>
              <p:nvPr/>
            </p:nvGrpSpPr>
            <p:grpSpPr>
              <a:xfrm>
                <a:off x="15031979" y="5536700"/>
                <a:ext cx="217988" cy="375827"/>
                <a:chOff x="15031979" y="5536700"/>
                <a:chExt cx="217988" cy="375827"/>
              </a:xfrm>
              <a:noFill/>
            </p:grpSpPr>
            <p:sp>
              <p:nvSpPr>
                <p:cNvPr id="115" name="Freeform 114">
                  <a:extLst>
                    <a:ext uri="{FF2B5EF4-FFF2-40B4-BE49-F238E27FC236}">
                      <a16:creationId xmlns:a16="http://schemas.microsoft.com/office/drawing/2014/main" id="{D205356F-0595-91BA-080E-4075B54E2C34}"/>
                    </a:ext>
                  </a:extLst>
                </p:cNvPr>
                <p:cNvSpPr/>
                <p:nvPr/>
              </p:nvSpPr>
              <p:spPr>
                <a:xfrm>
                  <a:off x="15031979" y="5536700"/>
                  <a:ext cx="217988" cy="334618"/>
                </a:xfrm>
                <a:custGeom>
                  <a:avLst/>
                  <a:gdLst>
                    <a:gd name="connsiteX0" fmla="*/ 217966 w 217988"/>
                    <a:gd name="connsiteY0" fmla="*/ 225826 h 334618"/>
                    <a:gd name="connsiteX1" fmla="*/ 109026 w 217988"/>
                    <a:gd name="connsiteY1" fmla="*/ 0 h 334618"/>
                    <a:gd name="connsiteX2" fmla="*/ 86 w 217988"/>
                    <a:gd name="connsiteY2" fmla="*/ 225826 h 334618"/>
                    <a:gd name="connsiteX3" fmla="*/ 86 w 217988"/>
                    <a:gd name="connsiteY3" fmla="*/ 225826 h 334618"/>
                    <a:gd name="connsiteX4" fmla="*/ 109026 w 217988"/>
                    <a:gd name="connsiteY4" fmla="*/ 334618 h 334618"/>
                    <a:gd name="connsiteX5" fmla="*/ 217966 w 217988"/>
                    <a:gd name="connsiteY5" fmla="*/ 225826 h 334618"/>
                    <a:gd name="connsiteX6" fmla="*/ 217966 w 217988"/>
                    <a:gd name="connsiteY6" fmla="*/ 225826 h 33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988" h="334618">
                      <a:moveTo>
                        <a:pt x="217966" y="225826"/>
                      </a:moveTo>
                      <a:cubicBezTo>
                        <a:pt x="219617" y="140111"/>
                        <a:pt x="127183" y="19780"/>
                        <a:pt x="109026" y="0"/>
                      </a:cubicBezTo>
                      <a:cubicBezTo>
                        <a:pt x="89218" y="18132"/>
                        <a:pt x="-3215" y="140111"/>
                        <a:pt x="86" y="225826"/>
                      </a:cubicBezTo>
                      <a:lnTo>
                        <a:pt x="86" y="225826"/>
                      </a:lnTo>
                      <a:cubicBezTo>
                        <a:pt x="86" y="286816"/>
                        <a:pt x="49604" y="334618"/>
                        <a:pt x="109026" y="334618"/>
                      </a:cubicBezTo>
                      <a:cubicBezTo>
                        <a:pt x="168448" y="334618"/>
                        <a:pt x="217966" y="285167"/>
                        <a:pt x="217966" y="225826"/>
                      </a:cubicBezTo>
                      <a:cubicBezTo>
                        <a:pt x="217966" y="166485"/>
                        <a:pt x="217966" y="225826"/>
                        <a:pt x="217966" y="225826"/>
                      </a:cubicBezTo>
                      <a:close/>
                    </a:path>
                  </a:pathLst>
                </a:custGeom>
                <a:noFill/>
                <a:ln w="16501" cap="rnd">
                  <a:solidFill>
                    <a:srgbClr val="379A67"/>
                  </a:solidFill>
                  <a:prstDash val="solid"/>
                  <a:round/>
                </a:ln>
              </p:spPr>
              <p:txBody>
                <a:bodyPr rtlCol="0" anchor="ctr"/>
                <a:lstStyle/>
                <a:p>
                  <a:endParaRPr lang="en-US" sz="1799"/>
                </a:p>
              </p:txBody>
            </p:sp>
            <p:sp>
              <p:nvSpPr>
                <p:cNvPr id="116" name="Freeform 115">
                  <a:extLst>
                    <a:ext uri="{FF2B5EF4-FFF2-40B4-BE49-F238E27FC236}">
                      <a16:creationId xmlns:a16="http://schemas.microsoft.com/office/drawing/2014/main" id="{7D624F4F-91C3-917C-7DE5-49EFDBEB65F9}"/>
                    </a:ext>
                  </a:extLst>
                </p:cNvPr>
                <p:cNvSpPr/>
                <p:nvPr/>
              </p:nvSpPr>
              <p:spPr>
                <a:xfrm>
                  <a:off x="15139354" y="5536700"/>
                  <a:ext cx="16506" cy="375827"/>
                </a:xfrm>
                <a:custGeom>
                  <a:avLst/>
                  <a:gdLst>
                    <a:gd name="connsiteX0" fmla="*/ 0 w 16506"/>
                    <a:gd name="connsiteY0" fmla="*/ 0 h 375827"/>
                    <a:gd name="connsiteX1" fmla="*/ 0 w 16506"/>
                    <a:gd name="connsiteY1" fmla="*/ 375827 h 375827"/>
                  </a:gdLst>
                  <a:ahLst/>
                  <a:cxnLst>
                    <a:cxn ang="0">
                      <a:pos x="connsiteX0" y="connsiteY0"/>
                    </a:cxn>
                    <a:cxn ang="0">
                      <a:pos x="connsiteX1" y="connsiteY1"/>
                    </a:cxn>
                  </a:cxnLst>
                  <a:rect l="l" t="t" r="r" b="b"/>
                  <a:pathLst>
                    <a:path w="16506" h="375827">
                      <a:moveTo>
                        <a:pt x="0" y="0"/>
                      </a:moveTo>
                      <a:lnTo>
                        <a:pt x="0" y="375827"/>
                      </a:lnTo>
                    </a:path>
                  </a:pathLst>
                </a:custGeom>
                <a:ln w="16501" cap="rnd">
                  <a:solidFill>
                    <a:srgbClr val="379A67"/>
                  </a:solidFill>
                  <a:prstDash val="solid"/>
                  <a:round/>
                </a:ln>
              </p:spPr>
              <p:txBody>
                <a:bodyPr rtlCol="0" anchor="ctr"/>
                <a:lstStyle/>
                <a:p>
                  <a:endParaRPr lang="en-US" sz="1799"/>
                </a:p>
              </p:txBody>
            </p:sp>
          </p:grpSp>
          <p:grpSp>
            <p:nvGrpSpPr>
              <p:cNvPr id="109" name="Graphic 503">
                <a:extLst>
                  <a:ext uri="{FF2B5EF4-FFF2-40B4-BE49-F238E27FC236}">
                    <a16:creationId xmlns:a16="http://schemas.microsoft.com/office/drawing/2014/main" id="{423E0F64-CE30-4638-8817-4B9947631028}"/>
                  </a:ext>
                </a:extLst>
              </p:cNvPr>
              <p:cNvGrpSpPr/>
              <p:nvPr/>
            </p:nvGrpSpPr>
            <p:grpSpPr>
              <a:xfrm>
                <a:off x="15065077" y="5648789"/>
                <a:ext cx="150205" cy="47802"/>
                <a:chOff x="15065077" y="5648789"/>
                <a:chExt cx="150205" cy="47802"/>
              </a:xfrm>
            </p:grpSpPr>
            <p:sp>
              <p:nvSpPr>
                <p:cNvPr id="113" name="Freeform 112">
                  <a:extLst>
                    <a:ext uri="{FF2B5EF4-FFF2-40B4-BE49-F238E27FC236}">
                      <a16:creationId xmlns:a16="http://schemas.microsoft.com/office/drawing/2014/main" id="{A8763C24-9F2E-DBF5-CC84-F6B0A68B627B}"/>
                    </a:ext>
                  </a:extLst>
                </p:cNvPr>
                <p:cNvSpPr/>
                <p:nvPr/>
              </p:nvSpPr>
              <p:spPr>
                <a:xfrm>
                  <a:off x="15065077" y="5648789"/>
                  <a:ext cx="74277" cy="47802"/>
                </a:xfrm>
                <a:custGeom>
                  <a:avLst/>
                  <a:gdLst>
                    <a:gd name="connsiteX0" fmla="*/ 0 w 74277"/>
                    <a:gd name="connsiteY0" fmla="*/ 0 h 47802"/>
                    <a:gd name="connsiteX1" fmla="*/ 74277 w 74277"/>
                    <a:gd name="connsiteY1" fmla="*/ 47802 h 47802"/>
                  </a:gdLst>
                  <a:ahLst/>
                  <a:cxnLst>
                    <a:cxn ang="0">
                      <a:pos x="connsiteX0" y="connsiteY0"/>
                    </a:cxn>
                    <a:cxn ang="0">
                      <a:pos x="connsiteX1" y="connsiteY1"/>
                    </a:cxn>
                  </a:cxnLst>
                  <a:rect l="l" t="t" r="r" b="b"/>
                  <a:pathLst>
                    <a:path w="74277" h="47802">
                      <a:moveTo>
                        <a:pt x="0" y="0"/>
                      </a:moveTo>
                      <a:lnTo>
                        <a:pt x="74277" y="47802"/>
                      </a:lnTo>
                    </a:path>
                  </a:pathLst>
                </a:custGeom>
                <a:ln w="16501" cap="rnd">
                  <a:solidFill>
                    <a:srgbClr val="379A67"/>
                  </a:solidFill>
                  <a:prstDash val="solid"/>
                  <a:round/>
                </a:ln>
              </p:spPr>
              <p:txBody>
                <a:bodyPr rtlCol="0" anchor="ctr"/>
                <a:lstStyle/>
                <a:p>
                  <a:endParaRPr lang="en-US" sz="1799"/>
                </a:p>
              </p:txBody>
            </p:sp>
            <p:sp>
              <p:nvSpPr>
                <p:cNvPr id="114" name="Freeform 113">
                  <a:extLst>
                    <a:ext uri="{FF2B5EF4-FFF2-40B4-BE49-F238E27FC236}">
                      <a16:creationId xmlns:a16="http://schemas.microsoft.com/office/drawing/2014/main" id="{F9035B34-FB0F-A6CA-D5C1-6D2A794EC579}"/>
                    </a:ext>
                  </a:extLst>
                </p:cNvPr>
                <p:cNvSpPr/>
                <p:nvPr/>
              </p:nvSpPr>
              <p:spPr>
                <a:xfrm>
                  <a:off x="15139354" y="5648789"/>
                  <a:ext cx="75927" cy="47802"/>
                </a:xfrm>
                <a:custGeom>
                  <a:avLst/>
                  <a:gdLst>
                    <a:gd name="connsiteX0" fmla="*/ 75928 w 75927"/>
                    <a:gd name="connsiteY0" fmla="*/ 0 h 47802"/>
                    <a:gd name="connsiteX1" fmla="*/ 0 w 75927"/>
                    <a:gd name="connsiteY1" fmla="*/ 47802 h 47802"/>
                  </a:gdLst>
                  <a:ahLst/>
                  <a:cxnLst>
                    <a:cxn ang="0">
                      <a:pos x="connsiteX0" y="connsiteY0"/>
                    </a:cxn>
                    <a:cxn ang="0">
                      <a:pos x="connsiteX1" y="connsiteY1"/>
                    </a:cxn>
                  </a:cxnLst>
                  <a:rect l="l" t="t" r="r" b="b"/>
                  <a:pathLst>
                    <a:path w="75927" h="47802">
                      <a:moveTo>
                        <a:pt x="75928" y="0"/>
                      </a:moveTo>
                      <a:lnTo>
                        <a:pt x="0" y="47802"/>
                      </a:lnTo>
                    </a:path>
                  </a:pathLst>
                </a:custGeom>
                <a:ln w="16501" cap="rnd">
                  <a:solidFill>
                    <a:srgbClr val="379A67"/>
                  </a:solidFill>
                  <a:prstDash val="solid"/>
                  <a:round/>
                </a:ln>
              </p:spPr>
              <p:txBody>
                <a:bodyPr rtlCol="0" anchor="ctr"/>
                <a:lstStyle/>
                <a:p>
                  <a:endParaRPr lang="en-US" sz="1799"/>
                </a:p>
              </p:txBody>
            </p:sp>
          </p:grpSp>
          <p:grpSp>
            <p:nvGrpSpPr>
              <p:cNvPr id="110" name="Graphic 503">
                <a:extLst>
                  <a:ext uri="{FF2B5EF4-FFF2-40B4-BE49-F238E27FC236}">
                    <a16:creationId xmlns:a16="http://schemas.microsoft.com/office/drawing/2014/main" id="{854B00DD-BE80-7595-7DA9-1A1A8DD71B27}"/>
                  </a:ext>
                </a:extLst>
              </p:cNvPr>
              <p:cNvGrpSpPr/>
              <p:nvPr/>
            </p:nvGrpSpPr>
            <p:grpSpPr>
              <a:xfrm>
                <a:off x="15033715" y="5731207"/>
                <a:ext cx="212928" cy="69231"/>
                <a:chOff x="15033715" y="5731207"/>
                <a:chExt cx="212928" cy="69231"/>
              </a:xfrm>
            </p:grpSpPr>
            <p:sp>
              <p:nvSpPr>
                <p:cNvPr id="111" name="Freeform 110">
                  <a:extLst>
                    <a:ext uri="{FF2B5EF4-FFF2-40B4-BE49-F238E27FC236}">
                      <a16:creationId xmlns:a16="http://schemas.microsoft.com/office/drawing/2014/main" id="{888C7B52-23D0-47A9-84E3-FA32ED47DD1A}"/>
                    </a:ext>
                  </a:extLst>
                </p:cNvPr>
                <p:cNvSpPr/>
                <p:nvPr/>
              </p:nvSpPr>
              <p:spPr>
                <a:xfrm>
                  <a:off x="15033715" y="5731207"/>
                  <a:ext cx="105638" cy="69231"/>
                </a:xfrm>
                <a:custGeom>
                  <a:avLst/>
                  <a:gdLst>
                    <a:gd name="connsiteX0" fmla="*/ 0 w 105638"/>
                    <a:gd name="connsiteY0" fmla="*/ 0 h 69231"/>
                    <a:gd name="connsiteX1" fmla="*/ 105639 w 105638"/>
                    <a:gd name="connsiteY1" fmla="*/ 69231 h 69231"/>
                  </a:gdLst>
                  <a:ahLst/>
                  <a:cxnLst>
                    <a:cxn ang="0">
                      <a:pos x="connsiteX0" y="connsiteY0"/>
                    </a:cxn>
                    <a:cxn ang="0">
                      <a:pos x="connsiteX1" y="connsiteY1"/>
                    </a:cxn>
                  </a:cxnLst>
                  <a:rect l="l" t="t" r="r" b="b"/>
                  <a:pathLst>
                    <a:path w="105638" h="69231">
                      <a:moveTo>
                        <a:pt x="0" y="0"/>
                      </a:moveTo>
                      <a:lnTo>
                        <a:pt x="105639" y="69231"/>
                      </a:lnTo>
                    </a:path>
                  </a:pathLst>
                </a:custGeom>
                <a:ln w="16501" cap="rnd">
                  <a:solidFill>
                    <a:srgbClr val="379A67"/>
                  </a:solidFill>
                  <a:prstDash val="solid"/>
                  <a:round/>
                </a:ln>
              </p:spPr>
              <p:txBody>
                <a:bodyPr rtlCol="0" anchor="ctr"/>
                <a:lstStyle/>
                <a:p>
                  <a:endParaRPr lang="en-US" sz="1799"/>
                </a:p>
              </p:txBody>
            </p:sp>
            <p:sp>
              <p:nvSpPr>
                <p:cNvPr id="112" name="Freeform 111">
                  <a:extLst>
                    <a:ext uri="{FF2B5EF4-FFF2-40B4-BE49-F238E27FC236}">
                      <a16:creationId xmlns:a16="http://schemas.microsoft.com/office/drawing/2014/main" id="{19E50A07-4D18-0A46-BCCD-3A2F29224B45}"/>
                    </a:ext>
                  </a:extLst>
                </p:cNvPr>
                <p:cNvSpPr/>
                <p:nvPr/>
              </p:nvSpPr>
              <p:spPr>
                <a:xfrm>
                  <a:off x="15139354" y="5731207"/>
                  <a:ext cx="107289" cy="69231"/>
                </a:xfrm>
                <a:custGeom>
                  <a:avLst/>
                  <a:gdLst>
                    <a:gd name="connsiteX0" fmla="*/ 107290 w 107289"/>
                    <a:gd name="connsiteY0" fmla="*/ 0 h 69231"/>
                    <a:gd name="connsiteX1" fmla="*/ 0 w 107289"/>
                    <a:gd name="connsiteY1" fmla="*/ 69231 h 69231"/>
                  </a:gdLst>
                  <a:ahLst/>
                  <a:cxnLst>
                    <a:cxn ang="0">
                      <a:pos x="connsiteX0" y="connsiteY0"/>
                    </a:cxn>
                    <a:cxn ang="0">
                      <a:pos x="connsiteX1" y="connsiteY1"/>
                    </a:cxn>
                  </a:cxnLst>
                  <a:rect l="l" t="t" r="r" b="b"/>
                  <a:pathLst>
                    <a:path w="107289" h="69231">
                      <a:moveTo>
                        <a:pt x="107290" y="0"/>
                      </a:moveTo>
                      <a:lnTo>
                        <a:pt x="0" y="69231"/>
                      </a:lnTo>
                    </a:path>
                  </a:pathLst>
                </a:custGeom>
                <a:ln w="16501" cap="rnd">
                  <a:solidFill>
                    <a:srgbClr val="379A67"/>
                  </a:solidFill>
                  <a:prstDash val="solid"/>
                  <a:round/>
                </a:ln>
              </p:spPr>
              <p:txBody>
                <a:bodyPr rtlCol="0" anchor="ctr"/>
                <a:lstStyle/>
                <a:p>
                  <a:endParaRPr lang="en-US" sz="1799"/>
                </a:p>
              </p:txBody>
            </p:sp>
          </p:grpSp>
        </p:grpSp>
        <p:sp>
          <p:nvSpPr>
            <p:cNvPr id="95" name="Freeform 94">
              <a:extLst>
                <a:ext uri="{FF2B5EF4-FFF2-40B4-BE49-F238E27FC236}">
                  <a16:creationId xmlns:a16="http://schemas.microsoft.com/office/drawing/2014/main" id="{C700255A-6FDD-559B-A83E-F9D0E4EEE52C}"/>
                </a:ext>
              </a:extLst>
            </p:cNvPr>
            <p:cNvSpPr/>
            <p:nvPr/>
          </p:nvSpPr>
          <p:spPr>
            <a:xfrm>
              <a:off x="15459571" y="5987620"/>
              <a:ext cx="212928" cy="332786"/>
            </a:xfrm>
            <a:custGeom>
              <a:avLst/>
              <a:gdLst>
                <a:gd name="connsiteX0" fmla="*/ 118844 w 212928"/>
                <a:gd name="connsiteY0" fmla="*/ 135899 h 332786"/>
                <a:gd name="connsiteX1" fmla="*/ 176615 w 212928"/>
                <a:gd name="connsiteY1" fmla="*/ 733 h 332786"/>
                <a:gd name="connsiteX2" fmla="*/ 174965 w 212928"/>
                <a:gd name="connsiteY2" fmla="*/ 733 h 332786"/>
                <a:gd name="connsiteX3" fmla="*/ 0 w 212928"/>
                <a:gd name="connsiteY3" fmla="*/ 196888 h 332786"/>
                <a:gd name="connsiteX4" fmla="*/ 94085 w 212928"/>
                <a:gd name="connsiteY4" fmla="*/ 196888 h 332786"/>
                <a:gd name="connsiteX5" fmla="*/ 36314 w 212928"/>
                <a:gd name="connsiteY5" fmla="*/ 332054 h 332786"/>
                <a:gd name="connsiteX6" fmla="*/ 37965 w 212928"/>
                <a:gd name="connsiteY6" fmla="*/ 332054 h 332786"/>
                <a:gd name="connsiteX7" fmla="*/ 212929 w 212928"/>
                <a:gd name="connsiteY7" fmla="*/ 135899 h 332786"/>
                <a:gd name="connsiteX8" fmla="*/ 118844 w 212928"/>
                <a:gd name="connsiteY8" fmla="*/ 135899 h 332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928" h="332786">
                  <a:moveTo>
                    <a:pt x="118844" y="135899"/>
                  </a:moveTo>
                  <a:lnTo>
                    <a:pt x="176615" y="733"/>
                  </a:lnTo>
                  <a:cubicBezTo>
                    <a:pt x="176615" y="733"/>
                    <a:pt x="176615" y="-916"/>
                    <a:pt x="174965" y="733"/>
                  </a:cubicBezTo>
                  <a:cubicBezTo>
                    <a:pt x="146904" y="30403"/>
                    <a:pt x="0" y="196888"/>
                    <a:pt x="0" y="196888"/>
                  </a:cubicBezTo>
                  <a:lnTo>
                    <a:pt x="94085" y="196888"/>
                  </a:lnTo>
                  <a:lnTo>
                    <a:pt x="36314" y="332054"/>
                  </a:lnTo>
                  <a:cubicBezTo>
                    <a:pt x="36314" y="332054"/>
                    <a:pt x="36314" y="333703"/>
                    <a:pt x="37965" y="332054"/>
                  </a:cubicBezTo>
                  <a:cubicBezTo>
                    <a:pt x="66024" y="302383"/>
                    <a:pt x="212929" y="135899"/>
                    <a:pt x="212929" y="135899"/>
                  </a:cubicBezTo>
                  <a:lnTo>
                    <a:pt x="118844" y="135899"/>
                  </a:lnTo>
                  <a:close/>
                </a:path>
              </a:pathLst>
            </a:custGeom>
            <a:noFill/>
            <a:ln w="16501" cap="rnd">
              <a:solidFill>
                <a:srgbClr val="379A67"/>
              </a:solidFill>
              <a:prstDash val="solid"/>
              <a:round/>
            </a:ln>
          </p:spPr>
          <p:txBody>
            <a:bodyPr rtlCol="0" anchor="ctr"/>
            <a:lstStyle/>
            <a:p>
              <a:endParaRPr lang="en-US" sz="1799"/>
            </a:p>
          </p:txBody>
        </p:sp>
        <p:sp>
          <p:nvSpPr>
            <p:cNvPr id="96" name="Freeform 95">
              <a:extLst>
                <a:ext uri="{FF2B5EF4-FFF2-40B4-BE49-F238E27FC236}">
                  <a16:creationId xmlns:a16="http://schemas.microsoft.com/office/drawing/2014/main" id="{132ACBE0-D2AF-F3A5-BA64-6AFE592CDAAA}"/>
                </a:ext>
              </a:extLst>
            </p:cNvPr>
            <p:cNvSpPr/>
            <p:nvPr/>
          </p:nvSpPr>
          <p:spPr>
            <a:xfrm>
              <a:off x="14987498" y="6426818"/>
              <a:ext cx="307012" cy="306596"/>
            </a:xfrm>
            <a:custGeom>
              <a:avLst/>
              <a:gdLst>
                <a:gd name="connsiteX0" fmla="*/ 307012 w 307012"/>
                <a:gd name="connsiteY0" fmla="*/ 168133 h 306596"/>
                <a:gd name="connsiteX1" fmla="*/ 307012 w 307012"/>
                <a:gd name="connsiteY1" fmla="*/ 143408 h 306596"/>
                <a:gd name="connsiteX2" fmla="*/ 300410 w 307012"/>
                <a:gd name="connsiteY2" fmla="*/ 136814 h 306596"/>
                <a:gd name="connsiteX3" fmla="*/ 269049 w 307012"/>
                <a:gd name="connsiteY3" fmla="*/ 136814 h 306596"/>
                <a:gd name="connsiteX4" fmla="*/ 250892 w 307012"/>
                <a:gd name="connsiteY4" fmla="*/ 89012 h 306596"/>
                <a:gd name="connsiteX5" fmla="*/ 272350 w 307012"/>
                <a:gd name="connsiteY5" fmla="*/ 64286 h 306596"/>
                <a:gd name="connsiteX6" fmla="*/ 272350 w 307012"/>
                <a:gd name="connsiteY6" fmla="*/ 56044 h 306596"/>
                <a:gd name="connsiteX7" fmla="*/ 254194 w 307012"/>
                <a:gd name="connsiteY7" fmla="*/ 37912 h 306596"/>
                <a:gd name="connsiteX8" fmla="*/ 245941 w 307012"/>
                <a:gd name="connsiteY8" fmla="*/ 37912 h 306596"/>
                <a:gd name="connsiteX9" fmla="*/ 221182 w 307012"/>
                <a:gd name="connsiteY9" fmla="*/ 59341 h 306596"/>
                <a:gd name="connsiteX10" fmla="*/ 176615 w 307012"/>
                <a:gd name="connsiteY10" fmla="*/ 39561 h 306596"/>
                <a:gd name="connsiteX11" fmla="*/ 176615 w 307012"/>
                <a:gd name="connsiteY11" fmla="*/ 6593 h 306596"/>
                <a:gd name="connsiteX12" fmla="*/ 168362 w 307012"/>
                <a:gd name="connsiteY12" fmla="*/ 0 h 306596"/>
                <a:gd name="connsiteX13" fmla="*/ 143603 w 307012"/>
                <a:gd name="connsiteY13" fmla="*/ 0 h 306596"/>
                <a:gd name="connsiteX14" fmla="*/ 137000 w 307012"/>
                <a:gd name="connsiteY14" fmla="*/ 6593 h 306596"/>
                <a:gd name="connsiteX15" fmla="*/ 137000 w 307012"/>
                <a:gd name="connsiteY15" fmla="*/ 37912 h 306596"/>
                <a:gd name="connsiteX16" fmla="*/ 89133 w 307012"/>
                <a:gd name="connsiteY16" fmla="*/ 56044 h 306596"/>
                <a:gd name="connsiteX17" fmla="*/ 64374 w 307012"/>
                <a:gd name="connsiteY17" fmla="*/ 34616 h 306596"/>
                <a:gd name="connsiteX18" fmla="*/ 56121 w 307012"/>
                <a:gd name="connsiteY18" fmla="*/ 34616 h 306596"/>
                <a:gd name="connsiteX19" fmla="*/ 37964 w 307012"/>
                <a:gd name="connsiteY19" fmla="*/ 52747 h 306596"/>
                <a:gd name="connsiteX20" fmla="*/ 37964 w 307012"/>
                <a:gd name="connsiteY20" fmla="*/ 60989 h 306596"/>
                <a:gd name="connsiteX21" fmla="*/ 59421 w 307012"/>
                <a:gd name="connsiteY21" fmla="*/ 85715 h 306596"/>
                <a:gd name="connsiteX22" fmla="*/ 39615 w 307012"/>
                <a:gd name="connsiteY22" fmla="*/ 130221 h 306596"/>
                <a:gd name="connsiteX23" fmla="*/ 6603 w 307012"/>
                <a:gd name="connsiteY23" fmla="*/ 130221 h 306596"/>
                <a:gd name="connsiteX24" fmla="*/ 0 w 307012"/>
                <a:gd name="connsiteY24" fmla="*/ 138463 h 306596"/>
                <a:gd name="connsiteX25" fmla="*/ 0 w 307012"/>
                <a:gd name="connsiteY25" fmla="*/ 163188 h 306596"/>
                <a:gd name="connsiteX26" fmla="*/ 6603 w 307012"/>
                <a:gd name="connsiteY26" fmla="*/ 169781 h 306596"/>
                <a:gd name="connsiteX27" fmla="*/ 37964 w 307012"/>
                <a:gd name="connsiteY27" fmla="*/ 169781 h 306596"/>
                <a:gd name="connsiteX28" fmla="*/ 56121 w 307012"/>
                <a:gd name="connsiteY28" fmla="*/ 217584 h 306596"/>
                <a:gd name="connsiteX29" fmla="*/ 34662 w 307012"/>
                <a:gd name="connsiteY29" fmla="*/ 242309 h 306596"/>
                <a:gd name="connsiteX30" fmla="*/ 34662 w 307012"/>
                <a:gd name="connsiteY30" fmla="*/ 250551 h 306596"/>
                <a:gd name="connsiteX31" fmla="*/ 52820 w 307012"/>
                <a:gd name="connsiteY31" fmla="*/ 268683 h 306596"/>
                <a:gd name="connsiteX32" fmla="*/ 61073 w 307012"/>
                <a:gd name="connsiteY32" fmla="*/ 268683 h 306596"/>
                <a:gd name="connsiteX33" fmla="*/ 85832 w 307012"/>
                <a:gd name="connsiteY33" fmla="*/ 247255 h 306596"/>
                <a:gd name="connsiteX34" fmla="*/ 130398 w 307012"/>
                <a:gd name="connsiteY34" fmla="*/ 267035 h 306596"/>
                <a:gd name="connsiteX35" fmla="*/ 130398 w 307012"/>
                <a:gd name="connsiteY35" fmla="*/ 300002 h 306596"/>
                <a:gd name="connsiteX36" fmla="*/ 138651 w 307012"/>
                <a:gd name="connsiteY36" fmla="*/ 306596 h 306596"/>
                <a:gd name="connsiteX37" fmla="*/ 163410 w 307012"/>
                <a:gd name="connsiteY37" fmla="*/ 306596 h 306596"/>
                <a:gd name="connsiteX38" fmla="*/ 170012 w 307012"/>
                <a:gd name="connsiteY38" fmla="*/ 300002 h 306596"/>
                <a:gd name="connsiteX39" fmla="*/ 170012 w 307012"/>
                <a:gd name="connsiteY39" fmla="*/ 268683 h 306596"/>
                <a:gd name="connsiteX40" fmla="*/ 217880 w 307012"/>
                <a:gd name="connsiteY40" fmla="*/ 250551 h 306596"/>
                <a:gd name="connsiteX41" fmla="*/ 242639 w 307012"/>
                <a:gd name="connsiteY41" fmla="*/ 271980 h 306596"/>
                <a:gd name="connsiteX42" fmla="*/ 250892 w 307012"/>
                <a:gd name="connsiteY42" fmla="*/ 271980 h 306596"/>
                <a:gd name="connsiteX43" fmla="*/ 269049 w 307012"/>
                <a:gd name="connsiteY43" fmla="*/ 253848 h 306596"/>
                <a:gd name="connsiteX44" fmla="*/ 269049 w 307012"/>
                <a:gd name="connsiteY44" fmla="*/ 245606 h 306596"/>
                <a:gd name="connsiteX45" fmla="*/ 247591 w 307012"/>
                <a:gd name="connsiteY45" fmla="*/ 220881 h 306596"/>
                <a:gd name="connsiteX46" fmla="*/ 267398 w 307012"/>
                <a:gd name="connsiteY46" fmla="*/ 176375 h 306596"/>
                <a:gd name="connsiteX47" fmla="*/ 300410 w 307012"/>
                <a:gd name="connsiteY47" fmla="*/ 176375 h 306596"/>
                <a:gd name="connsiteX48" fmla="*/ 307012 w 307012"/>
                <a:gd name="connsiteY48" fmla="*/ 168133 h 306596"/>
                <a:gd name="connsiteX49" fmla="*/ 151856 w 307012"/>
                <a:gd name="connsiteY49" fmla="*/ 222529 h 306596"/>
                <a:gd name="connsiteX50" fmla="*/ 80880 w 307012"/>
                <a:gd name="connsiteY50" fmla="*/ 151649 h 306596"/>
                <a:gd name="connsiteX51" fmla="*/ 151856 w 307012"/>
                <a:gd name="connsiteY51" fmla="*/ 80770 h 306596"/>
                <a:gd name="connsiteX52" fmla="*/ 222832 w 307012"/>
                <a:gd name="connsiteY52" fmla="*/ 151649 h 306596"/>
                <a:gd name="connsiteX53" fmla="*/ 151856 w 307012"/>
                <a:gd name="connsiteY53" fmla="*/ 222529 h 30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07012" h="306596">
                  <a:moveTo>
                    <a:pt x="307012" y="168133"/>
                  </a:moveTo>
                  <a:lnTo>
                    <a:pt x="307012" y="143408"/>
                  </a:lnTo>
                  <a:cubicBezTo>
                    <a:pt x="307012" y="140111"/>
                    <a:pt x="303712" y="136814"/>
                    <a:pt x="300410" y="136814"/>
                  </a:cubicBezTo>
                  <a:lnTo>
                    <a:pt x="269049" y="136814"/>
                  </a:lnTo>
                  <a:cubicBezTo>
                    <a:pt x="265747" y="117034"/>
                    <a:pt x="260795" y="102198"/>
                    <a:pt x="250892" y="89012"/>
                  </a:cubicBezTo>
                  <a:lnTo>
                    <a:pt x="272350" y="64286"/>
                  </a:lnTo>
                  <a:cubicBezTo>
                    <a:pt x="274000" y="60989"/>
                    <a:pt x="274000" y="57693"/>
                    <a:pt x="272350" y="56044"/>
                  </a:cubicBezTo>
                  <a:lnTo>
                    <a:pt x="254194" y="37912"/>
                  </a:lnTo>
                  <a:cubicBezTo>
                    <a:pt x="252542" y="36264"/>
                    <a:pt x="247591" y="34616"/>
                    <a:pt x="245941" y="37912"/>
                  </a:cubicBezTo>
                  <a:lnTo>
                    <a:pt x="221182" y="59341"/>
                  </a:lnTo>
                  <a:cubicBezTo>
                    <a:pt x="207976" y="49451"/>
                    <a:pt x="193121" y="42858"/>
                    <a:pt x="176615" y="39561"/>
                  </a:cubicBezTo>
                  <a:lnTo>
                    <a:pt x="176615" y="6593"/>
                  </a:lnTo>
                  <a:cubicBezTo>
                    <a:pt x="173314" y="3296"/>
                    <a:pt x="171663" y="0"/>
                    <a:pt x="168362" y="0"/>
                  </a:cubicBezTo>
                  <a:lnTo>
                    <a:pt x="143603" y="0"/>
                  </a:lnTo>
                  <a:cubicBezTo>
                    <a:pt x="140301" y="0"/>
                    <a:pt x="137000" y="3296"/>
                    <a:pt x="137000" y="6593"/>
                  </a:cubicBezTo>
                  <a:lnTo>
                    <a:pt x="137000" y="37912"/>
                  </a:lnTo>
                  <a:cubicBezTo>
                    <a:pt x="117193" y="41209"/>
                    <a:pt x="102338" y="46154"/>
                    <a:pt x="89133" y="56044"/>
                  </a:cubicBezTo>
                  <a:lnTo>
                    <a:pt x="64374" y="34616"/>
                  </a:lnTo>
                  <a:cubicBezTo>
                    <a:pt x="61073" y="32967"/>
                    <a:pt x="57771" y="32967"/>
                    <a:pt x="56121" y="34616"/>
                  </a:cubicBezTo>
                  <a:lnTo>
                    <a:pt x="37964" y="52747"/>
                  </a:lnTo>
                  <a:cubicBezTo>
                    <a:pt x="36314" y="54396"/>
                    <a:pt x="34662" y="59341"/>
                    <a:pt x="37964" y="60989"/>
                  </a:cubicBezTo>
                  <a:lnTo>
                    <a:pt x="59421" y="85715"/>
                  </a:lnTo>
                  <a:cubicBezTo>
                    <a:pt x="49518" y="98902"/>
                    <a:pt x="42915" y="113737"/>
                    <a:pt x="39615" y="130221"/>
                  </a:cubicBezTo>
                  <a:lnTo>
                    <a:pt x="6603" y="130221"/>
                  </a:lnTo>
                  <a:cubicBezTo>
                    <a:pt x="3301" y="133518"/>
                    <a:pt x="0" y="135166"/>
                    <a:pt x="0" y="138463"/>
                  </a:cubicBezTo>
                  <a:lnTo>
                    <a:pt x="0" y="163188"/>
                  </a:lnTo>
                  <a:cubicBezTo>
                    <a:pt x="0" y="166485"/>
                    <a:pt x="3301" y="169781"/>
                    <a:pt x="6603" y="169781"/>
                  </a:cubicBezTo>
                  <a:lnTo>
                    <a:pt x="37964" y="169781"/>
                  </a:lnTo>
                  <a:cubicBezTo>
                    <a:pt x="41265" y="189562"/>
                    <a:pt x="46217" y="204397"/>
                    <a:pt x="56121" y="217584"/>
                  </a:cubicBezTo>
                  <a:lnTo>
                    <a:pt x="34662" y="242309"/>
                  </a:lnTo>
                  <a:cubicBezTo>
                    <a:pt x="33012" y="245606"/>
                    <a:pt x="33012" y="248903"/>
                    <a:pt x="34662" y="250551"/>
                  </a:cubicBezTo>
                  <a:lnTo>
                    <a:pt x="52820" y="268683"/>
                  </a:lnTo>
                  <a:cubicBezTo>
                    <a:pt x="54470" y="270332"/>
                    <a:pt x="59421" y="271980"/>
                    <a:pt x="61073" y="268683"/>
                  </a:cubicBezTo>
                  <a:lnTo>
                    <a:pt x="85832" y="247255"/>
                  </a:lnTo>
                  <a:cubicBezTo>
                    <a:pt x="99036" y="257145"/>
                    <a:pt x="113892" y="263739"/>
                    <a:pt x="130398" y="267035"/>
                  </a:cubicBezTo>
                  <a:lnTo>
                    <a:pt x="130398" y="300002"/>
                  </a:lnTo>
                  <a:cubicBezTo>
                    <a:pt x="133699" y="303299"/>
                    <a:pt x="135350" y="306596"/>
                    <a:pt x="138651" y="306596"/>
                  </a:cubicBezTo>
                  <a:lnTo>
                    <a:pt x="163410" y="306596"/>
                  </a:lnTo>
                  <a:cubicBezTo>
                    <a:pt x="166711" y="306596"/>
                    <a:pt x="170012" y="303299"/>
                    <a:pt x="170012" y="300002"/>
                  </a:cubicBezTo>
                  <a:lnTo>
                    <a:pt x="170012" y="268683"/>
                  </a:lnTo>
                  <a:cubicBezTo>
                    <a:pt x="189820" y="265387"/>
                    <a:pt x="204676" y="260442"/>
                    <a:pt x="217880" y="250551"/>
                  </a:cubicBezTo>
                  <a:lnTo>
                    <a:pt x="242639" y="271980"/>
                  </a:lnTo>
                  <a:cubicBezTo>
                    <a:pt x="245941" y="273629"/>
                    <a:pt x="249241" y="273629"/>
                    <a:pt x="250892" y="271980"/>
                  </a:cubicBezTo>
                  <a:lnTo>
                    <a:pt x="269049" y="253848"/>
                  </a:lnTo>
                  <a:cubicBezTo>
                    <a:pt x="270700" y="252200"/>
                    <a:pt x="272350" y="247255"/>
                    <a:pt x="269049" y="245606"/>
                  </a:cubicBezTo>
                  <a:lnTo>
                    <a:pt x="247591" y="220881"/>
                  </a:lnTo>
                  <a:cubicBezTo>
                    <a:pt x="257494" y="207694"/>
                    <a:pt x="264097" y="192859"/>
                    <a:pt x="267398" y="176375"/>
                  </a:cubicBezTo>
                  <a:lnTo>
                    <a:pt x="300410" y="176375"/>
                  </a:lnTo>
                  <a:cubicBezTo>
                    <a:pt x="303712" y="173078"/>
                    <a:pt x="307012" y="171430"/>
                    <a:pt x="307012" y="168133"/>
                  </a:cubicBezTo>
                  <a:close/>
                  <a:moveTo>
                    <a:pt x="151856" y="222529"/>
                  </a:moveTo>
                  <a:cubicBezTo>
                    <a:pt x="112241" y="222529"/>
                    <a:pt x="80880" y="191211"/>
                    <a:pt x="80880" y="151649"/>
                  </a:cubicBezTo>
                  <a:cubicBezTo>
                    <a:pt x="80880" y="112089"/>
                    <a:pt x="112241" y="80770"/>
                    <a:pt x="151856" y="80770"/>
                  </a:cubicBezTo>
                  <a:cubicBezTo>
                    <a:pt x="191470" y="80770"/>
                    <a:pt x="222832" y="112089"/>
                    <a:pt x="222832" y="151649"/>
                  </a:cubicBezTo>
                  <a:cubicBezTo>
                    <a:pt x="222832" y="191211"/>
                    <a:pt x="191470" y="222529"/>
                    <a:pt x="151856" y="222529"/>
                  </a:cubicBezTo>
                  <a:close/>
                </a:path>
              </a:pathLst>
            </a:custGeom>
            <a:noFill/>
            <a:ln w="16501" cap="rnd">
              <a:solidFill>
                <a:srgbClr val="379A67"/>
              </a:solidFill>
              <a:prstDash val="solid"/>
              <a:round/>
            </a:ln>
          </p:spPr>
          <p:txBody>
            <a:bodyPr rtlCol="0" anchor="ctr"/>
            <a:lstStyle/>
            <a:p>
              <a:endParaRPr lang="en-US" sz="1799"/>
            </a:p>
          </p:txBody>
        </p:sp>
        <p:grpSp>
          <p:nvGrpSpPr>
            <p:cNvPr id="97" name="Graphic 503">
              <a:extLst>
                <a:ext uri="{FF2B5EF4-FFF2-40B4-BE49-F238E27FC236}">
                  <a16:creationId xmlns:a16="http://schemas.microsoft.com/office/drawing/2014/main" id="{D876348C-C69C-8776-F980-DCBE979AF249}"/>
                </a:ext>
              </a:extLst>
            </p:cNvPr>
            <p:cNvGrpSpPr/>
            <p:nvPr/>
          </p:nvGrpSpPr>
          <p:grpSpPr>
            <a:xfrm>
              <a:off x="14597956" y="5994946"/>
              <a:ext cx="226132" cy="329673"/>
              <a:chOff x="14597956" y="5994946"/>
              <a:chExt cx="226132" cy="329673"/>
            </a:xfrm>
            <a:noFill/>
          </p:grpSpPr>
          <p:sp>
            <p:nvSpPr>
              <p:cNvPr id="106" name="Freeform 105">
                <a:extLst>
                  <a:ext uri="{FF2B5EF4-FFF2-40B4-BE49-F238E27FC236}">
                    <a16:creationId xmlns:a16="http://schemas.microsoft.com/office/drawing/2014/main" id="{7EE3A57E-5C90-94AB-DBBA-85181346CF18}"/>
                  </a:ext>
                </a:extLst>
              </p:cNvPr>
              <p:cNvSpPr/>
              <p:nvPr/>
            </p:nvSpPr>
            <p:spPr>
              <a:xfrm>
                <a:off x="14642521" y="5994946"/>
                <a:ext cx="138651" cy="138462"/>
              </a:xfrm>
              <a:custGeom>
                <a:avLst/>
                <a:gdLst>
                  <a:gd name="connsiteX0" fmla="*/ 0 w 138651"/>
                  <a:gd name="connsiteY0" fmla="*/ 69232 h 138462"/>
                  <a:gd name="connsiteX1" fmla="*/ 69326 w 138651"/>
                  <a:gd name="connsiteY1" fmla="*/ 0 h 138462"/>
                  <a:gd name="connsiteX2" fmla="*/ 138651 w 138651"/>
                  <a:gd name="connsiteY2" fmla="*/ 69232 h 138462"/>
                  <a:gd name="connsiteX3" fmla="*/ 69326 w 138651"/>
                  <a:gd name="connsiteY3" fmla="*/ 138463 h 138462"/>
                  <a:gd name="connsiteX4" fmla="*/ 0 w 138651"/>
                  <a:gd name="connsiteY4" fmla="*/ 69232 h 138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651" h="138462">
                    <a:moveTo>
                      <a:pt x="0" y="69232"/>
                    </a:moveTo>
                    <a:cubicBezTo>
                      <a:pt x="0" y="31319"/>
                      <a:pt x="31362" y="0"/>
                      <a:pt x="69326" y="0"/>
                    </a:cubicBezTo>
                    <a:cubicBezTo>
                      <a:pt x="107289" y="0"/>
                      <a:pt x="138651" y="31319"/>
                      <a:pt x="138651" y="69232"/>
                    </a:cubicBezTo>
                    <a:cubicBezTo>
                      <a:pt x="138651" y="107144"/>
                      <a:pt x="107289" y="138463"/>
                      <a:pt x="69326" y="138463"/>
                    </a:cubicBezTo>
                    <a:cubicBezTo>
                      <a:pt x="31362" y="138463"/>
                      <a:pt x="0" y="107144"/>
                      <a:pt x="0" y="69232"/>
                    </a:cubicBezTo>
                    <a:close/>
                  </a:path>
                </a:pathLst>
              </a:custGeom>
              <a:noFill/>
              <a:ln w="16501" cap="flat">
                <a:solidFill>
                  <a:srgbClr val="379A67"/>
                </a:solidFill>
                <a:prstDash val="solid"/>
                <a:miter/>
              </a:ln>
            </p:spPr>
            <p:txBody>
              <a:bodyPr rtlCol="0" anchor="ctr"/>
              <a:lstStyle/>
              <a:p>
                <a:endParaRPr lang="en-US" sz="1799"/>
              </a:p>
            </p:txBody>
          </p:sp>
          <p:sp>
            <p:nvSpPr>
              <p:cNvPr id="107" name="Freeform 106">
                <a:extLst>
                  <a:ext uri="{FF2B5EF4-FFF2-40B4-BE49-F238E27FC236}">
                    <a16:creationId xmlns:a16="http://schemas.microsoft.com/office/drawing/2014/main" id="{93400F97-DD47-B446-5EB5-CF140549DC84}"/>
                  </a:ext>
                </a:extLst>
              </p:cNvPr>
              <p:cNvSpPr/>
              <p:nvPr/>
            </p:nvSpPr>
            <p:spPr>
              <a:xfrm>
                <a:off x="14597956" y="6169673"/>
                <a:ext cx="226132" cy="154946"/>
              </a:xfrm>
              <a:custGeom>
                <a:avLst/>
                <a:gdLst>
                  <a:gd name="connsiteX0" fmla="*/ 226132 w 226132"/>
                  <a:gd name="connsiteY0" fmla="*/ 154946 h 154946"/>
                  <a:gd name="connsiteX1" fmla="*/ 0 w 226132"/>
                  <a:gd name="connsiteY1" fmla="*/ 154946 h 154946"/>
                  <a:gd name="connsiteX2" fmla="*/ 0 w 226132"/>
                  <a:gd name="connsiteY2" fmla="*/ 112089 h 154946"/>
                  <a:gd name="connsiteX3" fmla="*/ 112241 w 226132"/>
                  <a:gd name="connsiteY3" fmla="*/ 0 h 154946"/>
                  <a:gd name="connsiteX4" fmla="*/ 112241 w 226132"/>
                  <a:gd name="connsiteY4" fmla="*/ 0 h 154946"/>
                  <a:gd name="connsiteX5" fmla="*/ 224482 w 226132"/>
                  <a:gd name="connsiteY5" fmla="*/ 112089 h 154946"/>
                  <a:gd name="connsiteX6" fmla="*/ 224482 w 226132"/>
                  <a:gd name="connsiteY6" fmla="*/ 154946 h 15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132" h="154946">
                    <a:moveTo>
                      <a:pt x="226132" y="154946"/>
                    </a:moveTo>
                    <a:lnTo>
                      <a:pt x="0" y="154946"/>
                    </a:lnTo>
                    <a:lnTo>
                      <a:pt x="0" y="112089"/>
                    </a:lnTo>
                    <a:cubicBezTo>
                      <a:pt x="0" y="49451"/>
                      <a:pt x="51168" y="0"/>
                      <a:pt x="112241" y="0"/>
                    </a:cubicBezTo>
                    <a:lnTo>
                      <a:pt x="112241" y="0"/>
                    </a:lnTo>
                    <a:cubicBezTo>
                      <a:pt x="174964" y="0"/>
                      <a:pt x="224482" y="51099"/>
                      <a:pt x="224482" y="112089"/>
                    </a:cubicBezTo>
                    <a:lnTo>
                      <a:pt x="224482" y="154946"/>
                    </a:lnTo>
                    <a:close/>
                  </a:path>
                </a:pathLst>
              </a:custGeom>
              <a:noFill/>
              <a:ln w="16501" cap="flat">
                <a:solidFill>
                  <a:srgbClr val="379A67"/>
                </a:solidFill>
                <a:prstDash val="solid"/>
                <a:miter/>
              </a:ln>
            </p:spPr>
            <p:txBody>
              <a:bodyPr rtlCol="0" anchor="ctr"/>
              <a:lstStyle/>
              <a:p>
                <a:endParaRPr lang="en-US" sz="1799"/>
              </a:p>
            </p:txBody>
          </p:sp>
        </p:grpSp>
        <p:sp>
          <p:nvSpPr>
            <p:cNvPr id="98" name="Freeform 97">
              <a:extLst>
                <a:ext uri="{FF2B5EF4-FFF2-40B4-BE49-F238E27FC236}">
                  <a16:creationId xmlns:a16="http://schemas.microsoft.com/office/drawing/2014/main" id="{1054861A-EA7D-9769-3981-302E8E60616B}"/>
                </a:ext>
              </a:extLst>
            </p:cNvPr>
            <p:cNvSpPr/>
            <p:nvPr/>
          </p:nvSpPr>
          <p:spPr>
            <a:xfrm>
              <a:off x="14748161" y="6360883"/>
              <a:ext cx="183216" cy="186265"/>
            </a:xfrm>
            <a:custGeom>
              <a:avLst/>
              <a:gdLst>
                <a:gd name="connsiteX0" fmla="*/ 183217 w 183216"/>
                <a:gd name="connsiteY0" fmla="*/ 186265 h 186265"/>
                <a:gd name="connsiteX1" fmla="*/ 0 w 183216"/>
                <a:gd name="connsiteY1" fmla="*/ 0 h 186265"/>
              </a:gdLst>
              <a:ahLst/>
              <a:cxnLst>
                <a:cxn ang="0">
                  <a:pos x="connsiteX0" y="connsiteY0"/>
                </a:cxn>
                <a:cxn ang="0">
                  <a:pos x="connsiteX1" y="connsiteY1"/>
                </a:cxn>
              </a:cxnLst>
              <a:rect l="l" t="t" r="r" b="b"/>
              <a:pathLst>
                <a:path w="183216" h="186265">
                  <a:moveTo>
                    <a:pt x="183217" y="186265"/>
                  </a:moveTo>
                  <a:cubicBezTo>
                    <a:pt x="103988" y="143408"/>
                    <a:pt x="39615" y="79121"/>
                    <a:pt x="0" y="0"/>
                  </a:cubicBezTo>
                </a:path>
              </a:pathLst>
            </a:custGeom>
            <a:noFill/>
            <a:ln w="16501" cap="rnd">
              <a:solidFill>
                <a:srgbClr val="379A67"/>
              </a:solidFill>
              <a:prstDash val="solid"/>
              <a:round/>
            </a:ln>
          </p:spPr>
          <p:txBody>
            <a:bodyPr rtlCol="0" anchor="ctr"/>
            <a:lstStyle/>
            <a:p>
              <a:endParaRPr lang="en-US" sz="1799"/>
            </a:p>
          </p:txBody>
        </p:sp>
        <p:sp>
          <p:nvSpPr>
            <p:cNvPr id="99" name="Freeform 98">
              <a:extLst>
                <a:ext uri="{FF2B5EF4-FFF2-40B4-BE49-F238E27FC236}">
                  <a16:creationId xmlns:a16="http://schemas.microsoft.com/office/drawing/2014/main" id="{00D582DB-5D66-5CC4-5C99-E7EF53B7B586}"/>
                </a:ext>
              </a:extLst>
            </p:cNvPr>
            <p:cNvSpPr/>
            <p:nvPr/>
          </p:nvSpPr>
          <p:spPr>
            <a:xfrm>
              <a:off x="15340728" y="6319674"/>
              <a:ext cx="209626" cy="230771"/>
            </a:xfrm>
            <a:custGeom>
              <a:avLst/>
              <a:gdLst>
                <a:gd name="connsiteX0" fmla="*/ 209626 w 209626"/>
                <a:gd name="connsiteY0" fmla="*/ 0 h 230771"/>
                <a:gd name="connsiteX1" fmla="*/ 0 w 209626"/>
                <a:gd name="connsiteY1" fmla="*/ 230771 h 230771"/>
              </a:gdLst>
              <a:ahLst/>
              <a:cxnLst>
                <a:cxn ang="0">
                  <a:pos x="connsiteX0" y="connsiteY0"/>
                </a:cxn>
                <a:cxn ang="0">
                  <a:pos x="connsiteX1" y="connsiteY1"/>
                </a:cxn>
              </a:cxnLst>
              <a:rect l="l" t="t" r="r" b="b"/>
              <a:pathLst>
                <a:path w="209626" h="230771">
                  <a:moveTo>
                    <a:pt x="209626" y="0"/>
                  </a:moveTo>
                  <a:cubicBezTo>
                    <a:pt x="170012" y="100550"/>
                    <a:pt x="95735" y="182969"/>
                    <a:pt x="0" y="230771"/>
                  </a:cubicBezTo>
                </a:path>
              </a:pathLst>
            </a:custGeom>
            <a:noFill/>
            <a:ln w="16501" cap="rnd">
              <a:solidFill>
                <a:srgbClr val="379A67"/>
              </a:solidFill>
              <a:prstDash val="solid"/>
              <a:round/>
            </a:ln>
          </p:spPr>
          <p:txBody>
            <a:bodyPr rtlCol="0" anchor="ctr"/>
            <a:lstStyle/>
            <a:p>
              <a:endParaRPr lang="en-US" sz="1799"/>
            </a:p>
          </p:txBody>
        </p:sp>
        <p:sp>
          <p:nvSpPr>
            <p:cNvPr id="100" name="Freeform 99">
              <a:extLst>
                <a:ext uri="{FF2B5EF4-FFF2-40B4-BE49-F238E27FC236}">
                  <a16:creationId xmlns:a16="http://schemas.microsoft.com/office/drawing/2014/main" id="{D9DD834C-D535-D7BA-2020-99499D20E493}"/>
                </a:ext>
              </a:extLst>
            </p:cNvPr>
            <p:cNvSpPr/>
            <p:nvPr/>
          </p:nvSpPr>
          <p:spPr>
            <a:xfrm>
              <a:off x="15294511" y="5747691"/>
              <a:ext cx="259145" cy="262090"/>
            </a:xfrm>
            <a:custGeom>
              <a:avLst/>
              <a:gdLst>
                <a:gd name="connsiteX0" fmla="*/ 0 w 259145"/>
                <a:gd name="connsiteY0" fmla="*/ 0 h 262090"/>
                <a:gd name="connsiteX1" fmla="*/ 259145 w 259145"/>
                <a:gd name="connsiteY1" fmla="*/ 262090 h 262090"/>
              </a:gdLst>
              <a:ahLst/>
              <a:cxnLst>
                <a:cxn ang="0">
                  <a:pos x="connsiteX0" y="connsiteY0"/>
                </a:cxn>
                <a:cxn ang="0">
                  <a:pos x="connsiteX1" y="connsiteY1"/>
                </a:cxn>
              </a:cxnLst>
              <a:rect l="l" t="t" r="r" b="b"/>
              <a:pathLst>
                <a:path w="259145" h="262090">
                  <a:moveTo>
                    <a:pt x="0" y="0"/>
                  </a:moveTo>
                  <a:cubicBezTo>
                    <a:pt x="120495" y="44506"/>
                    <a:pt x="216230" y="141760"/>
                    <a:pt x="259145" y="262090"/>
                  </a:cubicBezTo>
                </a:path>
              </a:pathLst>
            </a:custGeom>
            <a:noFill/>
            <a:ln w="16501" cap="rnd">
              <a:solidFill>
                <a:srgbClr val="379A67"/>
              </a:solidFill>
              <a:prstDash val="solid"/>
              <a:round/>
            </a:ln>
          </p:spPr>
          <p:txBody>
            <a:bodyPr rtlCol="0" anchor="ctr"/>
            <a:lstStyle/>
            <a:p>
              <a:endParaRPr lang="en-US" sz="1799"/>
            </a:p>
          </p:txBody>
        </p:sp>
        <p:sp>
          <p:nvSpPr>
            <p:cNvPr id="101" name="Freeform 100">
              <a:extLst>
                <a:ext uri="{FF2B5EF4-FFF2-40B4-BE49-F238E27FC236}">
                  <a16:creationId xmlns:a16="http://schemas.microsoft.com/office/drawing/2014/main" id="{BF418114-0B23-0154-EA1C-641084F321B9}"/>
                </a:ext>
              </a:extLst>
            </p:cNvPr>
            <p:cNvSpPr/>
            <p:nvPr/>
          </p:nvSpPr>
          <p:spPr>
            <a:xfrm>
              <a:off x="14748161" y="5747691"/>
              <a:ext cx="237687" cy="210991"/>
            </a:xfrm>
            <a:custGeom>
              <a:avLst/>
              <a:gdLst>
                <a:gd name="connsiteX0" fmla="*/ 0 w 237687"/>
                <a:gd name="connsiteY0" fmla="*/ 210991 h 210991"/>
                <a:gd name="connsiteX1" fmla="*/ 237688 w 237687"/>
                <a:gd name="connsiteY1" fmla="*/ 0 h 210991"/>
              </a:gdLst>
              <a:ahLst/>
              <a:cxnLst>
                <a:cxn ang="0">
                  <a:pos x="connsiteX0" y="connsiteY0"/>
                </a:cxn>
                <a:cxn ang="0">
                  <a:pos x="connsiteX1" y="connsiteY1"/>
                </a:cxn>
              </a:cxnLst>
              <a:rect l="l" t="t" r="r" b="b"/>
              <a:pathLst>
                <a:path w="237687" h="210991">
                  <a:moveTo>
                    <a:pt x="0" y="210991"/>
                  </a:moveTo>
                  <a:cubicBezTo>
                    <a:pt x="49518" y="113737"/>
                    <a:pt x="133699" y="37913"/>
                    <a:pt x="237688" y="0"/>
                  </a:cubicBezTo>
                </a:path>
              </a:pathLst>
            </a:custGeom>
            <a:noFill/>
            <a:ln w="16501" cap="rnd">
              <a:solidFill>
                <a:srgbClr val="379A67"/>
              </a:solidFill>
              <a:prstDash val="solid"/>
              <a:round/>
            </a:ln>
          </p:spPr>
          <p:txBody>
            <a:bodyPr rtlCol="0" anchor="ctr"/>
            <a:lstStyle/>
            <a:p>
              <a:endParaRPr lang="en-US" sz="1799"/>
            </a:p>
          </p:txBody>
        </p:sp>
        <p:sp>
          <p:nvSpPr>
            <p:cNvPr id="102" name="Freeform 101">
              <a:extLst>
                <a:ext uri="{FF2B5EF4-FFF2-40B4-BE49-F238E27FC236}">
                  <a16:creationId xmlns:a16="http://schemas.microsoft.com/office/drawing/2014/main" id="{4B41802E-0F60-4E12-326F-D98E92B0C79B}"/>
                </a:ext>
              </a:extLst>
            </p:cNvPr>
            <p:cNvSpPr/>
            <p:nvPr/>
          </p:nvSpPr>
          <p:spPr>
            <a:xfrm>
              <a:off x="14941282" y="5726262"/>
              <a:ext cx="46216" cy="64286"/>
            </a:xfrm>
            <a:custGeom>
              <a:avLst/>
              <a:gdLst>
                <a:gd name="connsiteX0" fmla="*/ 0 w 46216"/>
                <a:gd name="connsiteY0" fmla="*/ 0 h 64286"/>
                <a:gd name="connsiteX1" fmla="*/ 46217 w 46216"/>
                <a:gd name="connsiteY1" fmla="*/ 18132 h 64286"/>
                <a:gd name="connsiteX2" fmla="*/ 29711 w 46216"/>
                <a:gd name="connsiteY2" fmla="*/ 64286 h 64286"/>
              </a:gdLst>
              <a:ahLst/>
              <a:cxnLst>
                <a:cxn ang="0">
                  <a:pos x="connsiteX0" y="connsiteY0"/>
                </a:cxn>
                <a:cxn ang="0">
                  <a:pos x="connsiteX1" y="connsiteY1"/>
                </a:cxn>
                <a:cxn ang="0">
                  <a:pos x="connsiteX2" y="connsiteY2"/>
                </a:cxn>
              </a:cxnLst>
              <a:rect l="l" t="t" r="r" b="b"/>
              <a:pathLst>
                <a:path w="46216" h="64286">
                  <a:moveTo>
                    <a:pt x="0" y="0"/>
                  </a:moveTo>
                  <a:lnTo>
                    <a:pt x="46217" y="18132"/>
                  </a:lnTo>
                  <a:lnTo>
                    <a:pt x="29711" y="64286"/>
                  </a:lnTo>
                </a:path>
              </a:pathLst>
            </a:custGeom>
            <a:noFill/>
            <a:ln w="16501" cap="rnd">
              <a:solidFill>
                <a:srgbClr val="379A67"/>
              </a:solidFill>
              <a:prstDash val="solid"/>
              <a:round/>
            </a:ln>
          </p:spPr>
          <p:txBody>
            <a:bodyPr rtlCol="0" anchor="ctr"/>
            <a:lstStyle/>
            <a:p>
              <a:endParaRPr lang="en-US" sz="1799"/>
            </a:p>
          </p:txBody>
        </p:sp>
        <p:sp>
          <p:nvSpPr>
            <p:cNvPr id="103" name="Freeform 102">
              <a:extLst>
                <a:ext uri="{FF2B5EF4-FFF2-40B4-BE49-F238E27FC236}">
                  <a16:creationId xmlns:a16="http://schemas.microsoft.com/office/drawing/2014/main" id="{467C2E92-5CB7-428D-1F1A-840CCD42C647}"/>
                </a:ext>
              </a:extLst>
            </p:cNvPr>
            <p:cNvSpPr/>
            <p:nvPr/>
          </p:nvSpPr>
          <p:spPr>
            <a:xfrm>
              <a:off x="15507439" y="5963627"/>
              <a:ext cx="64374" cy="46154"/>
            </a:xfrm>
            <a:custGeom>
              <a:avLst/>
              <a:gdLst>
                <a:gd name="connsiteX0" fmla="*/ 64374 w 64374"/>
                <a:gd name="connsiteY0" fmla="*/ 0 h 46154"/>
                <a:gd name="connsiteX1" fmla="*/ 47868 w 64374"/>
                <a:gd name="connsiteY1" fmla="*/ 46154 h 46154"/>
                <a:gd name="connsiteX2" fmla="*/ 0 w 64374"/>
                <a:gd name="connsiteY2" fmla="*/ 29670 h 46154"/>
              </a:gdLst>
              <a:ahLst/>
              <a:cxnLst>
                <a:cxn ang="0">
                  <a:pos x="connsiteX0" y="connsiteY0"/>
                </a:cxn>
                <a:cxn ang="0">
                  <a:pos x="connsiteX1" y="connsiteY1"/>
                </a:cxn>
                <a:cxn ang="0">
                  <a:pos x="connsiteX2" y="connsiteY2"/>
                </a:cxn>
              </a:cxnLst>
              <a:rect l="l" t="t" r="r" b="b"/>
              <a:pathLst>
                <a:path w="64374" h="46154">
                  <a:moveTo>
                    <a:pt x="64374" y="0"/>
                  </a:moveTo>
                  <a:lnTo>
                    <a:pt x="47868" y="46154"/>
                  </a:lnTo>
                  <a:lnTo>
                    <a:pt x="0" y="29670"/>
                  </a:lnTo>
                </a:path>
              </a:pathLst>
            </a:custGeom>
            <a:noFill/>
            <a:ln w="16501" cap="rnd">
              <a:solidFill>
                <a:srgbClr val="379A67"/>
              </a:solidFill>
              <a:prstDash val="solid"/>
              <a:round/>
            </a:ln>
          </p:spPr>
          <p:txBody>
            <a:bodyPr rtlCol="0" anchor="ctr"/>
            <a:lstStyle/>
            <a:p>
              <a:endParaRPr lang="en-US" sz="1799"/>
            </a:p>
          </p:txBody>
        </p:sp>
        <p:sp>
          <p:nvSpPr>
            <p:cNvPr id="104" name="Freeform 103">
              <a:extLst>
                <a:ext uri="{FF2B5EF4-FFF2-40B4-BE49-F238E27FC236}">
                  <a16:creationId xmlns:a16="http://schemas.microsoft.com/office/drawing/2014/main" id="{0E9D2149-1DFB-B466-467D-AC0B6CF1F838}"/>
                </a:ext>
              </a:extLst>
            </p:cNvPr>
            <p:cNvSpPr/>
            <p:nvPr/>
          </p:nvSpPr>
          <p:spPr>
            <a:xfrm>
              <a:off x="15342379" y="6504291"/>
              <a:ext cx="46216" cy="60989"/>
            </a:xfrm>
            <a:custGeom>
              <a:avLst/>
              <a:gdLst>
                <a:gd name="connsiteX0" fmla="*/ 46217 w 46216"/>
                <a:gd name="connsiteY0" fmla="*/ 60990 h 60989"/>
                <a:gd name="connsiteX1" fmla="*/ 0 w 46216"/>
                <a:gd name="connsiteY1" fmla="*/ 46155 h 60989"/>
                <a:gd name="connsiteX2" fmla="*/ 13205 w 46216"/>
                <a:gd name="connsiteY2" fmla="*/ 0 h 60989"/>
              </a:gdLst>
              <a:ahLst/>
              <a:cxnLst>
                <a:cxn ang="0">
                  <a:pos x="connsiteX0" y="connsiteY0"/>
                </a:cxn>
                <a:cxn ang="0">
                  <a:pos x="connsiteX1" y="connsiteY1"/>
                </a:cxn>
                <a:cxn ang="0">
                  <a:pos x="connsiteX2" y="connsiteY2"/>
                </a:cxn>
              </a:cxnLst>
              <a:rect l="l" t="t" r="r" b="b"/>
              <a:pathLst>
                <a:path w="46216" h="60989">
                  <a:moveTo>
                    <a:pt x="46217" y="60990"/>
                  </a:moveTo>
                  <a:lnTo>
                    <a:pt x="0" y="46155"/>
                  </a:lnTo>
                  <a:lnTo>
                    <a:pt x="13205" y="0"/>
                  </a:lnTo>
                </a:path>
              </a:pathLst>
            </a:custGeom>
            <a:noFill/>
            <a:ln w="16501" cap="rnd">
              <a:solidFill>
                <a:srgbClr val="379A67"/>
              </a:solidFill>
              <a:prstDash val="solid"/>
              <a:round/>
            </a:ln>
          </p:spPr>
          <p:txBody>
            <a:bodyPr rtlCol="0" anchor="ctr"/>
            <a:lstStyle/>
            <a:p>
              <a:endParaRPr lang="en-US" sz="1799"/>
            </a:p>
          </p:txBody>
        </p:sp>
        <p:sp>
          <p:nvSpPr>
            <p:cNvPr id="105" name="Freeform 104">
              <a:extLst>
                <a:ext uri="{FF2B5EF4-FFF2-40B4-BE49-F238E27FC236}">
                  <a16:creationId xmlns:a16="http://schemas.microsoft.com/office/drawing/2014/main" id="{67E5E392-A96C-F76E-6822-AEF4CCED656E}"/>
                </a:ext>
              </a:extLst>
            </p:cNvPr>
            <p:cNvSpPr/>
            <p:nvPr/>
          </p:nvSpPr>
          <p:spPr>
            <a:xfrm>
              <a:off x="14733305" y="6359235"/>
              <a:ext cx="61072" cy="47802"/>
            </a:xfrm>
            <a:custGeom>
              <a:avLst/>
              <a:gdLst>
                <a:gd name="connsiteX0" fmla="*/ 0 w 61072"/>
                <a:gd name="connsiteY0" fmla="*/ 47803 h 47802"/>
                <a:gd name="connsiteX1" fmla="*/ 13206 w 61072"/>
                <a:gd name="connsiteY1" fmla="*/ 0 h 47802"/>
                <a:gd name="connsiteX2" fmla="*/ 61073 w 61072"/>
                <a:gd name="connsiteY2" fmla="*/ 13187 h 47802"/>
              </a:gdLst>
              <a:ahLst/>
              <a:cxnLst>
                <a:cxn ang="0">
                  <a:pos x="connsiteX0" y="connsiteY0"/>
                </a:cxn>
                <a:cxn ang="0">
                  <a:pos x="connsiteX1" y="connsiteY1"/>
                </a:cxn>
                <a:cxn ang="0">
                  <a:pos x="connsiteX2" y="connsiteY2"/>
                </a:cxn>
              </a:cxnLst>
              <a:rect l="l" t="t" r="r" b="b"/>
              <a:pathLst>
                <a:path w="61072" h="47802">
                  <a:moveTo>
                    <a:pt x="0" y="47803"/>
                  </a:moveTo>
                  <a:lnTo>
                    <a:pt x="13206" y="0"/>
                  </a:lnTo>
                  <a:lnTo>
                    <a:pt x="61073" y="13187"/>
                  </a:lnTo>
                </a:path>
              </a:pathLst>
            </a:custGeom>
            <a:noFill/>
            <a:ln w="16501" cap="rnd">
              <a:solidFill>
                <a:srgbClr val="379A67"/>
              </a:solidFill>
              <a:prstDash val="solid"/>
              <a:round/>
            </a:ln>
          </p:spPr>
          <p:txBody>
            <a:bodyPr rtlCol="0" anchor="ctr"/>
            <a:lstStyle/>
            <a:p>
              <a:endParaRPr lang="en-US" sz="1799"/>
            </a:p>
          </p:txBody>
        </p:sp>
      </p:grpSp>
      <p:grpSp>
        <p:nvGrpSpPr>
          <p:cNvPr id="123" name="Graphic 503">
            <a:extLst>
              <a:ext uri="{FF2B5EF4-FFF2-40B4-BE49-F238E27FC236}">
                <a16:creationId xmlns:a16="http://schemas.microsoft.com/office/drawing/2014/main" id="{C164F8EF-E9E2-EAB9-2362-07E23F039BAB}"/>
              </a:ext>
            </a:extLst>
          </p:cNvPr>
          <p:cNvGrpSpPr/>
          <p:nvPr/>
        </p:nvGrpSpPr>
        <p:grpSpPr>
          <a:xfrm>
            <a:off x="2273852" y="4624527"/>
            <a:ext cx="778857" cy="788880"/>
            <a:chOff x="533145" y="5691647"/>
            <a:chExt cx="1003568" cy="1016484"/>
          </a:xfrm>
          <a:noFill/>
        </p:grpSpPr>
        <p:grpSp>
          <p:nvGrpSpPr>
            <p:cNvPr id="124" name="Graphic 503">
              <a:extLst>
                <a:ext uri="{FF2B5EF4-FFF2-40B4-BE49-F238E27FC236}">
                  <a16:creationId xmlns:a16="http://schemas.microsoft.com/office/drawing/2014/main" id="{35D4F209-B756-D0AE-C826-2BFB6E384234}"/>
                </a:ext>
              </a:extLst>
            </p:cNvPr>
            <p:cNvGrpSpPr/>
            <p:nvPr/>
          </p:nvGrpSpPr>
          <p:grpSpPr>
            <a:xfrm>
              <a:off x="533145" y="5691647"/>
              <a:ext cx="1003568" cy="1002206"/>
              <a:chOff x="533145" y="5691647"/>
              <a:chExt cx="1003568" cy="1002206"/>
            </a:xfrm>
            <a:noFill/>
          </p:grpSpPr>
          <p:sp>
            <p:nvSpPr>
              <p:cNvPr id="126" name="Freeform 125">
                <a:extLst>
                  <a:ext uri="{FF2B5EF4-FFF2-40B4-BE49-F238E27FC236}">
                    <a16:creationId xmlns:a16="http://schemas.microsoft.com/office/drawing/2014/main" id="{8A96AAD5-7498-50BA-FB60-EF9C8DED0A2E}"/>
                  </a:ext>
                </a:extLst>
              </p:cNvPr>
              <p:cNvSpPr/>
              <p:nvPr/>
            </p:nvSpPr>
            <p:spPr>
              <a:xfrm>
                <a:off x="566157" y="6016375"/>
                <a:ext cx="413519" cy="614651"/>
              </a:xfrm>
              <a:custGeom>
                <a:avLst/>
                <a:gdLst>
                  <a:gd name="connsiteX0" fmla="*/ 0 w 413519"/>
                  <a:gd name="connsiteY0" fmla="*/ 0 h 614651"/>
                  <a:gd name="connsiteX1" fmla="*/ 64374 w 413519"/>
                  <a:gd name="connsiteY1" fmla="*/ 118682 h 614651"/>
                  <a:gd name="connsiteX2" fmla="*/ 87482 w 413519"/>
                  <a:gd name="connsiteY2" fmla="*/ 145056 h 614651"/>
                  <a:gd name="connsiteX3" fmla="*/ 113892 w 413519"/>
                  <a:gd name="connsiteY3" fmla="*/ 166485 h 614651"/>
                  <a:gd name="connsiteX4" fmla="*/ 125446 w 413519"/>
                  <a:gd name="connsiteY4" fmla="*/ 196155 h 614651"/>
                  <a:gd name="connsiteX5" fmla="*/ 115542 w 413519"/>
                  <a:gd name="connsiteY5" fmla="*/ 288464 h 614651"/>
                  <a:gd name="connsiteX6" fmla="*/ 127097 w 413519"/>
                  <a:gd name="connsiteY6" fmla="*/ 319783 h 614651"/>
                  <a:gd name="connsiteX7" fmla="*/ 156808 w 413519"/>
                  <a:gd name="connsiteY7" fmla="*/ 349453 h 614651"/>
                  <a:gd name="connsiteX8" fmla="*/ 173314 w 413519"/>
                  <a:gd name="connsiteY8" fmla="*/ 379124 h 614651"/>
                  <a:gd name="connsiteX9" fmla="*/ 193121 w 413519"/>
                  <a:gd name="connsiteY9" fmla="*/ 450004 h 614651"/>
                  <a:gd name="connsiteX10" fmla="*/ 209627 w 413519"/>
                  <a:gd name="connsiteY10" fmla="*/ 481323 h 614651"/>
                  <a:gd name="connsiteX11" fmla="*/ 326820 w 413519"/>
                  <a:gd name="connsiteY11" fmla="*/ 609895 h 614651"/>
                  <a:gd name="connsiteX12" fmla="*/ 348278 w 413519"/>
                  <a:gd name="connsiteY12" fmla="*/ 608247 h 614651"/>
                  <a:gd name="connsiteX13" fmla="*/ 379639 w 413519"/>
                  <a:gd name="connsiteY13" fmla="*/ 558796 h 614651"/>
                  <a:gd name="connsiteX14" fmla="*/ 379639 w 413519"/>
                  <a:gd name="connsiteY14" fmla="*/ 527477 h 614651"/>
                  <a:gd name="connsiteX15" fmla="*/ 351579 w 413519"/>
                  <a:gd name="connsiteY15" fmla="*/ 471432 h 614651"/>
                  <a:gd name="connsiteX16" fmla="*/ 354880 w 413519"/>
                  <a:gd name="connsiteY16" fmla="*/ 441762 h 614651"/>
                  <a:gd name="connsiteX17" fmla="*/ 379639 w 413519"/>
                  <a:gd name="connsiteY17" fmla="*/ 413739 h 614651"/>
                  <a:gd name="connsiteX18" fmla="*/ 396145 w 413519"/>
                  <a:gd name="connsiteY18" fmla="*/ 380772 h 614651"/>
                  <a:gd name="connsiteX19" fmla="*/ 412651 w 413519"/>
                  <a:gd name="connsiteY19" fmla="*/ 324728 h 614651"/>
                  <a:gd name="connsiteX20" fmla="*/ 401097 w 413519"/>
                  <a:gd name="connsiteY20" fmla="*/ 301651 h 614651"/>
                  <a:gd name="connsiteX21" fmla="*/ 307013 w 413519"/>
                  <a:gd name="connsiteY21" fmla="*/ 263739 h 614651"/>
                  <a:gd name="connsiteX22" fmla="*/ 297109 w 413519"/>
                  <a:gd name="connsiteY22" fmla="*/ 217584 h 614651"/>
                  <a:gd name="connsiteX23" fmla="*/ 277302 w 413519"/>
                  <a:gd name="connsiteY23" fmla="*/ 189562 h 614651"/>
                  <a:gd name="connsiteX24" fmla="*/ 198073 w 413519"/>
                  <a:gd name="connsiteY24" fmla="*/ 154946 h 614651"/>
                  <a:gd name="connsiteX25" fmla="*/ 168362 w 413519"/>
                  <a:gd name="connsiteY25" fmla="*/ 154946 h 614651"/>
                  <a:gd name="connsiteX26" fmla="*/ 127097 w 413519"/>
                  <a:gd name="connsiteY26" fmla="*/ 181320 h 614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3519" h="614651">
                    <a:moveTo>
                      <a:pt x="0" y="0"/>
                    </a:moveTo>
                    <a:lnTo>
                      <a:pt x="64374" y="118682"/>
                    </a:lnTo>
                    <a:cubicBezTo>
                      <a:pt x="69325" y="126924"/>
                      <a:pt x="79229" y="140111"/>
                      <a:pt x="87482" y="145056"/>
                    </a:cubicBezTo>
                    <a:lnTo>
                      <a:pt x="113892" y="166485"/>
                    </a:lnTo>
                    <a:cubicBezTo>
                      <a:pt x="122145" y="173078"/>
                      <a:pt x="127097" y="186265"/>
                      <a:pt x="125446" y="196155"/>
                    </a:cubicBezTo>
                    <a:lnTo>
                      <a:pt x="115542" y="288464"/>
                    </a:lnTo>
                    <a:cubicBezTo>
                      <a:pt x="115542" y="298354"/>
                      <a:pt x="118844" y="311541"/>
                      <a:pt x="127097" y="319783"/>
                    </a:cubicBezTo>
                    <a:lnTo>
                      <a:pt x="156808" y="349453"/>
                    </a:lnTo>
                    <a:cubicBezTo>
                      <a:pt x="163410" y="356047"/>
                      <a:pt x="171663" y="370882"/>
                      <a:pt x="173314" y="379124"/>
                    </a:cubicBezTo>
                    <a:lnTo>
                      <a:pt x="193121" y="450004"/>
                    </a:lnTo>
                    <a:cubicBezTo>
                      <a:pt x="194771" y="459894"/>
                      <a:pt x="203024" y="473081"/>
                      <a:pt x="209627" y="481323"/>
                    </a:cubicBezTo>
                    <a:lnTo>
                      <a:pt x="326820" y="609895"/>
                    </a:lnTo>
                    <a:cubicBezTo>
                      <a:pt x="333422" y="616489"/>
                      <a:pt x="343326" y="616489"/>
                      <a:pt x="348278" y="608247"/>
                    </a:cubicBezTo>
                    <a:lnTo>
                      <a:pt x="379639" y="558796"/>
                    </a:lnTo>
                    <a:cubicBezTo>
                      <a:pt x="384591" y="550554"/>
                      <a:pt x="386242" y="535719"/>
                      <a:pt x="379639" y="527477"/>
                    </a:cubicBezTo>
                    <a:lnTo>
                      <a:pt x="351579" y="471432"/>
                    </a:lnTo>
                    <a:cubicBezTo>
                      <a:pt x="346627" y="463190"/>
                      <a:pt x="348278" y="450004"/>
                      <a:pt x="354880" y="441762"/>
                    </a:cubicBezTo>
                    <a:lnTo>
                      <a:pt x="379639" y="413739"/>
                    </a:lnTo>
                    <a:cubicBezTo>
                      <a:pt x="386242" y="405498"/>
                      <a:pt x="394495" y="390662"/>
                      <a:pt x="396145" y="380772"/>
                    </a:cubicBezTo>
                    <a:lnTo>
                      <a:pt x="412651" y="324728"/>
                    </a:lnTo>
                    <a:cubicBezTo>
                      <a:pt x="415953" y="314838"/>
                      <a:pt x="409350" y="304948"/>
                      <a:pt x="401097" y="301651"/>
                    </a:cubicBezTo>
                    <a:cubicBezTo>
                      <a:pt x="401097" y="301651"/>
                      <a:pt x="307013" y="270332"/>
                      <a:pt x="307013" y="263739"/>
                    </a:cubicBezTo>
                    <a:cubicBezTo>
                      <a:pt x="307013" y="257145"/>
                      <a:pt x="297109" y="217584"/>
                      <a:pt x="297109" y="217584"/>
                    </a:cubicBezTo>
                    <a:cubicBezTo>
                      <a:pt x="295458" y="207694"/>
                      <a:pt x="285555" y="196155"/>
                      <a:pt x="277302" y="189562"/>
                    </a:cubicBezTo>
                    <a:lnTo>
                      <a:pt x="198073" y="154946"/>
                    </a:lnTo>
                    <a:cubicBezTo>
                      <a:pt x="189820" y="150001"/>
                      <a:pt x="176615" y="148353"/>
                      <a:pt x="168362" y="154946"/>
                    </a:cubicBezTo>
                    <a:lnTo>
                      <a:pt x="127097" y="181320"/>
                    </a:lnTo>
                  </a:path>
                </a:pathLst>
              </a:custGeom>
              <a:noFill/>
              <a:ln w="16501" cap="rnd">
                <a:solidFill>
                  <a:srgbClr val="398B87"/>
                </a:solidFill>
                <a:prstDash val="solid"/>
                <a:round/>
              </a:ln>
            </p:spPr>
            <p:txBody>
              <a:bodyPr rtlCol="0" anchor="ctr"/>
              <a:lstStyle/>
              <a:p>
                <a:endParaRPr lang="en-US" sz="1799"/>
              </a:p>
            </p:txBody>
          </p:sp>
          <p:sp>
            <p:nvSpPr>
              <p:cNvPr id="127" name="Freeform 126">
                <a:extLst>
                  <a:ext uri="{FF2B5EF4-FFF2-40B4-BE49-F238E27FC236}">
                    <a16:creationId xmlns:a16="http://schemas.microsoft.com/office/drawing/2014/main" id="{9D505577-E5B7-83A5-1B83-BCFDB7611D2F}"/>
                  </a:ext>
                </a:extLst>
              </p:cNvPr>
              <p:cNvSpPr/>
              <p:nvPr/>
            </p:nvSpPr>
            <p:spPr>
              <a:xfrm>
                <a:off x="640434" y="5749339"/>
                <a:ext cx="263106" cy="395607"/>
              </a:xfrm>
              <a:custGeom>
                <a:avLst/>
                <a:gdLst>
                  <a:gd name="connsiteX0" fmla="*/ 0 w 263106"/>
                  <a:gd name="connsiteY0" fmla="*/ 395608 h 395607"/>
                  <a:gd name="connsiteX1" fmla="*/ 49518 w 263106"/>
                  <a:gd name="connsiteY1" fmla="*/ 260442 h 395607"/>
                  <a:gd name="connsiteX2" fmla="*/ 72627 w 263106"/>
                  <a:gd name="connsiteY2" fmla="*/ 247255 h 395607"/>
                  <a:gd name="connsiteX3" fmla="*/ 120494 w 263106"/>
                  <a:gd name="connsiteY3" fmla="*/ 260442 h 395607"/>
                  <a:gd name="connsiteX4" fmla="*/ 143603 w 263106"/>
                  <a:gd name="connsiteY4" fmla="*/ 247255 h 395607"/>
                  <a:gd name="connsiteX5" fmla="*/ 168362 w 263106"/>
                  <a:gd name="connsiteY5" fmla="*/ 169781 h 395607"/>
                  <a:gd name="connsiteX6" fmla="*/ 191470 w 263106"/>
                  <a:gd name="connsiteY6" fmla="*/ 146704 h 395607"/>
                  <a:gd name="connsiteX7" fmla="*/ 254193 w 263106"/>
                  <a:gd name="connsiteY7" fmla="*/ 126924 h 395607"/>
                  <a:gd name="connsiteX8" fmla="*/ 259145 w 263106"/>
                  <a:gd name="connsiteY8" fmla="*/ 107144 h 395607"/>
                  <a:gd name="connsiteX9" fmla="*/ 168362 w 263106"/>
                  <a:gd name="connsiteY9" fmla="*/ 0 h 39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106" h="395607">
                    <a:moveTo>
                      <a:pt x="0" y="395608"/>
                    </a:moveTo>
                    <a:lnTo>
                      <a:pt x="49518" y="260442"/>
                    </a:lnTo>
                    <a:cubicBezTo>
                      <a:pt x="52819" y="250552"/>
                      <a:pt x="62723" y="245606"/>
                      <a:pt x="72627" y="247255"/>
                    </a:cubicBezTo>
                    <a:lnTo>
                      <a:pt x="120494" y="260442"/>
                    </a:lnTo>
                    <a:cubicBezTo>
                      <a:pt x="130398" y="263739"/>
                      <a:pt x="140301" y="257145"/>
                      <a:pt x="143603" y="247255"/>
                    </a:cubicBezTo>
                    <a:lnTo>
                      <a:pt x="168362" y="169781"/>
                    </a:lnTo>
                    <a:cubicBezTo>
                      <a:pt x="171663" y="159892"/>
                      <a:pt x="181567" y="150001"/>
                      <a:pt x="191470" y="146704"/>
                    </a:cubicBezTo>
                    <a:lnTo>
                      <a:pt x="254193" y="126924"/>
                    </a:lnTo>
                    <a:cubicBezTo>
                      <a:pt x="264097" y="123627"/>
                      <a:pt x="265748" y="115386"/>
                      <a:pt x="259145" y="107144"/>
                    </a:cubicBezTo>
                    <a:lnTo>
                      <a:pt x="168362" y="0"/>
                    </a:lnTo>
                  </a:path>
                </a:pathLst>
              </a:custGeom>
              <a:noFill/>
              <a:ln w="16501" cap="rnd">
                <a:solidFill>
                  <a:srgbClr val="398B87"/>
                </a:solidFill>
                <a:prstDash val="solid"/>
                <a:round/>
              </a:ln>
            </p:spPr>
            <p:txBody>
              <a:bodyPr rtlCol="0" anchor="ctr"/>
              <a:lstStyle/>
              <a:p>
                <a:endParaRPr lang="en-US" sz="1799"/>
              </a:p>
            </p:txBody>
          </p:sp>
          <p:sp>
            <p:nvSpPr>
              <p:cNvPr id="128" name="Freeform 127">
                <a:extLst>
                  <a:ext uri="{FF2B5EF4-FFF2-40B4-BE49-F238E27FC236}">
                    <a16:creationId xmlns:a16="http://schemas.microsoft.com/office/drawing/2014/main" id="{3C6C0467-067A-4408-F216-7D1908CD24F0}"/>
                  </a:ext>
                </a:extLst>
              </p:cNvPr>
              <p:cNvSpPr/>
              <p:nvPr/>
            </p:nvSpPr>
            <p:spPr>
              <a:xfrm>
                <a:off x="897929" y="5694943"/>
                <a:ext cx="194771" cy="105082"/>
              </a:xfrm>
              <a:custGeom>
                <a:avLst/>
                <a:gdLst>
                  <a:gd name="connsiteX0" fmla="*/ 0 w 194771"/>
                  <a:gd name="connsiteY0" fmla="*/ 14835 h 105082"/>
                  <a:gd name="connsiteX1" fmla="*/ 69325 w 194771"/>
                  <a:gd name="connsiteY1" fmla="*/ 93957 h 105082"/>
                  <a:gd name="connsiteX2" fmla="*/ 115542 w 194771"/>
                  <a:gd name="connsiteY2" fmla="*/ 93957 h 105082"/>
                  <a:gd name="connsiteX3" fmla="*/ 194771 w 194771"/>
                  <a:gd name="connsiteY3" fmla="*/ 0 h 105082"/>
                </a:gdLst>
                <a:ahLst/>
                <a:cxnLst>
                  <a:cxn ang="0">
                    <a:pos x="connsiteX0" y="connsiteY0"/>
                  </a:cxn>
                  <a:cxn ang="0">
                    <a:pos x="connsiteX1" y="connsiteY1"/>
                  </a:cxn>
                  <a:cxn ang="0">
                    <a:pos x="connsiteX2" y="connsiteY2"/>
                  </a:cxn>
                  <a:cxn ang="0">
                    <a:pos x="connsiteX3" y="connsiteY3"/>
                  </a:cxn>
                </a:cxnLst>
                <a:rect l="l" t="t" r="r" b="b"/>
                <a:pathLst>
                  <a:path w="194771" h="105082">
                    <a:moveTo>
                      <a:pt x="0" y="14835"/>
                    </a:moveTo>
                    <a:lnTo>
                      <a:pt x="69325" y="93957"/>
                    </a:lnTo>
                    <a:cubicBezTo>
                      <a:pt x="82530" y="108792"/>
                      <a:pt x="103988" y="108792"/>
                      <a:pt x="115542" y="93957"/>
                    </a:cubicBezTo>
                    <a:lnTo>
                      <a:pt x="194771" y="0"/>
                    </a:lnTo>
                  </a:path>
                </a:pathLst>
              </a:custGeom>
              <a:noFill/>
              <a:ln w="16501" cap="rnd">
                <a:solidFill>
                  <a:srgbClr val="398B87"/>
                </a:solidFill>
                <a:prstDash val="solid"/>
                <a:round/>
              </a:ln>
            </p:spPr>
            <p:txBody>
              <a:bodyPr rtlCol="0" anchor="ctr"/>
              <a:lstStyle/>
              <a:p>
                <a:endParaRPr lang="en-US" sz="1799"/>
              </a:p>
            </p:txBody>
          </p:sp>
          <p:sp>
            <p:nvSpPr>
              <p:cNvPr id="129" name="Freeform 128">
                <a:extLst>
                  <a:ext uri="{FF2B5EF4-FFF2-40B4-BE49-F238E27FC236}">
                    <a16:creationId xmlns:a16="http://schemas.microsoft.com/office/drawing/2014/main" id="{02CF7614-78F1-E9F5-9B76-053D4B7762C8}"/>
                  </a:ext>
                </a:extLst>
              </p:cNvPr>
              <p:cNvSpPr/>
              <p:nvPr/>
            </p:nvSpPr>
            <p:spPr>
              <a:xfrm>
                <a:off x="1170279" y="6026650"/>
                <a:ext cx="344976" cy="378738"/>
              </a:xfrm>
              <a:custGeom>
                <a:avLst/>
                <a:gdLst>
                  <a:gd name="connsiteX0" fmla="*/ 344977 w 344976"/>
                  <a:gd name="connsiteY0" fmla="*/ 21044 h 378738"/>
                  <a:gd name="connsiteX1" fmla="*/ 211277 w 344976"/>
                  <a:gd name="connsiteY1" fmla="*/ 40824 h 378738"/>
                  <a:gd name="connsiteX2" fmla="*/ 176615 w 344976"/>
                  <a:gd name="connsiteY2" fmla="*/ 37527 h 378738"/>
                  <a:gd name="connsiteX3" fmla="*/ 90783 w 344976"/>
                  <a:gd name="connsiteY3" fmla="*/ 1263 h 378738"/>
                  <a:gd name="connsiteX4" fmla="*/ 61072 w 344976"/>
                  <a:gd name="connsiteY4" fmla="*/ 9505 h 378738"/>
                  <a:gd name="connsiteX5" fmla="*/ 11554 w 344976"/>
                  <a:gd name="connsiteY5" fmla="*/ 58956 h 378738"/>
                  <a:gd name="connsiteX6" fmla="*/ 0 w 344976"/>
                  <a:gd name="connsiteY6" fmla="*/ 90275 h 378738"/>
                  <a:gd name="connsiteX7" fmla="*/ 3301 w 344976"/>
                  <a:gd name="connsiteY7" fmla="*/ 128188 h 378738"/>
                  <a:gd name="connsiteX8" fmla="*/ 18157 w 344976"/>
                  <a:gd name="connsiteY8" fmla="*/ 157858 h 378738"/>
                  <a:gd name="connsiteX9" fmla="*/ 36313 w 344976"/>
                  <a:gd name="connsiteY9" fmla="*/ 175990 h 378738"/>
                  <a:gd name="connsiteX10" fmla="*/ 66024 w 344976"/>
                  <a:gd name="connsiteY10" fmla="*/ 184232 h 378738"/>
                  <a:gd name="connsiteX11" fmla="*/ 108940 w 344976"/>
                  <a:gd name="connsiteY11" fmla="*/ 172693 h 378738"/>
                  <a:gd name="connsiteX12" fmla="*/ 137000 w 344976"/>
                  <a:gd name="connsiteY12" fmla="*/ 182583 h 378738"/>
                  <a:gd name="connsiteX13" fmla="*/ 216229 w 344976"/>
                  <a:gd name="connsiteY13" fmla="*/ 296321 h 378738"/>
                  <a:gd name="connsiteX14" fmla="*/ 222832 w 344976"/>
                  <a:gd name="connsiteY14" fmla="*/ 329288 h 378738"/>
                  <a:gd name="connsiteX15" fmla="*/ 209627 w 344976"/>
                  <a:gd name="connsiteY15" fmla="*/ 378739 h 37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4976" h="378738">
                    <a:moveTo>
                      <a:pt x="344977" y="21044"/>
                    </a:moveTo>
                    <a:lnTo>
                      <a:pt x="211277" y="40824"/>
                    </a:lnTo>
                    <a:cubicBezTo>
                      <a:pt x="201374" y="40824"/>
                      <a:pt x="184868" y="40824"/>
                      <a:pt x="176615" y="37527"/>
                    </a:cubicBezTo>
                    <a:lnTo>
                      <a:pt x="90783" y="1263"/>
                    </a:lnTo>
                    <a:cubicBezTo>
                      <a:pt x="80880" y="-2033"/>
                      <a:pt x="67675" y="1263"/>
                      <a:pt x="61072" y="9505"/>
                    </a:cubicBezTo>
                    <a:lnTo>
                      <a:pt x="11554" y="58956"/>
                    </a:lnTo>
                    <a:cubicBezTo>
                      <a:pt x="4952" y="65549"/>
                      <a:pt x="0" y="80385"/>
                      <a:pt x="0" y="90275"/>
                    </a:cubicBezTo>
                    <a:lnTo>
                      <a:pt x="3301" y="128188"/>
                    </a:lnTo>
                    <a:cubicBezTo>
                      <a:pt x="3301" y="138078"/>
                      <a:pt x="11554" y="151265"/>
                      <a:pt x="18157" y="157858"/>
                    </a:cubicBezTo>
                    <a:lnTo>
                      <a:pt x="36313" y="175990"/>
                    </a:lnTo>
                    <a:cubicBezTo>
                      <a:pt x="42916" y="182583"/>
                      <a:pt x="57771" y="185880"/>
                      <a:pt x="66024" y="184232"/>
                    </a:cubicBezTo>
                    <a:lnTo>
                      <a:pt x="108940" y="172693"/>
                    </a:lnTo>
                    <a:cubicBezTo>
                      <a:pt x="118844" y="169397"/>
                      <a:pt x="130398" y="174342"/>
                      <a:pt x="137000" y="182583"/>
                    </a:cubicBezTo>
                    <a:lnTo>
                      <a:pt x="216229" y="296321"/>
                    </a:lnTo>
                    <a:cubicBezTo>
                      <a:pt x="221181" y="304562"/>
                      <a:pt x="224482" y="319398"/>
                      <a:pt x="222832" y="329288"/>
                    </a:cubicBezTo>
                    <a:lnTo>
                      <a:pt x="209627" y="378739"/>
                    </a:lnTo>
                  </a:path>
                </a:pathLst>
              </a:custGeom>
              <a:noFill/>
              <a:ln w="16501" cap="rnd">
                <a:solidFill>
                  <a:srgbClr val="398B87"/>
                </a:solidFill>
                <a:prstDash val="solid"/>
                <a:round/>
              </a:ln>
            </p:spPr>
            <p:txBody>
              <a:bodyPr rtlCol="0" anchor="ctr"/>
              <a:lstStyle/>
              <a:p>
                <a:endParaRPr lang="en-US" sz="1799"/>
              </a:p>
            </p:txBody>
          </p:sp>
          <p:sp>
            <p:nvSpPr>
              <p:cNvPr id="130" name="Freeform 129">
                <a:extLst>
                  <a:ext uri="{FF2B5EF4-FFF2-40B4-BE49-F238E27FC236}">
                    <a16:creationId xmlns:a16="http://schemas.microsoft.com/office/drawing/2014/main" id="{8BC1713C-980B-5C16-E2FE-5BDBB4AC1B7B}"/>
                  </a:ext>
                </a:extLst>
              </p:cNvPr>
              <p:cNvSpPr/>
              <p:nvPr/>
            </p:nvSpPr>
            <p:spPr>
              <a:xfrm>
                <a:off x="1152434" y="5727911"/>
                <a:ext cx="329809" cy="248902"/>
              </a:xfrm>
              <a:custGeom>
                <a:avLst/>
                <a:gdLst>
                  <a:gd name="connsiteX0" fmla="*/ 72315 w 329809"/>
                  <a:gd name="connsiteY0" fmla="*/ 0 h 248902"/>
                  <a:gd name="connsiteX1" fmla="*/ 42604 w 329809"/>
                  <a:gd name="connsiteY1" fmla="*/ 29670 h 248902"/>
                  <a:gd name="connsiteX2" fmla="*/ 34351 w 329809"/>
                  <a:gd name="connsiteY2" fmla="*/ 59341 h 248902"/>
                  <a:gd name="connsiteX3" fmla="*/ 45906 w 329809"/>
                  <a:gd name="connsiteY3" fmla="*/ 95605 h 248902"/>
                  <a:gd name="connsiteX4" fmla="*/ 40954 w 329809"/>
                  <a:gd name="connsiteY4" fmla="*/ 126924 h 248902"/>
                  <a:gd name="connsiteX5" fmla="*/ 4640 w 329809"/>
                  <a:gd name="connsiteY5" fmla="*/ 179672 h 248902"/>
                  <a:gd name="connsiteX6" fmla="*/ 2990 w 329809"/>
                  <a:gd name="connsiteY6" fmla="*/ 210991 h 248902"/>
                  <a:gd name="connsiteX7" fmla="*/ 11243 w 329809"/>
                  <a:gd name="connsiteY7" fmla="*/ 225826 h 248902"/>
                  <a:gd name="connsiteX8" fmla="*/ 37653 w 329809"/>
                  <a:gd name="connsiteY8" fmla="*/ 243958 h 248902"/>
                  <a:gd name="connsiteX9" fmla="*/ 87171 w 329809"/>
                  <a:gd name="connsiteY9" fmla="*/ 248903 h 248902"/>
                  <a:gd name="connsiteX10" fmla="*/ 116882 w 329809"/>
                  <a:gd name="connsiteY10" fmla="*/ 235716 h 248902"/>
                  <a:gd name="connsiteX11" fmla="*/ 153195 w 329809"/>
                  <a:gd name="connsiteY11" fmla="*/ 187914 h 248902"/>
                  <a:gd name="connsiteX12" fmla="*/ 181255 w 329809"/>
                  <a:gd name="connsiteY12" fmla="*/ 179672 h 248902"/>
                  <a:gd name="connsiteX13" fmla="*/ 329810 w 329809"/>
                  <a:gd name="connsiteY13" fmla="*/ 227474 h 248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9809" h="248902">
                    <a:moveTo>
                      <a:pt x="72315" y="0"/>
                    </a:moveTo>
                    <a:lnTo>
                      <a:pt x="42604" y="29670"/>
                    </a:lnTo>
                    <a:cubicBezTo>
                      <a:pt x="36002" y="36264"/>
                      <a:pt x="32701" y="49451"/>
                      <a:pt x="34351" y="59341"/>
                    </a:cubicBezTo>
                    <a:lnTo>
                      <a:pt x="45906" y="95605"/>
                    </a:lnTo>
                    <a:cubicBezTo>
                      <a:pt x="49207" y="105495"/>
                      <a:pt x="45906" y="120331"/>
                      <a:pt x="40954" y="126924"/>
                    </a:cubicBezTo>
                    <a:lnTo>
                      <a:pt x="4640" y="179672"/>
                    </a:lnTo>
                    <a:cubicBezTo>
                      <a:pt x="-311" y="187914"/>
                      <a:pt x="-1962" y="201100"/>
                      <a:pt x="2990" y="210991"/>
                    </a:cubicBezTo>
                    <a:lnTo>
                      <a:pt x="11243" y="225826"/>
                    </a:lnTo>
                    <a:cubicBezTo>
                      <a:pt x="16195" y="234068"/>
                      <a:pt x="27749" y="242309"/>
                      <a:pt x="37653" y="243958"/>
                    </a:cubicBezTo>
                    <a:lnTo>
                      <a:pt x="87171" y="248903"/>
                    </a:lnTo>
                    <a:cubicBezTo>
                      <a:pt x="97074" y="248903"/>
                      <a:pt x="110279" y="243958"/>
                      <a:pt x="116882" y="235716"/>
                    </a:cubicBezTo>
                    <a:lnTo>
                      <a:pt x="153195" y="187914"/>
                    </a:lnTo>
                    <a:cubicBezTo>
                      <a:pt x="159797" y="179672"/>
                      <a:pt x="171352" y="176375"/>
                      <a:pt x="181255" y="179672"/>
                    </a:cubicBezTo>
                    <a:lnTo>
                      <a:pt x="329810" y="227474"/>
                    </a:lnTo>
                  </a:path>
                </a:pathLst>
              </a:custGeom>
              <a:noFill/>
              <a:ln w="16501" cap="rnd">
                <a:solidFill>
                  <a:srgbClr val="398B87"/>
                </a:solidFill>
                <a:prstDash val="solid"/>
                <a:round/>
              </a:ln>
            </p:spPr>
            <p:txBody>
              <a:bodyPr rtlCol="0" anchor="ctr"/>
              <a:lstStyle/>
              <a:p>
                <a:endParaRPr lang="en-US" sz="1799"/>
              </a:p>
            </p:txBody>
          </p:sp>
          <p:sp>
            <p:nvSpPr>
              <p:cNvPr id="131" name="Freeform 130">
                <a:extLst>
                  <a:ext uri="{FF2B5EF4-FFF2-40B4-BE49-F238E27FC236}">
                    <a16:creationId xmlns:a16="http://schemas.microsoft.com/office/drawing/2014/main" id="{136A8721-CEE5-3973-1F5B-0ADC128611F7}"/>
                  </a:ext>
                </a:extLst>
              </p:cNvPr>
              <p:cNvSpPr/>
              <p:nvPr/>
            </p:nvSpPr>
            <p:spPr>
              <a:xfrm>
                <a:off x="1124062" y="6306487"/>
                <a:ext cx="399446" cy="379124"/>
              </a:xfrm>
              <a:custGeom>
                <a:avLst/>
                <a:gdLst>
                  <a:gd name="connsiteX0" fmla="*/ 399447 w 399446"/>
                  <a:gd name="connsiteY0" fmla="*/ 0 h 379124"/>
                  <a:gd name="connsiteX1" fmla="*/ 0 w 399446"/>
                  <a:gd name="connsiteY1" fmla="*/ 379124 h 379124"/>
                </a:gdLst>
                <a:ahLst/>
                <a:cxnLst>
                  <a:cxn ang="0">
                    <a:pos x="connsiteX0" y="connsiteY0"/>
                  </a:cxn>
                  <a:cxn ang="0">
                    <a:pos x="connsiteX1" y="connsiteY1"/>
                  </a:cxn>
                </a:cxnLst>
                <a:rect l="l" t="t" r="r" b="b"/>
                <a:pathLst>
                  <a:path w="399446" h="379124">
                    <a:moveTo>
                      <a:pt x="399447" y="0"/>
                    </a:moveTo>
                    <a:cubicBezTo>
                      <a:pt x="354880" y="192859"/>
                      <a:pt x="196422" y="344509"/>
                      <a:pt x="0" y="379124"/>
                    </a:cubicBezTo>
                  </a:path>
                </a:pathLst>
              </a:custGeom>
              <a:noFill/>
              <a:ln w="16501" cap="flat">
                <a:solidFill>
                  <a:srgbClr val="398B87"/>
                </a:solidFill>
                <a:prstDash val="solid"/>
                <a:miter/>
              </a:ln>
            </p:spPr>
            <p:txBody>
              <a:bodyPr rtlCol="0" anchor="ctr"/>
              <a:lstStyle/>
              <a:p>
                <a:endParaRPr lang="en-US" sz="1799"/>
              </a:p>
            </p:txBody>
          </p:sp>
          <p:sp>
            <p:nvSpPr>
              <p:cNvPr id="132" name="Freeform 131">
                <a:extLst>
                  <a:ext uri="{FF2B5EF4-FFF2-40B4-BE49-F238E27FC236}">
                    <a16:creationId xmlns:a16="http://schemas.microsoft.com/office/drawing/2014/main" id="{68830432-CFE8-04C7-78AA-FFC32A5DE7B5}"/>
                  </a:ext>
                </a:extLst>
              </p:cNvPr>
              <p:cNvSpPr/>
              <p:nvPr/>
            </p:nvSpPr>
            <p:spPr>
              <a:xfrm>
                <a:off x="533145" y="5691647"/>
                <a:ext cx="1003568" cy="1002206"/>
              </a:xfrm>
              <a:custGeom>
                <a:avLst/>
                <a:gdLst>
                  <a:gd name="connsiteX0" fmla="*/ 590917 w 1003568"/>
                  <a:gd name="connsiteY0" fmla="*/ 993964 h 1002206"/>
                  <a:gd name="connsiteX1" fmla="*/ 501784 w 1003568"/>
                  <a:gd name="connsiteY1" fmla="*/ 1002206 h 1002206"/>
                  <a:gd name="connsiteX2" fmla="*/ 0 w 1003568"/>
                  <a:gd name="connsiteY2" fmla="*/ 501103 h 1002206"/>
                  <a:gd name="connsiteX3" fmla="*/ 501784 w 1003568"/>
                  <a:gd name="connsiteY3" fmla="*/ 0 h 1002206"/>
                  <a:gd name="connsiteX4" fmla="*/ 1003568 w 1003568"/>
                  <a:gd name="connsiteY4" fmla="*/ 501103 h 1002206"/>
                  <a:gd name="connsiteX5" fmla="*/ 1003568 w 1003568"/>
                  <a:gd name="connsiteY5" fmla="*/ 527477 h 100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3568" h="1002206">
                    <a:moveTo>
                      <a:pt x="590917" y="993964"/>
                    </a:moveTo>
                    <a:cubicBezTo>
                      <a:pt x="562857" y="998910"/>
                      <a:pt x="531495" y="1002206"/>
                      <a:pt x="501784" y="1002206"/>
                    </a:cubicBezTo>
                    <a:cubicBezTo>
                      <a:pt x="224482" y="1002206"/>
                      <a:pt x="0" y="778029"/>
                      <a:pt x="0" y="501103"/>
                    </a:cubicBezTo>
                    <a:cubicBezTo>
                      <a:pt x="0" y="224178"/>
                      <a:pt x="224482" y="0"/>
                      <a:pt x="501784" y="0"/>
                    </a:cubicBezTo>
                    <a:cubicBezTo>
                      <a:pt x="779086" y="0"/>
                      <a:pt x="1003568" y="224178"/>
                      <a:pt x="1003568" y="501103"/>
                    </a:cubicBezTo>
                    <a:lnTo>
                      <a:pt x="1003568" y="527477"/>
                    </a:lnTo>
                  </a:path>
                </a:pathLst>
              </a:custGeom>
              <a:noFill/>
              <a:ln w="16501" cap="rnd">
                <a:solidFill>
                  <a:srgbClr val="398B87"/>
                </a:solidFill>
                <a:prstDash val="solid"/>
                <a:miter/>
              </a:ln>
            </p:spPr>
            <p:txBody>
              <a:bodyPr rtlCol="0" anchor="ctr"/>
              <a:lstStyle/>
              <a:p>
                <a:endParaRPr lang="en-US" sz="1799"/>
              </a:p>
            </p:txBody>
          </p:sp>
        </p:grpSp>
        <p:sp>
          <p:nvSpPr>
            <p:cNvPr id="125" name="Freeform 124">
              <a:extLst>
                <a:ext uri="{FF2B5EF4-FFF2-40B4-BE49-F238E27FC236}">
                  <a16:creationId xmlns:a16="http://schemas.microsoft.com/office/drawing/2014/main" id="{C4E6B24B-5718-D389-E27B-0471A4444D87}"/>
                </a:ext>
              </a:extLst>
            </p:cNvPr>
            <p:cNvSpPr/>
            <p:nvPr/>
          </p:nvSpPr>
          <p:spPr>
            <a:xfrm>
              <a:off x="1124062" y="6296597"/>
              <a:ext cx="406308" cy="411533"/>
            </a:xfrm>
            <a:custGeom>
              <a:avLst/>
              <a:gdLst>
                <a:gd name="connsiteX0" fmla="*/ 0 w 406308"/>
                <a:gd name="connsiteY0" fmla="*/ 389014 h 411533"/>
                <a:gd name="connsiteX1" fmla="*/ 402748 w 406308"/>
                <a:gd name="connsiteY1" fmla="*/ 0 h 411533"/>
                <a:gd name="connsiteX2" fmla="*/ 219531 w 406308"/>
                <a:gd name="connsiteY2" fmla="*/ 118682 h 411533"/>
                <a:gd name="connsiteX3" fmla="*/ 0 w 406308"/>
                <a:gd name="connsiteY3" fmla="*/ 390662 h 411533"/>
              </a:gdLst>
              <a:ahLst/>
              <a:cxnLst>
                <a:cxn ang="0">
                  <a:pos x="connsiteX0" y="connsiteY0"/>
                </a:cxn>
                <a:cxn ang="0">
                  <a:pos x="connsiteX1" y="connsiteY1"/>
                </a:cxn>
                <a:cxn ang="0">
                  <a:pos x="connsiteX2" y="connsiteY2"/>
                </a:cxn>
                <a:cxn ang="0">
                  <a:pos x="connsiteX3" y="connsiteY3"/>
                </a:cxn>
              </a:cxnLst>
              <a:rect l="l" t="t" r="r" b="b"/>
              <a:pathLst>
                <a:path w="406308" h="411533">
                  <a:moveTo>
                    <a:pt x="0" y="389014"/>
                  </a:moveTo>
                  <a:cubicBezTo>
                    <a:pt x="0" y="389014"/>
                    <a:pt x="450615" y="552203"/>
                    <a:pt x="402748" y="0"/>
                  </a:cubicBezTo>
                  <a:cubicBezTo>
                    <a:pt x="402748" y="0"/>
                    <a:pt x="381290" y="75824"/>
                    <a:pt x="219531" y="118682"/>
                  </a:cubicBezTo>
                  <a:cubicBezTo>
                    <a:pt x="148555" y="136814"/>
                    <a:pt x="31362" y="159891"/>
                    <a:pt x="0" y="390662"/>
                  </a:cubicBezTo>
                  <a:close/>
                </a:path>
              </a:pathLst>
            </a:custGeom>
            <a:noFill/>
            <a:ln w="16501" cap="rnd">
              <a:solidFill>
                <a:srgbClr val="398B87"/>
              </a:solidFill>
              <a:prstDash val="solid"/>
              <a:round/>
            </a:ln>
          </p:spPr>
          <p:txBody>
            <a:bodyPr rtlCol="0" anchor="ctr"/>
            <a:lstStyle/>
            <a:p>
              <a:endParaRPr lang="en-US" sz="1799"/>
            </a:p>
          </p:txBody>
        </p:sp>
      </p:grpSp>
    </p:spTree>
    <p:extLst>
      <p:ext uri="{BB962C8B-B14F-4D97-AF65-F5344CB8AC3E}">
        <p14:creationId xmlns:p14="http://schemas.microsoft.com/office/powerpoint/2010/main" val="1158676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5FD40-B4BF-425D-758D-C30D108D1E1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A82C819-FDC2-B39B-1F8D-01DCB3B6684E}"/>
              </a:ext>
            </a:extLst>
          </p:cNvPr>
          <p:cNvSpPr>
            <a:spLocks noGrp="1"/>
          </p:cNvSpPr>
          <p:nvPr>
            <p:ph type="body" sz="quarter" idx="4294967295"/>
          </p:nvPr>
        </p:nvSpPr>
        <p:spPr>
          <a:xfrm>
            <a:off x="157664" y="-4791441"/>
            <a:ext cx="10053638" cy="803275"/>
          </a:xfrm>
          <a:prstGeom prst="rect">
            <a:avLst/>
          </a:prstGeom>
        </p:spPr>
        <p:txBody>
          <a:bodyPr/>
          <a:lstStyle/>
          <a:p>
            <a:pPr marL="0" indent="0" algn="ctr">
              <a:buNone/>
            </a:pPr>
            <a:r>
              <a:rPr lang="de-DE" sz="2000" b="1"/>
              <a:t>ESG APPROACH</a:t>
            </a:r>
            <a:endParaRPr lang="en-US" sz="2000" b="1"/>
          </a:p>
        </p:txBody>
      </p:sp>
      <p:sp>
        <p:nvSpPr>
          <p:cNvPr id="10" name="Freeform 9">
            <a:extLst>
              <a:ext uri="{FF2B5EF4-FFF2-40B4-BE49-F238E27FC236}">
                <a16:creationId xmlns:a16="http://schemas.microsoft.com/office/drawing/2014/main" id="{E5E1C7B6-08D7-6421-89A8-24F16BE0D5B8}"/>
              </a:ext>
            </a:extLst>
          </p:cNvPr>
          <p:cNvSpPr/>
          <p:nvPr/>
        </p:nvSpPr>
        <p:spPr>
          <a:xfrm>
            <a:off x="270395" y="2833260"/>
            <a:ext cx="5741487" cy="1924940"/>
          </a:xfrm>
          <a:custGeom>
            <a:avLst/>
            <a:gdLst>
              <a:gd name="csX0" fmla="*/ 5455839 w 5455838"/>
              <a:gd name="csY0" fmla="*/ 1482221 h 1809289"/>
              <a:gd name="csX1" fmla="*/ 5455839 w 5455838"/>
              <a:gd name="csY1" fmla="*/ 1809290 h 1809289"/>
              <a:gd name="csX2" fmla="*/ 904913 w 5455838"/>
              <a:gd name="csY2" fmla="*/ 1809290 h 1809289"/>
              <a:gd name="csX3" fmla="*/ 0 w 5455838"/>
              <a:gd name="csY3" fmla="*/ 904645 h 1809289"/>
              <a:gd name="csX4" fmla="*/ 265055 w 5455838"/>
              <a:gd name="csY4" fmla="*/ 264976 h 1809289"/>
              <a:gd name="csX5" fmla="*/ 904913 w 5455838"/>
              <a:gd name="csY5" fmla="*/ 0 h 1809289"/>
              <a:gd name="csX6" fmla="*/ 3887412 w 5455838"/>
              <a:gd name="csY6" fmla="*/ 0 h 1809289"/>
              <a:gd name="csX7" fmla="*/ 4003995 w 5455838"/>
              <a:gd name="csY7" fmla="*/ 577755 h 1809289"/>
              <a:gd name="csX8" fmla="*/ 4322394 w 5455838"/>
              <a:gd name="csY8" fmla="*/ 1049685 h 1809289"/>
              <a:gd name="csX9" fmla="*/ 4794465 w 5455838"/>
              <a:gd name="csY9" fmla="*/ 1367930 h 1809289"/>
              <a:gd name="csX10" fmla="*/ 5372331 w 5455838"/>
              <a:gd name="csY10" fmla="*/ 1484479 h 1809289"/>
              <a:gd name="csX11" fmla="*/ 5455839 w 5455838"/>
              <a:gd name="csY11" fmla="*/ 1482192 h 1809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455838" h="1809289">
                <a:moveTo>
                  <a:pt x="5455839" y="1482221"/>
                </a:moveTo>
                <a:lnTo>
                  <a:pt x="5455839" y="1809290"/>
                </a:lnTo>
                <a:lnTo>
                  <a:pt x="904913" y="1809290"/>
                </a:lnTo>
                <a:cubicBezTo>
                  <a:pt x="405146" y="1809290"/>
                  <a:pt x="0" y="1404265"/>
                  <a:pt x="0" y="904645"/>
                </a:cubicBezTo>
                <a:cubicBezTo>
                  <a:pt x="0" y="654880"/>
                  <a:pt x="101309" y="428674"/>
                  <a:pt x="265055" y="264976"/>
                </a:cubicBezTo>
                <a:cubicBezTo>
                  <a:pt x="428801" y="101279"/>
                  <a:pt x="655074" y="0"/>
                  <a:pt x="904913" y="0"/>
                </a:cubicBezTo>
                <a:lnTo>
                  <a:pt x="3887412" y="0"/>
                </a:lnTo>
                <a:cubicBezTo>
                  <a:pt x="3887412" y="200597"/>
                  <a:pt x="3926669" y="394954"/>
                  <a:pt x="4003995" y="577755"/>
                </a:cubicBezTo>
                <a:cubicBezTo>
                  <a:pt x="4078796" y="754435"/>
                  <a:pt x="4185870" y="913261"/>
                  <a:pt x="4322394" y="1049685"/>
                </a:cubicBezTo>
                <a:cubicBezTo>
                  <a:pt x="4458859" y="1186110"/>
                  <a:pt x="4617672" y="1293152"/>
                  <a:pt x="4794465" y="1367930"/>
                </a:cubicBezTo>
                <a:cubicBezTo>
                  <a:pt x="4977319" y="1445234"/>
                  <a:pt x="5171735" y="1484479"/>
                  <a:pt x="5372331" y="1484479"/>
                </a:cubicBezTo>
                <a:cubicBezTo>
                  <a:pt x="5400266" y="1484479"/>
                  <a:pt x="5428141" y="1483707"/>
                  <a:pt x="5455839" y="1482192"/>
                </a:cubicBezTo>
                <a:close/>
              </a:path>
            </a:pathLst>
          </a:custGeom>
          <a:gradFill>
            <a:gsLst>
              <a:gs pos="54000">
                <a:srgbClr val="62A844"/>
              </a:gs>
              <a:gs pos="14000">
                <a:srgbClr val="386227"/>
              </a:gs>
            </a:gsLst>
            <a:lin ang="10800000" scaled="0"/>
          </a:gradFill>
          <a:ln w="2972" cap="flat">
            <a:noFill/>
            <a:prstDash val="solid"/>
            <a:miter/>
          </a:ln>
        </p:spPr>
        <p:txBody>
          <a:bodyPr/>
          <a:lstStyle/>
          <a:p>
            <a:endParaRPr lang="en-US"/>
          </a:p>
        </p:txBody>
      </p:sp>
      <p:sp>
        <p:nvSpPr>
          <p:cNvPr id="11" name="Freeform 10">
            <a:extLst>
              <a:ext uri="{FF2B5EF4-FFF2-40B4-BE49-F238E27FC236}">
                <a16:creationId xmlns:a16="http://schemas.microsoft.com/office/drawing/2014/main" id="{EFED990F-13FC-D9A1-98E3-40490A94EC14}"/>
              </a:ext>
            </a:extLst>
          </p:cNvPr>
          <p:cNvSpPr/>
          <p:nvPr/>
        </p:nvSpPr>
        <p:spPr>
          <a:xfrm>
            <a:off x="6020056" y="1156346"/>
            <a:ext cx="5694593" cy="1924940"/>
          </a:xfrm>
          <a:custGeom>
            <a:avLst/>
            <a:gdLst>
              <a:gd name="csX0" fmla="*/ 30 w 5455838"/>
              <a:gd name="csY0" fmla="*/ 327069 h 1809289"/>
              <a:gd name="csX1" fmla="*/ 30 w 5455838"/>
              <a:gd name="csY1" fmla="*/ 0 h 1809289"/>
              <a:gd name="csX2" fmla="*/ 4550926 w 5455838"/>
              <a:gd name="csY2" fmla="*/ 0 h 1809289"/>
              <a:gd name="csX3" fmla="*/ 5455839 w 5455838"/>
              <a:gd name="csY3" fmla="*/ 904645 h 1809289"/>
              <a:gd name="csX4" fmla="*/ 5190784 w 5455838"/>
              <a:gd name="csY4" fmla="*/ 1544314 h 1809289"/>
              <a:gd name="csX5" fmla="*/ 4550926 w 5455838"/>
              <a:gd name="csY5" fmla="*/ 1809290 h 1809289"/>
              <a:gd name="csX6" fmla="*/ 1568427 w 5455838"/>
              <a:gd name="csY6" fmla="*/ 1809290 h 1809289"/>
              <a:gd name="csX7" fmla="*/ 1451843 w 5455838"/>
              <a:gd name="csY7" fmla="*/ 1231535 h 1809289"/>
              <a:gd name="csX8" fmla="*/ 1133444 w 5455838"/>
              <a:gd name="csY8" fmla="*/ 759605 h 1809289"/>
              <a:gd name="csX9" fmla="*/ 661374 w 5455838"/>
              <a:gd name="csY9" fmla="*/ 441360 h 1809289"/>
              <a:gd name="csX10" fmla="*/ 83508 w 5455838"/>
              <a:gd name="csY10" fmla="*/ 324811 h 1809289"/>
              <a:gd name="csX11" fmla="*/ 0 w 5455838"/>
              <a:gd name="csY11" fmla="*/ 327098 h 1809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455838" h="1809289">
                <a:moveTo>
                  <a:pt x="30" y="327069"/>
                </a:moveTo>
                <a:lnTo>
                  <a:pt x="30" y="0"/>
                </a:lnTo>
                <a:lnTo>
                  <a:pt x="4550926" y="0"/>
                </a:lnTo>
                <a:cubicBezTo>
                  <a:pt x="5050693" y="0"/>
                  <a:pt x="5455839" y="405025"/>
                  <a:pt x="5455839" y="904645"/>
                </a:cubicBezTo>
                <a:cubicBezTo>
                  <a:pt x="5455839" y="1154410"/>
                  <a:pt x="5354530" y="1380616"/>
                  <a:pt x="5190784" y="1544314"/>
                </a:cubicBezTo>
                <a:cubicBezTo>
                  <a:pt x="5027038" y="1708011"/>
                  <a:pt x="4800765" y="1809290"/>
                  <a:pt x="4550926" y="1809290"/>
                </a:cubicBezTo>
                <a:lnTo>
                  <a:pt x="1568427" y="1809290"/>
                </a:lnTo>
                <a:cubicBezTo>
                  <a:pt x="1568427" y="1608693"/>
                  <a:pt x="1529170" y="1414336"/>
                  <a:pt x="1451843" y="1231535"/>
                </a:cubicBezTo>
                <a:cubicBezTo>
                  <a:pt x="1377043" y="1054855"/>
                  <a:pt x="1269969" y="896029"/>
                  <a:pt x="1133444" y="759605"/>
                </a:cubicBezTo>
                <a:cubicBezTo>
                  <a:pt x="996979" y="623180"/>
                  <a:pt x="838167" y="516138"/>
                  <a:pt x="661374" y="441360"/>
                </a:cubicBezTo>
                <a:cubicBezTo>
                  <a:pt x="478519" y="364057"/>
                  <a:pt x="284104" y="324811"/>
                  <a:pt x="83508" y="324811"/>
                </a:cubicBezTo>
                <a:cubicBezTo>
                  <a:pt x="55573" y="324811"/>
                  <a:pt x="27697" y="325583"/>
                  <a:pt x="0" y="327098"/>
                </a:cubicBezTo>
                <a:close/>
              </a:path>
            </a:pathLst>
          </a:custGeom>
          <a:gradFill>
            <a:gsLst>
              <a:gs pos="82000">
                <a:srgbClr val="297054"/>
              </a:gs>
              <a:gs pos="55000">
                <a:srgbClr val="379A67"/>
              </a:gs>
            </a:gsLst>
            <a:lin ang="10800000" scaled="0"/>
          </a:gradFill>
          <a:ln w="2972" cap="flat">
            <a:noFill/>
            <a:prstDash val="solid"/>
            <a:miter/>
          </a:ln>
        </p:spPr>
        <p:txBody>
          <a:bodyPr/>
          <a:lstStyle/>
          <a:p>
            <a:endParaRPr lang="en-US"/>
          </a:p>
        </p:txBody>
      </p:sp>
      <p:sp>
        <p:nvSpPr>
          <p:cNvPr id="49" name="Textfeld 4">
            <a:extLst>
              <a:ext uri="{FF2B5EF4-FFF2-40B4-BE49-F238E27FC236}">
                <a16:creationId xmlns:a16="http://schemas.microsoft.com/office/drawing/2014/main" id="{EF10E969-E29F-AFCA-E4B1-9BE5738445FE}"/>
              </a:ext>
            </a:extLst>
          </p:cNvPr>
          <p:cNvSpPr txBox="1"/>
          <p:nvPr/>
        </p:nvSpPr>
        <p:spPr>
          <a:xfrm>
            <a:off x="698616" y="2965605"/>
            <a:ext cx="5063613" cy="1446550"/>
          </a:xfrm>
          <a:prstGeom prst="rect">
            <a:avLst/>
          </a:prstGeom>
          <a:noFill/>
        </p:spPr>
        <p:txBody>
          <a:bodyPr wrap="square" rtlCol="0">
            <a:spAutoFit/>
          </a:bodyPr>
          <a:lstStyle/>
          <a:p>
            <a:r>
              <a:rPr lang="de-DE" sz="6000" b="1">
                <a:solidFill>
                  <a:schemeClr val="bg1"/>
                </a:solidFill>
              </a:rPr>
              <a:t>DEFENSIVE</a:t>
            </a:r>
          </a:p>
          <a:p>
            <a:r>
              <a:rPr lang="de-DE" sz="2800">
                <a:solidFill>
                  <a:schemeClr val="bg1"/>
                </a:solidFill>
              </a:rPr>
              <a:t>Regulation </a:t>
            </a:r>
          </a:p>
        </p:txBody>
      </p:sp>
      <p:sp>
        <p:nvSpPr>
          <p:cNvPr id="50" name="Textfeld 5">
            <a:extLst>
              <a:ext uri="{FF2B5EF4-FFF2-40B4-BE49-F238E27FC236}">
                <a16:creationId xmlns:a16="http://schemas.microsoft.com/office/drawing/2014/main" id="{BB0B0BE7-7F0B-80D0-8424-0C314A43D400}"/>
              </a:ext>
            </a:extLst>
          </p:cNvPr>
          <p:cNvSpPr txBox="1"/>
          <p:nvPr/>
        </p:nvSpPr>
        <p:spPr>
          <a:xfrm>
            <a:off x="5965113" y="1152427"/>
            <a:ext cx="5063613" cy="1877437"/>
          </a:xfrm>
          <a:prstGeom prst="rect">
            <a:avLst/>
          </a:prstGeom>
          <a:noFill/>
        </p:spPr>
        <p:txBody>
          <a:bodyPr wrap="square" rtlCol="0">
            <a:spAutoFit/>
          </a:bodyPr>
          <a:lstStyle/>
          <a:p>
            <a:pPr algn="r"/>
            <a:r>
              <a:rPr lang="de-DE" sz="6000" b="1">
                <a:solidFill>
                  <a:schemeClr val="bg1"/>
                </a:solidFill>
              </a:rPr>
              <a:t>OFFENSIVE</a:t>
            </a:r>
          </a:p>
          <a:p>
            <a:pPr algn="r"/>
            <a:r>
              <a:rPr lang="de-DE" sz="2800" err="1">
                <a:solidFill>
                  <a:schemeClr val="bg1"/>
                </a:solidFill>
              </a:rPr>
              <a:t>Sustainability</a:t>
            </a:r>
            <a:r>
              <a:rPr lang="de-DE" sz="2800">
                <a:solidFill>
                  <a:schemeClr val="bg1"/>
                </a:solidFill>
              </a:rPr>
              <a:t> </a:t>
            </a:r>
          </a:p>
          <a:p>
            <a:pPr algn="r">
              <a:lnSpc>
                <a:spcPts val="2760"/>
              </a:lnSpc>
            </a:pPr>
            <a:r>
              <a:rPr lang="de-DE" sz="2800">
                <a:solidFill>
                  <a:schemeClr val="bg1"/>
                </a:solidFill>
              </a:rPr>
              <a:t>Management</a:t>
            </a:r>
          </a:p>
        </p:txBody>
      </p:sp>
      <p:sp>
        <p:nvSpPr>
          <p:cNvPr id="51" name="Textfeld 3">
            <a:extLst>
              <a:ext uri="{FF2B5EF4-FFF2-40B4-BE49-F238E27FC236}">
                <a16:creationId xmlns:a16="http://schemas.microsoft.com/office/drawing/2014/main" id="{8BABE287-E31C-3E9B-8E55-3D62C252D7FB}"/>
              </a:ext>
            </a:extLst>
          </p:cNvPr>
          <p:cNvSpPr txBox="1"/>
          <p:nvPr/>
        </p:nvSpPr>
        <p:spPr>
          <a:xfrm>
            <a:off x="513730" y="513524"/>
            <a:ext cx="6733737" cy="579646"/>
          </a:xfrm>
          <a:prstGeom prst="rect">
            <a:avLst/>
          </a:prstGeom>
          <a:noFill/>
        </p:spPr>
        <p:txBody>
          <a:bodyPr wrap="square" lIns="91440" tIns="45720" rIns="91440" bIns="45720" anchor="t">
            <a:spAutoFit/>
          </a:bodyPr>
          <a:lstStyle/>
          <a:p>
            <a:pPr>
              <a:lnSpc>
                <a:spcPts val="3820"/>
              </a:lnSpc>
            </a:pPr>
            <a:r>
              <a:rPr lang="en-US" sz="3600" b="1">
                <a:solidFill>
                  <a:srgbClr val="007772"/>
                </a:solidFill>
              </a:rPr>
              <a:t>ESG Approach</a:t>
            </a:r>
          </a:p>
        </p:txBody>
      </p:sp>
      <p:cxnSp>
        <p:nvCxnSpPr>
          <p:cNvPr id="52" name="Straight Connector 51">
            <a:extLst>
              <a:ext uri="{FF2B5EF4-FFF2-40B4-BE49-F238E27FC236}">
                <a16:creationId xmlns:a16="http://schemas.microsoft.com/office/drawing/2014/main" id="{6F2E9104-9D35-6958-9E13-E7BE71D4717D}"/>
              </a:ext>
            </a:extLst>
          </p:cNvPr>
          <p:cNvCxnSpPr>
            <a:cxnSpLocks/>
          </p:cNvCxnSpPr>
          <p:nvPr/>
        </p:nvCxnSpPr>
        <p:spPr>
          <a:xfrm>
            <a:off x="2" y="1238843"/>
            <a:ext cx="3681983"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53" name="Freeform 52">
            <a:extLst>
              <a:ext uri="{FF2B5EF4-FFF2-40B4-BE49-F238E27FC236}">
                <a16:creationId xmlns:a16="http://schemas.microsoft.com/office/drawing/2014/main" id="{C752776B-F398-B284-CA30-2A0BDBAB1F44}"/>
              </a:ext>
            </a:extLst>
          </p:cNvPr>
          <p:cNvSpPr/>
          <p:nvPr/>
        </p:nvSpPr>
        <p:spPr>
          <a:xfrm rot="14558579" flipH="1">
            <a:off x="7563490" y="407872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grpSp>
        <p:nvGrpSpPr>
          <p:cNvPr id="61" name="Group 60">
            <a:extLst>
              <a:ext uri="{FF2B5EF4-FFF2-40B4-BE49-F238E27FC236}">
                <a16:creationId xmlns:a16="http://schemas.microsoft.com/office/drawing/2014/main" id="{FE76298B-3715-3E5A-6520-5C8DDB26F602}"/>
              </a:ext>
            </a:extLst>
          </p:cNvPr>
          <p:cNvGrpSpPr/>
          <p:nvPr/>
        </p:nvGrpSpPr>
        <p:grpSpPr>
          <a:xfrm>
            <a:off x="4202056" y="1156405"/>
            <a:ext cx="3619682" cy="3618461"/>
            <a:chOff x="4202056" y="1441939"/>
            <a:chExt cx="3619682" cy="3618461"/>
          </a:xfrm>
        </p:grpSpPr>
        <p:sp>
          <p:nvSpPr>
            <p:cNvPr id="59" name="Oval 58">
              <a:extLst>
                <a:ext uri="{FF2B5EF4-FFF2-40B4-BE49-F238E27FC236}">
                  <a16:creationId xmlns:a16="http://schemas.microsoft.com/office/drawing/2014/main" id="{8BA45BB7-1CDC-1A9A-1EE2-58B6D63928FE}"/>
                </a:ext>
              </a:extLst>
            </p:cNvPr>
            <p:cNvSpPr/>
            <p:nvPr/>
          </p:nvSpPr>
          <p:spPr>
            <a:xfrm>
              <a:off x="4301901" y="1532518"/>
              <a:ext cx="3381368" cy="338136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DD65200F-1F7F-9878-C7C0-26A67E51DD58}"/>
                </a:ext>
              </a:extLst>
            </p:cNvPr>
            <p:cNvSpPr/>
            <p:nvPr/>
          </p:nvSpPr>
          <p:spPr>
            <a:xfrm>
              <a:off x="4202056" y="1441939"/>
              <a:ext cx="3619652" cy="1809200"/>
            </a:xfrm>
            <a:custGeom>
              <a:avLst/>
              <a:gdLst>
                <a:gd name="csX0" fmla="*/ 3619652 w 3619652"/>
                <a:gd name="csY0" fmla="*/ 1809201 h 1809200"/>
                <a:gd name="csX1" fmla="*/ 3294746 w 3619652"/>
                <a:gd name="csY1" fmla="*/ 1809201 h 1809200"/>
                <a:gd name="csX2" fmla="*/ 3178162 w 3619652"/>
                <a:gd name="csY2" fmla="*/ 1231506 h 1809200"/>
                <a:gd name="csX3" fmla="*/ 2859763 w 3619652"/>
                <a:gd name="csY3" fmla="*/ 759575 h 1809200"/>
                <a:gd name="csX4" fmla="*/ 2387693 w 3619652"/>
                <a:gd name="csY4" fmla="*/ 441330 h 1809200"/>
                <a:gd name="csX5" fmla="*/ 1809826 w 3619652"/>
                <a:gd name="csY5" fmla="*/ 324781 h 1809200"/>
                <a:gd name="csX6" fmla="*/ 1231960 w 3619652"/>
                <a:gd name="csY6" fmla="*/ 441330 h 1809200"/>
                <a:gd name="csX7" fmla="*/ 759889 w 3619652"/>
                <a:gd name="csY7" fmla="*/ 759575 h 1809200"/>
                <a:gd name="csX8" fmla="*/ 441490 w 3619652"/>
                <a:gd name="csY8" fmla="*/ 1231506 h 1809200"/>
                <a:gd name="csX9" fmla="*/ 324907 w 3619652"/>
                <a:gd name="csY9" fmla="*/ 1809201 h 1809200"/>
                <a:gd name="csX10" fmla="*/ 0 w 3619652"/>
                <a:gd name="csY10" fmla="*/ 1809201 h 1809200"/>
                <a:gd name="csX11" fmla="*/ 1809797 w 3619652"/>
                <a:gd name="csY11" fmla="*/ 0 h 1809200"/>
                <a:gd name="csX12" fmla="*/ 3619593 w 3619652"/>
                <a:gd name="csY12" fmla="*/ 1809201 h 1809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619652" h="1809200">
                  <a:moveTo>
                    <a:pt x="3619652" y="1809201"/>
                  </a:moveTo>
                  <a:lnTo>
                    <a:pt x="3294746" y="1809201"/>
                  </a:lnTo>
                  <a:cubicBezTo>
                    <a:pt x="3294746" y="1608664"/>
                    <a:pt x="3255488" y="1414306"/>
                    <a:pt x="3178162" y="1231506"/>
                  </a:cubicBezTo>
                  <a:cubicBezTo>
                    <a:pt x="3103361" y="1054825"/>
                    <a:pt x="2996287" y="895999"/>
                    <a:pt x="2859763" y="759575"/>
                  </a:cubicBezTo>
                  <a:cubicBezTo>
                    <a:pt x="2723298" y="623150"/>
                    <a:pt x="2564485" y="516049"/>
                    <a:pt x="2387693" y="441330"/>
                  </a:cubicBezTo>
                  <a:cubicBezTo>
                    <a:pt x="2204838" y="363967"/>
                    <a:pt x="2010422" y="324781"/>
                    <a:pt x="1809826" y="324781"/>
                  </a:cubicBezTo>
                  <a:cubicBezTo>
                    <a:pt x="1609230" y="324781"/>
                    <a:pt x="1414814" y="363938"/>
                    <a:pt x="1231960" y="441330"/>
                  </a:cubicBezTo>
                  <a:cubicBezTo>
                    <a:pt x="1055137" y="516049"/>
                    <a:pt x="896354" y="623150"/>
                    <a:pt x="759889" y="759575"/>
                  </a:cubicBezTo>
                  <a:cubicBezTo>
                    <a:pt x="623365" y="895999"/>
                    <a:pt x="516291" y="1054825"/>
                    <a:pt x="441490" y="1231506"/>
                  </a:cubicBezTo>
                  <a:cubicBezTo>
                    <a:pt x="364164" y="1414306"/>
                    <a:pt x="324907" y="1608664"/>
                    <a:pt x="324907" y="1809201"/>
                  </a:cubicBezTo>
                  <a:lnTo>
                    <a:pt x="0" y="1809201"/>
                  </a:lnTo>
                  <a:cubicBezTo>
                    <a:pt x="0" y="809991"/>
                    <a:pt x="810291" y="0"/>
                    <a:pt x="1809797" y="0"/>
                  </a:cubicBezTo>
                  <a:cubicBezTo>
                    <a:pt x="2809302" y="0"/>
                    <a:pt x="3619593" y="809991"/>
                    <a:pt x="3619593" y="1809201"/>
                  </a:cubicBezTo>
                  <a:close/>
                </a:path>
              </a:pathLst>
            </a:custGeom>
            <a:solidFill>
              <a:srgbClr val="62A844"/>
            </a:solidFill>
            <a:ln w="2972" cap="flat">
              <a:noFill/>
              <a:prstDash val="solid"/>
              <a:miter/>
            </a:ln>
          </p:spPr>
          <p:txBody>
            <a:bodyPr/>
            <a:lstStyle/>
            <a:p>
              <a:endParaRPr lang="en-US"/>
            </a:p>
          </p:txBody>
        </p:sp>
        <p:sp>
          <p:nvSpPr>
            <p:cNvPr id="13" name="Freeform 12">
              <a:extLst>
                <a:ext uri="{FF2B5EF4-FFF2-40B4-BE49-F238E27FC236}">
                  <a16:creationId xmlns:a16="http://schemas.microsoft.com/office/drawing/2014/main" id="{3B52815B-6C5F-D044-9753-24B56503F4CC}"/>
                </a:ext>
              </a:extLst>
            </p:cNvPr>
            <p:cNvSpPr/>
            <p:nvPr/>
          </p:nvSpPr>
          <p:spPr>
            <a:xfrm>
              <a:off x="4202086" y="3251140"/>
              <a:ext cx="3619652" cy="1809260"/>
            </a:xfrm>
            <a:custGeom>
              <a:avLst/>
              <a:gdLst>
                <a:gd name="csX0" fmla="*/ 3619622 w 3619652"/>
                <a:gd name="csY0" fmla="*/ 0 h 1809260"/>
                <a:gd name="csX1" fmla="*/ 1893304 w 3619652"/>
                <a:gd name="csY1" fmla="*/ 1807388 h 1809260"/>
                <a:gd name="csX2" fmla="*/ 1809797 w 3619652"/>
                <a:gd name="csY2" fmla="*/ 1809260 h 1809260"/>
                <a:gd name="csX3" fmla="*/ 0 w 3619652"/>
                <a:gd name="csY3" fmla="*/ 0 h 1809260"/>
                <a:gd name="csX4" fmla="*/ 324907 w 3619652"/>
                <a:gd name="csY4" fmla="*/ 0 h 1809260"/>
                <a:gd name="csX5" fmla="*/ 441490 w 3619652"/>
                <a:gd name="csY5" fmla="*/ 577755 h 1809260"/>
                <a:gd name="csX6" fmla="*/ 759889 w 3619652"/>
                <a:gd name="csY6" fmla="*/ 1049685 h 1809260"/>
                <a:gd name="csX7" fmla="*/ 1231960 w 3619652"/>
                <a:gd name="csY7" fmla="*/ 1367930 h 1809260"/>
                <a:gd name="csX8" fmla="*/ 1809826 w 3619652"/>
                <a:gd name="csY8" fmla="*/ 1484479 h 1809260"/>
                <a:gd name="csX9" fmla="*/ 1893334 w 3619652"/>
                <a:gd name="csY9" fmla="*/ 1482192 h 1809260"/>
                <a:gd name="csX10" fmla="*/ 2387693 w 3619652"/>
                <a:gd name="csY10" fmla="*/ 1367930 h 1809260"/>
                <a:gd name="csX11" fmla="*/ 2859763 w 3619652"/>
                <a:gd name="csY11" fmla="*/ 1049685 h 1809260"/>
                <a:gd name="csX12" fmla="*/ 3178162 w 3619652"/>
                <a:gd name="csY12" fmla="*/ 577755 h 1809260"/>
                <a:gd name="csX13" fmla="*/ 3294746 w 3619652"/>
                <a:gd name="csY13" fmla="*/ 0 h 1809260"/>
                <a:gd name="csX14" fmla="*/ 3619652 w 3619652"/>
                <a:gd name="csY14" fmla="*/ 0 h 18092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619652" h="1809260">
                  <a:moveTo>
                    <a:pt x="3619622" y="0"/>
                  </a:moveTo>
                  <a:cubicBezTo>
                    <a:pt x="3619622" y="971223"/>
                    <a:pt x="2854087" y="1763746"/>
                    <a:pt x="1893304" y="1807388"/>
                  </a:cubicBezTo>
                  <a:cubicBezTo>
                    <a:pt x="1865636" y="1808636"/>
                    <a:pt x="1837821" y="1809260"/>
                    <a:pt x="1809797" y="1809260"/>
                  </a:cubicBezTo>
                  <a:cubicBezTo>
                    <a:pt x="810291" y="1809260"/>
                    <a:pt x="0" y="999209"/>
                    <a:pt x="0" y="0"/>
                  </a:cubicBezTo>
                  <a:lnTo>
                    <a:pt x="324907" y="0"/>
                  </a:lnTo>
                  <a:cubicBezTo>
                    <a:pt x="324907" y="200597"/>
                    <a:pt x="364164" y="394954"/>
                    <a:pt x="441490" y="577755"/>
                  </a:cubicBezTo>
                  <a:cubicBezTo>
                    <a:pt x="516291" y="754435"/>
                    <a:pt x="623365" y="913261"/>
                    <a:pt x="759889" y="1049685"/>
                  </a:cubicBezTo>
                  <a:cubicBezTo>
                    <a:pt x="896354" y="1186110"/>
                    <a:pt x="1055167" y="1293152"/>
                    <a:pt x="1231960" y="1367930"/>
                  </a:cubicBezTo>
                  <a:cubicBezTo>
                    <a:pt x="1414814" y="1445234"/>
                    <a:pt x="1609230" y="1484479"/>
                    <a:pt x="1809826" y="1484479"/>
                  </a:cubicBezTo>
                  <a:cubicBezTo>
                    <a:pt x="1837761" y="1484479"/>
                    <a:pt x="1865636" y="1483707"/>
                    <a:pt x="1893334" y="1482192"/>
                  </a:cubicBezTo>
                  <a:cubicBezTo>
                    <a:pt x="2064420" y="1472774"/>
                    <a:pt x="2230306" y="1434449"/>
                    <a:pt x="2387693" y="1367930"/>
                  </a:cubicBezTo>
                  <a:cubicBezTo>
                    <a:pt x="2564515" y="1293152"/>
                    <a:pt x="2723298" y="1186110"/>
                    <a:pt x="2859763" y="1049685"/>
                  </a:cubicBezTo>
                  <a:cubicBezTo>
                    <a:pt x="2996287" y="913261"/>
                    <a:pt x="3103361" y="754435"/>
                    <a:pt x="3178162" y="577755"/>
                  </a:cubicBezTo>
                  <a:cubicBezTo>
                    <a:pt x="3255488" y="394954"/>
                    <a:pt x="3294746" y="200597"/>
                    <a:pt x="3294746" y="0"/>
                  </a:cubicBezTo>
                  <a:lnTo>
                    <a:pt x="3619652" y="0"/>
                  </a:lnTo>
                  <a:close/>
                </a:path>
              </a:pathLst>
            </a:custGeom>
            <a:solidFill>
              <a:srgbClr val="369670"/>
            </a:solidFill>
            <a:ln w="2972" cap="flat">
              <a:noFill/>
              <a:prstDash val="solid"/>
              <a:miter/>
            </a:ln>
          </p:spPr>
          <p:txBody>
            <a:bodyPr/>
            <a:lstStyle/>
            <a:p>
              <a:endParaRPr lang="en-US"/>
            </a:p>
          </p:txBody>
        </p:sp>
        <p:sp>
          <p:nvSpPr>
            <p:cNvPr id="14" name="Oval 13">
              <a:extLst>
                <a:ext uri="{FF2B5EF4-FFF2-40B4-BE49-F238E27FC236}">
                  <a16:creationId xmlns:a16="http://schemas.microsoft.com/office/drawing/2014/main" id="{FAF5DE86-D96A-B357-36A3-EEC0B14594C7}"/>
                </a:ext>
              </a:extLst>
            </p:cNvPr>
            <p:cNvSpPr/>
            <p:nvPr/>
          </p:nvSpPr>
          <p:spPr>
            <a:xfrm>
              <a:off x="4821141" y="2060752"/>
              <a:ext cx="2381481" cy="2380775"/>
            </a:xfrm>
            <a:prstGeom prst="ellipse">
              <a:avLst/>
            </a:prstGeom>
            <a:solidFill>
              <a:srgbClr val="E6E6E6"/>
            </a:solidFill>
            <a:ln w="2972" cap="flat">
              <a:noFill/>
              <a:prstDash val="solid"/>
              <a:miter/>
            </a:ln>
          </p:spPr>
          <p:txBody>
            <a:bodyPr/>
            <a:lstStyle/>
            <a:p>
              <a:endParaRPr lang="en-US"/>
            </a:p>
          </p:txBody>
        </p:sp>
        <p:sp>
          <p:nvSpPr>
            <p:cNvPr id="55" name="Textfeld 6">
              <a:extLst>
                <a:ext uri="{FF2B5EF4-FFF2-40B4-BE49-F238E27FC236}">
                  <a16:creationId xmlns:a16="http://schemas.microsoft.com/office/drawing/2014/main" id="{302D65C9-4857-B80F-A4A3-0D38E30477A9}"/>
                </a:ext>
              </a:extLst>
            </p:cNvPr>
            <p:cNvSpPr txBox="1"/>
            <p:nvPr/>
          </p:nvSpPr>
          <p:spPr>
            <a:xfrm>
              <a:off x="5254752" y="2589391"/>
              <a:ext cx="1576602" cy="1323439"/>
            </a:xfrm>
            <a:prstGeom prst="rect">
              <a:avLst/>
            </a:prstGeom>
            <a:noFill/>
          </p:spPr>
          <p:txBody>
            <a:bodyPr wrap="square" rtlCol="0">
              <a:spAutoFit/>
            </a:bodyPr>
            <a:lstStyle/>
            <a:p>
              <a:pPr algn="ctr"/>
              <a:r>
                <a:rPr lang="de-DE" sz="8000">
                  <a:solidFill>
                    <a:srgbClr val="297054"/>
                  </a:solidFill>
                </a:rPr>
                <a:t>vs. </a:t>
              </a:r>
            </a:p>
          </p:txBody>
        </p:sp>
      </p:grpSp>
      <p:sp>
        <p:nvSpPr>
          <p:cNvPr id="58" name="TextBox 57">
            <a:extLst>
              <a:ext uri="{FF2B5EF4-FFF2-40B4-BE49-F238E27FC236}">
                <a16:creationId xmlns:a16="http://schemas.microsoft.com/office/drawing/2014/main" id="{FFDD8397-56A5-74EC-AC98-AEA37D1C7BCA}"/>
              </a:ext>
            </a:extLst>
          </p:cNvPr>
          <p:cNvSpPr txBox="1"/>
          <p:nvPr/>
        </p:nvSpPr>
        <p:spPr>
          <a:xfrm>
            <a:off x="5711101" y="5156586"/>
            <a:ext cx="5575453" cy="1569660"/>
          </a:xfrm>
          <a:prstGeom prst="rect">
            <a:avLst/>
          </a:prstGeom>
          <a:noFill/>
        </p:spPr>
        <p:txBody>
          <a:bodyPr wrap="square" rtlCol="0">
            <a:spAutoFit/>
          </a:bodyPr>
          <a:lstStyle/>
          <a:p>
            <a:pPr algn="r"/>
            <a:r>
              <a:rPr lang="en-US" sz="3200" i="1" spc="0" baseline="0">
                <a:ln/>
                <a:solidFill>
                  <a:srgbClr val="404040"/>
                </a:solidFill>
                <a:latin typeface="Calibri" panose="020F0502020204030204" pitchFamily="34" charset="0"/>
                <a:cs typeface="Calibri" panose="020F0502020204030204" pitchFamily="34" charset="0"/>
                <a:sym typeface="Poppins-MediumItalic"/>
                <a:rtl val="0"/>
              </a:rPr>
              <a:t>What are the Risks of </a:t>
            </a:r>
            <a:r>
              <a:rPr lang="en-US" sz="3200" i="1">
                <a:ln/>
                <a:solidFill>
                  <a:srgbClr val="404040"/>
                </a:solidFill>
                <a:latin typeface="Calibri" panose="020F0502020204030204" pitchFamily="34" charset="0"/>
                <a:cs typeface="Calibri" panose="020F0502020204030204" pitchFamily="34" charset="0"/>
                <a:sym typeface="Poppins-MediumItalic"/>
                <a:rtl val="0"/>
              </a:rPr>
              <a:t>n</a:t>
            </a:r>
            <a:r>
              <a:rPr lang="en-US" sz="3200" i="1" spc="0" baseline="0">
                <a:ln/>
                <a:solidFill>
                  <a:srgbClr val="404040"/>
                </a:solidFill>
                <a:latin typeface="Calibri" panose="020F0502020204030204" pitchFamily="34" charset="0"/>
                <a:cs typeface="Calibri" panose="020F0502020204030204" pitchFamily="34" charset="0"/>
                <a:sym typeface="Poppins-MediumItalic"/>
                <a:rtl val="0"/>
              </a:rPr>
              <a:t>ot having a Sustainability Strategy?</a:t>
            </a:r>
          </a:p>
          <a:p>
            <a:pPr algn="r"/>
            <a:endParaRPr lang="en-US" sz="3200" i="1" spc="0" baseline="0">
              <a:ln/>
              <a:solidFill>
                <a:srgbClr val="404040"/>
              </a:solidFill>
              <a:latin typeface="Calibri" panose="020F0502020204030204" pitchFamily="34" charset="0"/>
              <a:cs typeface="Calibri" panose="020F0502020204030204" pitchFamily="34" charset="0"/>
              <a:sym typeface="Poppins-MediumItalic"/>
              <a:rtl val="0"/>
            </a:endParaRPr>
          </a:p>
        </p:txBody>
      </p:sp>
    </p:spTree>
    <p:extLst>
      <p:ext uri="{BB962C8B-B14F-4D97-AF65-F5344CB8AC3E}">
        <p14:creationId xmlns:p14="http://schemas.microsoft.com/office/powerpoint/2010/main" val="3356561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F7106-C4B7-193E-0800-AFD0CA1F6A0D}"/>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468BD84C-4AF0-3D3B-BF97-767D35DB30F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A764C968-6461-69E9-C506-FB10555BEECD}"/>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0ABD6D3-D958-BC7B-6E13-7762E150741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09949"/>
            <a:ext cx="2697901" cy="6032345"/>
          </a:xfrm>
          <a:prstGeom prst="rect">
            <a:avLst/>
          </a:prstGeom>
        </p:spPr>
      </p:pic>
      <p:sp>
        <p:nvSpPr>
          <p:cNvPr id="31" name="Textfeld 3">
            <a:extLst>
              <a:ext uri="{FF2B5EF4-FFF2-40B4-BE49-F238E27FC236}">
                <a16:creationId xmlns:a16="http://schemas.microsoft.com/office/drawing/2014/main" id="{BB644A9B-3D2C-874A-CF55-A40E7A745A87}"/>
              </a:ext>
            </a:extLst>
          </p:cNvPr>
          <p:cNvSpPr txBox="1"/>
          <p:nvPr/>
        </p:nvSpPr>
        <p:spPr>
          <a:xfrm>
            <a:off x="462635" y="1792687"/>
            <a:ext cx="8128472" cy="4542269"/>
          </a:xfrm>
          <a:prstGeom prst="rect">
            <a:avLst/>
          </a:prstGeom>
          <a:noFill/>
        </p:spPr>
        <p:txBody>
          <a:bodyPr wrap="square" lIns="91440" tIns="45720" rIns="91440" bIns="45720" anchor="t">
            <a:spAutoFit/>
          </a:bodyPr>
          <a:lstStyle/>
          <a:p>
            <a:pPr marL="342900" indent="-342900">
              <a:spcAft>
                <a:spcPts val="700"/>
              </a:spcAft>
              <a:buClr>
                <a:srgbClr val="62A844"/>
              </a:buClr>
              <a:buFont typeface="Arial" panose="020B0604020202020204" pitchFamily="34" charset="0"/>
              <a:buChar char="•"/>
            </a:pPr>
            <a:r>
              <a:rPr lang="en-IE" sz="2000" b="1">
                <a:solidFill>
                  <a:srgbClr val="404040"/>
                </a:solidFill>
              </a:rPr>
              <a:t>The sustainability benchmark: </a:t>
            </a:r>
            <a:r>
              <a:rPr lang="en-IE" sz="2000">
                <a:solidFill>
                  <a:srgbClr val="404040"/>
                </a:solidFill>
              </a:rPr>
              <a:t>Where does my company currently stand with regard to the requirements of the Corporate Sustainability Reporting Directive (CSRD) and other regulatory and market-driven requirements?</a:t>
            </a:r>
          </a:p>
          <a:p>
            <a:pPr marL="342900" indent="-342900">
              <a:spcAft>
                <a:spcPts val="700"/>
              </a:spcAft>
              <a:buClr>
                <a:srgbClr val="62A844"/>
              </a:buClr>
              <a:buFont typeface="Arial" panose="020B0604020202020204" pitchFamily="34" charset="0"/>
              <a:buChar char="•"/>
            </a:pPr>
            <a:r>
              <a:rPr lang="en-IE" sz="2000" b="1">
                <a:solidFill>
                  <a:srgbClr val="404040"/>
                </a:solidFill>
              </a:rPr>
              <a:t>Navigating ESG regulation: </a:t>
            </a:r>
            <a:r>
              <a:rPr lang="en-IE" sz="2000">
                <a:solidFill>
                  <a:srgbClr val="404040"/>
                </a:solidFill>
              </a:rPr>
              <a:t>What does the complexity of ESG regulation mean for my company? Where is my company directly and indirectly affected?</a:t>
            </a:r>
          </a:p>
          <a:p>
            <a:pPr marL="342900" indent="-342900">
              <a:spcAft>
                <a:spcPts val="700"/>
              </a:spcAft>
              <a:buClr>
                <a:srgbClr val="62A844"/>
              </a:buClr>
              <a:buFont typeface="Arial" panose="020B0604020202020204" pitchFamily="34" charset="0"/>
              <a:buChar char="•"/>
            </a:pPr>
            <a:r>
              <a:rPr lang="en-IE" sz="2000">
                <a:solidFill>
                  <a:srgbClr val="404040"/>
                </a:solidFill>
              </a:rPr>
              <a:t>What are the opportunities and risks for my company and my business models? What are the requirements of customers and markets?</a:t>
            </a:r>
          </a:p>
          <a:p>
            <a:pPr marL="342900" indent="-342900">
              <a:spcAft>
                <a:spcPts val="700"/>
              </a:spcAft>
              <a:buClr>
                <a:srgbClr val="62A844"/>
              </a:buClr>
              <a:buFont typeface="Arial" panose="020B0604020202020204" pitchFamily="34" charset="0"/>
              <a:buChar char="•"/>
            </a:pPr>
            <a:r>
              <a:rPr lang="en-IE" sz="2000">
                <a:solidFill>
                  <a:srgbClr val="404040"/>
                </a:solidFill>
              </a:rPr>
              <a:t>What does ESG mean for financing and investor valuations?</a:t>
            </a:r>
          </a:p>
          <a:p>
            <a:pPr marL="342900" indent="-342900">
              <a:spcAft>
                <a:spcPts val="700"/>
              </a:spcAft>
              <a:buClr>
                <a:srgbClr val="62A844"/>
              </a:buClr>
              <a:buFont typeface="Arial" panose="020B0604020202020204" pitchFamily="34" charset="0"/>
              <a:buChar char="•"/>
            </a:pPr>
            <a:r>
              <a:rPr lang="en-IE" sz="2000" b="1">
                <a:solidFill>
                  <a:srgbClr val="404040"/>
                </a:solidFill>
              </a:rPr>
              <a:t>Key people for ESG: </a:t>
            </a:r>
            <a:r>
              <a:rPr lang="en-IE" sz="2000">
                <a:solidFill>
                  <a:srgbClr val="404040"/>
                </a:solidFill>
              </a:rPr>
              <a:t>How can I effectively identify and involve key people for ESG tasks in my company?</a:t>
            </a:r>
          </a:p>
          <a:p>
            <a:pPr marL="342900" indent="-342900">
              <a:spcAft>
                <a:spcPts val="700"/>
              </a:spcAft>
              <a:buClr>
                <a:srgbClr val="62A844"/>
              </a:buClr>
              <a:buFont typeface="Arial" panose="020B0604020202020204" pitchFamily="34" charset="0"/>
              <a:buChar char="•"/>
            </a:pPr>
            <a:r>
              <a:rPr lang="en-IE" sz="2000" b="1">
                <a:solidFill>
                  <a:srgbClr val="404040"/>
                </a:solidFill>
              </a:rPr>
              <a:t>Raising awareness of ESG: </a:t>
            </a:r>
            <a:r>
              <a:rPr lang="en-IE" sz="2000">
                <a:solidFill>
                  <a:srgbClr val="404040"/>
                </a:solidFill>
              </a:rPr>
              <a:t>How can I sensitize my team to ESG issues               and raise awareness?</a:t>
            </a:r>
          </a:p>
        </p:txBody>
      </p:sp>
      <p:sp>
        <p:nvSpPr>
          <p:cNvPr id="2" name="Textfeld 3">
            <a:extLst>
              <a:ext uri="{FF2B5EF4-FFF2-40B4-BE49-F238E27FC236}">
                <a16:creationId xmlns:a16="http://schemas.microsoft.com/office/drawing/2014/main" id="{2E38BEB8-9E18-9AE6-C516-A5269BD0AAF3}"/>
              </a:ext>
            </a:extLst>
          </p:cNvPr>
          <p:cNvSpPr txBox="1"/>
          <p:nvPr/>
        </p:nvSpPr>
        <p:spPr>
          <a:xfrm>
            <a:off x="462636" y="592358"/>
            <a:ext cx="10376052" cy="1200329"/>
          </a:xfrm>
          <a:prstGeom prst="rect">
            <a:avLst/>
          </a:prstGeom>
          <a:noFill/>
        </p:spPr>
        <p:txBody>
          <a:bodyPr wrap="square" lIns="91440" tIns="45720" rIns="91440" bIns="45720" anchor="t">
            <a:spAutoFit/>
          </a:bodyPr>
          <a:lstStyle/>
          <a:p>
            <a:r>
              <a:rPr lang="en-US" sz="3600" b="1">
                <a:solidFill>
                  <a:schemeClr val="bg1"/>
                </a:solidFill>
              </a:rPr>
              <a:t>What Questions do Companies ask Themselves?</a:t>
            </a:r>
          </a:p>
          <a:p>
            <a:endParaRPr lang="en-US" sz="3600" b="1">
              <a:solidFill>
                <a:schemeClr val="bg1"/>
              </a:solidFill>
            </a:endParaRPr>
          </a:p>
        </p:txBody>
      </p:sp>
      <p:sp>
        <p:nvSpPr>
          <p:cNvPr id="6" name="Graphic 4">
            <a:extLst>
              <a:ext uri="{FF2B5EF4-FFF2-40B4-BE49-F238E27FC236}">
                <a16:creationId xmlns:a16="http://schemas.microsoft.com/office/drawing/2014/main" id="{B816F76C-A0AD-1271-D03E-F18041B66DC6}"/>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
        <p:nvSpPr>
          <p:cNvPr id="5" name="Rectangle 4">
            <a:extLst>
              <a:ext uri="{FF2B5EF4-FFF2-40B4-BE49-F238E27FC236}">
                <a16:creationId xmlns:a16="http://schemas.microsoft.com/office/drawing/2014/main" id="{F99C3764-ABCC-7B57-FC8E-FE3CAE583063}"/>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29F8F66-709D-CE07-EE33-0394D7EEC59D}"/>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Tree>
    <p:extLst>
      <p:ext uri="{BB962C8B-B14F-4D97-AF65-F5344CB8AC3E}">
        <p14:creationId xmlns:p14="http://schemas.microsoft.com/office/powerpoint/2010/main" val="3735439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68F74A4F-6935-CCC7-1ABB-9DB76CB972D0}"/>
              </a:ext>
            </a:extLst>
          </p:cNvPr>
          <p:cNvGraphicFramePr>
            <a:graphicFrameLocks noGrp="1"/>
          </p:cNvGraphicFramePr>
          <p:nvPr>
            <p:extLst>
              <p:ext uri="{D42A27DB-BD31-4B8C-83A1-F6EECF244321}">
                <p14:modId xmlns:p14="http://schemas.microsoft.com/office/powerpoint/2010/main" val="460785599"/>
              </p:ext>
            </p:extLst>
          </p:nvPr>
        </p:nvGraphicFramePr>
        <p:xfrm>
          <a:off x="525393" y="1650702"/>
          <a:ext cx="10794933" cy="4914960"/>
        </p:xfrm>
        <a:graphic>
          <a:graphicData uri="http://schemas.openxmlformats.org/drawingml/2006/table">
            <a:tbl>
              <a:tblPr/>
              <a:tblGrid>
                <a:gridCol w="4121890">
                  <a:extLst>
                    <a:ext uri="{9D8B030D-6E8A-4147-A177-3AD203B41FA5}">
                      <a16:colId xmlns:a16="http://schemas.microsoft.com/office/drawing/2014/main" val="1483552934"/>
                    </a:ext>
                  </a:extLst>
                </a:gridCol>
                <a:gridCol w="1601012">
                  <a:extLst>
                    <a:ext uri="{9D8B030D-6E8A-4147-A177-3AD203B41FA5}">
                      <a16:colId xmlns:a16="http://schemas.microsoft.com/office/drawing/2014/main" val="2300629144"/>
                    </a:ext>
                  </a:extLst>
                </a:gridCol>
                <a:gridCol w="1431891">
                  <a:extLst>
                    <a:ext uri="{9D8B030D-6E8A-4147-A177-3AD203B41FA5}">
                      <a16:colId xmlns:a16="http://schemas.microsoft.com/office/drawing/2014/main" val="3702764328"/>
                    </a:ext>
                  </a:extLst>
                </a:gridCol>
                <a:gridCol w="1601012">
                  <a:extLst>
                    <a:ext uri="{9D8B030D-6E8A-4147-A177-3AD203B41FA5}">
                      <a16:colId xmlns:a16="http://schemas.microsoft.com/office/drawing/2014/main" val="3915289521"/>
                    </a:ext>
                  </a:extLst>
                </a:gridCol>
                <a:gridCol w="2039128">
                  <a:extLst>
                    <a:ext uri="{9D8B030D-6E8A-4147-A177-3AD203B41FA5}">
                      <a16:colId xmlns:a16="http://schemas.microsoft.com/office/drawing/2014/main" val="3613117737"/>
                    </a:ext>
                  </a:extLst>
                </a:gridCol>
              </a:tblGrid>
              <a:tr h="0">
                <a:tc>
                  <a:txBody>
                    <a:bodyPr/>
                    <a:lstStyle/>
                    <a:p>
                      <a:pPr algn="l" fontAlgn="b"/>
                      <a:r>
                        <a:rPr lang="de-DE" sz="1400" b="1" i="0" u="none" strike="noStrike">
                          <a:solidFill>
                            <a:schemeClr val="bg1"/>
                          </a:solidFill>
                          <a:effectLst/>
                          <a:latin typeface="Calibri" panose="020F0502020204030204" pitchFamily="34" charset="0"/>
                          <a:cs typeface="Calibri" panose="020F0502020204030204" pitchFamily="34" charset="0"/>
                        </a:rPr>
                        <a:t>Framework</a:t>
                      </a:r>
                    </a:p>
                  </a:txBody>
                  <a:tcPr marL="81525" marR="82800" marT="82800" marB="82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69670"/>
                    </a:solidFill>
                  </a:tcPr>
                </a:tc>
                <a:tc>
                  <a:txBody>
                    <a:bodyPr/>
                    <a:lstStyle/>
                    <a:p>
                      <a:pPr algn="l" fontAlgn="b"/>
                      <a:r>
                        <a:rPr lang="de-DE" sz="1400" b="1" i="0" u="none" strike="noStrike">
                          <a:solidFill>
                            <a:schemeClr val="bg1"/>
                          </a:solidFill>
                          <a:effectLst/>
                          <a:latin typeface="Calibri" panose="020F0502020204030204" pitchFamily="34" charset="0"/>
                          <a:cs typeface="Calibri" panose="020F0502020204030204" pitchFamily="34" charset="0"/>
                        </a:rPr>
                        <a:t>Level</a:t>
                      </a:r>
                    </a:p>
                  </a:txBody>
                  <a:tcPr marL="81525" marR="82800" marT="82800" marB="82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69670"/>
                    </a:solidFill>
                  </a:tcPr>
                </a:tc>
                <a:tc>
                  <a:txBody>
                    <a:bodyPr/>
                    <a:lstStyle/>
                    <a:p>
                      <a:pPr algn="l" fontAlgn="b"/>
                      <a:r>
                        <a:rPr lang="de-DE" sz="1400" b="1" i="0" u="none" strike="noStrike">
                          <a:solidFill>
                            <a:schemeClr val="bg1"/>
                          </a:solidFill>
                          <a:effectLst/>
                          <a:latin typeface="Calibri" panose="020F0502020204030204" pitchFamily="34" charset="0"/>
                          <a:cs typeface="Calibri" panose="020F0502020204030204" pitchFamily="34" charset="0"/>
                        </a:rPr>
                        <a:t>Initiator</a:t>
                      </a:r>
                    </a:p>
                  </a:txBody>
                  <a:tcPr marL="81525" marR="82800" marT="82800" marB="82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69670"/>
                    </a:solidFill>
                  </a:tcPr>
                </a:tc>
                <a:tc>
                  <a:txBody>
                    <a:bodyPr/>
                    <a:lstStyle/>
                    <a:p>
                      <a:pPr algn="l" fontAlgn="b"/>
                      <a:r>
                        <a:rPr lang="de-DE" sz="1400" b="1" i="0" u="none" strike="noStrike" err="1">
                          <a:solidFill>
                            <a:schemeClr val="bg1"/>
                          </a:solidFill>
                          <a:effectLst/>
                          <a:latin typeface="Calibri" panose="020F0502020204030204" pitchFamily="34" charset="0"/>
                          <a:cs typeface="Calibri" panose="020F0502020204030204" pitchFamily="34" charset="0"/>
                        </a:rPr>
                        <a:t>Commitment</a:t>
                      </a:r>
                      <a:endParaRPr lang="de-DE" sz="1400" b="1" i="0" u="none" strike="noStrike">
                        <a:solidFill>
                          <a:schemeClr val="bg1"/>
                        </a:solidFill>
                        <a:effectLst/>
                        <a:latin typeface="Calibri" panose="020F0502020204030204" pitchFamily="34" charset="0"/>
                        <a:cs typeface="Calibri" panose="020F0502020204030204" pitchFamily="34" charset="0"/>
                      </a:endParaRPr>
                    </a:p>
                  </a:txBody>
                  <a:tcPr marL="81525" marR="82800" marT="82800" marB="82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69670"/>
                    </a:solidFill>
                  </a:tcPr>
                </a:tc>
                <a:tc>
                  <a:txBody>
                    <a:bodyPr/>
                    <a:lstStyle/>
                    <a:p>
                      <a:pPr algn="l" fontAlgn="b"/>
                      <a:r>
                        <a:rPr lang="de-DE" sz="1400" b="1" i="0" u="none" strike="noStrike">
                          <a:solidFill>
                            <a:schemeClr val="bg1"/>
                          </a:solidFill>
                          <a:effectLst/>
                          <a:latin typeface="Calibri" panose="020F0502020204030204" pitchFamily="34" charset="0"/>
                          <a:cs typeface="Calibri" panose="020F0502020204030204" pitchFamily="34" charset="0"/>
                        </a:rPr>
                        <a:t>Focus</a:t>
                      </a:r>
                    </a:p>
                  </a:txBody>
                  <a:tcPr marL="81525" marR="82800" marT="82800" marB="828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69670"/>
                    </a:solidFill>
                  </a:tcPr>
                </a:tc>
                <a:extLst>
                  <a:ext uri="{0D108BD9-81ED-4DB2-BD59-A6C34878D82A}">
                    <a16:rowId xmlns:a16="http://schemas.microsoft.com/office/drawing/2014/main" val="117724217"/>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ESRS/CSRD</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legally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holistic</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705633561"/>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r>
                        <a:rPr lang="de-DE" sz="1050" b="0" i="0" u="none" strike="noStrike" err="1">
                          <a:solidFill>
                            <a:srgbClr val="000000"/>
                          </a:solidFill>
                          <a:effectLst/>
                          <a:latin typeface="Calibri" panose="020F0502020204030204" pitchFamily="34" charset="0"/>
                          <a:cs typeface="Calibri" panose="020F0502020204030204" pitchFamily="34" charset="0"/>
                        </a:rPr>
                        <a:t>Taxonomy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legally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CO₂, Climate </a:t>
                      </a:r>
                      <a:r>
                        <a:rPr lang="de-DE" sz="1050" b="0" i="0" u="none" strike="noStrike" err="1">
                          <a:solidFill>
                            <a:srgbClr val="000000"/>
                          </a:solidFill>
                          <a:effectLst/>
                          <a:latin typeface="Calibri" panose="020F0502020204030204" pitchFamily="34" charset="0"/>
                          <a:cs typeface="Calibri" panose="020F0502020204030204" pitchFamily="34" charset="0"/>
                        </a:rPr>
                        <a:t>goals</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416235549"/>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Supply Chain Act</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D</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BMAS</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legally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Supply Chain / Human Rights</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92443447"/>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CSDDD</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legally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Supply Chain / Human Rights</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058150178"/>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VSME</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legally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middle</a:t>
                      </a:r>
                      <a:r>
                        <a:rPr lang="de-DE" sz="1050" b="0" i="0" u="none" strike="noStrike">
                          <a:solidFill>
                            <a:srgbClr val="000000"/>
                          </a:solidFill>
                          <a:effectLst/>
                          <a:latin typeface="Calibri" panose="020F0502020204030204" pitchFamily="34" charset="0"/>
                          <a:cs typeface="Calibri" panose="020F0502020204030204" pitchFamily="34" charset="0"/>
                        </a:rPr>
                        <a:t>: </a:t>
                      </a:r>
                      <a:r>
                        <a:rPr lang="de-DE" sz="1050" b="0" i="0" u="none" strike="noStrike" err="1">
                          <a:solidFill>
                            <a:srgbClr val="000000"/>
                          </a:solidFill>
                          <a:effectLst/>
                          <a:latin typeface="Calibri" panose="020F0502020204030204" pitchFamily="34" charset="0"/>
                          <a:cs typeface="Calibri" panose="020F0502020204030204" pitchFamily="34" charset="0"/>
                        </a:rPr>
                        <a:t>specifically</a:t>
                      </a:r>
                      <a:r>
                        <a:rPr lang="de-DE" sz="1050" b="0" i="0" u="none" strike="noStrike">
                          <a:solidFill>
                            <a:srgbClr val="000000"/>
                          </a:solidFill>
                          <a:effectLst/>
                          <a:latin typeface="Calibri" panose="020F0502020204030204" pitchFamily="34" charset="0"/>
                          <a:cs typeface="Calibri" panose="020F0502020204030204" pitchFamily="34" charset="0"/>
                        </a:rPr>
                        <a:t> </a:t>
                      </a:r>
                      <a:r>
                        <a:rPr lang="de-DE" sz="1050" b="0" i="0" u="none" strike="noStrike" err="1">
                          <a:solidFill>
                            <a:srgbClr val="000000"/>
                          </a:solidFill>
                          <a:effectLst/>
                          <a:latin typeface="Calibri" panose="020F0502020204030204" pitchFamily="34" charset="0"/>
                          <a:cs typeface="Calibri" panose="020F0502020204030204" pitchFamily="34" charset="0"/>
                        </a:rPr>
                        <a:t>for</a:t>
                      </a:r>
                      <a:r>
                        <a:rPr lang="de-DE" sz="1050" b="0" i="0" u="none" strike="noStrike">
                          <a:solidFill>
                            <a:srgbClr val="000000"/>
                          </a:solidFill>
                          <a:effectLst/>
                          <a:latin typeface="Calibri" panose="020F0502020204030204" pitchFamily="34" charset="0"/>
                          <a:cs typeface="Calibri" panose="020F0502020204030204" pitchFamily="34" charset="0"/>
                        </a:rPr>
                        <a:t> KMU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591557816"/>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DNK </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D</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Initiative</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voluntary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holistic</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0221469"/>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OECD-Guidelines </a:t>
                      </a:r>
                      <a:r>
                        <a:rPr lang="de-DE" sz="1050" b="0" i="0" u="none" strike="noStrike" err="1">
                          <a:solidFill>
                            <a:srgbClr val="000000"/>
                          </a:solidFill>
                          <a:effectLst/>
                          <a:latin typeface="Calibri" panose="020F0502020204030204" pitchFamily="34" charset="0"/>
                          <a:cs typeface="Calibri" panose="020F0502020204030204" pitchFamily="34" charset="0"/>
                        </a:rPr>
                        <a:t>for</a:t>
                      </a:r>
                      <a:r>
                        <a:rPr lang="de-DE" sz="1050" b="0" i="0" u="none" strike="noStrike">
                          <a:solidFill>
                            <a:srgbClr val="000000"/>
                          </a:solidFill>
                          <a:effectLst/>
                          <a:latin typeface="Calibri" panose="020F0502020204030204" pitchFamily="34" charset="0"/>
                          <a:cs typeface="Calibri" panose="020F0502020204030204" pitchFamily="34" charset="0"/>
                        </a:rPr>
                        <a:t> Multinational Enterprises</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global</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OECD</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voluntary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holistic</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750258428"/>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UNGC (UN Global Compact)</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global</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UN</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voluntary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holistic</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773292168"/>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SDGs (</a:t>
                      </a:r>
                      <a:r>
                        <a:rPr lang="de-DE" sz="1050" b="0" i="0" u="none" strike="noStrike" err="1">
                          <a:solidFill>
                            <a:srgbClr val="000000"/>
                          </a:solidFill>
                          <a:effectLst/>
                          <a:latin typeface="Calibri" panose="020F0502020204030204" pitchFamily="34" charset="0"/>
                          <a:cs typeface="Calibri" panose="020F0502020204030204" pitchFamily="34" charset="0"/>
                        </a:rPr>
                        <a:t>Sustainable</a:t>
                      </a:r>
                      <a:r>
                        <a:rPr lang="de-DE" sz="1050" b="0" i="0" u="none" strike="noStrike">
                          <a:solidFill>
                            <a:srgbClr val="000000"/>
                          </a:solidFill>
                          <a:effectLst/>
                          <a:latin typeface="Calibri" panose="020F0502020204030204" pitchFamily="34" charset="0"/>
                          <a:cs typeface="Calibri" panose="020F0502020204030204" pitchFamily="34" charset="0"/>
                        </a:rPr>
                        <a:t> Development Goals)</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global</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UN</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fvoluntary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holistic</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84814451"/>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ISO 14001</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global</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ISO</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voluntary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Environmentmanagement</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833267835"/>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ISO 26000</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global</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ISO</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voluntary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Social</a:t>
                      </a:r>
                      <a:r>
                        <a:rPr lang="de-DE" sz="1050" b="0" i="0" u="none" strike="noStrike">
                          <a:solidFill>
                            <a:srgbClr val="000000"/>
                          </a:solidFill>
                          <a:effectLst/>
                          <a:latin typeface="Calibri" panose="020F0502020204030204" pitchFamily="34" charset="0"/>
                          <a:cs typeface="Calibri" panose="020F0502020204030204" pitchFamily="34" charset="0"/>
                        </a:rPr>
                        <a:t> </a:t>
                      </a:r>
                      <a:r>
                        <a:rPr lang="de-DE" sz="1050" b="0" i="0" u="none" strike="noStrike" err="1">
                          <a:solidFill>
                            <a:srgbClr val="000000"/>
                          </a:solidFill>
                          <a:effectLst/>
                          <a:latin typeface="Calibri" panose="020F0502020204030204" pitchFamily="34" charset="0"/>
                          <a:cs typeface="Calibri" panose="020F0502020204030204" pitchFamily="34" charset="0"/>
                        </a:rPr>
                        <a:t>responsibility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151199364"/>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GRI (Global Reporting Initiative)</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global</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GRI</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voluntary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holistic</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559550699"/>
                  </a:ext>
                </a:extLst>
              </a:tr>
              <a:tr h="252000">
                <a:tc>
                  <a:txBody>
                    <a:bodyPr/>
                    <a:lstStyle/>
                    <a:p>
                      <a:pPr algn="l" fontAlgn="b"/>
                      <a:r>
                        <a:rPr lang="en-US" sz="1050" b="0" i="0" u="none" strike="noStrike">
                          <a:solidFill>
                            <a:srgbClr val="000000"/>
                          </a:solidFill>
                          <a:effectLst/>
                          <a:latin typeface="Calibri" panose="020F0502020204030204" pitchFamily="34" charset="0"/>
                          <a:cs typeface="Calibri" panose="020F0502020204030204" pitchFamily="34" charset="0"/>
                        </a:rPr>
                        <a:t>SASB (Sustainability Accounting Standards Board)</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global</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SASB</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voluntary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Industry-/</a:t>
                      </a:r>
                      <a:r>
                        <a:rPr lang="de-DE" sz="1050" b="0" i="0" u="none" strike="noStrike" err="1">
                          <a:solidFill>
                            <a:srgbClr val="000000"/>
                          </a:solidFill>
                          <a:effectLst/>
                          <a:latin typeface="Calibri" panose="020F0502020204030204" pitchFamily="34" charset="0"/>
                          <a:cs typeface="Calibri" panose="020F0502020204030204" pitchFamily="34" charset="0"/>
                        </a:rPr>
                        <a:t>themespecific</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482217992"/>
                  </a:ext>
                </a:extLst>
              </a:tr>
              <a:tr h="252000">
                <a:tc>
                  <a:txBody>
                    <a:bodyPr/>
                    <a:lstStyle/>
                    <a:p>
                      <a:pPr algn="l" fontAlgn="b"/>
                      <a:r>
                        <a:rPr lang="en-US" sz="1050" b="0" i="0" u="none" strike="noStrike">
                          <a:solidFill>
                            <a:srgbClr val="000000"/>
                          </a:solidFill>
                          <a:effectLst/>
                          <a:latin typeface="Calibri" panose="020F0502020204030204" pitchFamily="34" charset="0"/>
                          <a:cs typeface="Calibri" panose="020F0502020204030204" pitchFamily="34" charset="0"/>
                        </a:rPr>
                        <a:t>TCFD (Task Force on Climate-Related Financial Disclosures)</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global</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FSB</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voluntary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CO₂, </a:t>
                      </a:r>
                      <a:r>
                        <a:rPr lang="de-DE" sz="1050" b="0" i="0" u="none" strike="noStrike" err="1">
                          <a:solidFill>
                            <a:srgbClr val="000000"/>
                          </a:solidFill>
                          <a:effectLst/>
                          <a:latin typeface="Calibri" panose="020F0502020204030204" pitchFamily="34" charset="0"/>
                          <a:cs typeface="Calibri" panose="020F0502020204030204" pitchFamily="34" charset="0"/>
                        </a:rPr>
                        <a:t>Climaterisks</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533829889"/>
                  </a:ext>
                </a:extLst>
              </a:tr>
              <a:tr h="252000">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SBTi</a:t>
                      </a:r>
                      <a:r>
                        <a:rPr lang="de-DE" sz="1050" b="0" i="0" u="none" strike="noStrike">
                          <a:solidFill>
                            <a:srgbClr val="000000"/>
                          </a:solidFill>
                          <a:effectLst/>
                          <a:latin typeface="Calibri" panose="020F0502020204030204" pitchFamily="34" charset="0"/>
                          <a:cs typeface="Calibri" panose="020F0502020204030204" pitchFamily="34" charset="0"/>
                        </a:rPr>
                        <a:t> (Science </a:t>
                      </a:r>
                      <a:r>
                        <a:rPr lang="de-DE" sz="1050" b="0" i="0" u="none" strike="noStrike" err="1">
                          <a:solidFill>
                            <a:srgbClr val="000000"/>
                          </a:solidFill>
                          <a:effectLst/>
                          <a:latin typeface="Calibri" panose="020F0502020204030204" pitchFamily="34" charset="0"/>
                          <a:cs typeface="Calibri" panose="020F0502020204030204" pitchFamily="34" charset="0"/>
                        </a:rPr>
                        <a:t>Based</a:t>
                      </a:r>
                      <a:r>
                        <a:rPr lang="de-DE" sz="1050" b="0" i="0" u="none" strike="noStrike">
                          <a:solidFill>
                            <a:srgbClr val="000000"/>
                          </a:solidFill>
                          <a:effectLst/>
                          <a:latin typeface="Calibri" panose="020F0502020204030204" pitchFamily="34" charset="0"/>
                          <a:cs typeface="Calibri" panose="020F0502020204030204" pitchFamily="34" charset="0"/>
                        </a:rPr>
                        <a:t> Targets initiative)</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global</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SBTi</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voluntary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CO₂</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40034396"/>
                  </a:ext>
                </a:extLst>
              </a:tr>
              <a:tr h="252000">
                <a:tc>
                  <a:txBody>
                    <a:bodyPr/>
                    <a:lstStyle/>
                    <a:p>
                      <a:pPr algn="l" fontAlgn="b"/>
                      <a:r>
                        <a:rPr lang="en-US" sz="1050" b="0" i="0" u="none" strike="noStrike">
                          <a:solidFill>
                            <a:srgbClr val="000000"/>
                          </a:solidFill>
                          <a:effectLst/>
                          <a:latin typeface="Calibri" panose="020F0502020204030204" pitchFamily="34" charset="0"/>
                          <a:cs typeface="Calibri" panose="020F0502020204030204" pitchFamily="34" charset="0"/>
                        </a:rPr>
                        <a:t>EU Regulation on deforestation-free supply chains</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legally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Supply Chain / Environment</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920751910"/>
                  </a:ext>
                </a:extLst>
              </a:tr>
              <a:tr h="252000">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 </a:t>
                      </a:r>
                      <a:r>
                        <a:rPr lang="de-DE" sz="1050" b="0" i="0" u="none" strike="noStrike" err="1">
                          <a:solidFill>
                            <a:srgbClr val="000000"/>
                          </a:solidFill>
                          <a:effectLst/>
                          <a:latin typeface="Calibri" panose="020F0502020204030204" pitchFamily="34" charset="0"/>
                          <a:cs typeface="Calibri" panose="020F0502020204030204" pitchFamily="34" charset="0"/>
                        </a:rPr>
                        <a:t>Waste</a:t>
                      </a:r>
                      <a:r>
                        <a:rPr lang="de-DE" sz="1050" b="0" i="0" u="none" strike="noStrike">
                          <a:solidFill>
                            <a:srgbClr val="000000"/>
                          </a:solidFill>
                          <a:effectLst/>
                          <a:latin typeface="Calibri" panose="020F0502020204030204" pitchFamily="34" charset="0"/>
                          <a:cs typeface="Calibri" panose="020F0502020204030204" pitchFamily="34" charset="0"/>
                        </a:rPr>
                        <a:t> </a:t>
                      </a:r>
                      <a:r>
                        <a:rPr lang="de-DE" sz="1050" b="0" i="0" u="none" strike="noStrike" err="1">
                          <a:solidFill>
                            <a:srgbClr val="000000"/>
                          </a:solidFill>
                          <a:effectLst/>
                          <a:latin typeface="Calibri" panose="020F0502020204030204" pitchFamily="34" charset="0"/>
                          <a:cs typeface="Calibri" panose="020F0502020204030204" pitchFamily="34" charset="0"/>
                        </a:rPr>
                        <a:t>Packaging</a:t>
                      </a:r>
                      <a:r>
                        <a:rPr lang="de-DE" sz="1050" b="0" i="0" u="none" strike="noStrike">
                          <a:solidFill>
                            <a:srgbClr val="000000"/>
                          </a:solidFill>
                          <a:effectLst/>
                          <a:latin typeface="Calibri" panose="020F0502020204030204" pitchFamily="34" charset="0"/>
                          <a:cs typeface="Calibri" panose="020F0502020204030204" pitchFamily="34" charset="0"/>
                        </a:rPr>
                        <a:t> Regulation</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legally</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Trash, </a:t>
                      </a:r>
                      <a:r>
                        <a:rPr lang="de-DE" sz="1050" b="0" i="0" u="none" strike="noStrike" err="1">
                          <a:solidFill>
                            <a:srgbClr val="000000"/>
                          </a:solidFill>
                          <a:effectLst/>
                          <a:latin typeface="Calibri" panose="020F0502020204030204" pitchFamily="34" charset="0"/>
                          <a:cs typeface="Calibri" panose="020F0502020204030204" pitchFamily="34" charset="0"/>
                        </a:rPr>
                        <a:t>packaging</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764180517"/>
                  </a:ext>
                </a:extLst>
              </a:tr>
              <a:tr h="252000">
                <a:tc>
                  <a:txBody>
                    <a:bodyPr/>
                    <a:lstStyle/>
                    <a:p>
                      <a:pPr algn="l" fontAlgn="b"/>
                      <a:r>
                        <a:rPr lang="de-DE" sz="1050" b="0" i="0" u="none" strike="noStrike" kern="1200">
                          <a:solidFill>
                            <a:srgbClr val="000000"/>
                          </a:solidFill>
                          <a:effectLst/>
                          <a:latin typeface="Calibri" panose="020F0502020204030204" pitchFamily="34" charset="0"/>
                          <a:ea typeface="+mn-ea"/>
                          <a:cs typeface="Calibri" panose="020F0502020204030204" pitchFamily="34" charset="0"/>
                        </a:rPr>
                        <a:t>EBA-Guidelines</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EU</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EBA</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err="1">
                          <a:solidFill>
                            <a:srgbClr val="000000"/>
                          </a:solidFill>
                          <a:effectLst/>
                          <a:latin typeface="Calibri" panose="020F0502020204030204" pitchFamily="34" charset="0"/>
                          <a:cs typeface="Calibri" panose="020F0502020204030204" pitchFamily="34" charset="0"/>
                        </a:rPr>
                        <a:t>indirect</a:t>
                      </a:r>
                      <a:r>
                        <a:rPr lang="de-DE" sz="1050" b="0" i="0" u="none" strike="noStrike">
                          <a:solidFill>
                            <a:srgbClr val="000000"/>
                          </a:solidFill>
                          <a:effectLst/>
                          <a:latin typeface="Calibri" panose="020F0502020204030204" pitchFamily="34" charset="0"/>
                          <a:cs typeface="Calibri" panose="020F0502020204030204" pitchFamily="34" charset="0"/>
                        </a:rPr>
                        <a:t> </a:t>
                      </a: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r>
                        <a:rPr lang="de-DE" sz="1050" b="0" i="0" u="none" strike="noStrike">
                          <a:solidFill>
                            <a:srgbClr val="000000"/>
                          </a:solidFill>
                          <a:effectLst/>
                          <a:latin typeface="Calibri" panose="020F0502020204030204" pitchFamily="34" charset="0"/>
                          <a:cs typeface="Calibri" panose="020F0502020204030204" pitchFamily="34" charset="0"/>
                        </a:rPr>
                        <a:t>Risk/</a:t>
                      </a:r>
                      <a:r>
                        <a:rPr lang="de-DE" sz="1050" b="0" i="0" u="none" strike="noStrike" err="1">
                          <a:solidFill>
                            <a:srgbClr val="000000"/>
                          </a:solidFill>
                          <a:effectLst/>
                          <a:latin typeface="Calibri" panose="020F0502020204030204" pitchFamily="34" charset="0"/>
                          <a:cs typeface="Calibri" panose="020F0502020204030204" pitchFamily="34" charset="0"/>
                        </a:rPr>
                        <a:t>Governance</a:t>
                      </a:r>
                      <a:endParaRPr lang="de-DE" sz="1050" b="0" i="0" u="none" strike="noStrike">
                        <a:solidFill>
                          <a:srgbClr val="000000"/>
                        </a:solidFill>
                        <a:effectLst/>
                        <a:latin typeface="Calibri" panose="020F0502020204030204" pitchFamily="34" charset="0"/>
                        <a:cs typeface="Calibri" panose="020F0502020204030204" pitchFamily="34" charset="0"/>
                      </a:endParaRPr>
                    </a:p>
                  </a:txBody>
                  <a:tcPr marL="81525" marR="0" marT="0" marB="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126601415"/>
                  </a:ext>
                </a:extLst>
              </a:tr>
            </a:tbl>
          </a:graphicData>
        </a:graphic>
      </p:graphicFrame>
      <p:pic>
        <p:nvPicPr>
          <p:cNvPr id="3" name="Picture 2" descr="A map of the world surrounded by trees&#10;&#10;AI-generated content may be incorrect.">
            <a:extLst>
              <a:ext uri="{FF2B5EF4-FFF2-40B4-BE49-F238E27FC236}">
                <a16:creationId xmlns:a16="http://schemas.microsoft.com/office/drawing/2014/main" id="{69F9D9ED-A108-1B16-D4FF-D112531003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03249C6F-698A-0F8D-162A-E5309354818A}"/>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6BD0571A-8B1A-E1C1-D372-E1DBE8F5AE1C}"/>
              </a:ext>
            </a:extLst>
          </p:cNvPr>
          <p:cNvPicPr>
            <a:picLocks noChangeAspect="1"/>
          </p:cNvPicPr>
          <p:nvPr/>
        </p:nvPicPr>
        <p:blipFill rotWithShape="1">
          <a:blip r:embed="rId3">
            <a:biLevel thresh="25000"/>
            <a:alphaModFix amt="11000"/>
            <a:extLst>
              <a:ext uri="{28A0092B-C50C-407E-A947-70E740481C1C}">
                <a14:useLocalDpi xmlns:a14="http://schemas.microsoft.com/office/drawing/2010/main"/>
              </a:ext>
            </a:extLst>
          </a:blip>
          <a:srcRect l="-862" t="-2893" r="79868" b="5354"/>
          <a:stretch/>
        </p:blipFill>
        <p:spPr>
          <a:xfrm>
            <a:off x="9494099" y="233297"/>
            <a:ext cx="2697901" cy="6032345"/>
          </a:xfrm>
          <a:prstGeom prst="rect">
            <a:avLst/>
          </a:prstGeom>
        </p:spPr>
      </p:pic>
      <p:sp>
        <p:nvSpPr>
          <p:cNvPr id="11" name="Textfeld 3">
            <a:extLst>
              <a:ext uri="{FF2B5EF4-FFF2-40B4-BE49-F238E27FC236}">
                <a16:creationId xmlns:a16="http://schemas.microsoft.com/office/drawing/2014/main" id="{CE36769C-5B43-7EB4-A022-80255A49968F}"/>
              </a:ext>
            </a:extLst>
          </p:cNvPr>
          <p:cNvSpPr txBox="1"/>
          <p:nvPr/>
        </p:nvSpPr>
        <p:spPr>
          <a:xfrm>
            <a:off x="462636" y="592358"/>
            <a:ext cx="10376052" cy="1200329"/>
          </a:xfrm>
          <a:prstGeom prst="rect">
            <a:avLst/>
          </a:prstGeom>
          <a:noFill/>
        </p:spPr>
        <p:txBody>
          <a:bodyPr wrap="square" lIns="91440" tIns="45720" rIns="91440" bIns="45720" anchor="t">
            <a:spAutoFit/>
          </a:bodyPr>
          <a:lstStyle/>
          <a:p>
            <a:r>
              <a:rPr lang="en-US" sz="3600" b="1">
                <a:solidFill>
                  <a:schemeClr val="bg1"/>
                </a:solidFill>
              </a:rPr>
              <a:t>Framework Map</a:t>
            </a:r>
          </a:p>
          <a:p>
            <a:endParaRPr lang="en-US" sz="3600" b="1">
              <a:solidFill>
                <a:schemeClr val="bg1"/>
              </a:solidFill>
            </a:endParaRPr>
          </a:p>
        </p:txBody>
      </p:sp>
      <p:sp>
        <p:nvSpPr>
          <p:cNvPr id="12" name="Graphic 4">
            <a:extLst>
              <a:ext uri="{FF2B5EF4-FFF2-40B4-BE49-F238E27FC236}">
                <a16:creationId xmlns:a16="http://schemas.microsoft.com/office/drawing/2014/main" id="{01BDDC97-3FB4-402A-0545-30974FCC35A2}"/>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Tree>
    <p:extLst>
      <p:ext uri="{BB962C8B-B14F-4D97-AF65-F5344CB8AC3E}">
        <p14:creationId xmlns:p14="http://schemas.microsoft.com/office/powerpoint/2010/main" val="4215975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DD273-E9AE-1BA5-1579-D65527C04DD7}"/>
            </a:ext>
          </a:extLst>
        </p:cNvPr>
        <p:cNvGrpSpPr/>
        <p:nvPr/>
      </p:nvGrpSpPr>
      <p:grpSpPr>
        <a:xfrm>
          <a:off x="0" y="0"/>
          <a:ext cx="0" cy="0"/>
          <a:chOff x="0" y="0"/>
          <a:chExt cx="0" cy="0"/>
        </a:xfrm>
      </p:grpSpPr>
      <p:sp>
        <p:nvSpPr>
          <p:cNvPr id="23" name="Freeform 22">
            <a:extLst>
              <a:ext uri="{FF2B5EF4-FFF2-40B4-BE49-F238E27FC236}">
                <a16:creationId xmlns:a16="http://schemas.microsoft.com/office/drawing/2014/main" id="{8B8F8CD9-6AC9-350F-A48C-5F160CDB4E50}"/>
              </a:ext>
            </a:extLst>
          </p:cNvPr>
          <p:cNvSpPr/>
          <p:nvPr/>
        </p:nvSpPr>
        <p:spPr>
          <a:xfrm rot="10800000">
            <a:off x="594758" y="5534160"/>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4" name="Freeform 23">
            <a:extLst>
              <a:ext uri="{FF2B5EF4-FFF2-40B4-BE49-F238E27FC236}">
                <a16:creationId xmlns:a16="http://schemas.microsoft.com/office/drawing/2014/main" id="{CE424C5F-8F5E-1FA0-DBEA-F7FA07D79AE7}"/>
              </a:ext>
            </a:extLst>
          </p:cNvPr>
          <p:cNvSpPr/>
          <p:nvPr/>
        </p:nvSpPr>
        <p:spPr>
          <a:xfrm rot="10800000">
            <a:off x="3377527" y="5534160"/>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E7B1090A-093A-8952-45EB-691AF3E91F1F}"/>
              </a:ext>
            </a:extLst>
          </p:cNvPr>
          <p:cNvSpPr/>
          <p:nvPr/>
        </p:nvSpPr>
        <p:spPr>
          <a:xfrm rot="10800000">
            <a:off x="6093197" y="5534160"/>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9319E4FB-F155-7098-424D-493E4382DF00}"/>
              </a:ext>
            </a:extLst>
          </p:cNvPr>
          <p:cNvSpPr/>
          <p:nvPr/>
        </p:nvSpPr>
        <p:spPr>
          <a:xfrm rot="10800000">
            <a:off x="8851409" y="5534160"/>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0" name="Freeform 9">
            <a:extLst>
              <a:ext uri="{FF2B5EF4-FFF2-40B4-BE49-F238E27FC236}">
                <a16:creationId xmlns:a16="http://schemas.microsoft.com/office/drawing/2014/main" id="{1E8D1E32-F646-90CB-FC7D-E19E2C9DEC26}"/>
              </a:ext>
            </a:extLst>
          </p:cNvPr>
          <p:cNvSpPr/>
          <p:nvPr/>
        </p:nvSpPr>
        <p:spPr>
          <a:xfrm>
            <a:off x="594758" y="2578335"/>
            <a:ext cx="2561004" cy="879771"/>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4" name="Freeform 13">
            <a:extLst>
              <a:ext uri="{FF2B5EF4-FFF2-40B4-BE49-F238E27FC236}">
                <a16:creationId xmlns:a16="http://schemas.microsoft.com/office/drawing/2014/main" id="{1C6B11F7-1E28-441F-A9F4-2BE5119B72F8}"/>
              </a:ext>
            </a:extLst>
          </p:cNvPr>
          <p:cNvSpPr/>
          <p:nvPr/>
        </p:nvSpPr>
        <p:spPr>
          <a:xfrm>
            <a:off x="3377526" y="2578335"/>
            <a:ext cx="2561004" cy="879771"/>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6" name="Freeform 15">
            <a:extLst>
              <a:ext uri="{FF2B5EF4-FFF2-40B4-BE49-F238E27FC236}">
                <a16:creationId xmlns:a16="http://schemas.microsoft.com/office/drawing/2014/main" id="{FCD80438-69E9-BBB9-5963-DB086B9F13AB}"/>
              </a:ext>
            </a:extLst>
          </p:cNvPr>
          <p:cNvSpPr/>
          <p:nvPr/>
        </p:nvSpPr>
        <p:spPr>
          <a:xfrm>
            <a:off x="6093197" y="2578335"/>
            <a:ext cx="2561004" cy="879771"/>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7" name="Freeform 16">
            <a:extLst>
              <a:ext uri="{FF2B5EF4-FFF2-40B4-BE49-F238E27FC236}">
                <a16:creationId xmlns:a16="http://schemas.microsoft.com/office/drawing/2014/main" id="{583611C8-0E44-6CF0-DB7F-9597A513FC01}"/>
              </a:ext>
            </a:extLst>
          </p:cNvPr>
          <p:cNvSpPr/>
          <p:nvPr/>
        </p:nvSpPr>
        <p:spPr>
          <a:xfrm>
            <a:off x="8851409" y="2578335"/>
            <a:ext cx="2561004" cy="879771"/>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5" name="Rounded Rectangle 14">
            <a:extLst>
              <a:ext uri="{FF2B5EF4-FFF2-40B4-BE49-F238E27FC236}">
                <a16:creationId xmlns:a16="http://schemas.microsoft.com/office/drawing/2014/main" id="{024C7761-3ECD-4660-CBC4-5B221295E194}"/>
              </a:ext>
            </a:extLst>
          </p:cNvPr>
          <p:cNvSpPr/>
          <p:nvPr/>
        </p:nvSpPr>
        <p:spPr>
          <a:xfrm>
            <a:off x="594758" y="2082798"/>
            <a:ext cx="2561004" cy="3979499"/>
          </a:xfrm>
          <a:prstGeom prst="roundRect">
            <a:avLst>
              <a:gd name="adj" fmla="val 7906"/>
            </a:avLst>
          </a:prstGeom>
          <a:no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9" name="Freeform 18">
            <a:extLst>
              <a:ext uri="{FF2B5EF4-FFF2-40B4-BE49-F238E27FC236}">
                <a16:creationId xmlns:a16="http://schemas.microsoft.com/office/drawing/2014/main" id="{B0E888C2-1661-A760-065D-A2E4D9A43E6F}"/>
              </a:ext>
            </a:extLst>
          </p:cNvPr>
          <p:cNvSpPr/>
          <p:nvPr/>
        </p:nvSpPr>
        <p:spPr>
          <a:xfrm>
            <a:off x="594758" y="208279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5" name="Rounded Rectangle 24">
            <a:extLst>
              <a:ext uri="{FF2B5EF4-FFF2-40B4-BE49-F238E27FC236}">
                <a16:creationId xmlns:a16="http://schemas.microsoft.com/office/drawing/2014/main" id="{F6DC312D-9E0B-958B-D820-6DB402E95C98}"/>
              </a:ext>
            </a:extLst>
          </p:cNvPr>
          <p:cNvSpPr/>
          <p:nvPr/>
        </p:nvSpPr>
        <p:spPr>
          <a:xfrm>
            <a:off x="3377526" y="2082798"/>
            <a:ext cx="2561004" cy="3979499"/>
          </a:xfrm>
          <a:prstGeom prst="roundRect">
            <a:avLst>
              <a:gd name="adj" fmla="val 7906"/>
            </a:avLst>
          </a:prstGeom>
          <a:noFill/>
          <a:ln w="12700">
            <a:solidFill>
              <a:srgbClr val="379A6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0349ED1E-E52C-743A-719C-A7C5C573FE44}"/>
              </a:ext>
            </a:extLst>
          </p:cNvPr>
          <p:cNvSpPr/>
          <p:nvPr/>
        </p:nvSpPr>
        <p:spPr>
          <a:xfrm>
            <a:off x="3377526" y="208279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30" name="Rounded Rectangle 29">
            <a:extLst>
              <a:ext uri="{FF2B5EF4-FFF2-40B4-BE49-F238E27FC236}">
                <a16:creationId xmlns:a16="http://schemas.microsoft.com/office/drawing/2014/main" id="{CEF1DDB4-1827-96B2-0369-7F41E4792F94}"/>
              </a:ext>
            </a:extLst>
          </p:cNvPr>
          <p:cNvSpPr/>
          <p:nvPr/>
        </p:nvSpPr>
        <p:spPr>
          <a:xfrm>
            <a:off x="6093899" y="2094168"/>
            <a:ext cx="2559600" cy="3979499"/>
          </a:xfrm>
          <a:prstGeom prst="roundRect">
            <a:avLst>
              <a:gd name="adj" fmla="val 7906"/>
            </a:avLst>
          </a:prstGeom>
          <a:noFill/>
          <a:ln w="1270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CDB72775-86DD-C09E-8A86-EF7954C15C7D}"/>
              </a:ext>
            </a:extLst>
          </p:cNvPr>
          <p:cNvSpPr/>
          <p:nvPr/>
        </p:nvSpPr>
        <p:spPr>
          <a:xfrm>
            <a:off x="6093197" y="208279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35" name="Rounded Rectangle 34">
            <a:extLst>
              <a:ext uri="{FF2B5EF4-FFF2-40B4-BE49-F238E27FC236}">
                <a16:creationId xmlns:a16="http://schemas.microsoft.com/office/drawing/2014/main" id="{01A716EF-9548-308B-2BDA-29565724FF13}"/>
              </a:ext>
            </a:extLst>
          </p:cNvPr>
          <p:cNvSpPr/>
          <p:nvPr/>
        </p:nvSpPr>
        <p:spPr>
          <a:xfrm>
            <a:off x="8851409" y="2082798"/>
            <a:ext cx="2561004" cy="3979499"/>
          </a:xfrm>
          <a:prstGeom prst="roundRect">
            <a:avLst>
              <a:gd name="adj" fmla="val 7906"/>
            </a:avLst>
          </a:prstGeom>
          <a:noFill/>
          <a:ln w="12700">
            <a:solidFill>
              <a:srgbClr val="EEA82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9C3F37A0-7259-CE02-4B8A-10029E577624}"/>
              </a:ext>
            </a:extLst>
          </p:cNvPr>
          <p:cNvSpPr/>
          <p:nvPr/>
        </p:nvSpPr>
        <p:spPr>
          <a:xfrm>
            <a:off x="8851409" y="208279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cxnSp>
        <p:nvCxnSpPr>
          <p:cNvPr id="41" name="Straight Connector 40">
            <a:extLst>
              <a:ext uri="{FF2B5EF4-FFF2-40B4-BE49-F238E27FC236}">
                <a16:creationId xmlns:a16="http://schemas.microsoft.com/office/drawing/2014/main" id="{273A4724-E8FA-4D0E-5FFE-601004EE9CEF}"/>
              </a:ext>
            </a:extLst>
          </p:cNvPr>
          <p:cNvCxnSpPr>
            <a:cxnSpLocks/>
          </p:cNvCxnSpPr>
          <p:nvPr/>
        </p:nvCxnSpPr>
        <p:spPr>
          <a:xfrm>
            <a:off x="26596" y="3466832"/>
            <a:ext cx="12192000" cy="0"/>
          </a:xfrm>
          <a:prstGeom prst="line">
            <a:avLst/>
          </a:prstGeom>
          <a:ln w="19050">
            <a:solidFill>
              <a:srgbClr val="404040"/>
            </a:solidFill>
            <a:prstDash val="sysDot"/>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E010401C-9A47-B31D-EA92-8CEB89F10230}"/>
              </a:ext>
            </a:extLst>
          </p:cNvPr>
          <p:cNvGrpSpPr/>
          <p:nvPr/>
        </p:nvGrpSpPr>
        <p:grpSpPr>
          <a:xfrm>
            <a:off x="1285516" y="1504426"/>
            <a:ext cx="1179488" cy="1179488"/>
            <a:chOff x="1358549" y="1250426"/>
            <a:chExt cx="1179488" cy="1179488"/>
          </a:xfrm>
        </p:grpSpPr>
        <p:grpSp>
          <p:nvGrpSpPr>
            <p:cNvPr id="2" name="Gruppieren 30">
              <a:extLst>
                <a:ext uri="{FF2B5EF4-FFF2-40B4-BE49-F238E27FC236}">
                  <a16:creationId xmlns:a16="http://schemas.microsoft.com/office/drawing/2014/main" id="{5257C17D-9835-5058-60C4-691E691DF2EC}"/>
                </a:ext>
              </a:extLst>
            </p:cNvPr>
            <p:cNvGrpSpPr/>
            <p:nvPr/>
          </p:nvGrpSpPr>
          <p:grpSpPr>
            <a:xfrm rot="16200000">
              <a:off x="1358549" y="1250426"/>
              <a:ext cx="1179488" cy="1179488"/>
              <a:chOff x="9536113" y="838200"/>
              <a:chExt cx="4564062" cy="4564063"/>
            </a:xfrm>
          </p:grpSpPr>
          <p:sp>
            <p:nvSpPr>
              <p:cNvPr id="3" name="Oval 3">
                <a:extLst>
                  <a:ext uri="{FF2B5EF4-FFF2-40B4-BE49-F238E27FC236}">
                    <a16:creationId xmlns:a16="http://schemas.microsoft.com/office/drawing/2014/main" id="{CB95D264-8935-69CD-266B-714E0B320FAC}"/>
                  </a:ext>
                </a:extLst>
              </p:cNvPr>
              <p:cNvSpPr/>
              <p:nvPr/>
            </p:nvSpPr>
            <p:spPr>
              <a:xfrm>
                <a:off x="9536113" y="838200"/>
                <a:ext cx="4564062" cy="4564063"/>
              </a:xfrm>
              <a:prstGeom prst="ellipse">
                <a:avLst/>
              </a:prstGeom>
              <a:solidFill>
                <a:srgbClr val="007772">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 name="Freeform: Shape 8">
                <a:extLst>
                  <a:ext uri="{FF2B5EF4-FFF2-40B4-BE49-F238E27FC236}">
                    <a16:creationId xmlns:a16="http://schemas.microsoft.com/office/drawing/2014/main" id="{1E02A673-3811-0941-7A6A-AC916E645146}"/>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 name="Oval 9">
                <a:extLst>
                  <a:ext uri="{FF2B5EF4-FFF2-40B4-BE49-F238E27FC236}">
                    <a16:creationId xmlns:a16="http://schemas.microsoft.com/office/drawing/2014/main" id="{B41C8C9D-FDE6-0DD3-4700-27F78257F395}"/>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6" name="TextBox 19">
              <a:extLst>
                <a:ext uri="{FF2B5EF4-FFF2-40B4-BE49-F238E27FC236}">
                  <a16:creationId xmlns:a16="http://schemas.microsoft.com/office/drawing/2014/main" id="{C94C3A4C-551A-6344-8C96-7CC15EF9BB22}"/>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007772"/>
                  </a:solidFill>
                  <a:latin typeface="Calibri" panose="020F0502020204030204" pitchFamily="34" charset="0"/>
                  <a:ea typeface="Roboto Cn" pitchFamily="2" charset="0"/>
                  <a:cs typeface="Calibri" panose="020F0502020204030204" pitchFamily="34" charset="0"/>
                </a:rPr>
                <a:t>01</a:t>
              </a:r>
            </a:p>
          </p:txBody>
        </p:sp>
      </p:grpSp>
      <p:grpSp>
        <p:nvGrpSpPr>
          <p:cNvPr id="42" name="Group 41">
            <a:extLst>
              <a:ext uri="{FF2B5EF4-FFF2-40B4-BE49-F238E27FC236}">
                <a16:creationId xmlns:a16="http://schemas.microsoft.com/office/drawing/2014/main" id="{A05D743E-9E83-548C-91CA-055EBEACA1A6}"/>
              </a:ext>
            </a:extLst>
          </p:cNvPr>
          <p:cNvGrpSpPr/>
          <p:nvPr/>
        </p:nvGrpSpPr>
        <p:grpSpPr>
          <a:xfrm>
            <a:off x="4068284" y="1523227"/>
            <a:ext cx="1179488" cy="1179488"/>
            <a:chOff x="1358549" y="1250426"/>
            <a:chExt cx="1179488" cy="1179488"/>
          </a:xfrm>
        </p:grpSpPr>
        <p:grpSp>
          <p:nvGrpSpPr>
            <p:cNvPr id="43" name="Gruppieren 30">
              <a:extLst>
                <a:ext uri="{FF2B5EF4-FFF2-40B4-BE49-F238E27FC236}">
                  <a16:creationId xmlns:a16="http://schemas.microsoft.com/office/drawing/2014/main" id="{B15F6AE0-DC30-8F61-8697-FC7C3F98CCC8}"/>
                </a:ext>
              </a:extLst>
            </p:cNvPr>
            <p:cNvGrpSpPr/>
            <p:nvPr/>
          </p:nvGrpSpPr>
          <p:grpSpPr>
            <a:xfrm rot="16200000">
              <a:off x="1358549" y="1250426"/>
              <a:ext cx="1179488" cy="1179488"/>
              <a:chOff x="9536113" y="838200"/>
              <a:chExt cx="4564062" cy="4564063"/>
            </a:xfrm>
          </p:grpSpPr>
          <p:sp>
            <p:nvSpPr>
              <p:cNvPr id="45" name="Oval 3">
                <a:extLst>
                  <a:ext uri="{FF2B5EF4-FFF2-40B4-BE49-F238E27FC236}">
                    <a16:creationId xmlns:a16="http://schemas.microsoft.com/office/drawing/2014/main" id="{C7D7BDC8-2EE3-30C5-649D-53824CD9BEC5}"/>
                  </a:ext>
                </a:extLst>
              </p:cNvPr>
              <p:cNvSpPr/>
              <p:nvPr/>
            </p:nvSpPr>
            <p:spPr>
              <a:xfrm>
                <a:off x="9536113" y="838200"/>
                <a:ext cx="4564062" cy="4564063"/>
              </a:xfrm>
              <a:prstGeom prst="ellipse">
                <a:avLst/>
              </a:prstGeom>
              <a:solidFill>
                <a:srgbClr val="369670">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7" name="Oval 9">
                <a:extLst>
                  <a:ext uri="{FF2B5EF4-FFF2-40B4-BE49-F238E27FC236}">
                    <a16:creationId xmlns:a16="http://schemas.microsoft.com/office/drawing/2014/main" id="{165929B9-DA68-948A-A102-C0CE8A9D4CCC}"/>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44" name="TextBox 19">
              <a:extLst>
                <a:ext uri="{FF2B5EF4-FFF2-40B4-BE49-F238E27FC236}">
                  <a16:creationId xmlns:a16="http://schemas.microsoft.com/office/drawing/2014/main" id="{A5FD786D-3B98-9415-DC7F-11EE9453ECB7}"/>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369670"/>
                  </a:solidFill>
                  <a:latin typeface="Calibri" panose="020F0502020204030204" pitchFamily="34" charset="0"/>
                  <a:ea typeface="Roboto Cn" pitchFamily="2" charset="0"/>
                  <a:cs typeface="Calibri" panose="020F0502020204030204" pitchFamily="34" charset="0"/>
                </a:rPr>
                <a:t>02</a:t>
              </a:r>
            </a:p>
          </p:txBody>
        </p:sp>
      </p:grpSp>
      <p:grpSp>
        <p:nvGrpSpPr>
          <p:cNvPr id="48" name="Group 47">
            <a:extLst>
              <a:ext uri="{FF2B5EF4-FFF2-40B4-BE49-F238E27FC236}">
                <a16:creationId xmlns:a16="http://schemas.microsoft.com/office/drawing/2014/main" id="{C8B9691F-9FDD-838F-6552-9D9EE9F81851}"/>
              </a:ext>
            </a:extLst>
          </p:cNvPr>
          <p:cNvGrpSpPr/>
          <p:nvPr/>
        </p:nvGrpSpPr>
        <p:grpSpPr>
          <a:xfrm>
            <a:off x="6783955" y="1497500"/>
            <a:ext cx="1179488" cy="1179488"/>
            <a:chOff x="1358549" y="1250426"/>
            <a:chExt cx="1179488" cy="1179488"/>
          </a:xfrm>
        </p:grpSpPr>
        <p:grpSp>
          <p:nvGrpSpPr>
            <p:cNvPr id="49" name="Gruppieren 30">
              <a:extLst>
                <a:ext uri="{FF2B5EF4-FFF2-40B4-BE49-F238E27FC236}">
                  <a16:creationId xmlns:a16="http://schemas.microsoft.com/office/drawing/2014/main" id="{7E7F22A7-31E3-716B-5CF8-41A99F4F2BF3}"/>
                </a:ext>
              </a:extLst>
            </p:cNvPr>
            <p:cNvGrpSpPr/>
            <p:nvPr/>
          </p:nvGrpSpPr>
          <p:grpSpPr>
            <a:xfrm rot="16200000">
              <a:off x="1358549" y="1250426"/>
              <a:ext cx="1179488" cy="1179488"/>
              <a:chOff x="9536113" y="838200"/>
              <a:chExt cx="4564062" cy="4564063"/>
            </a:xfrm>
          </p:grpSpPr>
          <p:sp>
            <p:nvSpPr>
              <p:cNvPr id="51" name="Oval 3">
                <a:extLst>
                  <a:ext uri="{FF2B5EF4-FFF2-40B4-BE49-F238E27FC236}">
                    <a16:creationId xmlns:a16="http://schemas.microsoft.com/office/drawing/2014/main" id="{9C251CAE-E8D8-EC96-2B98-6154CE341F8C}"/>
                  </a:ext>
                </a:extLst>
              </p:cNvPr>
              <p:cNvSpPr/>
              <p:nvPr/>
            </p:nvSpPr>
            <p:spPr>
              <a:xfrm>
                <a:off x="9536113" y="838200"/>
                <a:ext cx="4564062" cy="4564063"/>
              </a:xfrm>
              <a:prstGeom prst="ellipse">
                <a:avLst/>
              </a:prstGeom>
              <a:solidFill>
                <a:srgbClr val="62A844">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3" name="Oval 9">
                <a:extLst>
                  <a:ext uri="{FF2B5EF4-FFF2-40B4-BE49-F238E27FC236}">
                    <a16:creationId xmlns:a16="http://schemas.microsoft.com/office/drawing/2014/main" id="{8CC189D8-FA15-CE6C-260A-B56682B04E1D}"/>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50" name="TextBox 19">
              <a:extLst>
                <a:ext uri="{FF2B5EF4-FFF2-40B4-BE49-F238E27FC236}">
                  <a16:creationId xmlns:a16="http://schemas.microsoft.com/office/drawing/2014/main" id="{30E2DDE3-2B2D-D5FC-E9D1-B3217780A363}"/>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62A844"/>
                  </a:solidFill>
                  <a:latin typeface="Calibri" panose="020F0502020204030204" pitchFamily="34" charset="0"/>
                  <a:ea typeface="Roboto Cn" pitchFamily="2" charset="0"/>
                  <a:cs typeface="Calibri" panose="020F0502020204030204" pitchFamily="34" charset="0"/>
                </a:rPr>
                <a:t>03</a:t>
              </a:r>
            </a:p>
          </p:txBody>
        </p:sp>
      </p:grpSp>
      <p:grpSp>
        <p:nvGrpSpPr>
          <p:cNvPr id="54" name="Group 53">
            <a:extLst>
              <a:ext uri="{FF2B5EF4-FFF2-40B4-BE49-F238E27FC236}">
                <a16:creationId xmlns:a16="http://schemas.microsoft.com/office/drawing/2014/main" id="{5E926CA4-719A-1CE5-9FF4-5543C69BDD83}"/>
              </a:ext>
            </a:extLst>
          </p:cNvPr>
          <p:cNvGrpSpPr/>
          <p:nvPr/>
        </p:nvGrpSpPr>
        <p:grpSpPr>
          <a:xfrm>
            <a:off x="9542167" y="1520373"/>
            <a:ext cx="1179488" cy="1179488"/>
            <a:chOff x="1358549" y="1250426"/>
            <a:chExt cx="1179488" cy="1179488"/>
          </a:xfrm>
        </p:grpSpPr>
        <p:grpSp>
          <p:nvGrpSpPr>
            <p:cNvPr id="55" name="Gruppieren 30">
              <a:extLst>
                <a:ext uri="{FF2B5EF4-FFF2-40B4-BE49-F238E27FC236}">
                  <a16:creationId xmlns:a16="http://schemas.microsoft.com/office/drawing/2014/main" id="{D9073C49-B941-DEAB-960E-9755246975D6}"/>
                </a:ext>
              </a:extLst>
            </p:cNvPr>
            <p:cNvGrpSpPr/>
            <p:nvPr/>
          </p:nvGrpSpPr>
          <p:grpSpPr>
            <a:xfrm rot="16200000">
              <a:off x="1358549" y="1250426"/>
              <a:ext cx="1179488" cy="1179488"/>
              <a:chOff x="9536113" y="838200"/>
              <a:chExt cx="4564062" cy="4564063"/>
            </a:xfrm>
          </p:grpSpPr>
          <p:sp>
            <p:nvSpPr>
              <p:cNvPr id="57" name="Oval 3">
                <a:extLst>
                  <a:ext uri="{FF2B5EF4-FFF2-40B4-BE49-F238E27FC236}">
                    <a16:creationId xmlns:a16="http://schemas.microsoft.com/office/drawing/2014/main" id="{0BAA514F-8F00-AC7A-3F94-587B23B6C88B}"/>
                  </a:ext>
                </a:extLst>
              </p:cNvPr>
              <p:cNvSpPr/>
              <p:nvPr/>
            </p:nvSpPr>
            <p:spPr>
              <a:xfrm>
                <a:off x="9536113" y="838200"/>
                <a:ext cx="4564062" cy="4564063"/>
              </a:xfrm>
              <a:prstGeom prst="ellipse">
                <a:avLst/>
              </a:prstGeom>
              <a:solidFill>
                <a:srgbClr val="EFA820">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9" name="Oval 9">
                <a:extLst>
                  <a:ext uri="{FF2B5EF4-FFF2-40B4-BE49-F238E27FC236}">
                    <a16:creationId xmlns:a16="http://schemas.microsoft.com/office/drawing/2014/main" id="{F197C19E-17CA-9DA4-251D-A97FEE274EA2}"/>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56" name="TextBox 19">
              <a:extLst>
                <a:ext uri="{FF2B5EF4-FFF2-40B4-BE49-F238E27FC236}">
                  <a16:creationId xmlns:a16="http://schemas.microsoft.com/office/drawing/2014/main" id="{84812448-0D82-421C-0AF1-F60B429BFC16}"/>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EFA820"/>
                  </a:solidFill>
                  <a:latin typeface="Calibri" panose="020F0502020204030204" pitchFamily="34" charset="0"/>
                  <a:ea typeface="Roboto Cn" pitchFamily="2" charset="0"/>
                  <a:cs typeface="Calibri" panose="020F0502020204030204" pitchFamily="34" charset="0"/>
                </a:rPr>
                <a:t>04</a:t>
              </a:r>
            </a:p>
          </p:txBody>
        </p:sp>
      </p:grpSp>
      <p:sp>
        <p:nvSpPr>
          <p:cNvPr id="70" name="Our choices">
            <a:extLst>
              <a:ext uri="{FF2B5EF4-FFF2-40B4-BE49-F238E27FC236}">
                <a16:creationId xmlns:a16="http://schemas.microsoft.com/office/drawing/2014/main" id="{4EA5D582-F9B0-4213-9350-F8A305F864E7}"/>
              </a:ext>
            </a:extLst>
          </p:cNvPr>
          <p:cNvSpPr txBox="1"/>
          <p:nvPr/>
        </p:nvSpPr>
        <p:spPr>
          <a:xfrm>
            <a:off x="693989" y="3546312"/>
            <a:ext cx="2039051" cy="996134"/>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marL="285750" indent="-285750" hangingPunct="0">
              <a:lnSpc>
                <a:spcPts val="1480"/>
              </a:lnSpc>
              <a:spcAft>
                <a:spcPts val="600"/>
              </a:spcAft>
              <a:buClr>
                <a:srgbClr val="007772"/>
              </a:buClr>
              <a:buFont typeface="Arial" panose="020B0604020202020204" pitchFamily="34" charset="0"/>
              <a:buChar char="•"/>
              <a:defRPr/>
            </a:pP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Capital market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oriented</a:t>
            </a: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285750" indent="-285750" hangingPunct="0">
              <a:lnSpc>
                <a:spcPts val="1480"/>
              </a:lnSpc>
              <a:spcAft>
                <a:spcPts val="600"/>
              </a:spcAft>
              <a:buClr>
                <a:srgbClr val="007772"/>
              </a:buClr>
              <a:buFont typeface="Arial" panose="020B0604020202020204" pitchFamily="34" charset="0"/>
              <a:buChar char="•"/>
              <a:defRPr/>
            </a:pP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More</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than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500 MA</a:t>
            </a:r>
          </a:p>
          <a:p>
            <a:pPr marL="285750" indent="-285750" hangingPunct="0">
              <a:lnSpc>
                <a:spcPts val="1480"/>
              </a:lnSpc>
              <a:spcAft>
                <a:spcPts val="600"/>
              </a:spcAft>
              <a:buClr>
                <a:srgbClr val="007772"/>
              </a:buClr>
              <a:buFont typeface="Arial" panose="020B0604020202020204" pitchFamily="34" charset="0"/>
              <a:buChar char="•"/>
              <a:defRPr/>
            </a:pP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sp>
        <p:nvSpPr>
          <p:cNvPr id="71" name="Our choices">
            <a:extLst>
              <a:ext uri="{FF2B5EF4-FFF2-40B4-BE49-F238E27FC236}">
                <a16:creationId xmlns:a16="http://schemas.microsoft.com/office/drawing/2014/main" id="{B6B8725F-73B4-DEC3-40DA-36031D798C43}"/>
              </a:ext>
            </a:extLst>
          </p:cNvPr>
          <p:cNvSpPr txBox="1"/>
          <p:nvPr/>
        </p:nvSpPr>
        <p:spPr>
          <a:xfrm>
            <a:off x="3452542" y="3546312"/>
            <a:ext cx="2492253" cy="1076842"/>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marL="285750" indent="-285750" hangingPunct="0">
              <a:lnSpc>
                <a:spcPts val="1480"/>
              </a:lnSpc>
              <a:spcAft>
                <a:spcPts val="600"/>
              </a:spcAft>
              <a:buClr>
                <a:srgbClr val="379A67"/>
              </a:buClr>
              <a:buFont typeface="Arial" panose="020B0604020202020204" pitchFamily="34" charset="0"/>
              <a:buChar char="•"/>
              <a:defRPr/>
            </a:pPr>
            <a:r>
              <a:rPr lang="pl-PL" sz="1600" b="0" kern="0">
                <a:solidFill>
                  <a:srgbClr val="404040"/>
                </a:solidFill>
                <a:latin typeface="Calibri" panose="020F0502020204030204" pitchFamily="34" charset="0"/>
                <a:cs typeface="Calibri" panose="020F0502020204030204" pitchFamily="34" charset="0"/>
                <a:sym typeface="Century Gothic"/>
              </a:rPr>
              <a:t>250 MA</a:t>
            </a:r>
          </a:p>
          <a:p>
            <a:pPr marL="285750" indent="-285750" hangingPunct="0">
              <a:lnSpc>
                <a:spcPts val="1480"/>
              </a:lnSpc>
              <a:spcAft>
                <a:spcPts val="600"/>
              </a:spcAft>
              <a:buClr>
                <a:srgbClr val="379A67"/>
              </a:buClr>
              <a:buFont typeface="Arial" panose="020B0604020202020204" pitchFamily="34" charset="0"/>
              <a:buChar char="•"/>
              <a:defRPr/>
            </a:pPr>
            <a:r>
              <a:rPr lang="pl-PL" sz="1600" b="0" kern="0" err="1">
                <a:solidFill>
                  <a:srgbClr val="404040"/>
                </a:solidFill>
                <a:latin typeface="Calibri" panose="020F0502020204030204" pitchFamily="34" charset="0"/>
                <a:cs typeface="Calibri" panose="020F0502020204030204" pitchFamily="34" charset="0"/>
                <a:sym typeface="Century Gothic"/>
              </a:rPr>
              <a:t>More</a:t>
            </a:r>
            <a:r>
              <a:rPr lang="pl-PL" sz="1600" b="0" kern="0">
                <a:solidFill>
                  <a:srgbClr val="404040"/>
                </a:solidFill>
                <a:latin typeface="Calibri" panose="020F0502020204030204" pitchFamily="34" charset="0"/>
                <a:cs typeface="Calibri" panose="020F0502020204030204" pitchFamily="34" charset="0"/>
                <a:sym typeface="Century Gothic"/>
              </a:rPr>
              <a:t> </a:t>
            </a:r>
            <a:r>
              <a:rPr lang="pl-PL" sz="1600" b="0" kern="0" err="1">
                <a:solidFill>
                  <a:srgbClr val="404040"/>
                </a:solidFill>
                <a:latin typeface="Calibri" panose="020F0502020204030204" pitchFamily="34" charset="0"/>
                <a:cs typeface="Calibri" panose="020F0502020204030204" pitchFamily="34" charset="0"/>
                <a:sym typeface="Century Gothic"/>
              </a:rPr>
              <a:t>than</a:t>
            </a:r>
            <a:r>
              <a:rPr lang="pl-PL" sz="1600" b="0" kern="0">
                <a:solidFill>
                  <a:srgbClr val="404040"/>
                </a:solidFill>
                <a:latin typeface="Calibri" panose="020F0502020204030204" pitchFamily="34" charset="0"/>
                <a:cs typeface="Calibri" panose="020F0502020204030204" pitchFamily="34" charset="0"/>
                <a:sym typeface="Century Gothic"/>
              </a:rPr>
              <a:t> 50 </a:t>
            </a:r>
            <a:r>
              <a:rPr lang="pl-PL" sz="1600" b="0" kern="0" err="1">
                <a:solidFill>
                  <a:srgbClr val="404040"/>
                </a:solidFill>
                <a:latin typeface="Calibri" panose="020F0502020204030204" pitchFamily="34" charset="0"/>
                <a:cs typeface="Calibri" panose="020F0502020204030204" pitchFamily="34" charset="0"/>
                <a:sym typeface="Century Gothic"/>
              </a:rPr>
              <a:t>Million</a:t>
            </a:r>
            <a:r>
              <a:rPr lang="pl-PL" sz="1600" b="0" kern="0">
                <a:solidFill>
                  <a:srgbClr val="404040"/>
                </a:solidFill>
                <a:latin typeface="Calibri" panose="020F0502020204030204" pitchFamily="34" charset="0"/>
                <a:cs typeface="Calibri" panose="020F0502020204030204" pitchFamily="34" charset="0"/>
                <a:sym typeface="Century Gothic"/>
              </a:rPr>
              <a:t> </a:t>
            </a:r>
            <a:r>
              <a:rPr lang="pl-PL" sz="1600" b="0" kern="0" err="1">
                <a:solidFill>
                  <a:srgbClr val="404040"/>
                </a:solidFill>
                <a:latin typeface="Calibri" panose="020F0502020204030204" pitchFamily="34" charset="0"/>
                <a:cs typeface="Calibri" panose="020F0502020204030204" pitchFamily="34" charset="0"/>
                <a:sym typeface="Century Gothic"/>
              </a:rPr>
              <a:t>revenue</a:t>
            </a:r>
            <a:endParaRPr lang="pl-PL" sz="1600" b="0" kern="0">
              <a:solidFill>
                <a:srgbClr val="404040"/>
              </a:solidFill>
              <a:latin typeface="Calibri" panose="020F0502020204030204" pitchFamily="34" charset="0"/>
              <a:cs typeface="Calibri" panose="020F0502020204030204" pitchFamily="34" charset="0"/>
              <a:sym typeface="Century Gothic"/>
            </a:endParaRPr>
          </a:p>
          <a:p>
            <a:pPr marL="285750" indent="-285750" hangingPunct="0">
              <a:lnSpc>
                <a:spcPts val="1480"/>
              </a:lnSpc>
              <a:spcAft>
                <a:spcPts val="600"/>
              </a:spcAft>
              <a:buClr>
                <a:srgbClr val="379A67"/>
              </a:buClr>
              <a:buFont typeface="Arial" panose="020B0604020202020204" pitchFamily="34" charset="0"/>
              <a:buChar char="•"/>
              <a:defRPr/>
            </a:pPr>
            <a:r>
              <a:rPr lang="pl-PL" sz="1600" b="0" kern="0" err="1">
                <a:solidFill>
                  <a:srgbClr val="404040"/>
                </a:solidFill>
                <a:latin typeface="Calibri" panose="020F0502020204030204" pitchFamily="34" charset="0"/>
                <a:cs typeface="Calibri" panose="020F0502020204030204" pitchFamily="34" charset="0"/>
                <a:sym typeface="Century Gothic"/>
              </a:rPr>
              <a:t>More</a:t>
            </a:r>
            <a:r>
              <a:rPr lang="pl-PL" sz="1600" b="0" kern="0">
                <a:solidFill>
                  <a:srgbClr val="404040"/>
                </a:solidFill>
                <a:latin typeface="Calibri" panose="020F0502020204030204" pitchFamily="34" charset="0"/>
                <a:cs typeface="Calibri" panose="020F0502020204030204" pitchFamily="34" charset="0"/>
                <a:sym typeface="Century Gothic"/>
              </a:rPr>
              <a:t> </a:t>
            </a:r>
            <a:r>
              <a:rPr lang="pl-PL" sz="1600" b="0" kern="0" err="1">
                <a:solidFill>
                  <a:srgbClr val="404040"/>
                </a:solidFill>
                <a:latin typeface="Calibri" panose="020F0502020204030204" pitchFamily="34" charset="0"/>
                <a:cs typeface="Calibri" panose="020F0502020204030204" pitchFamily="34" charset="0"/>
                <a:sym typeface="Century Gothic"/>
              </a:rPr>
              <a:t>than</a:t>
            </a:r>
            <a:r>
              <a:rPr lang="pl-PL" sz="1600" b="0" kern="0">
                <a:solidFill>
                  <a:srgbClr val="404040"/>
                </a:solidFill>
                <a:latin typeface="Calibri" panose="020F0502020204030204" pitchFamily="34" charset="0"/>
                <a:cs typeface="Calibri" panose="020F0502020204030204" pitchFamily="34" charset="0"/>
                <a:sym typeface="Century Gothic"/>
              </a:rPr>
              <a:t> 25 </a:t>
            </a:r>
            <a:r>
              <a:rPr lang="pl-PL" sz="1600" b="0" kern="0" err="1">
                <a:solidFill>
                  <a:srgbClr val="404040"/>
                </a:solidFill>
                <a:latin typeface="Calibri" panose="020F0502020204030204" pitchFamily="34" charset="0"/>
                <a:cs typeface="Calibri" panose="020F0502020204030204" pitchFamily="34" charset="0"/>
                <a:sym typeface="Century Gothic"/>
              </a:rPr>
              <a:t>Million</a:t>
            </a:r>
            <a:r>
              <a:rPr lang="pl-PL" sz="1600" b="0" kern="0">
                <a:solidFill>
                  <a:srgbClr val="404040"/>
                </a:solidFill>
                <a:latin typeface="Calibri" panose="020F0502020204030204" pitchFamily="34" charset="0"/>
                <a:cs typeface="Calibri" panose="020F0502020204030204" pitchFamily="34" charset="0"/>
                <a:sym typeface="Century Gothic"/>
              </a:rPr>
              <a:t> Total </a:t>
            </a:r>
            <a:r>
              <a:rPr lang="pl-PL" sz="1600" b="0" kern="0" err="1">
                <a:solidFill>
                  <a:srgbClr val="404040"/>
                </a:solidFill>
                <a:latin typeface="Calibri" panose="020F0502020204030204" pitchFamily="34" charset="0"/>
                <a:cs typeface="Calibri" panose="020F0502020204030204" pitchFamily="34" charset="0"/>
                <a:sym typeface="Century Gothic"/>
              </a:rPr>
              <a:t>Assets</a:t>
            </a:r>
            <a:endParaRPr lang="pl-PL" sz="1600" b="0" kern="0">
              <a:solidFill>
                <a:srgbClr val="404040"/>
              </a:solidFill>
              <a:latin typeface="Calibri" panose="020F0502020204030204" pitchFamily="34" charset="0"/>
              <a:cs typeface="Calibri" panose="020F0502020204030204" pitchFamily="34" charset="0"/>
              <a:sym typeface="Century Gothic"/>
            </a:endParaRPr>
          </a:p>
        </p:txBody>
      </p:sp>
      <p:sp>
        <p:nvSpPr>
          <p:cNvPr id="12" name="Textfeld 30">
            <a:extLst>
              <a:ext uri="{FF2B5EF4-FFF2-40B4-BE49-F238E27FC236}">
                <a16:creationId xmlns:a16="http://schemas.microsoft.com/office/drawing/2014/main" id="{481EDAF3-CF0D-8EF1-85D4-29A26A4575E2}"/>
              </a:ext>
            </a:extLst>
          </p:cNvPr>
          <p:cNvSpPr txBox="1"/>
          <p:nvPr/>
        </p:nvSpPr>
        <p:spPr>
          <a:xfrm>
            <a:off x="561405" y="5121198"/>
            <a:ext cx="2627711" cy="369332"/>
          </a:xfrm>
          <a:prstGeom prst="rect">
            <a:avLst/>
          </a:prstGeom>
          <a:noFill/>
        </p:spPr>
        <p:txBody>
          <a:bodyPr wrap="square" rtlCol="0">
            <a:spAutoFit/>
          </a:bodyPr>
          <a:lstStyle/>
          <a:p>
            <a:pPr algn="ctr"/>
            <a:r>
              <a:rPr lang="de-DE" b="1">
                <a:solidFill>
                  <a:srgbClr val="404040"/>
                </a:solidFill>
              </a:rPr>
              <a:t>Report </a:t>
            </a:r>
            <a:r>
              <a:rPr lang="de-DE" b="1" err="1">
                <a:solidFill>
                  <a:srgbClr val="404040"/>
                </a:solidFill>
              </a:rPr>
              <a:t>for</a:t>
            </a:r>
            <a:r>
              <a:rPr lang="de-DE" b="1">
                <a:solidFill>
                  <a:srgbClr val="404040"/>
                </a:solidFill>
              </a:rPr>
              <a:t> 2025</a:t>
            </a:r>
          </a:p>
        </p:txBody>
      </p:sp>
      <p:sp>
        <p:nvSpPr>
          <p:cNvPr id="29" name="Our choices">
            <a:extLst>
              <a:ext uri="{FF2B5EF4-FFF2-40B4-BE49-F238E27FC236}">
                <a16:creationId xmlns:a16="http://schemas.microsoft.com/office/drawing/2014/main" id="{38E623D7-7C47-261A-5DD6-1796B7563ECF}"/>
              </a:ext>
            </a:extLst>
          </p:cNvPr>
          <p:cNvSpPr txBox="1"/>
          <p:nvPr/>
        </p:nvSpPr>
        <p:spPr>
          <a:xfrm>
            <a:off x="6178373" y="3546312"/>
            <a:ext cx="2492253" cy="132257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marL="285750" indent="-285750" hangingPunct="0">
              <a:lnSpc>
                <a:spcPts val="1480"/>
              </a:lnSpc>
              <a:spcAft>
                <a:spcPts val="600"/>
              </a:spcAft>
              <a:buClr>
                <a:srgbClr val="62A844"/>
              </a:buClr>
              <a:buFont typeface="Arial" panose="020B0604020202020204" pitchFamily="34" charset="0"/>
              <a:buChar char="•"/>
              <a:defRPr/>
            </a:pPr>
            <a:r>
              <a:rPr lang="pl-PL" sz="1600" b="0" kern="0" err="1">
                <a:solidFill>
                  <a:srgbClr val="404040"/>
                </a:solidFill>
                <a:latin typeface="Calibri" panose="020F0502020204030204" pitchFamily="34" charset="0"/>
                <a:cs typeface="Calibri" panose="020F0502020204030204" pitchFamily="34" charset="0"/>
                <a:sym typeface="Century Gothic"/>
              </a:rPr>
              <a:t>More</a:t>
            </a:r>
            <a:r>
              <a:rPr lang="pl-PL" sz="1600" b="0" kern="0">
                <a:solidFill>
                  <a:srgbClr val="404040"/>
                </a:solidFill>
                <a:latin typeface="Calibri" panose="020F0502020204030204" pitchFamily="34" charset="0"/>
                <a:cs typeface="Calibri" panose="020F0502020204030204" pitchFamily="34" charset="0"/>
                <a:sym typeface="Century Gothic"/>
              </a:rPr>
              <a:t> </a:t>
            </a:r>
            <a:r>
              <a:rPr lang="pl-PL" sz="1600" b="0" kern="0" err="1">
                <a:solidFill>
                  <a:srgbClr val="404040"/>
                </a:solidFill>
                <a:latin typeface="Calibri" panose="020F0502020204030204" pitchFamily="34" charset="0"/>
                <a:cs typeface="Calibri" panose="020F0502020204030204" pitchFamily="34" charset="0"/>
                <a:sym typeface="Century Gothic"/>
              </a:rPr>
              <a:t>than</a:t>
            </a:r>
            <a:r>
              <a:rPr lang="pl-PL" sz="1600" b="0" kern="0">
                <a:solidFill>
                  <a:srgbClr val="404040"/>
                </a:solidFill>
                <a:latin typeface="Calibri" panose="020F0502020204030204" pitchFamily="34" charset="0"/>
                <a:cs typeface="Calibri" panose="020F0502020204030204" pitchFamily="34" charset="0"/>
                <a:sym typeface="Century Gothic"/>
              </a:rPr>
              <a:t> 10 MA</a:t>
            </a:r>
          </a:p>
          <a:p>
            <a:pPr marL="285750" indent="-285750" hangingPunct="0">
              <a:lnSpc>
                <a:spcPts val="1480"/>
              </a:lnSpc>
              <a:spcAft>
                <a:spcPts val="600"/>
              </a:spcAft>
              <a:buClr>
                <a:srgbClr val="62A844"/>
              </a:buClr>
              <a:buFont typeface="Arial" panose="020B0604020202020204" pitchFamily="34" charset="0"/>
              <a:buChar char="•"/>
              <a:defRPr/>
            </a:pPr>
            <a:r>
              <a:rPr lang="pl-PL" sz="1600" b="0" kern="0" err="1">
                <a:solidFill>
                  <a:srgbClr val="404040"/>
                </a:solidFill>
                <a:latin typeface="Calibri" panose="020F0502020204030204" pitchFamily="34" charset="0"/>
                <a:cs typeface="Calibri" panose="020F0502020204030204" pitchFamily="34" charset="0"/>
                <a:sym typeface="Century Gothic"/>
              </a:rPr>
              <a:t>More</a:t>
            </a:r>
            <a:r>
              <a:rPr lang="pl-PL" sz="1600" b="0" kern="0">
                <a:solidFill>
                  <a:srgbClr val="404040"/>
                </a:solidFill>
                <a:latin typeface="Calibri" panose="020F0502020204030204" pitchFamily="34" charset="0"/>
                <a:cs typeface="Calibri" panose="020F0502020204030204" pitchFamily="34" charset="0"/>
                <a:sym typeface="Century Gothic"/>
              </a:rPr>
              <a:t> </a:t>
            </a:r>
            <a:r>
              <a:rPr lang="pl-PL" sz="1600" b="0" kern="0" err="1">
                <a:solidFill>
                  <a:srgbClr val="404040"/>
                </a:solidFill>
                <a:latin typeface="Calibri" panose="020F0502020204030204" pitchFamily="34" charset="0"/>
                <a:cs typeface="Calibri" panose="020F0502020204030204" pitchFamily="34" charset="0"/>
                <a:sym typeface="Century Gothic"/>
              </a:rPr>
              <a:t>than</a:t>
            </a:r>
            <a:r>
              <a:rPr lang="pl-PL" sz="1600" b="0" kern="0">
                <a:solidFill>
                  <a:srgbClr val="404040"/>
                </a:solidFill>
                <a:latin typeface="Calibri" panose="020F0502020204030204" pitchFamily="34" charset="0"/>
                <a:cs typeface="Calibri" panose="020F0502020204030204" pitchFamily="34" charset="0"/>
                <a:sym typeface="Century Gothic"/>
              </a:rPr>
              <a:t> 0,7 </a:t>
            </a:r>
            <a:r>
              <a:rPr lang="pl-PL" sz="1600" b="0" kern="0" err="1">
                <a:solidFill>
                  <a:srgbClr val="404040"/>
                </a:solidFill>
                <a:latin typeface="Calibri" panose="020F0502020204030204" pitchFamily="34" charset="0"/>
                <a:cs typeface="Calibri" panose="020F0502020204030204" pitchFamily="34" charset="0"/>
                <a:sym typeface="Century Gothic"/>
              </a:rPr>
              <a:t>Million</a:t>
            </a:r>
            <a:r>
              <a:rPr lang="pl-PL" sz="1600" b="0" kern="0">
                <a:solidFill>
                  <a:srgbClr val="404040"/>
                </a:solidFill>
                <a:latin typeface="Calibri" panose="020F0502020204030204" pitchFamily="34" charset="0"/>
                <a:cs typeface="Calibri" panose="020F0502020204030204" pitchFamily="34" charset="0"/>
                <a:sym typeface="Century Gothic"/>
              </a:rPr>
              <a:t> </a:t>
            </a:r>
            <a:r>
              <a:rPr lang="pl-PL" sz="1600" b="0" kern="0" err="1">
                <a:solidFill>
                  <a:srgbClr val="404040"/>
                </a:solidFill>
                <a:latin typeface="Calibri" panose="020F0502020204030204" pitchFamily="34" charset="0"/>
                <a:cs typeface="Calibri" panose="020F0502020204030204" pitchFamily="34" charset="0"/>
                <a:sym typeface="Century Gothic"/>
              </a:rPr>
              <a:t>revenue</a:t>
            </a:r>
            <a:endParaRPr lang="pl-PL" sz="1600" b="0" kern="0">
              <a:solidFill>
                <a:srgbClr val="404040"/>
              </a:solidFill>
              <a:latin typeface="Calibri" panose="020F0502020204030204" pitchFamily="34" charset="0"/>
              <a:cs typeface="Calibri" panose="020F0502020204030204" pitchFamily="34" charset="0"/>
              <a:sym typeface="Century Gothic"/>
            </a:endParaRPr>
          </a:p>
          <a:p>
            <a:pPr marL="285750" indent="-285750" hangingPunct="0">
              <a:lnSpc>
                <a:spcPts val="1480"/>
              </a:lnSpc>
              <a:spcAft>
                <a:spcPts val="600"/>
              </a:spcAft>
              <a:buClr>
                <a:srgbClr val="62A844"/>
              </a:buClr>
              <a:buFont typeface="Arial" panose="020B0604020202020204" pitchFamily="34" charset="0"/>
              <a:buChar char="•"/>
              <a:defRPr/>
            </a:pPr>
            <a:r>
              <a:rPr lang="pl-PL" sz="1600" b="0" kern="0" err="1">
                <a:solidFill>
                  <a:srgbClr val="404040"/>
                </a:solidFill>
                <a:latin typeface="Calibri" panose="020F0502020204030204" pitchFamily="34" charset="0"/>
                <a:cs typeface="Calibri" panose="020F0502020204030204" pitchFamily="34" charset="0"/>
                <a:sym typeface="Century Gothic"/>
              </a:rPr>
              <a:t>More</a:t>
            </a:r>
            <a:r>
              <a:rPr lang="pl-PL" sz="1600" b="0" kern="0">
                <a:solidFill>
                  <a:srgbClr val="404040"/>
                </a:solidFill>
                <a:latin typeface="Calibri" panose="020F0502020204030204" pitchFamily="34" charset="0"/>
                <a:cs typeface="Calibri" panose="020F0502020204030204" pitchFamily="34" charset="0"/>
                <a:sym typeface="Century Gothic"/>
              </a:rPr>
              <a:t> </a:t>
            </a:r>
            <a:r>
              <a:rPr lang="pl-PL" sz="1600" b="0" kern="0" err="1">
                <a:solidFill>
                  <a:srgbClr val="404040"/>
                </a:solidFill>
                <a:latin typeface="Calibri" panose="020F0502020204030204" pitchFamily="34" charset="0"/>
                <a:cs typeface="Calibri" panose="020F0502020204030204" pitchFamily="34" charset="0"/>
                <a:sym typeface="Century Gothic"/>
              </a:rPr>
              <a:t>than</a:t>
            </a:r>
            <a:r>
              <a:rPr lang="pl-PL" sz="1600" b="0" kern="0">
                <a:solidFill>
                  <a:srgbClr val="404040"/>
                </a:solidFill>
                <a:latin typeface="Calibri" panose="020F0502020204030204" pitchFamily="34" charset="0"/>
                <a:cs typeface="Calibri" panose="020F0502020204030204" pitchFamily="34" charset="0"/>
                <a:sym typeface="Century Gothic"/>
              </a:rPr>
              <a:t> 0,35 </a:t>
            </a:r>
            <a:r>
              <a:rPr lang="pl-PL" sz="1600" b="0" kern="0" err="1">
                <a:solidFill>
                  <a:srgbClr val="404040"/>
                </a:solidFill>
                <a:latin typeface="Calibri" panose="020F0502020204030204" pitchFamily="34" charset="0"/>
                <a:cs typeface="Calibri" panose="020F0502020204030204" pitchFamily="34" charset="0"/>
                <a:sym typeface="Century Gothic"/>
              </a:rPr>
              <a:t>Million</a:t>
            </a:r>
            <a:r>
              <a:rPr lang="pl-PL" sz="1600" b="0" kern="0">
                <a:solidFill>
                  <a:srgbClr val="404040"/>
                </a:solidFill>
                <a:latin typeface="Calibri" panose="020F0502020204030204" pitchFamily="34" charset="0"/>
                <a:cs typeface="Calibri" panose="020F0502020204030204" pitchFamily="34" charset="0"/>
                <a:sym typeface="Century Gothic"/>
              </a:rPr>
              <a:t> Total </a:t>
            </a:r>
            <a:r>
              <a:rPr lang="pl-PL" sz="1600" b="0" kern="0" err="1">
                <a:solidFill>
                  <a:srgbClr val="404040"/>
                </a:solidFill>
                <a:latin typeface="Calibri" panose="020F0502020204030204" pitchFamily="34" charset="0"/>
                <a:cs typeface="Calibri" panose="020F0502020204030204" pitchFamily="34" charset="0"/>
                <a:sym typeface="Century Gothic"/>
              </a:rPr>
              <a:t>Assets</a:t>
            </a:r>
            <a:endParaRPr lang="pl-PL" sz="1600" b="0" kern="0">
              <a:solidFill>
                <a:srgbClr val="404040"/>
              </a:solidFill>
              <a:latin typeface="Calibri" panose="020F0502020204030204" pitchFamily="34" charset="0"/>
              <a:cs typeface="Calibri" panose="020F0502020204030204" pitchFamily="34" charset="0"/>
              <a:sym typeface="Century Gothic"/>
            </a:endParaRPr>
          </a:p>
        </p:txBody>
      </p:sp>
      <p:sp>
        <p:nvSpPr>
          <p:cNvPr id="33" name="Our choices">
            <a:extLst>
              <a:ext uri="{FF2B5EF4-FFF2-40B4-BE49-F238E27FC236}">
                <a16:creationId xmlns:a16="http://schemas.microsoft.com/office/drawing/2014/main" id="{839D6EA2-0E0D-B9C0-3394-2C4E0099432F}"/>
              </a:ext>
            </a:extLst>
          </p:cNvPr>
          <p:cNvSpPr txBox="1"/>
          <p:nvPr/>
        </p:nvSpPr>
        <p:spPr>
          <a:xfrm>
            <a:off x="8926425" y="3546312"/>
            <a:ext cx="2492253" cy="832358"/>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marL="285750" indent="-285750" hangingPunct="0">
              <a:lnSpc>
                <a:spcPts val="1480"/>
              </a:lnSpc>
              <a:spcAft>
                <a:spcPts val="600"/>
              </a:spcAft>
              <a:buClr>
                <a:srgbClr val="EFA820"/>
              </a:buClr>
              <a:buFont typeface="Arial" panose="020B0604020202020204" pitchFamily="34" charset="0"/>
              <a:buChar char="•"/>
              <a:defRPr/>
            </a:pPr>
            <a:r>
              <a:rPr lang="pl-PL" sz="1600" b="0" kern="0" err="1">
                <a:solidFill>
                  <a:srgbClr val="404040"/>
                </a:solidFill>
                <a:latin typeface="Calibri" panose="020F0502020204030204" pitchFamily="34" charset="0"/>
                <a:cs typeface="Calibri" panose="020F0502020204030204" pitchFamily="34" charset="0"/>
                <a:sym typeface="Century Gothic"/>
              </a:rPr>
              <a:t>If</a:t>
            </a:r>
            <a:r>
              <a:rPr lang="pl-PL" sz="1600" b="0" kern="0">
                <a:solidFill>
                  <a:srgbClr val="404040"/>
                </a:solidFill>
                <a:latin typeface="Calibri" panose="020F0502020204030204" pitchFamily="34" charset="0"/>
                <a:cs typeface="Calibri" panose="020F0502020204030204" pitchFamily="34" charset="0"/>
                <a:sym typeface="Century Gothic"/>
              </a:rPr>
              <a:t> the KMU </a:t>
            </a:r>
            <a:r>
              <a:rPr lang="pl-PL" sz="1600" b="0" kern="0" err="1">
                <a:solidFill>
                  <a:srgbClr val="404040"/>
                </a:solidFill>
                <a:latin typeface="Calibri" panose="020F0502020204030204" pitchFamily="34" charset="0"/>
                <a:cs typeface="Calibri" panose="020F0502020204030204" pitchFamily="34" charset="0"/>
                <a:sym typeface="Century Gothic"/>
              </a:rPr>
              <a:t>option</a:t>
            </a:r>
            <a:r>
              <a:rPr lang="pl-PL" sz="1600" b="0" kern="0">
                <a:solidFill>
                  <a:srgbClr val="404040"/>
                </a:solidFill>
                <a:latin typeface="Calibri" panose="020F0502020204030204" pitchFamily="34" charset="0"/>
                <a:cs typeface="Calibri" panose="020F0502020204030204" pitchFamily="34" charset="0"/>
                <a:sym typeface="Century Gothic"/>
              </a:rPr>
              <a:t> is </a:t>
            </a:r>
            <a:r>
              <a:rPr lang="pl-PL" sz="1600" b="0" kern="0" err="1">
                <a:solidFill>
                  <a:srgbClr val="404040"/>
                </a:solidFill>
                <a:latin typeface="Calibri" panose="020F0502020204030204" pitchFamily="34" charset="0"/>
                <a:cs typeface="Calibri" panose="020F0502020204030204" pitchFamily="34" charset="0"/>
                <a:sym typeface="Century Gothic"/>
              </a:rPr>
              <a:t>chosen</a:t>
            </a:r>
            <a:r>
              <a:rPr lang="pl-PL" sz="1600" b="0" kern="0">
                <a:solidFill>
                  <a:srgbClr val="404040"/>
                </a:solidFill>
                <a:latin typeface="Calibri" panose="020F0502020204030204" pitchFamily="34" charset="0"/>
                <a:cs typeface="Calibri" panose="020F0502020204030204" pitchFamily="34" charset="0"/>
                <a:sym typeface="Century Gothic"/>
              </a:rPr>
              <a:t> for </a:t>
            </a:r>
            <a:r>
              <a:rPr lang="pl-PL" sz="1600" b="0" kern="0" err="1">
                <a:solidFill>
                  <a:srgbClr val="404040"/>
                </a:solidFill>
                <a:latin typeface="Calibri" panose="020F0502020204030204" pitchFamily="34" charset="0"/>
                <a:cs typeface="Calibri" panose="020F0502020204030204" pitchFamily="34" charset="0"/>
                <a:sym typeface="Century Gothic"/>
              </a:rPr>
              <a:t>extension</a:t>
            </a:r>
            <a:endParaRPr lang="pl-PL" sz="1600" b="0" kern="0">
              <a:solidFill>
                <a:srgbClr val="404040"/>
              </a:solidFill>
              <a:latin typeface="Calibri" panose="020F0502020204030204" pitchFamily="34" charset="0"/>
              <a:cs typeface="Calibri" panose="020F0502020204030204" pitchFamily="34" charset="0"/>
              <a:sym typeface="Century Gothic"/>
            </a:endParaRPr>
          </a:p>
        </p:txBody>
      </p:sp>
      <p:sp>
        <p:nvSpPr>
          <p:cNvPr id="34" name="Arrow: Right 89">
            <a:extLst>
              <a:ext uri="{FF2B5EF4-FFF2-40B4-BE49-F238E27FC236}">
                <a16:creationId xmlns:a16="http://schemas.microsoft.com/office/drawing/2014/main" id="{2BC754AE-605F-F102-5951-DB3D5DD62366}"/>
              </a:ext>
            </a:extLst>
          </p:cNvPr>
          <p:cNvSpPr/>
          <p:nvPr/>
        </p:nvSpPr>
        <p:spPr>
          <a:xfrm>
            <a:off x="3115741" y="4994974"/>
            <a:ext cx="481747" cy="452667"/>
          </a:xfrm>
          <a:prstGeom prst="rightArrow">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7" name="Arrow: Right 89">
            <a:extLst>
              <a:ext uri="{FF2B5EF4-FFF2-40B4-BE49-F238E27FC236}">
                <a16:creationId xmlns:a16="http://schemas.microsoft.com/office/drawing/2014/main" id="{9E16E6E0-65FF-72A3-33B6-A96EFD6567F1}"/>
              </a:ext>
            </a:extLst>
          </p:cNvPr>
          <p:cNvSpPr/>
          <p:nvPr/>
        </p:nvSpPr>
        <p:spPr>
          <a:xfrm>
            <a:off x="5938530" y="4994974"/>
            <a:ext cx="481747" cy="452667"/>
          </a:xfrm>
          <a:prstGeom prst="rightArrow">
            <a:avLst/>
          </a:prstGeom>
          <a:solidFill>
            <a:srgbClr val="379A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8" name="Textfeld 30">
            <a:extLst>
              <a:ext uri="{FF2B5EF4-FFF2-40B4-BE49-F238E27FC236}">
                <a16:creationId xmlns:a16="http://schemas.microsoft.com/office/drawing/2014/main" id="{221517FE-46A6-9CEA-7B08-3C6B2410C953}"/>
              </a:ext>
            </a:extLst>
          </p:cNvPr>
          <p:cNvSpPr txBox="1"/>
          <p:nvPr/>
        </p:nvSpPr>
        <p:spPr>
          <a:xfrm>
            <a:off x="3344173" y="5121198"/>
            <a:ext cx="2627711" cy="369332"/>
          </a:xfrm>
          <a:prstGeom prst="rect">
            <a:avLst/>
          </a:prstGeom>
          <a:noFill/>
        </p:spPr>
        <p:txBody>
          <a:bodyPr wrap="square" rtlCol="0">
            <a:spAutoFit/>
          </a:bodyPr>
          <a:lstStyle/>
          <a:p>
            <a:pPr algn="ctr"/>
            <a:r>
              <a:rPr lang="de-DE" b="1">
                <a:solidFill>
                  <a:srgbClr val="404040"/>
                </a:solidFill>
              </a:rPr>
              <a:t>Report </a:t>
            </a:r>
            <a:r>
              <a:rPr lang="de-DE" b="1" err="1">
                <a:solidFill>
                  <a:srgbClr val="404040"/>
                </a:solidFill>
              </a:rPr>
              <a:t>for</a:t>
            </a:r>
            <a:r>
              <a:rPr lang="de-DE" b="1">
                <a:solidFill>
                  <a:srgbClr val="404040"/>
                </a:solidFill>
              </a:rPr>
              <a:t> 2026</a:t>
            </a:r>
          </a:p>
        </p:txBody>
      </p:sp>
      <p:sp>
        <p:nvSpPr>
          <p:cNvPr id="39" name="Textfeld 30">
            <a:extLst>
              <a:ext uri="{FF2B5EF4-FFF2-40B4-BE49-F238E27FC236}">
                <a16:creationId xmlns:a16="http://schemas.microsoft.com/office/drawing/2014/main" id="{E756EE26-BD69-E595-DA16-D14E7E7E2932}"/>
              </a:ext>
            </a:extLst>
          </p:cNvPr>
          <p:cNvSpPr txBox="1"/>
          <p:nvPr/>
        </p:nvSpPr>
        <p:spPr>
          <a:xfrm>
            <a:off x="6059844" y="5121198"/>
            <a:ext cx="2627711" cy="369332"/>
          </a:xfrm>
          <a:prstGeom prst="rect">
            <a:avLst/>
          </a:prstGeom>
          <a:noFill/>
        </p:spPr>
        <p:txBody>
          <a:bodyPr wrap="square" rtlCol="0">
            <a:spAutoFit/>
          </a:bodyPr>
          <a:lstStyle/>
          <a:p>
            <a:pPr algn="ctr"/>
            <a:r>
              <a:rPr lang="de-DE" b="1">
                <a:solidFill>
                  <a:srgbClr val="404040"/>
                </a:solidFill>
              </a:rPr>
              <a:t>Report </a:t>
            </a:r>
            <a:r>
              <a:rPr lang="de-DE" b="1" err="1">
                <a:solidFill>
                  <a:srgbClr val="404040"/>
                </a:solidFill>
              </a:rPr>
              <a:t>for</a:t>
            </a:r>
            <a:r>
              <a:rPr lang="de-DE" b="1">
                <a:solidFill>
                  <a:srgbClr val="404040"/>
                </a:solidFill>
              </a:rPr>
              <a:t> 2027</a:t>
            </a:r>
          </a:p>
        </p:txBody>
      </p:sp>
      <p:sp>
        <p:nvSpPr>
          <p:cNvPr id="40" name="Textfeld 30">
            <a:extLst>
              <a:ext uri="{FF2B5EF4-FFF2-40B4-BE49-F238E27FC236}">
                <a16:creationId xmlns:a16="http://schemas.microsoft.com/office/drawing/2014/main" id="{8BDB9007-E6F0-4D4F-D82D-55DD61CD412B}"/>
              </a:ext>
            </a:extLst>
          </p:cNvPr>
          <p:cNvSpPr txBox="1"/>
          <p:nvPr/>
        </p:nvSpPr>
        <p:spPr>
          <a:xfrm>
            <a:off x="8818056" y="5121198"/>
            <a:ext cx="2627711" cy="369332"/>
          </a:xfrm>
          <a:prstGeom prst="rect">
            <a:avLst/>
          </a:prstGeom>
          <a:noFill/>
        </p:spPr>
        <p:txBody>
          <a:bodyPr wrap="square" rtlCol="0">
            <a:spAutoFit/>
          </a:bodyPr>
          <a:lstStyle/>
          <a:p>
            <a:pPr algn="ctr"/>
            <a:r>
              <a:rPr lang="de-DE" b="1">
                <a:solidFill>
                  <a:srgbClr val="404040"/>
                </a:solidFill>
              </a:rPr>
              <a:t>Report </a:t>
            </a:r>
            <a:r>
              <a:rPr lang="de-DE" b="1" err="1">
                <a:solidFill>
                  <a:srgbClr val="404040"/>
                </a:solidFill>
              </a:rPr>
              <a:t>for</a:t>
            </a:r>
            <a:r>
              <a:rPr lang="de-DE" b="1">
                <a:solidFill>
                  <a:srgbClr val="404040"/>
                </a:solidFill>
              </a:rPr>
              <a:t> 2029</a:t>
            </a:r>
          </a:p>
        </p:txBody>
      </p:sp>
      <p:sp>
        <p:nvSpPr>
          <p:cNvPr id="46" name="Arrow: Right 89">
            <a:extLst>
              <a:ext uri="{FF2B5EF4-FFF2-40B4-BE49-F238E27FC236}">
                <a16:creationId xmlns:a16="http://schemas.microsoft.com/office/drawing/2014/main" id="{7DB1D9D1-0FB5-CAF5-2F7A-EC8B8ECF54D2}"/>
              </a:ext>
            </a:extLst>
          </p:cNvPr>
          <p:cNvSpPr/>
          <p:nvPr/>
        </p:nvSpPr>
        <p:spPr>
          <a:xfrm>
            <a:off x="8643140" y="4994974"/>
            <a:ext cx="481747" cy="452667"/>
          </a:xfrm>
          <a:prstGeom prst="rightArrow">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8" name="Textfeld 3">
            <a:extLst>
              <a:ext uri="{FF2B5EF4-FFF2-40B4-BE49-F238E27FC236}">
                <a16:creationId xmlns:a16="http://schemas.microsoft.com/office/drawing/2014/main" id="{BADA4422-831D-7C0C-9422-8DAC1850CE3B}"/>
              </a:ext>
            </a:extLst>
          </p:cNvPr>
          <p:cNvSpPr txBox="1"/>
          <p:nvPr/>
        </p:nvSpPr>
        <p:spPr>
          <a:xfrm>
            <a:off x="86988" y="331063"/>
            <a:ext cx="12192000" cy="2041585"/>
          </a:xfrm>
          <a:prstGeom prst="rect">
            <a:avLst/>
          </a:prstGeom>
          <a:noFill/>
        </p:spPr>
        <p:txBody>
          <a:bodyPr wrap="square" lIns="91440" tIns="45720" rIns="91440" bIns="45720" anchor="t">
            <a:spAutoFit/>
          </a:bodyPr>
          <a:lstStyle/>
          <a:p>
            <a:pPr algn="ctr">
              <a:lnSpc>
                <a:spcPts val="3820"/>
              </a:lnSpc>
            </a:pPr>
            <a:r>
              <a:rPr lang="en-US" sz="3600" b="1">
                <a:solidFill>
                  <a:srgbClr val="007772"/>
                </a:solidFill>
                <a:latin typeface="Calibri" panose="020F0502020204030204" pitchFamily="34" charset="0"/>
                <a:cs typeface="Calibri" panose="020F0502020204030204" pitchFamily="34" charset="0"/>
              </a:rPr>
              <a:t>Corporate Sustainability Reporting Directive</a:t>
            </a:r>
          </a:p>
          <a:p>
            <a:pPr algn="ctr">
              <a:lnSpc>
                <a:spcPts val="3820"/>
              </a:lnSpc>
            </a:pPr>
            <a:r>
              <a:rPr lang="en-US" sz="3600" b="1">
                <a:solidFill>
                  <a:srgbClr val="007772"/>
                </a:solidFill>
                <a:latin typeface="Calibri" panose="020F0502020204030204" pitchFamily="34" charset="0"/>
                <a:cs typeface="Calibri" panose="020F0502020204030204" pitchFamily="34" charset="0"/>
              </a:rPr>
              <a:t>Subdivision of CSRD -  Original Timeline</a:t>
            </a:r>
          </a:p>
          <a:p>
            <a:pPr algn="ctr">
              <a:lnSpc>
                <a:spcPts val="3820"/>
              </a:lnSpc>
            </a:pPr>
            <a:endParaRPr lang="en-US" sz="3600" b="1">
              <a:solidFill>
                <a:srgbClr val="007772"/>
              </a:solidFill>
              <a:latin typeface="Calibri" panose="020F0502020204030204" pitchFamily="34" charset="0"/>
              <a:cs typeface="Calibri" panose="020F0502020204030204" pitchFamily="34" charset="0"/>
            </a:endParaRPr>
          </a:p>
          <a:p>
            <a:pPr algn="ctr">
              <a:lnSpc>
                <a:spcPts val="3820"/>
              </a:lnSpc>
            </a:pPr>
            <a:endParaRPr lang="en-US" sz="3600" b="1">
              <a:solidFill>
                <a:srgbClr val="007772"/>
              </a:solidFill>
              <a:latin typeface="Calibri" panose="020F0502020204030204" pitchFamily="34" charset="0"/>
              <a:cs typeface="Calibri" panose="020F0502020204030204" pitchFamily="34" charset="0"/>
            </a:endParaRPr>
          </a:p>
        </p:txBody>
      </p:sp>
      <p:sp>
        <p:nvSpPr>
          <p:cNvPr id="64" name="Freeform 63">
            <a:extLst>
              <a:ext uri="{FF2B5EF4-FFF2-40B4-BE49-F238E27FC236}">
                <a16:creationId xmlns:a16="http://schemas.microsoft.com/office/drawing/2014/main" id="{9674C5B8-5BE6-5A0E-E696-FA2D5F3724D1}"/>
              </a:ext>
            </a:extLst>
          </p:cNvPr>
          <p:cNvSpPr/>
          <p:nvPr/>
        </p:nvSpPr>
        <p:spPr>
          <a:xfrm rot="5831437">
            <a:off x="750105" y="85484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 name="Textfeld 30">
            <a:extLst>
              <a:ext uri="{FF2B5EF4-FFF2-40B4-BE49-F238E27FC236}">
                <a16:creationId xmlns:a16="http://schemas.microsoft.com/office/drawing/2014/main" id="{DA73818D-01C7-F43E-610B-64DEC1F2E598}"/>
              </a:ext>
            </a:extLst>
          </p:cNvPr>
          <p:cNvSpPr txBox="1"/>
          <p:nvPr/>
        </p:nvSpPr>
        <p:spPr>
          <a:xfrm>
            <a:off x="561405" y="5599295"/>
            <a:ext cx="2627711" cy="369332"/>
          </a:xfrm>
          <a:prstGeom prst="rect">
            <a:avLst/>
          </a:prstGeom>
          <a:noFill/>
        </p:spPr>
        <p:txBody>
          <a:bodyPr wrap="square" rtlCol="0">
            <a:spAutoFit/>
          </a:bodyPr>
          <a:lstStyle/>
          <a:p>
            <a:pPr algn="ctr"/>
            <a:r>
              <a:rPr lang="de-DE" b="1">
                <a:solidFill>
                  <a:schemeClr val="bg1"/>
                </a:solidFill>
              </a:rPr>
              <a:t>Fiscal Year 2024</a:t>
            </a:r>
          </a:p>
        </p:txBody>
      </p:sp>
      <p:sp>
        <p:nvSpPr>
          <p:cNvPr id="9" name="Textfeld 30">
            <a:extLst>
              <a:ext uri="{FF2B5EF4-FFF2-40B4-BE49-F238E27FC236}">
                <a16:creationId xmlns:a16="http://schemas.microsoft.com/office/drawing/2014/main" id="{0C57F199-FEF7-5A62-8B65-A0E43179AEB2}"/>
              </a:ext>
            </a:extLst>
          </p:cNvPr>
          <p:cNvSpPr txBox="1"/>
          <p:nvPr/>
        </p:nvSpPr>
        <p:spPr>
          <a:xfrm>
            <a:off x="3344173" y="5599295"/>
            <a:ext cx="2627711" cy="369332"/>
          </a:xfrm>
          <a:prstGeom prst="rect">
            <a:avLst/>
          </a:prstGeom>
          <a:noFill/>
        </p:spPr>
        <p:txBody>
          <a:bodyPr wrap="square" rtlCol="0">
            <a:spAutoFit/>
          </a:bodyPr>
          <a:lstStyle/>
          <a:p>
            <a:pPr algn="ctr"/>
            <a:r>
              <a:rPr lang="de-DE" b="1">
                <a:solidFill>
                  <a:schemeClr val="bg1"/>
                </a:solidFill>
              </a:rPr>
              <a:t>Fiscal Year 2025</a:t>
            </a:r>
          </a:p>
        </p:txBody>
      </p:sp>
      <p:sp>
        <p:nvSpPr>
          <p:cNvPr id="11" name="Textfeld 30">
            <a:extLst>
              <a:ext uri="{FF2B5EF4-FFF2-40B4-BE49-F238E27FC236}">
                <a16:creationId xmlns:a16="http://schemas.microsoft.com/office/drawing/2014/main" id="{04D047EC-7FB9-0585-66C0-8142C57D7D91}"/>
              </a:ext>
            </a:extLst>
          </p:cNvPr>
          <p:cNvSpPr txBox="1"/>
          <p:nvPr/>
        </p:nvSpPr>
        <p:spPr>
          <a:xfrm>
            <a:off x="6059844" y="5599295"/>
            <a:ext cx="2627711" cy="369332"/>
          </a:xfrm>
          <a:prstGeom prst="rect">
            <a:avLst/>
          </a:prstGeom>
          <a:noFill/>
        </p:spPr>
        <p:txBody>
          <a:bodyPr wrap="square" rtlCol="0">
            <a:spAutoFit/>
          </a:bodyPr>
          <a:lstStyle/>
          <a:p>
            <a:pPr algn="ctr"/>
            <a:r>
              <a:rPr lang="de-DE" b="1">
                <a:solidFill>
                  <a:schemeClr val="bg1"/>
                </a:solidFill>
              </a:rPr>
              <a:t>Fiscal Year 2026</a:t>
            </a:r>
          </a:p>
        </p:txBody>
      </p:sp>
      <p:sp>
        <p:nvSpPr>
          <p:cNvPr id="13" name="Textfeld 30">
            <a:extLst>
              <a:ext uri="{FF2B5EF4-FFF2-40B4-BE49-F238E27FC236}">
                <a16:creationId xmlns:a16="http://schemas.microsoft.com/office/drawing/2014/main" id="{739A9D0F-39D6-61DF-FBE2-CEB569093138}"/>
              </a:ext>
            </a:extLst>
          </p:cNvPr>
          <p:cNvSpPr txBox="1"/>
          <p:nvPr/>
        </p:nvSpPr>
        <p:spPr>
          <a:xfrm>
            <a:off x="8818056" y="5599295"/>
            <a:ext cx="2627711" cy="369332"/>
          </a:xfrm>
          <a:prstGeom prst="rect">
            <a:avLst/>
          </a:prstGeom>
          <a:noFill/>
        </p:spPr>
        <p:txBody>
          <a:bodyPr wrap="square" rtlCol="0">
            <a:spAutoFit/>
          </a:bodyPr>
          <a:lstStyle/>
          <a:p>
            <a:pPr algn="ctr"/>
            <a:r>
              <a:rPr lang="de-DE" b="1">
                <a:solidFill>
                  <a:schemeClr val="bg1"/>
                </a:solidFill>
              </a:rPr>
              <a:t>Fiscal Year 2027-2028</a:t>
            </a:r>
          </a:p>
        </p:txBody>
      </p:sp>
      <p:sp>
        <p:nvSpPr>
          <p:cNvPr id="18" name="Prostokąt 2">
            <a:extLst>
              <a:ext uri="{FF2B5EF4-FFF2-40B4-BE49-F238E27FC236}">
                <a16:creationId xmlns:a16="http://schemas.microsoft.com/office/drawing/2014/main" id="{53B05C26-AEDF-3BB3-D768-CF9BF468F22E}"/>
              </a:ext>
            </a:extLst>
          </p:cNvPr>
          <p:cNvSpPr/>
          <p:nvPr/>
        </p:nvSpPr>
        <p:spPr>
          <a:xfrm>
            <a:off x="627363" y="2601122"/>
            <a:ext cx="2495794" cy="1249701"/>
          </a:xfrm>
          <a:prstGeom prst="rect">
            <a:avLst/>
          </a:prstGeom>
          <a:noFill/>
        </p:spPr>
        <p:txBody>
          <a:bodyPr wrap="square">
            <a:spAutoFit/>
          </a:bodyPr>
          <a:lstStyle/>
          <a:p>
            <a:pPr algn="ctr">
              <a:lnSpc>
                <a:spcPts val="1760"/>
              </a:lnSpc>
              <a:defRPr/>
            </a:pPr>
            <a:r>
              <a:rPr kumimoji="0" lang="en-AU" b="1" i="0" u="none" strike="noStrike" kern="1200" cap="none" spc="0" normalizeH="0" baseline="0" noProof="0" err="1">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Companys</a:t>
            </a:r>
            <a:r>
              <a:rPr kumimoji="0" lang="en-AU" b="1" i="0" u="none" strike="noStrike" kern="120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 which </a:t>
            </a:r>
          </a:p>
          <a:p>
            <a:pPr algn="ctr">
              <a:lnSpc>
                <a:spcPts val="1760"/>
              </a:lnSpc>
              <a:defRPr/>
            </a:pPr>
            <a:r>
              <a:rPr kumimoji="0" lang="en-AU" b="1" i="0" u="none" strike="noStrike" kern="120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are affected by </a:t>
            </a:r>
          </a:p>
          <a:p>
            <a:pPr algn="ctr">
              <a:lnSpc>
                <a:spcPts val="1760"/>
              </a:lnSpc>
              <a:defRPr/>
            </a:pPr>
            <a:r>
              <a:rPr kumimoji="0" lang="en-AU" b="1" i="0" u="none" strike="noStrike" kern="120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NFRD already:</a:t>
            </a:r>
          </a:p>
          <a:p>
            <a:pPr algn="ctr">
              <a:lnSpc>
                <a:spcPts val="1760"/>
              </a:lnSpc>
              <a:defRPr/>
            </a:pPr>
            <a:endParaRPr kumimoji="0" lang="en-AU" b="1" i="0" u="none" strike="noStrike" kern="120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algn="ctr">
              <a:lnSpc>
                <a:spcPts val="1760"/>
              </a:lnSpc>
              <a:defRPr/>
            </a:pPr>
            <a:endParaRPr kumimoji="0" lang="en-AU" b="0" i="0" u="none" strike="noStrike" kern="1200" cap="none" spc="0" normalizeH="0" baseline="0" noProof="0">
              <a:ln>
                <a:noFill/>
              </a:ln>
              <a:solidFill>
                <a:schemeClr val="bg1"/>
              </a:solidFill>
              <a:effectLst/>
              <a:uLnTx/>
              <a:uFillTx/>
              <a:latin typeface="Calibri" panose="020F0502020204030204" pitchFamily="34" charset="0"/>
              <a:cs typeface="Calibri" panose="020F0502020204030204" pitchFamily="34" charset="0"/>
            </a:endParaRPr>
          </a:p>
        </p:txBody>
      </p:sp>
      <p:sp>
        <p:nvSpPr>
          <p:cNvPr id="21" name="Prostokąt 2">
            <a:extLst>
              <a:ext uri="{FF2B5EF4-FFF2-40B4-BE49-F238E27FC236}">
                <a16:creationId xmlns:a16="http://schemas.microsoft.com/office/drawing/2014/main" id="{7F45561D-24AD-8F8C-1AC8-227A28DA24E1}"/>
              </a:ext>
            </a:extLst>
          </p:cNvPr>
          <p:cNvSpPr/>
          <p:nvPr/>
        </p:nvSpPr>
        <p:spPr>
          <a:xfrm>
            <a:off x="3410131" y="2601122"/>
            <a:ext cx="2495794" cy="788036"/>
          </a:xfrm>
          <a:prstGeom prst="rect">
            <a:avLst/>
          </a:prstGeom>
          <a:noFill/>
        </p:spPr>
        <p:txBody>
          <a:bodyPr wrap="square">
            <a:spAutoFit/>
          </a:bodyPr>
          <a:lstStyle/>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Big E</a:t>
            </a:r>
          </a:p>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U-</a:t>
            </a:r>
            <a:r>
              <a:rPr lang="en-AU" b="1" err="1">
                <a:solidFill>
                  <a:schemeClr val="bg1"/>
                </a:solidFill>
                <a:latin typeface="Calibri" panose="020F0502020204030204" pitchFamily="34" charset="0"/>
                <a:ea typeface="Times New Roman" panose="02020603050405020304" pitchFamily="18" charset="0"/>
                <a:cs typeface="Calibri" panose="020F0502020204030204" pitchFamily="34" charset="0"/>
              </a:rPr>
              <a:t>Companys</a:t>
            </a: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a:t>
            </a:r>
          </a:p>
          <a:p>
            <a:pPr algn="ctr">
              <a:lnSpc>
                <a:spcPts val="1760"/>
              </a:lnSpc>
              <a:defRPr/>
            </a:pPr>
            <a:endParaRPr kumimoji="0" lang="en-AU" b="0" i="0" u="none" strike="noStrike" kern="1200" cap="none" spc="0" normalizeH="0" baseline="0" noProof="0">
              <a:ln>
                <a:noFill/>
              </a:ln>
              <a:solidFill>
                <a:schemeClr val="bg1"/>
              </a:solidFill>
              <a:effectLst/>
              <a:uLnTx/>
              <a:uFillTx/>
              <a:latin typeface="Calibri" panose="020F0502020204030204" pitchFamily="34" charset="0"/>
              <a:cs typeface="Calibri" panose="020F0502020204030204" pitchFamily="34" charset="0"/>
            </a:endParaRPr>
          </a:p>
        </p:txBody>
      </p:sp>
      <p:sp>
        <p:nvSpPr>
          <p:cNvPr id="22" name="Prostokąt 2">
            <a:extLst>
              <a:ext uri="{FF2B5EF4-FFF2-40B4-BE49-F238E27FC236}">
                <a16:creationId xmlns:a16="http://schemas.microsoft.com/office/drawing/2014/main" id="{BA98CDF3-3600-8D27-3589-8A9D1415ABBD}"/>
              </a:ext>
            </a:extLst>
          </p:cNvPr>
          <p:cNvSpPr/>
          <p:nvPr/>
        </p:nvSpPr>
        <p:spPr>
          <a:xfrm>
            <a:off x="6125802" y="2601122"/>
            <a:ext cx="2495794" cy="788036"/>
          </a:xfrm>
          <a:prstGeom prst="rect">
            <a:avLst/>
          </a:prstGeom>
          <a:noFill/>
        </p:spPr>
        <p:txBody>
          <a:bodyPr wrap="square">
            <a:spAutoFit/>
          </a:bodyPr>
          <a:lstStyle/>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Capital Market </a:t>
            </a:r>
          </a:p>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Oriented KMU:</a:t>
            </a:r>
          </a:p>
          <a:p>
            <a:pPr algn="ctr">
              <a:lnSpc>
                <a:spcPts val="1760"/>
              </a:lnSpc>
              <a:defRPr/>
            </a:pPr>
            <a:endParaRPr lang="en-AU">
              <a:solidFill>
                <a:schemeClr val="bg1"/>
              </a:solidFill>
              <a:latin typeface="Calibri" panose="020F0502020204030204" pitchFamily="34" charset="0"/>
              <a:cs typeface="Calibri" panose="020F0502020204030204" pitchFamily="34" charset="0"/>
            </a:endParaRPr>
          </a:p>
        </p:txBody>
      </p:sp>
      <p:sp>
        <p:nvSpPr>
          <p:cNvPr id="32" name="Prostokąt 2">
            <a:extLst>
              <a:ext uri="{FF2B5EF4-FFF2-40B4-BE49-F238E27FC236}">
                <a16:creationId xmlns:a16="http://schemas.microsoft.com/office/drawing/2014/main" id="{11A22A67-1EBE-FF63-697A-7181B1E1AA5E}"/>
              </a:ext>
            </a:extLst>
          </p:cNvPr>
          <p:cNvSpPr/>
          <p:nvPr/>
        </p:nvSpPr>
        <p:spPr>
          <a:xfrm>
            <a:off x="8884014" y="2601122"/>
            <a:ext cx="2495794" cy="788036"/>
          </a:xfrm>
          <a:prstGeom prst="rect">
            <a:avLst/>
          </a:prstGeom>
          <a:noFill/>
        </p:spPr>
        <p:txBody>
          <a:bodyPr wrap="square">
            <a:spAutoFit/>
          </a:bodyPr>
          <a:lstStyle/>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Capital Market </a:t>
            </a:r>
          </a:p>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Oriented KMU:</a:t>
            </a:r>
          </a:p>
          <a:p>
            <a:pPr algn="ctr">
              <a:lnSpc>
                <a:spcPts val="1760"/>
              </a:lnSpc>
              <a:defRPr/>
            </a:pPr>
            <a:endParaRPr lang="en-AU">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97228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descr="A map of the world surrounded by trees&#10;&#10;AI-generated content may be incorrect.">
            <a:extLst>
              <a:ext uri="{FF2B5EF4-FFF2-40B4-BE49-F238E27FC236}">
                <a16:creationId xmlns:a16="http://schemas.microsoft.com/office/drawing/2014/main" id="{6FDD5031-F98A-9086-F3AA-E43C22AFFDF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9497" b="39497"/>
          <a:stretch>
            <a:fillRect/>
          </a:stretch>
        </p:blipFill>
        <p:spPr>
          <a:xfrm rot="10800000">
            <a:off x="-27993" y="5347409"/>
            <a:ext cx="12211000" cy="1442887"/>
          </a:xfrm>
          <a:prstGeom prst="rect">
            <a:avLst/>
          </a:prstGeom>
        </p:spPr>
      </p:pic>
      <p:sp>
        <p:nvSpPr>
          <p:cNvPr id="50" name="Rectangle 49">
            <a:extLst>
              <a:ext uri="{FF2B5EF4-FFF2-40B4-BE49-F238E27FC236}">
                <a16:creationId xmlns:a16="http://schemas.microsoft.com/office/drawing/2014/main" id="{163EC120-B1AB-C941-F371-D160E50B445D}"/>
              </a:ext>
            </a:extLst>
          </p:cNvPr>
          <p:cNvSpPr/>
          <p:nvPr/>
        </p:nvSpPr>
        <p:spPr>
          <a:xfrm rot="5400000" flipH="1">
            <a:off x="5326707" y="-7293"/>
            <a:ext cx="1510591" cy="12219993"/>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B50C1DFA-D64B-4B55-8F3A-19C2A52C6D49}"/>
              </a:ext>
            </a:extLst>
          </p:cNvPr>
          <p:cNvSpPr/>
          <p:nvPr/>
        </p:nvSpPr>
        <p:spPr>
          <a:xfrm>
            <a:off x="2202668" y="2727385"/>
            <a:ext cx="2827231" cy="2139526"/>
          </a:xfrm>
          <a:custGeom>
            <a:avLst/>
            <a:gdLst>
              <a:gd name="csX0" fmla="*/ 2063115 w 2827231"/>
              <a:gd name="csY0" fmla="*/ 0 h 2139526"/>
              <a:gd name="csX1" fmla="*/ 2063115 w 2827231"/>
              <a:gd name="csY1" fmla="*/ 687705 h 2139526"/>
              <a:gd name="csX2" fmla="*/ 1375410 w 2827231"/>
              <a:gd name="csY2" fmla="*/ 687705 h 2139526"/>
              <a:gd name="csX3" fmla="*/ 1375410 w 2827231"/>
              <a:gd name="csY3" fmla="*/ 1375410 h 2139526"/>
              <a:gd name="csX4" fmla="*/ 687705 w 2827231"/>
              <a:gd name="csY4" fmla="*/ 1375410 h 2139526"/>
              <a:gd name="csX5" fmla="*/ 687705 w 2827231"/>
              <a:gd name="csY5" fmla="*/ 2063115 h 2139526"/>
              <a:gd name="csX6" fmla="*/ 0 w 2827231"/>
              <a:gd name="csY6" fmla="*/ 2063115 h 2139526"/>
              <a:gd name="csX7" fmla="*/ 0 w 2827231"/>
              <a:gd name="csY7" fmla="*/ 2139527 h 2139526"/>
              <a:gd name="csX8" fmla="*/ 764117 w 2827231"/>
              <a:gd name="csY8" fmla="*/ 2139527 h 2139526"/>
              <a:gd name="csX9" fmla="*/ 764117 w 2827231"/>
              <a:gd name="csY9" fmla="*/ 1451822 h 2139526"/>
              <a:gd name="csX10" fmla="*/ 1451822 w 2827231"/>
              <a:gd name="csY10" fmla="*/ 1451822 h 2139526"/>
              <a:gd name="csX11" fmla="*/ 1451822 w 2827231"/>
              <a:gd name="csY11" fmla="*/ 764117 h 2139526"/>
              <a:gd name="csX12" fmla="*/ 2139527 w 2827231"/>
              <a:gd name="csY12" fmla="*/ 764117 h 2139526"/>
              <a:gd name="csX13" fmla="*/ 2139527 w 2827231"/>
              <a:gd name="csY13" fmla="*/ 76412 h 2139526"/>
              <a:gd name="csX14" fmla="*/ 2827232 w 2827231"/>
              <a:gd name="csY14" fmla="*/ 76412 h 2139526"/>
              <a:gd name="csX15" fmla="*/ 2827232 w 2827231"/>
              <a:gd name="csY15" fmla="*/ 0 h 2139526"/>
              <a:gd name="csX16" fmla="*/ 2063115 w 2827231"/>
              <a:gd name="csY16" fmla="*/ 0 h 21395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827231" h="2139526">
                <a:moveTo>
                  <a:pt x="2063115" y="0"/>
                </a:moveTo>
                <a:lnTo>
                  <a:pt x="2063115" y="687705"/>
                </a:lnTo>
                <a:lnTo>
                  <a:pt x="1375410" y="687705"/>
                </a:lnTo>
                <a:lnTo>
                  <a:pt x="1375410" y="1375410"/>
                </a:lnTo>
                <a:lnTo>
                  <a:pt x="687705" y="1375410"/>
                </a:lnTo>
                <a:lnTo>
                  <a:pt x="687705" y="2063115"/>
                </a:lnTo>
                <a:lnTo>
                  <a:pt x="0" y="2063115"/>
                </a:lnTo>
                <a:lnTo>
                  <a:pt x="0" y="2139527"/>
                </a:lnTo>
                <a:lnTo>
                  <a:pt x="764117" y="2139527"/>
                </a:lnTo>
                <a:lnTo>
                  <a:pt x="764117" y="1451822"/>
                </a:lnTo>
                <a:lnTo>
                  <a:pt x="1451822" y="1451822"/>
                </a:lnTo>
                <a:lnTo>
                  <a:pt x="1451822" y="764117"/>
                </a:lnTo>
                <a:lnTo>
                  <a:pt x="2139527" y="764117"/>
                </a:lnTo>
                <a:lnTo>
                  <a:pt x="2139527" y="76412"/>
                </a:lnTo>
                <a:lnTo>
                  <a:pt x="2827232" y="76412"/>
                </a:lnTo>
                <a:lnTo>
                  <a:pt x="2827232" y="0"/>
                </a:lnTo>
                <a:lnTo>
                  <a:pt x="2063115" y="0"/>
                </a:lnTo>
                <a:close/>
              </a:path>
            </a:pathLst>
          </a:custGeom>
          <a:solidFill>
            <a:srgbClr val="62A844"/>
          </a:solidFill>
          <a:ln w="38199" cap="flat">
            <a:noFill/>
            <a:prstDash val="solid"/>
            <a:miter/>
          </a:ln>
        </p:spPr>
        <p:txBody>
          <a:bodyPr/>
          <a:lstStyle/>
          <a:p>
            <a:endParaRPr lang="en-US"/>
          </a:p>
        </p:txBody>
      </p:sp>
      <p:sp>
        <p:nvSpPr>
          <p:cNvPr id="30" name="Freeform 29">
            <a:extLst>
              <a:ext uri="{FF2B5EF4-FFF2-40B4-BE49-F238E27FC236}">
                <a16:creationId xmlns:a16="http://schemas.microsoft.com/office/drawing/2014/main" id="{4CE04444-2CF7-8EFC-1BEE-4C0AEA134FBD}"/>
              </a:ext>
            </a:extLst>
          </p:cNvPr>
          <p:cNvSpPr/>
          <p:nvPr/>
        </p:nvSpPr>
        <p:spPr>
          <a:xfrm>
            <a:off x="2965033" y="2446843"/>
            <a:ext cx="982157" cy="982157"/>
          </a:xfrm>
          <a:custGeom>
            <a:avLst/>
            <a:gdLst>
              <a:gd name="csX0" fmla="*/ 447276 w 982157"/>
              <a:gd name="csY0" fmla="*/ 76412 h 982157"/>
              <a:gd name="csX1" fmla="*/ 850806 w 982157"/>
              <a:gd name="csY1" fmla="*/ 76412 h 982157"/>
              <a:gd name="csX2" fmla="*/ 851184 w 982157"/>
              <a:gd name="csY2" fmla="*/ 76798 h 982157"/>
              <a:gd name="csX3" fmla="*/ 851073 w 982157"/>
              <a:gd name="csY3" fmla="*/ 77061 h 982157"/>
              <a:gd name="csX4" fmla="*/ 0 w 982157"/>
              <a:gd name="csY4" fmla="*/ 928134 h 982157"/>
              <a:gd name="csX5" fmla="*/ 54023 w 982157"/>
              <a:gd name="csY5" fmla="*/ 982157 h 982157"/>
              <a:gd name="csX6" fmla="*/ 905096 w 982157"/>
              <a:gd name="csY6" fmla="*/ 131084 h 982157"/>
              <a:gd name="csX7" fmla="*/ 905635 w 982157"/>
              <a:gd name="csY7" fmla="*/ 131088 h 982157"/>
              <a:gd name="csX8" fmla="*/ 905746 w 982157"/>
              <a:gd name="csY8" fmla="*/ 131352 h 982157"/>
              <a:gd name="csX9" fmla="*/ 905746 w 982157"/>
              <a:gd name="csY9" fmla="*/ 534882 h 982157"/>
              <a:gd name="csX10" fmla="*/ 982157 w 982157"/>
              <a:gd name="csY10" fmla="*/ 534882 h 982157"/>
              <a:gd name="csX11" fmla="*/ 982157 w 982157"/>
              <a:gd name="csY11" fmla="*/ 0 h 982157"/>
              <a:gd name="csX12" fmla="*/ 447276 w 982157"/>
              <a:gd name="csY12" fmla="*/ 0 h 9821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82157" h="982157">
                <a:moveTo>
                  <a:pt x="447276" y="76412"/>
                </a:moveTo>
                <a:lnTo>
                  <a:pt x="850806" y="76412"/>
                </a:lnTo>
                <a:cubicBezTo>
                  <a:pt x="851016" y="76415"/>
                  <a:pt x="851184" y="76587"/>
                  <a:pt x="851184" y="76798"/>
                </a:cubicBezTo>
                <a:cubicBezTo>
                  <a:pt x="851180" y="76897"/>
                  <a:pt x="851142" y="76992"/>
                  <a:pt x="851073" y="77061"/>
                </a:cubicBezTo>
                <a:lnTo>
                  <a:pt x="0" y="928134"/>
                </a:lnTo>
                <a:lnTo>
                  <a:pt x="54023" y="982157"/>
                </a:lnTo>
                <a:lnTo>
                  <a:pt x="905096" y="131084"/>
                </a:lnTo>
                <a:cubicBezTo>
                  <a:pt x="905245" y="130935"/>
                  <a:pt x="905490" y="130939"/>
                  <a:pt x="905635" y="131088"/>
                </a:cubicBezTo>
                <a:cubicBezTo>
                  <a:pt x="905704" y="131161"/>
                  <a:pt x="905746" y="131252"/>
                  <a:pt x="905746" y="131352"/>
                </a:cubicBezTo>
                <a:lnTo>
                  <a:pt x="905746" y="534882"/>
                </a:lnTo>
                <a:lnTo>
                  <a:pt x="982157" y="534882"/>
                </a:lnTo>
                <a:lnTo>
                  <a:pt x="982157" y="0"/>
                </a:lnTo>
                <a:lnTo>
                  <a:pt x="447276" y="0"/>
                </a:lnTo>
                <a:close/>
              </a:path>
            </a:pathLst>
          </a:custGeom>
          <a:solidFill>
            <a:srgbClr val="62A844"/>
          </a:solidFill>
          <a:ln w="38199" cap="flat">
            <a:noFill/>
            <a:prstDash val="solid"/>
            <a:miter/>
          </a:ln>
        </p:spPr>
        <p:txBody>
          <a:bodyPr/>
          <a:lstStyle/>
          <a:p>
            <a:endParaRPr lang="en-US"/>
          </a:p>
        </p:txBody>
      </p:sp>
      <p:sp>
        <p:nvSpPr>
          <p:cNvPr id="7" name="Textfeld 6">
            <a:extLst>
              <a:ext uri="{FF2B5EF4-FFF2-40B4-BE49-F238E27FC236}">
                <a16:creationId xmlns:a16="http://schemas.microsoft.com/office/drawing/2014/main" id="{1720441E-48DA-F09F-E1FF-729059D55316}"/>
              </a:ext>
            </a:extLst>
          </p:cNvPr>
          <p:cNvSpPr txBox="1"/>
          <p:nvPr/>
        </p:nvSpPr>
        <p:spPr>
          <a:xfrm>
            <a:off x="1370476" y="3549820"/>
            <a:ext cx="2085636" cy="369332"/>
          </a:xfrm>
          <a:prstGeom prst="rect">
            <a:avLst/>
          </a:prstGeom>
          <a:noFill/>
        </p:spPr>
        <p:txBody>
          <a:bodyPr wrap="none" rtlCol="0">
            <a:spAutoFit/>
          </a:bodyPr>
          <a:lstStyle/>
          <a:p>
            <a:r>
              <a:rPr lang="de-DE" b="1">
                <a:solidFill>
                  <a:srgbClr val="404040"/>
                </a:solidFill>
              </a:rPr>
              <a:t>Financial Reporting:</a:t>
            </a:r>
          </a:p>
        </p:txBody>
      </p:sp>
      <p:sp>
        <p:nvSpPr>
          <p:cNvPr id="8" name="Textfeld 7">
            <a:extLst>
              <a:ext uri="{FF2B5EF4-FFF2-40B4-BE49-F238E27FC236}">
                <a16:creationId xmlns:a16="http://schemas.microsoft.com/office/drawing/2014/main" id="{21D9ECAA-4DE3-27EA-24C0-CD6EF41E7BE5}"/>
              </a:ext>
            </a:extLst>
          </p:cNvPr>
          <p:cNvSpPr txBox="1"/>
          <p:nvPr/>
        </p:nvSpPr>
        <p:spPr>
          <a:xfrm>
            <a:off x="554396" y="4260619"/>
            <a:ext cx="2239524" cy="369332"/>
          </a:xfrm>
          <a:prstGeom prst="rect">
            <a:avLst/>
          </a:prstGeom>
          <a:noFill/>
        </p:spPr>
        <p:txBody>
          <a:bodyPr wrap="none" rtlCol="0">
            <a:spAutoFit/>
          </a:bodyPr>
          <a:lstStyle/>
          <a:p>
            <a:r>
              <a:rPr lang="de-DE" b="1" err="1">
                <a:solidFill>
                  <a:srgbClr val="404040"/>
                </a:solidFill>
              </a:rPr>
              <a:t>Sustainability</a:t>
            </a:r>
            <a:r>
              <a:rPr lang="de-DE" b="1">
                <a:solidFill>
                  <a:srgbClr val="404040"/>
                </a:solidFill>
              </a:rPr>
              <a:t> Report:</a:t>
            </a:r>
          </a:p>
        </p:txBody>
      </p:sp>
      <p:sp>
        <p:nvSpPr>
          <p:cNvPr id="9" name="Rechteck 8">
            <a:extLst>
              <a:ext uri="{FF2B5EF4-FFF2-40B4-BE49-F238E27FC236}">
                <a16:creationId xmlns:a16="http://schemas.microsoft.com/office/drawing/2014/main" id="{9662DA20-06D5-B9EF-26FE-54C2BE4B1332}"/>
              </a:ext>
            </a:extLst>
          </p:cNvPr>
          <p:cNvSpPr/>
          <p:nvPr/>
        </p:nvSpPr>
        <p:spPr>
          <a:xfrm>
            <a:off x="6106884" y="2603072"/>
            <a:ext cx="1899920" cy="2219958"/>
          </a:xfrm>
          <a:prstGeom prst="rect">
            <a:avLst/>
          </a:prstGeom>
          <a:solidFill>
            <a:srgbClr val="62A844">
              <a:alpha val="71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solidFill>
                  <a:srgbClr val="404040"/>
                </a:solidFill>
              </a:rPr>
              <a:t>Situation Report</a:t>
            </a:r>
          </a:p>
        </p:txBody>
      </p:sp>
      <p:sp>
        <p:nvSpPr>
          <p:cNvPr id="11" name="Rechteck 10">
            <a:extLst>
              <a:ext uri="{FF2B5EF4-FFF2-40B4-BE49-F238E27FC236}">
                <a16:creationId xmlns:a16="http://schemas.microsoft.com/office/drawing/2014/main" id="{F0984A44-4B75-1E72-7654-50CB46C5A1C6}"/>
              </a:ext>
            </a:extLst>
          </p:cNvPr>
          <p:cNvSpPr/>
          <p:nvPr/>
        </p:nvSpPr>
        <p:spPr>
          <a:xfrm>
            <a:off x="6106884" y="4050871"/>
            <a:ext cx="1899920" cy="772159"/>
          </a:xfrm>
          <a:prstGeom prst="rect">
            <a:avLst/>
          </a:prstGeom>
          <a:pattFill prst="ltDnDiag">
            <a:fgClr>
              <a:srgbClr val="62A844"/>
            </a:fgClr>
            <a:bgClr>
              <a:schemeClr val="bg1"/>
            </a:bgClr>
          </a:patt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solidFill>
                  <a:srgbClr val="404040"/>
                </a:solidFill>
              </a:rPr>
              <a:t>CSRD</a:t>
            </a:r>
          </a:p>
        </p:txBody>
      </p:sp>
      <p:sp>
        <p:nvSpPr>
          <p:cNvPr id="12" name="Textfeld 11">
            <a:extLst>
              <a:ext uri="{FF2B5EF4-FFF2-40B4-BE49-F238E27FC236}">
                <a16:creationId xmlns:a16="http://schemas.microsoft.com/office/drawing/2014/main" id="{9B28B1F9-2B61-F1D7-77FC-85B170463EEF}"/>
              </a:ext>
            </a:extLst>
          </p:cNvPr>
          <p:cNvSpPr txBox="1"/>
          <p:nvPr/>
        </p:nvSpPr>
        <p:spPr>
          <a:xfrm>
            <a:off x="8059442" y="4254721"/>
            <a:ext cx="1052019" cy="400110"/>
          </a:xfrm>
          <a:prstGeom prst="rect">
            <a:avLst/>
          </a:prstGeom>
          <a:noFill/>
        </p:spPr>
        <p:txBody>
          <a:bodyPr wrap="none" rtlCol="0">
            <a:spAutoFit/>
          </a:bodyPr>
          <a:lstStyle/>
          <a:p>
            <a:pPr algn="ctr"/>
            <a:r>
              <a:rPr lang="de-DE" sz="2000" b="1" err="1">
                <a:solidFill>
                  <a:srgbClr val="404040"/>
                </a:solidFill>
              </a:rPr>
              <a:t>Equal</a:t>
            </a:r>
            <a:r>
              <a:rPr lang="de-DE" sz="2000" b="1">
                <a:solidFill>
                  <a:srgbClr val="404040"/>
                </a:solidFill>
              </a:rPr>
              <a:t> </a:t>
            </a:r>
            <a:r>
              <a:rPr lang="de-DE" sz="2000" b="1" err="1">
                <a:solidFill>
                  <a:srgbClr val="404040"/>
                </a:solidFill>
              </a:rPr>
              <a:t>to</a:t>
            </a:r>
            <a:endParaRPr lang="de-DE" sz="2000" b="1">
              <a:solidFill>
                <a:srgbClr val="404040"/>
              </a:solidFill>
            </a:endParaRPr>
          </a:p>
        </p:txBody>
      </p:sp>
      <p:sp>
        <p:nvSpPr>
          <p:cNvPr id="13" name="Rechteck 12">
            <a:extLst>
              <a:ext uri="{FF2B5EF4-FFF2-40B4-BE49-F238E27FC236}">
                <a16:creationId xmlns:a16="http://schemas.microsoft.com/office/drawing/2014/main" id="{EC61FAF7-58A8-138B-D6E9-19C95C299127}"/>
              </a:ext>
            </a:extLst>
          </p:cNvPr>
          <p:cNvSpPr/>
          <p:nvPr/>
        </p:nvSpPr>
        <p:spPr>
          <a:xfrm>
            <a:off x="9164099" y="4068697"/>
            <a:ext cx="1899920" cy="772159"/>
          </a:xfrm>
          <a:prstGeom prst="rect">
            <a:avLst/>
          </a:prstGeom>
          <a:solidFill>
            <a:srgbClr val="3696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solidFill>
                  <a:schemeClr val="bg1"/>
                </a:solidFill>
              </a:rPr>
              <a:t>Financial Report</a:t>
            </a:r>
          </a:p>
        </p:txBody>
      </p:sp>
      <p:sp>
        <p:nvSpPr>
          <p:cNvPr id="23" name="Freeform 22">
            <a:extLst>
              <a:ext uri="{FF2B5EF4-FFF2-40B4-BE49-F238E27FC236}">
                <a16:creationId xmlns:a16="http://schemas.microsoft.com/office/drawing/2014/main" id="{848D4946-F5A7-9D3D-DC86-308DE372ABBE}"/>
              </a:ext>
            </a:extLst>
          </p:cNvPr>
          <p:cNvSpPr/>
          <p:nvPr/>
        </p:nvSpPr>
        <p:spPr>
          <a:xfrm>
            <a:off x="457381" y="1636807"/>
            <a:ext cx="1967522" cy="547626"/>
          </a:xfrm>
          <a:custGeom>
            <a:avLst/>
            <a:gdLst>
              <a:gd name="csX0" fmla="*/ 284277 w 3595706"/>
              <a:gd name="csY0" fmla="*/ 0 h 648535"/>
              <a:gd name="csX1" fmla="*/ 3311430 w 3595706"/>
              <a:gd name="csY1" fmla="*/ 0 h 648535"/>
              <a:gd name="csX2" fmla="*/ 3595706 w 3595706"/>
              <a:gd name="csY2" fmla="*/ 282601 h 648535"/>
              <a:gd name="csX3" fmla="*/ 3595706 w 3595706"/>
              <a:gd name="csY3" fmla="*/ 648535 h 648535"/>
              <a:gd name="csX4" fmla="*/ 0 w 3595706"/>
              <a:gd name="csY4" fmla="*/ 648535 h 648535"/>
              <a:gd name="csX5" fmla="*/ 0 w 3595706"/>
              <a:gd name="csY5" fmla="*/ 282601 h 648535"/>
              <a:gd name="csX6" fmla="*/ 284277 w 3595706"/>
              <a:gd name="csY6" fmla="*/ 0 h 6485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95706" h="648535">
                <a:moveTo>
                  <a:pt x="284277" y="0"/>
                </a:moveTo>
                <a:lnTo>
                  <a:pt x="3311430" y="0"/>
                </a:lnTo>
                <a:cubicBezTo>
                  <a:pt x="3468432" y="0"/>
                  <a:pt x="3595706" y="126524"/>
                  <a:pt x="3595706" y="282601"/>
                </a:cubicBezTo>
                <a:lnTo>
                  <a:pt x="3595706" y="648535"/>
                </a:lnTo>
                <a:lnTo>
                  <a:pt x="0" y="648535"/>
                </a:lnTo>
                <a:lnTo>
                  <a:pt x="0" y="282601"/>
                </a:lnTo>
                <a:cubicBezTo>
                  <a:pt x="0" y="126524"/>
                  <a:pt x="127275" y="0"/>
                  <a:pt x="284277" y="0"/>
                </a:cubicBezTo>
                <a:close/>
              </a:path>
            </a:pathLst>
          </a:custGeom>
          <a:solidFill>
            <a:srgbClr val="007772"/>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5" name="Prostokąt 2">
            <a:extLst>
              <a:ext uri="{FF2B5EF4-FFF2-40B4-BE49-F238E27FC236}">
                <a16:creationId xmlns:a16="http://schemas.microsoft.com/office/drawing/2014/main" id="{0B4B009D-7244-7746-DAE6-094AF92F433D}"/>
              </a:ext>
            </a:extLst>
          </p:cNvPr>
          <p:cNvSpPr/>
          <p:nvPr/>
        </p:nvSpPr>
        <p:spPr>
          <a:xfrm>
            <a:off x="585976" y="1763546"/>
            <a:ext cx="3531337" cy="339901"/>
          </a:xfrm>
          <a:prstGeom prst="rect">
            <a:avLst/>
          </a:prstGeom>
          <a:noFill/>
        </p:spPr>
        <p:txBody>
          <a:bodyPr wrap="square">
            <a:spAutoFit/>
          </a:bodyPr>
          <a:lstStyle/>
          <a:p>
            <a:pPr>
              <a:lnSpc>
                <a:spcPts val="1760"/>
              </a:lnSpc>
              <a:defRPr/>
            </a:pPr>
            <a:r>
              <a:rPr kumimoji="0" lang="en-AU" sz="2200" b="1" i="0" u="none" strike="noStrike" kern="120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Before CSRD</a:t>
            </a:r>
          </a:p>
        </p:txBody>
      </p:sp>
      <p:sp>
        <p:nvSpPr>
          <p:cNvPr id="32" name="Arrow: Right 89">
            <a:extLst>
              <a:ext uri="{FF2B5EF4-FFF2-40B4-BE49-F238E27FC236}">
                <a16:creationId xmlns:a16="http://schemas.microsoft.com/office/drawing/2014/main" id="{60688C2F-2A48-82B3-C376-CBE25B92D322}"/>
              </a:ext>
            </a:extLst>
          </p:cNvPr>
          <p:cNvSpPr/>
          <p:nvPr/>
        </p:nvSpPr>
        <p:spPr>
          <a:xfrm>
            <a:off x="5170286" y="4028234"/>
            <a:ext cx="481747" cy="452667"/>
          </a:xfrm>
          <a:prstGeom prst="rightArrow">
            <a:avLst/>
          </a:prstGeom>
          <a:solidFill>
            <a:srgbClr val="379A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4" name="Freeform 33">
            <a:extLst>
              <a:ext uri="{FF2B5EF4-FFF2-40B4-BE49-F238E27FC236}">
                <a16:creationId xmlns:a16="http://schemas.microsoft.com/office/drawing/2014/main" id="{F0CC7923-6FC3-CCBE-CC59-32E3D27E1D0D}"/>
              </a:ext>
            </a:extLst>
          </p:cNvPr>
          <p:cNvSpPr/>
          <p:nvPr/>
        </p:nvSpPr>
        <p:spPr>
          <a:xfrm>
            <a:off x="457381" y="2179913"/>
            <a:ext cx="4702646" cy="2939974"/>
          </a:xfrm>
          <a:custGeom>
            <a:avLst/>
            <a:gdLst>
              <a:gd name="csX0" fmla="*/ 0 w 4702646"/>
              <a:gd name="csY0" fmla="*/ 0 h 3248850"/>
              <a:gd name="csX1" fmla="*/ 256854 w 4702646"/>
              <a:gd name="csY1" fmla="*/ 0 h 3248850"/>
              <a:gd name="csX2" fmla="*/ 1899920 w 4702646"/>
              <a:gd name="csY2" fmla="*/ 0 h 3248850"/>
              <a:gd name="csX3" fmla="*/ 4445792 w 4702646"/>
              <a:gd name="csY3" fmla="*/ 0 h 3248850"/>
              <a:gd name="csX4" fmla="*/ 4702646 w 4702646"/>
              <a:gd name="csY4" fmla="*/ 256854 h 3248850"/>
              <a:gd name="csX5" fmla="*/ 4702646 w 4702646"/>
              <a:gd name="csY5" fmla="*/ 2991996 h 3248850"/>
              <a:gd name="csX6" fmla="*/ 4445792 w 4702646"/>
              <a:gd name="csY6" fmla="*/ 3248850 h 3248850"/>
              <a:gd name="csX7" fmla="*/ 256854 w 4702646"/>
              <a:gd name="csY7" fmla="*/ 3248850 h 3248850"/>
              <a:gd name="csX8" fmla="*/ 0 w 4702646"/>
              <a:gd name="csY8" fmla="*/ 2991996 h 3248850"/>
              <a:gd name="csX9" fmla="*/ 0 w 4702646"/>
              <a:gd name="csY9" fmla="*/ 2219958 h 3248850"/>
              <a:gd name="csX10" fmla="*/ 0 w 4702646"/>
              <a:gd name="csY10" fmla="*/ 256854 h 3248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702646" h="3248850">
                <a:moveTo>
                  <a:pt x="0" y="0"/>
                </a:moveTo>
                <a:lnTo>
                  <a:pt x="256854" y="0"/>
                </a:lnTo>
                <a:lnTo>
                  <a:pt x="1899920" y="0"/>
                </a:lnTo>
                <a:lnTo>
                  <a:pt x="4445792" y="0"/>
                </a:lnTo>
                <a:cubicBezTo>
                  <a:pt x="4587649" y="0"/>
                  <a:pt x="4702646" y="114997"/>
                  <a:pt x="4702646" y="256854"/>
                </a:cubicBezTo>
                <a:lnTo>
                  <a:pt x="4702646" y="2991996"/>
                </a:lnTo>
                <a:cubicBezTo>
                  <a:pt x="4702646" y="3133853"/>
                  <a:pt x="4587649" y="3248850"/>
                  <a:pt x="4445792" y="3248850"/>
                </a:cubicBezTo>
                <a:lnTo>
                  <a:pt x="256854" y="3248850"/>
                </a:lnTo>
                <a:cubicBezTo>
                  <a:pt x="114997" y="3248850"/>
                  <a:pt x="0" y="3133853"/>
                  <a:pt x="0" y="2991996"/>
                </a:cubicBezTo>
                <a:lnTo>
                  <a:pt x="0" y="2219958"/>
                </a:lnTo>
                <a:lnTo>
                  <a:pt x="0" y="256854"/>
                </a:lnTo>
                <a:close/>
              </a:path>
            </a:pathLst>
          </a:custGeom>
          <a:noFill/>
          <a:ln>
            <a:solidFill>
              <a:srgbClr val="40404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400">
              <a:solidFill>
                <a:schemeClr val="tx1"/>
              </a:solidFill>
            </a:endParaRPr>
          </a:p>
        </p:txBody>
      </p:sp>
      <p:sp>
        <p:nvSpPr>
          <p:cNvPr id="35" name="Freeform 34">
            <a:extLst>
              <a:ext uri="{FF2B5EF4-FFF2-40B4-BE49-F238E27FC236}">
                <a16:creationId xmlns:a16="http://schemas.microsoft.com/office/drawing/2014/main" id="{5029B896-3A7B-9589-70EF-692BF9C00A0A}"/>
              </a:ext>
            </a:extLst>
          </p:cNvPr>
          <p:cNvSpPr/>
          <p:nvPr/>
        </p:nvSpPr>
        <p:spPr>
          <a:xfrm>
            <a:off x="5830104" y="1636807"/>
            <a:ext cx="1739740" cy="547626"/>
          </a:xfrm>
          <a:custGeom>
            <a:avLst/>
            <a:gdLst>
              <a:gd name="csX0" fmla="*/ 284277 w 3595706"/>
              <a:gd name="csY0" fmla="*/ 0 h 648535"/>
              <a:gd name="csX1" fmla="*/ 3311430 w 3595706"/>
              <a:gd name="csY1" fmla="*/ 0 h 648535"/>
              <a:gd name="csX2" fmla="*/ 3595706 w 3595706"/>
              <a:gd name="csY2" fmla="*/ 282601 h 648535"/>
              <a:gd name="csX3" fmla="*/ 3595706 w 3595706"/>
              <a:gd name="csY3" fmla="*/ 648535 h 648535"/>
              <a:gd name="csX4" fmla="*/ 0 w 3595706"/>
              <a:gd name="csY4" fmla="*/ 648535 h 648535"/>
              <a:gd name="csX5" fmla="*/ 0 w 3595706"/>
              <a:gd name="csY5" fmla="*/ 282601 h 648535"/>
              <a:gd name="csX6" fmla="*/ 284277 w 3595706"/>
              <a:gd name="csY6" fmla="*/ 0 h 6485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95706" h="648535">
                <a:moveTo>
                  <a:pt x="284277" y="0"/>
                </a:moveTo>
                <a:lnTo>
                  <a:pt x="3311430" y="0"/>
                </a:lnTo>
                <a:cubicBezTo>
                  <a:pt x="3468432" y="0"/>
                  <a:pt x="3595706" y="126524"/>
                  <a:pt x="3595706" y="282601"/>
                </a:cubicBezTo>
                <a:lnTo>
                  <a:pt x="3595706" y="648535"/>
                </a:lnTo>
                <a:lnTo>
                  <a:pt x="0" y="648535"/>
                </a:lnTo>
                <a:lnTo>
                  <a:pt x="0" y="282601"/>
                </a:lnTo>
                <a:cubicBezTo>
                  <a:pt x="0" y="126524"/>
                  <a:pt x="127275" y="0"/>
                  <a:pt x="284277" y="0"/>
                </a:cubicBezTo>
                <a:close/>
              </a:path>
            </a:pathLst>
          </a:custGeom>
          <a:solidFill>
            <a:srgbClr val="007772"/>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36" name="Prostokąt 2">
            <a:extLst>
              <a:ext uri="{FF2B5EF4-FFF2-40B4-BE49-F238E27FC236}">
                <a16:creationId xmlns:a16="http://schemas.microsoft.com/office/drawing/2014/main" id="{8DEE33F5-AF84-B286-C3C6-EFDC2C641C3E}"/>
              </a:ext>
            </a:extLst>
          </p:cNvPr>
          <p:cNvSpPr/>
          <p:nvPr/>
        </p:nvSpPr>
        <p:spPr>
          <a:xfrm>
            <a:off x="5958699" y="1763546"/>
            <a:ext cx="3531337" cy="339901"/>
          </a:xfrm>
          <a:prstGeom prst="rect">
            <a:avLst/>
          </a:prstGeom>
          <a:noFill/>
        </p:spPr>
        <p:txBody>
          <a:bodyPr wrap="square">
            <a:spAutoFit/>
          </a:bodyPr>
          <a:lstStyle/>
          <a:p>
            <a:pPr>
              <a:lnSpc>
                <a:spcPts val="1760"/>
              </a:lnSpc>
              <a:defRPr/>
            </a:pPr>
            <a:r>
              <a:rPr kumimoji="0" lang="en-AU" sz="2200" b="1" i="0" u="none" strike="noStrike" kern="120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After CSRD</a:t>
            </a:r>
          </a:p>
        </p:txBody>
      </p:sp>
      <p:sp>
        <p:nvSpPr>
          <p:cNvPr id="37" name="Freeform 36">
            <a:extLst>
              <a:ext uri="{FF2B5EF4-FFF2-40B4-BE49-F238E27FC236}">
                <a16:creationId xmlns:a16="http://schemas.microsoft.com/office/drawing/2014/main" id="{C5D4E026-CFC4-57A5-578E-49249F01BF44}"/>
              </a:ext>
            </a:extLst>
          </p:cNvPr>
          <p:cNvSpPr/>
          <p:nvPr/>
        </p:nvSpPr>
        <p:spPr>
          <a:xfrm>
            <a:off x="5830104" y="2179913"/>
            <a:ext cx="5455212" cy="2939974"/>
          </a:xfrm>
          <a:custGeom>
            <a:avLst/>
            <a:gdLst>
              <a:gd name="csX0" fmla="*/ 0 w 4702646"/>
              <a:gd name="csY0" fmla="*/ 0 h 3248850"/>
              <a:gd name="csX1" fmla="*/ 256854 w 4702646"/>
              <a:gd name="csY1" fmla="*/ 0 h 3248850"/>
              <a:gd name="csX2" fmla="*/ 1899920 w 4702646"/>
              <a:gd name="csY2" fmla="*/ 0 h 3248850"/>
              <a:gd name="csX3" fmla="*/ 4445792 w 4702646"/>
              <a:gd name="csY3" fmla="*/ 0 h 3248850"/>
              <a:gd name="csX4" fmla="*/ 4702646 w 4702646"/>
              <a:gd name="csY4" fmla="*/ 256854 h 3248850"/>
              <a:gd name="csX5" fmla="*/ 4702646 w 4702646"/>
              <a:gd name="csY5" fmla="*/ 2991996 h 3248850"/>
              <a:gd name="csX6" fmla="*/ 4445792 w 4702646"/>
              <a:gd name="csY6" fmla="*/ 3248850 h 3248850"/>
              <a:gd name="csX7" fmla="*/ 256854 w 4702646"/>
              <a:gd name="csY7" fmla="*/ 3248850 h 3248850"/>
              <a:gd name="csX8" fmla="*/ 0 w 4702646"/>
              <a:gd name="csY8" fmla="*/ 2991996 h 3248850"/>
              <a:gd name="csX9" fmla="*/ 0 w 4702646"/>
              <a:gd name="csY9" fmla="*/ 2219958 h 3248850"/>
              <a:gd name="csX10" fmla="*/ 0 w 4702646"/>
              <a:gd name="csY10" fmla="*/ 256854 h 3248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702646" h="3248850">
                <a:moveTo>
                  <a:pt x="0" y="0"/>
                </a:moveTo>
                <a:lnTo>
                  <a:pt x="256854" y="0"/>
                </a:lnTo>
                <a:lnTo>
                  <a:pt x="1899920" y="0"/>
                </a:lnTo>
                <a:lnTo>
                  <a:pt x="4445792" y="0"/>
                </a:lnTo>
                <a:cubicBezTo>
                  <a:pt x="4587649" y="0"/>
                  <a:pt x="4702646" y="114997"/>
                  <a:pt x="4702646" y="256854"/>
                </a:cubicBezTo>
                <a:lnTo>
                  <a:pt x="4702646" y="2991996"/>
                </a:lnTo>
                <a:cubicBezTo>
                  <a:pt x="4702646" y="3133853"/>
                  <a:pt x="4587649" y="3248850"/>
                  <a:pt x="4445792" y="3248850"/>
                </a:cubicBezTo>
                <a:lnTo>
                  <a:pt x="256854" y="3248850"/>
                </a:lnTo>
                <a:cubicBezTo>
                  <a:pt x="114997" y="3248850"/>
                  <a:pt x="0" y="3133853"/>
                  <a:pt x="0" y="2991996"/>
                </a:cubicBezTo>
                <a:lnTo>
                  <a:pt x="0" y="2219958"/>
                </a:lnTo>
                <a:lnTo>
                  <a:pt x="0" y="256854"/>
                </a:lnTo>
                <a:close/>
              </a:path>
            </a:pathLst>
          </a:custGeom>
          <a:noFill/>
          <a:ln>
            <a:solidFill>
              <a:srgbClr val="40404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400">
              <a:solidFill>
                <a:schemeClr val="tx1"/>
              </a:solidFill>
            </a:endParaRPr>
          </a:p>
        </p:txBody>
      </p:sp>
      <p:sp>
        <p:nvSpPr>
          <p:cNvPr id="42" name="Pfeil: nach rechts 18">
            <a:extLst>
              <a:ext uri="{FF2B5EF4-FFF2-40B4-BE49-F238E27FC236}">
                <a16:creationId xmlns:a16="http://schemas.microsoft.com/office/drawing/2014/main" id="{16E87C3F-1EBA-5DFE-82BB-B43CD9F504FB}"/>
              </a:ext>
            </a:extLst>
          </p:cNvPr>
          <p:cNvSpPr/>
          <p:nvPr/>
        </p:nvSpPr>
        <p:spPr>
          <a:xfrm>
            <a:off x="-34725" y="5625557"/>
            <a:ext cx="838200" cy="369332"/>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Pfeil: nach rechts 19">
            <a:extLst>
              <a:ext uri="{FF2B5EF4-FFF2-40B4-BE49-F238E27FC236}">
                <a16:creationId xmlns:a16="http://schemas.microsoft.com/office/drawing/2014/main" id="{DDF06872-8240-390D-5DCC-471835D8AA1B}"/>
              </a:ext>
            </a:extLst>
          </p:cNvPr>
          <p:cNvSpPr/>
          <p:nvPr/>
        </p:nvSpPr>
        <p:spPr>
          <a:xfrm>
            <a:off x="-34725" y="6171063"/>
            <a:ext cx="838200" cy="369332"/>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 name="Textfeld 21">
            <a:extLst>
              <a:ext uri="{FF2B5EF4-FFF2-40B4-BE49-F238E27FC236}">
                <a16:creationId xmlns:a16="http://schemas.microsoft.com/office/drawing/2014/main" id="{299090A7-57D5-6F22-EA0A-C465DAF63F13}"/>
              </a:ext>
            </a:extLst>
          </p:cNvPr>
          <p:cNvSpPr txBox="1"/>
          <p:nvPr/>
        </p:nvSpPr>
        <p:spPr>
          <a:xfrm>
            <a:off x="939097" y="5650972"/>
            <a:ext cx="9341554" cy="369332"/>
          </a:xfrm>
          <a:prstGeom prst="rect">
            <a:avLst/>
          </a:prstGeom>
          <a:noFill/>
        </p:spPr>
        <p:txBody>
          <a:bodyPr wrap="square">
            <a:spAutoFit/>
          </a:bodyPr>
          <a:lstStyle/>
          <a:p>
            <a:r>
              <a:rPr lang="de-DE" b="1">
                <a:solidFill>
                  <a:schemeClr val="bg1"/>
                </a:solidFill>
              </a:rPr>
              <a:t>Goa</a:t>
            </a:r>
            <a:r>
              <a:rPr lang="de-DE" sz="1800" b="1">
                <a:solidFill>
                  <a:schemeClr val="bg1"/>
                </a:solidFill>
              </a:rPr>
              <a:t>l: More </a:t>
            </a:r>
            <a:r>
              <a:rPr lang="de-DE" sz="1800" b="1" err="1">
                <a:solidFill>
                  <a:schemeClr val="bg1"/>
                </a:solidFill>
              </a:rPr>
              <a:t>Transperancy</a:t>
            </a:r>
            <a:r>
              <a:rPr lang="de-DE" sz="1800" b="1">
                <a:solidFill>
                  <a:schemeClr val="bg1"/>
                </a:solidFill>
              </a:rPr>
              <a:t> and </a:t>
            </a:r>
            <a:r>
              <a:rPr lang="de-DE" b="1" err="1">
                <a:solidFill>
                  <a:schemeClr val="bg1"/>
                </a:solidFill>
              </a:rPr>
              <a:t>C</a:t>
            </a:r>
            <a:r>
              <a:rPr lang="de-DE" sz="1800" b="1" err="1">
                <a:solidFill>
                  <a:schemeClr val="bg1"/>
                </a:solidFill>
              </a:rPr>
              <a:t>omparability</a:t>
            </a:r>
            <a:r>
              <a:rPr lang="de-DE" sz="1800" b="1">
                <a:solidFill>
                  <a:schemeClr val="bg1"/>
                </a:solidFill>
              </a:rPr>
              <a:t> </a:t>
            </a:r>
            <a:r>
              <a:rPr lang="de-DE" b="1">
                <a:solidFill>
                  <a:schemeClr val="bg1"/>
                </a:solidFill>
              </a:rPr>
              <a:t>of Companys with </a:t>
            </a:r>
            <a:r>
              <a:rPr lang="de-DE" b="1" err="1">
                <a:solidFill>
                  <a:schemeClr val="bg1"/>
                </a:solidFill>
              </a:rPr>
              <a:t>regard</a:t>
            </a:r>
            <a:r>
              <a:rPr lang="de-DE" b="1">
                <a:solidFill>
                  <a:schemeClr val="bg1"/>
                </a:solidFill>
              </a:rPr>
              <a:t> </a:t>
            </a:r>
            <a:r>
              <a:rPr lang="de-DE" b="1" err="1">
                <a:solidFill>
                  <a:schemeClr val="bg1"/>
                </a:solidFill>
              </a:rPr>
              <a:t>to</a:t>
            </a:r>
            <a:r>
              <a:rPr lang="de-DE" b="1">
                <a:solidFill>
                  <a:schemeClr val="bg1"/>
                </a:solidFill>
              </a:rPr>
              <a:t> </a:t>
            </a:r>
            <a:r>
              <a:rPr lang="de-DE" b="1" err="1">
                <a:solidFill>
                  <a:schemeClr val="bg1"/>
                </a:solidFill>
              </a:rPr>
              <a:t>Sustainability</a:t>
            </a:r>
            <a:endParaRPr lang="de-DE" sz="1800" b="1">
              <a:solidFill>
                <a:schemeClr val="bg1"/>
              </a:solidFill>
            </a:endParaRPr>
          </a:p>
        </p:txBody>
      </p:sp>
      <p:sp>
        <p:nvSpPr>
          <p:cNvPr id="45" name="Textfeld 23">
            <a:extLst>
              <a:ext uri="{FF2B5EF4-FFF2-40B4-BE49-F238E27FC236}">
                <a16:creationId xmlns:a16="http://schemas.microsoft.com/office/drawing/2014/main" id="{7E9F3002-2900-FBC1-D094-647C090AE737}"/>
              </a:ext>
            </a:extLst>
          </p:cNvPr>
          <p:cNvSpPr txBox="1"/>
          <p:nvPr/>
        </p:nvSpPr>
        <p:spPr>
          <a:xfrm>
            <a:off x="916197" y="6193443"/>
            <a:ext cx="9341554" cy="369332"/>
          </a:xfrm>
          <a:prstGeom prst="rect">
            <a:avLst/>
          </a:prstGeom>
          <a:noFill/>
        </p:spPr>
        <p:txBody>
          <a:bodyPr wrap="square">
            <a:spAutoFit/>
          </a:bodyPr>
          <a:lstStyle/>
          <a:p>
            <a:r>
              <a:rPr lang="de-DE" b="1">
                <a:solidFill>
                  <a:schemeClr val="bg1"/>
                </a:solidFill>
              </a:rPr>
              <a:t>Implementation</a:t>
            </a:r>
            <a:r>
              <a:rPr lang="de-DE" sz="1800" b="1">
                <a:solidFill>
                  <a:schemeClr val="bg1"/>
                </a:solidFill>
              </a:rPr>
              <a:t> in national Right </a:t>
            </a:r>
            <a:r>
              <a:rPr lang="de-DE" sz="1800" b="1" err="1">
                <a:solidFill>
                  <a:schemeClr val="bg1"/>
                </a:solidFill>
              </a:rPr>
              <a:t>until</a:t>
            </a:r>
            <a:r>
              <a:rPr lang="de-DE" sz="1800" b="1">
                <a:solidFill>
                  <a:schemeClr val="bg1"/>
                </a:solidFill>
              </a:rPr>
              <a:t> </a:t>
            </a:r>
            <a:r>
              <a:rPr lang="de-DE" sz="1800" b="1" err="1">
                <a:solidFill>
                  <a:schemeClr val="bg1"/>
                </a:solidFill>
              </a:rPr>
              <a:t>July</a:t>
            </a:r>
            <a:r>
              <a:rPr lang="de-DE" sz="1800" b="1">
                <a:solidFill>
                  <a:schemeClr val="bg1"/>
                </a:solidFill>
              </a:rPr>
              <a:t> 2024</a:t>
            </a:r>
          </a:p>
        </p:txBody>
      </p:sp>
      <p:sp>
        <p:nvSpPr>
          <p:cNvPr id="46" name="Textfeld 3">
            <a:extLst>
              <a:ext uri="{FF2B5EF4-FFF2-40B4-BE49-F238E27FC236}">
                <a16:creationId xmlns:a16="http://schemas.microsoft.com/office/drawing/2014/main" id="{E3DFAFE1-350C-A6C1-C0A1-BEE36CABC4CE}"/>
              </a:ext>
            </a:extLst>
          </p:cNvPr>
          <p:cNvSpPr txBox="1"/>
          <p:nvPr/>
        </p:nvSpPr>
        <p:spPr>
          <a:xfrm>
            <a:off x="582266" y="209274"/>
            <a:ext cx="8686622" cy="1554272"/>
          </a:xfrm>
          <a:prstGeom prst="rect">
            <a:avLst/>
          </a:prstGeom>
          <a:noFill/>
        </p:spPr>
        <p:txBody>
          <a:bodyPr wrap="square" lIns="91440" tIns="45720" rIns="91440" bIns="45720" anchor="t">
            <a:spAutoFit/>
          </a:bodyPr>
          <a:lstStyle/>
          <a:p>
            <a:pPr>
              <a:lnSpc>
                <a:spcPts val="3820"/>
              </a:lnSpc>
            </a:pPr>
            <a:r>
              <a:rPr lang="en-US" sz="3600" b="1">
                <a:solidFill>
                  <a:srgbClr val="007772"/>
                </a:solidFill>
                <a:latin typeface="Calibri" panose="020F0502020204030204" pitchFamily="34" charset="0"/>
                <a:cs typeface="Calibri" panose="020F0502020204030204" pitchFamily="34" charset="0"/>
              </a:rPr>
              <a:t>Corporate Sustainability Reporting Directive - One Level with financial reporting</a:t>
            </a:r>
          </a:p>
          <a:p>
            <a:pPr>
              <a:lnSpc>
                <a:spcPts val="3820"/>
              </a:lnSpc>
            </a:pPr>
            <a:endParaRPr lang="en-US" sz="3600" b="1">
              <a:solidFill>
                <a:srgbClr val="007772"/>
              </a:solidFill>
              <a:latin typeface="Calibri" panose="020F0502020204030204" pitchFamily="34" charset="0"/>
              <a:cs typeface="Calibri" panose="020F0502020204030204" pitchFamily="34" charset="0"/>
            </a:endParaRPr>
          </a:p>
        </p:txBody>
      </p:sp>
      <p:sp>
        <p:nvSpPr>
          <p:cNvPr id="47" name="Freeform 46">
            <a:extLst>
              <a:ext uri="{FF2B5EF4-FFF2-40B4-BE49-F238E27FC236}">
                <a16:creationId xmlns:a16="http://schemas.microsoft.com/office/drawing/2014/main" id="{689709FB-E101-88CE-8A8F-B3B4B1A562F0}"/>
              </a:ext>
            </a:extLst>
          </p:cNvPr>
          <p:cNvSpPr/>
          <p:nvPr/>
        </p:nvSpPr>
        <p:spPr>
          <a:xfrm rot="13447398" flipH="1">
            <a:off x="10086973" y="821855"/>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cxnSp>
        <p:nvCxnSpPr>
          <p:cNvPr id="48" name="Straight Connector 47">
            <a:extLst>
              <a:ext uri="{FF2B5EF4-FFF2-40B4-BE49-F238E27FC236}">
                <a16:creationId xmlns:a16="http://schemas.microsoft.com/office/drawing/2014/main" id="{018B0AC3-0883-7FC8-2CEF-C52A340F316A}"/>
              </a:ext>
            </a:extLst>
          </p:cNvPr>
          <p:cNvCxnSpPr>
            <a:cxnSpLocks/>
          </p:cNvCxnSpPr>
          <p:nvPr/>
        </p:nvCxnSpPr>
        <p:spPr>
          <a:xfrm>
            <a:off x="0" y="1287135"/>
            <a:ext cx="9906724"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7577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CCB55-E117-B7E2-2D94-F399C1E2BF24}"/>
            </a:ext>
          </a:extLst>
        </p:cNvPr>
        <p:cNvGrpSpPr/>
        <p:nvPr/>
      </p:nvGrpSpPr>
      <p:grpSpPr>
        <a:xfrm>
          <a:off x="0" y="0"/>
          <a:ext cx="0" cy="0"/>
          <a:chOff x="0" y="0"/>
          <a:chExt cx="0" cy="0"/>
        </a:xfrm>
      </p:grpSpPr>
      <p:sp>
        <p:nvSpPr>
          <p:cNvPr id="7" name="Freeform 6">
            <a:extLst>
              <a:ext uri="{FF2B5EF4-FFF2-40B4-BE49-F238E27FC236}">
                <a16:creationId xmlns:a16="http://schemas.microsoft.com/office/drawing/2014/main" id="{F6466E68-97B0-1961-C3D0-F4EF7E87696B}"/>
              </a:ext>
            </a:extLst>
          </p:cNvPr>
          <p:cNvSpPr/>
          <p:nvPr/>
        </p:nvSpPr>
        <p:spPr>
          <a:xfrm>
            <a:off x="4622856" y="1578414"/>
            <a:ext cx="2898199" cy="648535"/>
          </a:xfrm>
          <a:custGeom>
            <a:avLst/>
            <a:gdLst>
              <a:gd name="csX0" fmla="*/ 284277 w 3595706"/>
              <a:gd name="csY0" fmla="*/ 0 h 648535"/>
              <a:gd name="csX1" fmla="*/ 3311430 w 3595706"/>
              <a:gd name="csY1" fmla="*/ 0 h 648535"/>
              <a:gd name="csX2" fmla="*/ 3595706 w 3595706"/>
              <a:gd name="csY2" fmla="*/ 282601 h 648535"/>
              <a:gd name="csX3" fmla="*/ 3595706 w 3595706"/>
              <a:gd name="csY3" fmla="*/ 648535 h 648535"/>
              <a:gd name="csX4" fmla="*/ 0 w 3595706"/>
              <a:gd name="csY4" fmla="*/ 648535 h 648535"/>
              <a:gd name="csX5" fmla="*/ 0 w 3595706"/>
              <a:gd name="csY5" fmla="*/ 282601 h 648535"/>
              <a:gd name="csX6" fmla="*/ 284277 w 3595706"/>
              <a:gd name="csY6" fmla="*/ 0 h 6485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95706" h="648535">
                <a:moveTo>
                  <a:pt x="284277" y="0"/>
                </a:moveTo>
                <a:lnTo>
                  <a:pt x="3311430" y="0"/>
                </a:lnTo>
                <a:cubicBezTo>
                  <a:pt x="3468432" y="0"/>
                  <a:pt x="3595706" y="126524"/>
                  <a:pt x="3595706" y="282601"/>
                </a:cubicBezTo>
                <a:lnTo>
                  <a:pt x="3595706" y="648535"/>
                </a:lnTo>
                <a:lnTo>
                  <a:pt x="0" y="648535"/>
                </a:lnTo>
                <a:lnTo>
                  <a:pt x="0" y="282601"/>
                </a:lnTo>
                <a:cubicBezTo>
                  <a:pt x="0" y="126524"/>
                  <a:pt x="127275" y="0"/>
                  <a:pt x="284277" y="0"/>
                </a:cubicBezTo>
                <a:close/>
              </a:path>
            </a:pathLst>
          </a:custGeom>
          <a:solidFill>
            <a:srgbClr val="007772"/>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0" name="Freeform 9">
            <a:extLst>
              <a:ext uri="{FF2B5EF4-FFF2-40B4-BE49-F238E27FC236}">
                <a16:creationId xmlns:a16="http://schemas.microsoft.com/office/drawing/2014/main" id="{9223D09E-0B75-2C8C-90B9-ED95CA4CD2F1}"/>
              </a:ext>
            </a:extLst>
          </p:cNvPr>
          <p:cNvSpPr/>
          <p:nvPr/>
        </p:nvSpPr>
        <p:spPr>
          <a:xfrm>
            <a:off x="8078855" y="1585373"/>
            <a:ext cx="2898199" cy="648535"/>
          </a:xfrm>
          <a:custGeom>
            <a:avLst/>
            <a:gdLst>
              <a:gd name="csX0" fmla="*/ 284277 w 3595706"/>
              <a:gd name="csY0" fmla="*/ 0 h 648535"/>
              <a:gd name="csX1" fmla="*/ 3311430 w 3595706"/>
              <a:gd name="csY1" fmla="*/ 0 h 648535"/>
              <a:gd name="csX2" fmla="*/ 3595706 w 3595706"/>
              <a:gd name="csY2" fmla="*/ 282601 h 648535"/>
              <a:gd name="csX3" fmla="*/ 3595706 w 3595706"/>
              <a:gd name="csY3" fmla="*/ 648535 h 648535"/>
              <a:gd name="csX4" fmla="*/ 0 w 3595706"/>
              <a:gd name="csY4" fmla="*/ 648535 h 648535"/>
              <a:gd name="csX5" fmla="*/ 0 w 3595706"/>
              <a:gd name="csY5" fmla="*/ 282601 h 648535"/>
              <a:gd name="csX6" fmla="*/ 284277 w 3595706"/>
              <a:gd name="csY6" fmla="*/ 0 h 6485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95706" h="648535">
                <a:moveTo>
                  <a:pt x="284277" y="0"/>
                </a:moveTo>
                <a:lnTo>
                  <a:pt x="3311430" y="0"/>
                </a:lnTo>
                <a:cubicBezTo>
                  <a:pt x="3468432" y="0"/>
                  <a:pt x="3595706" y="126524"/>
                  <a:pt x="3595706" y="282601"/>
                </a:cubicBezTo>
                <a:lnTo>
                  <a:pt x="3595706" y="648535"/>
                </a:lnTo>
                <a:lnTo>
                  <a:pt x="0" y="648535"/>
                </a:lnTo>
                <a:lnTo>
                  <a:pt x="0" y="282601"/>
                </a:lnTo>
                <a:cubicBezTo>
                  <a:pt x="0" y="126524"/>
                  <a:pt x="127275" y="0"/>
                  <a:pt x="284277" y="0"/>
                </a:cubicBezTo>
                <a:close/>
              </a:path>
            </a:pathLst>
          </a:custGeom>
          <a:solidFill>
            <a:srgbClr val="007772"/>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4" name="Freeform 13">
            <a:extLst>
              <a:ext uri="{FF2B5EF4-FFF2-40B4-BE49-F238E27FC236}">
                <a16:creationId xmlns:a16="http://schemas.microsoft.com/office/drawing/2014/main" id="{2C375145-1B66-7AA9-3C04-FB5910F4076F}"/>
              </a:ext>
            </a:extLst>
          </p:cNvPr>
          <p:cNvSpPr/>
          <p:nvPr/>
        </p:nvSpPr>
        <p:spPr>
          <a:xfrm>
            <a:off x="1889711" y="2162116"/>
            <a:ext cx="3211064" cy="587981"/>
          </a:xfrm>
          <a:custGeom>
            <a:avLst/>
            <a:gdLst>
              <a:gd name="csX0" fmla="*/ 284277 w 3595706"/>
              <a:gd name="csY0" fmla="*/ 0 h 648535"/>
              <a:gd name="csX1" fmla="*/ 3311430 w 3595706"/>
              <a:gd name="csY1" fmla="*/ 0 h 648535"/>
              <a:gd name="csX2" fmla="*/ 3595706 w 3595706"/>
              <a:gd name="csY2" fmla="*/ 282601 h 648535"/>
              <a:gd name="csX3" fmla="*/ 3595706 w 3595706"/>
              <a:gd name="csY3" fmla="*/ 648535 h 648535"/>
              <a:gd name="csX4" fmla="*/ 0 w 3595706"/>
              <a:gd name="csY4" fmla="*/ 648535 h 648535"/>
              <a:gd name="csX5" fmla="*/ 0 w 3595706"/>
              <a:gd name="csY5" fmla="*/ 282601 h 648535"/>
              <a:gd name="csX6" fmla="*/ 284277 w 3595706"/>
              <a:gd name="csY6" fmla="*/ 0 h 6485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95706" h="648535">
                <a:moveTo>
                  <a:pt x="284277" y="0"/>
                </a:moveTo>
                <a:lnTo>
                  <a:pt x="3311430" y="0"/>
                </a:lnTo>
                <a:cubicBezTo>
                  <a:pt x="3468432" y="0"/>
                  <a:pt x="3595706" y="126524"/>
                  <a:pt x="3595706" y="282601"/>
                </a:cubicBezTo>
                <a:lnTo>
                  <a:pt x="3595706" y="648535"/>
                </a:lnTo>
                <a:lnTo>
                  <a:pt x="0" y="648535"/>
                </a:lnTo>
                <a:lnTo>
                  <a:pt x="0" y="282601"/>
                </a:lnTo>
                <a:cubicBezTo>
                  <a:pt x="0" y="126524"/>
                  <a:pt x="127275" y="0"/>
                  <a:pt x="284277"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08B4F9E0-5F00-05E6-FCC9-8088EFE5C54A}"/>
              </a:ext>
            </a:extLst>
          </p:cNvPr>
          <p:cNvSpPr/>
          <p:nvPr/>
        </p:nvSpPr>
        <p:spPr>
          <a:xfrm>
            <a:off x="1889711" y="2935041"/>
            <a:ext cx="3211064" cy="587981"/>
          </a:xfrm>
          <a:custGeom>
            <a:avLst/>
            <a:gdLst>
              <a:gd name="csX0" fmla="*/ 284277 w 3595706"/>
              <a:gd name="csY0" fmla="*/ 0 h 648535"/>
              <a:gd name="csX1" fmla="*/ 3311430 w 3595706"/>
              <a:gd name="csY1" fmla="*/ 0 h 648535"/>
              <a:gd name="csX2" fmla="*/ 3595706 w 3595706"/>
              <a:gd name="csY2" fmla="*/ 282601 h 648535"/>
              <a:gd name="csX3" fmla="*/ 3595706 w 3595706"/>
              <a:gd name="csY3" fmla="*/ 648535 h 648535"/>
              <a:gd name="csX4" fmla="*/ 0 w 3595706"/>
              <a:gd name="csY4" fmla="*/ 648535 h 648535"/>
              <a:gd name="csX5" fmla="*/ 0 w 3595706"/>
              <a:gd name="csY5" fmla="*/ 282601 h 648535"/>
              <a:gd name="csX6" fmla="*/ 284277 w 3595706"/>
              <a:gd name="csY6" fmla="*/ 0 h 6485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95706" h="648535">
                <a:moveTo>
                  <a:pt x="284277" y="0"/>
                </a:moveTo>
                <a:lnTo>
                  <a:pt x="3311430" y="0"/>
                </a:lnTo>
                <a:cubicBezTo>
                  <a:pt x="3468432" y="0"/>
                  <a:pt x="3595706" y="126524"/>
                  <a:pt x="3595706" y="282601"/>
                </a:cubicBezTo>
                <a:lnTo>
                  <a:pt x="3595706" y="648535"/>
                </a:lnTo>
                <a:lnTo>
                  <a:pt x="0" y="648535"/>
                </a:lnTo>
                <a:lnTo>
                  <a:pt x="0" y="282601"/>
                </a:lnTo>
                <a:cubicBezTo>
                  <a:pt x="0" y="126524"/>
                  <a:pt x="127275" y="0"/>
                  <a:pt x="284277"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9" name="Freeform 18">
            <a:extLst>
              <a:ext uri="{FF2B5EF4-FFF2-40B4-BE49-F238E27FC236}">
                <a16:creationId xmlns:a16="http://schemas.microsoft.com/office/drawing/2014/main" id="{E69CE6A7-A970-7BA2-0B85-99C0A39230E6}"/>
              </a:ext>
            </a:extLst>
          </p:cNvPr>
          <p:cNvSpPr/>
          <p:nvPr/>
        </p:nvSpPr>
        <p:spPr>
          <a:xfrm>
            <a:off x="1889711" y="3668772"/>
            <a:ext cx="3211064" cy="587981"/>
          </a:xfrm>
          <a:custGeom>
            <a:avLst/>
            <a:gdLst>
              <a:gd name="csX0" fmla="*/ 284277 w 3595706"/>
              <a:gd name="csY0" fmla="*/ 0 h 648535"/>
              <a:gd name="csX1" fmla="*/ 3311430 w 3595706"/>
              <a:gd name="csY1" fmla="*/ 0 h 648535"/>
              <a:gd name="csX2" fmla="*/ 3595706 w 3595706"/>
              <a:gd name="csY2" fmla="*/ 282601 h 648535"/>
              <a:gd name="csX3" fmla="*/ 3595706 w 3595706"/>
              <a:gd name="csY3" fmla="*/ 648535 h 648535"/>
              <a:gd name="csX4" fmla="*/ 0 w 3595706"/>
              <a:gd name="csY4" fmla="*/ 648535 h 648535"/>
              <a:gd name="csX5" fmla="*/ 0 w 3595706"/>
              <a:gd name="csY5" fmla="*/ 282601 h 648535"/>
              <a:gd name="csX6" fmla="*/ 284277 w 3595706"/>
              <a:gd name="csY6" fmla="*/ 0 h 6485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95706" h="648535">
                <a:moveTo>
                  <a:pt x="284277" y="0"/>
                </a:moveTo>
                <a:lnTo>
                  <a:pt x="3311430" y="0"/>
                </a:lnTo>
                <a:cubicBezTo>
                  <a:pt x="3468432" y="0"/>
                  <a:pt x="3595706" y="126524"/>
                  <a:pt x="3595706" y="282601"/>
                </a:cubicBezTo>
                <a:lnTo>
                  <a:pt x="3595706" y="648535"/>
                </a:lnTo>
                <a:lnTo>
                  <a:pt x="0" y="648535"/>
                </a:lnTo>
                <a:lnTo>
                  <a:pt x="0" y="282601"/>
                </a:lnTo>
                <a:cubicBezTo>
                  <a:pt x="0" y="126524"/>
                  <a:pt x="127275" y="0"/>
                  <a:pt x="284277"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1" name="Freeform 20">
            <a:extLst>
              <a:ext uri="{FF2B5EF4-FFF2-40B4-BE49-F238E27FC236}">
                <a16:creationId xmlns:a16="http://schemas.microsoft.com/office/drawing/2014/main" id="{40153AB1-1F63-8C84-10F1-EED0828EA218}"/>
              </a:ext>
            </a:extLst>
          </p:cNvPr>
          <p:cNvSpPr/>
          <p:nvPr/>
        </p:nvSpPr>
        <p:spPr>
          <a:xfrm>
            <a:off x="1889711" y="4476543"/>
            <a:ext cx="3211064" cy="587981"/>
          </a:xfrm>
          <a:custGeom>
            <a:avLst/>
            <a:gdLst>
              <a:gd name="csX0" fmla="*/ 284277 w 3595706"/>
              <a:gd name="csY0" fmla="*/ 0 h 648535"/>
              <a:gd name="csX1" fmla="*/ 3311430 w 3595706"/>
              <a:gd name="csY1" fmla="*/ 0 h 648535"/>
              <a:gd name="csX2" fmla="*/ 3595706 w 3595706"/>
              <a:gd name="csY2" fmla="*/ 282601 h 648535"/>
              <a:gd name="csX3" fmla="*/ 3595706 w 3595706"/>
              <a:gd name="csY3" fmla="*/ 648535 h 648535"/>
              <a:gd name="csX4" fmla="*/ 0 w 3595706"/>
              <a:gd name="csY4" fmla="*/ 648535 h 648535"/>
              <a:gd name="csX5" fmla="*/ 0 w 3595706"/>
              <a:gd name="csY5" fmla="*/ 282601 h 648535"/>
              <a:gd name="csX6" fmla="*/ 284277 w 3595706"/>
              <a:gd name="csY6" fmla="*/ 0 h 6485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95706" h="648535">
                <a:moveTo>
                  <a:pt x="284277" y="0"/>
                </a:moveTo>
                <a:lnTo>
                  <a:pt x="3311430" y="0"/>
                </a:lnTo>
                <a:cubicBezTo>
                  <a:pt x="3468432" y="0"/>
                  <a:pt x="3595706" y="126524"/>
                  <a:pt x="3595706" y="282601"/>
                </a:cubicBezTo>
                <a:lnTo>
                  <a:pt x="3595706" y="648535"/>
                </a:lnTo>
                <a:lnTo>
                  <a:pt x="0" y="648535"/>
                </a:lnTo>
                <a:lnTo>
                  <a:pt x="0" y="282601"/>
                </a:lnTo>
                <a:cubicBezTo>
                  <a:pt x="0" y="126524"/>
                  <a:pt x="127275" y="0"/>
                  <a:pt x="284277"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2" name="Freeform 21">
            <a:extLst>
              <a:ext uri="{FF2B5EF4-FFF2-40B4-BE49-F238E27FC236}">
                <a16:creationId xmlns:a16="http://schemas.microsoft.com/office/drawing/2014/main" id="{375A7403-C51B-673F-F270-5A20A88D1E55}"/>
              </a:ext>
            </a:extLst>
          </p:cNvPr>
          <p:cNvSpPr/>
          <p:nvPr/>
        </p:nvSpPr>
        <p:spPr>
          <a:xfrm>
            <a:off x="1889711" y="5442242"/>
            <a:ext cx="3211064" cy="587981"/>
          </a:xfrm>
          <a:custGeom>
            <a:avLst/>
            <a:gdLst>
              <a:gd name="csX0" fmla="*/ 284277 w 3595706"/>
              <a:gd name="csY0" fmla="*/ 0 h 648535"/>
              <a:gd name="csX1" fmla="*/ 3311430 w 3595706"/>
              <a:gd name="csY1" fmla="*/ 0 h 648535"/>
              <a:gd name="csX2" fmla="*/ 3595706 w 3595706"/>
              <a:gd name="csY2" fmla="*/ 282601 h 648535"/>
              <a:gd name="csX3" fmla="*/ 3595706 w 3595706"/>
              <a:gd name="csY3" fmla="*/ 648535 h 648535"/>
              <a:gd name="csX4" fmla="*/ 0 w 3595706"/>
              <a:gd name="csY4" fmla="*/ 648535 h 648535"/>
              <a:gd name="csX5" fmla="*/ 0 w 3595706"/>
              <a:gd name="csY5" fmla="*/ 282601 h 648535"/>
              <a:gd name="csX6" fmla="*/ 284277 w 3595706"/>
              <a:gd name="csY6" fmla="*/ 0 h 6485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95706" h="648535">
                <a:moveTo>
                  <a:pt x="284277" y="0"/>
                </a:moveTo>
                <a:lnTo>
                  <a:pt x="3311430" y="0"/>
                </a:lnTo>
                <a:cubicBezTo>
                  <a:pt x="3468432" y="0"/>
                  <a:pt x="3595706" y="126524"/>
                  <a:pt x="3595706" y="282601"/>
                </a:cubicBezTo>
                <a:lnTo>
                  <a:pt x="3595706" y="648535"/>
                </a:lnTo>
                <a:lnTo>
                  <a:pt x="0" y="648535"/>
                </a:lnTo>
                <a:lnTo>
                  <a:pt x="0" y="282601"/>
                </a:lnTo>
                <a:cubicBezTo>
                  <a:pt x="0" y="126524"/>
                  <a:pt x="127275" y="0"/>
                  <a:pt x="284277"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graphicFrame>
        <p:nvGraphicFramePr>
          <p:cNvPr id="30" name="Table 29">
            <a:extLst>
              <a:ext uri="{FF2B5EF4-FFF2-40B4-BE49-F238E27FC236}">
                <a16:creationId xmlns:a16="http://schemas.microsoft.com/office/drawing/2014/main" id="{1C9F0A12-A47D-B6BF-B73D-2CC89007D5B0}"/>
              </a:ext>
            </a:extLst>
          </p:cNvPr>
          <p:cNvGraphicFramePr>
            <a:graphicFrameLocks noGrp="1"/>
          </p:cNvGraphicFramePr>
          <p:nvPr>
            <p:extLst>
              <p:ext uri="{D42A27DB-BD31-4B8C-83A1-F6EECF244321}">
                <p14:modId xmlns:p14="http://schemas.microsoft.com/office/powerpoint/2010/main" val="1364594457"/>
              </p:ext>
            </p:extLst>
          </p:nvPr>
        </p:nvGraphicFramePr>
        <p:xfrm>
          <a:off x="4620185" y="2162118"/>
          <a:ext cx="3456000" cy="4059344"/>
        </p:xfrm>
        <a:graphic>
          <a:graphicData uri="http://schemas.openxmlformats.org/drawingml/2006/table">
            <a:tbl>
              <a:tblPr firstRow="1" bandRow="1">
                <a:tableStyleId>{5C22544A-7EE6-4342-B048-85BDC9FD1C3A}</a:tableStyleId>
              </a:tblPr>
              <a:tblGrid>
                <a:gridCol w="3456000">
                  <a:extLst>
                    <a:ext uri="{9D8B030D-6E8A-4147-A177-3AD203B41FA5}">
                      <a16:colId xmlns:a16="http://schemas.microsoft.com/office/drawing/2014/main" val="737283712"/>
                    </a:ext>
                  </a:extLst>
                </a:gridCol>
              </a:tblGrid>
              <a:tr h="768680">
                <a:tc>
                  <a:txBody>
                    <a:bodyPr/>
                    <a:lstStyle/>
                    <a:p>
                      <a:pPr algn="l"/>
                      <a:r>
                        <a:rPr lang="en-US" sz="1700" b="0">
                          <a:solidFill>
                            <a:srgbClr val="404040"/>
                          </a:solidFill>
                          <a:latin typeface="Calibri" panose="020F0502020204030204" pitchFamily="34" charset="0"/>
                          <a:cs typeface="Calibri" panose="020F0502020204030204" pitchFamily="34" charset="0"/>
                        </a:rPr>
                        <a:t>Companies with more than 250 Employees report required.</a:t>
                      </a: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830680443"/>
                  </a:ext>
                </a:extLst>
              </a:tr>
              <a:tr h="761349">
                <a:tc>
                  <a:txBody>
                    <a:bodyPr/>
                    <a:lstStyle/>
                    <a:p>
                      <a:pPr algn="l"/>
                      <a:r>
                        <a:rPr lang="de-DE" sz="1700" b="0" err="1">
                          <a:solidFill>
                            <a:srgbClr val="404040"/>
                          </a:solidFill>
                          <a:latin typeface="Calibri" panose="020F0502020204030204" pitchFamily="34" charset="0"/>
                          <a:cs typeface="Calibri" panose="020F0502020204030204" pitchFamily="34" charset="0"/>
                        </a:rPr>
                        <a:t>Reportrequirement</a:t>
                      </a:r>
                      <a:r>
                        <a:rPr lang="de-DE" sz="1700" b="0">
                          <a:solidFill>
                            <a:srgbClr val="404040"/>
                          </a:solidFill>
                          <a:latin typeface="Calibri" panose="020F0502020204030204" pitchFamily="34" charset="0"/>
                          <a:cs typeface="Calibri" panose="020F0502020204030204" pitchFamily="34" charset="0"/>
                        </a:rPr>
                        <a:t> </a:t>
                      </a:r>
                      <a:r>
                        <a:rPr lang="de-DE" sz="1700" b="0" err="1">
                          <a:solidFill>
                            <a:srgbClr val="404040"/>
                          </a:solidFill>
                          <a:latin typeface="Calibri" panose="020F0502020204030204" pitchFamily="34" charset="0"/>
                          <a:cs typeface="Calibri" panose="020F0502020204030204" pitchFamily="34" charset="0"/>
                        </a:rPr>
                        <a:t>starting</a:t>
                      </a:r>
                      <a:r>
                        <a:rPr lang="de-DE" sz="1700" b="0">
                          <a:solidFill>
                            <a:srgbClr val="404040"/>
                          </a:solidFill>
                          <a:latin typeface="Calibri" panose="020F0502020204030204" pitchFamily="34" charset="0"/>
                          <a:cs typeface="Calibri" panose="020F0502020204030204" pitchFamily="34" charset="0"/>
                        </a:rPr>
                        <a:t> in 2024 </a:t>
                      </a:r>
                      <a:r>
                        <a:rPr lang="de-DE" sz="1700" b="0" err="1">
                          <a:solidFill>
                            <a:srgbClr val="404040"/>
                          </a:solidFill>
                          <a:latin typeface="Calibri" panose="020F0502020204030204" pitchFamily="34" charset="0"/>
                          <a:cs typeface="Calibri" panose="020F0502020204030204" pitchFamily="34" charset="0"/>
                        </a:rPr>
                        <a:t>for</a:t>
                      </a:r>
                      <a:r>
                        <a:rPr lang="de-DE" sz="1700" b="0">
                          <a:solidFill>
                            <a:srgbClr val="404040"/>
                          </a:solidFill>
                          <a:latin typeface="Calibri" panose="020F0502020204030204" pitchFamily="34" charset="0"/>
                          <a:cs typeface="Calibri" panose="020F0502020204030204" pitchFamily="34" charset="0"/>
                        </a:rPr>
                        <a:t> </a:t>
                      </a:r>
                      <a:r>
                        <a:rPr lang="de-DE" sz="1700" b="0" err="1">
                          <a:solidFill>
                            <a:srgbClr val="404040"/>
                          </a:solidFill>
                          <a:latin typeface="Calibri" panose="020F0502020204030204" pitchFamily="34" charset="0"/>
                          <a:cs typeface="Calibri" panose="020F0502020204030204" pitchFamily="34" charset="0"/>
                        </a:rPr>
                        <a:t>big</a:t>
                      </a:r>
                      <a:r>
                        <a:rPr lang="de-DE" sz="1700" b="0">
                          <a:solidFill>
                            <a:srgbClr val="404040"/>
                          </a:solidFill>
                          <a:latin typeface="Calibri" panose="020F0502020204030204" pitchFamily="34" charset="0"/>
                          <a:cs typeface="Calibri" panose="020F0502020204030204" pitchFamily="34" charset="0"/>
                        </a:rPr>
                        <a:t> Companies</a:t>
                      </a:r>
                      <a:endParaRPr lang="en-US" sz="1700" b="0">
                        <a:solidFill>
                          <a:srgbClr val="404040"/>
                        </a:solidFill>
                        <a:latin typeface="Calibri" panose="020F0502020204030204" pitchFamily="34" charset="0"/>
                        <a:cs typeface="Calibri" panose="020F0502020204030204" pitchFamily="34" charset="0"/>
                      </a:endParaRP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663094019"/>
                  </a:ext>
                </a:extLst>
              </a:tr>
              <a:tr h="7686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700" b="0" err="1">
                          <a:solidFill>
                            <a:srgbClr val="404040"/>
                          </a:solidFill>
                          <a:latin typeface="Calibri" panose="020F0502020204030204" pitchFamily="34" charset="0"/>
                          <a:cs typeface="Calibri" panose="020F0502020204030204" pitchFamily="34" charset="0"/>
                        </a:rPr>
                        <a:t>Detailed</a:t>
                      </a:r>
                      <a:r>
                        <a:rPr lang="de-DE" sz="1700" b="0">
                          <a:solidFill>
                            <a:srgbClr val="404040"/>
                          </a:solidFill>
                          <a:latin typeface="Calibri" panose="020F0502020204030204" pitchFamily="34" charset="0"/>
                          <a:cs typeface="Calibri" panose="020F0502020204030204" pitchFamily="34" charset="0"/>
                        </a:rPr>
                        <a:t> Report with lots of Datapoints after ESRS.</a:t>
                      </a: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399020920"/>
                  </a:ext>
                </a:extLst>
              </a:tr>
              <a:tr h="9992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700" b="0">
                          <a:solidFill>
                            <a:srgbClr val="404040"/>
                          </a:solidFill>
                          <a:latin typeface="Calibri" panose="020F0502020204030204" pitchFamily="34" charset="0"/>
                          <a:cs typeface="Calibri" panose="020F0502020204030204" pitchFamily="34" charset="0"/>
                        </a:rPr>
                        <a:t>EU-</a:t>
                      </a:r>
                      <a:r>
                        <a:rPr lang="de-DE" sz="1700" b="0" err="1">
                          <a:solidFill>
                            <a:srgbClr val="404040"/>
                          </a:solidFill>
                          <a:latin typeface="Calibri" panose="020F0502020204030204" pitchFamily="34" charset="0"/>
                          <a:cs typeface="Calibri" panose="020F0502020204030204" pitchFamily="34" charset="0"/>
                        </a:rPr>
                        <a:t>Sustainability</a:t>
                      </a:r>
                      <a:r>
                        <a:rPr lang="de-DE" sz="1700" b="0">
                          <a:solidFill>
                            <a:srgbClr val="404040"/>
                          </a:solidFill>
                          <a:latin typeface="Calibri" panose="020F0502020204030204" pitchFamily="34" charset="0"/>
                          <a:cs typeface="Calibri" panose="020F0502020204030204" pitchFamily="34" charset="0"/>
                        </a:rPr>
                        <a:t> </a:t>
                      </a:r>
                      <a:r>
                        <a:rPr lang="de-DE" sz="1700" b="0" err="1">
                          <a:solidFill>
                            <a:srgbClr val="404040"/>
                          </a:solidFill>
                          <a:latin typeface="Calibri" panose="020F0502020204030204" pitchFamily="34" charset="0"/>
                          <a:cs typeface="Calibri" panose="020F0502020204030204" pitchFamily="34" charset="0"/>
                        </a:rPr>
                        <a:t>standards</a:t>
                      </a:r>
                      <a:r>
                        <a:rPr lang="de-DE" sz="1700" b="0">
                          <a:solidFill>
                            <a:srgbClr val="404040"/>
                          </a:solidFill>
                          <a:latin typeface="Calibri" panose="020F0502020204030204" pitchFamily="34" charset="0"/>
                          <a:cs typeface="Calibri" panose="020F0502020204030204" pitchFamily="34" charset="0"/>
                        </a:rPr>
                        <a:t> (ESRS) </a:t>
                      </a:r>
                      <a:r>
                        <a:rPr lang="de-DE" sz="1700" b="0" err="1">
                          <a:solidFill>
                            <a:srgbClr val="404040"/>
                          </a:solidFill>
                          <a:latin typeface="Calibri" panose="020F0502020204030204" pitchFamily="34" charset="0"/>
                          <a:cs typeface="Calibri" panose="020F0502020204030204" pitchFamily="34" charset="0"/>
                        </a:rPr>
                        <a:t>seperated</a:t>
                      </a:r>
                      <a:r>
                        <a:rPr lang="de-DE" sz="1700" b="0">
                          <a:solidFill>
                            <a:srgbClr val="404040"/>
                          </a:solidFill>
                          <a:latin typeface="Calibri" panose="020F0502020204030204" pitchFamily="34" charset="0"/>
                          <a:cs typeface="Calibri" panose="020F0502020204030204" pitchFamily="34" charset="0"/>
                        </a:rPr>
                        <a:t> </a:t>
                      </a:r>
                      <a:r>
                        <a:rPr lang="de-DE" sz="1700" b="0" err="1">
                          <a:solidFill>
                            <a:srgbClr val="404040"/>
                          </a:solidFill>
                          <a:latin typeface="Calibri" panose="020F0502020204030204" pitchFamily="34" charset="0"/>
                          <a:cs typeface="Calibri" panose="020F0502020204030204" pitchFamily="34" charset="0"/>
                        </a:rPr>
                        <a:t>from</a:t>
                      </a:r>
                      <a:r>
                        <a:rPr lang="de-DE" sz="1700" b="0">
                          <a:solidFill>
                            <a:srgbClr val="404040"/>
                          </a:solidFill>
                          <a:latin typeface="Calibri" panose="020F0502020204030204" pitchFamily="34" charset="0"/>
                          <a:cs typeface="Calibri" panose="020F0502020204030204" pitchFamily="34" charset="0"/>
                        </a:rPr>
                        <a:t> </a:t>
                      </a:r>
                      <a:r>
                        <a:rPr lang="de-DE" sz="1700" b="0" err="1">
                          <a:solidFill>
                            <a:srgbClr val="404040"/>
                          </a:solidFill>
                          <a:latin typeface="Calibri" panose="020F0502020204030204" pitchFamily="34" charset="0"/>
                          <a:cs typeface="Calibri" panose="020F0502020204030204" pitchFamily="34" charset="0"/>
                        </a:rPr>
                        <a:t>other</a:t>
                      </a:r>
                      <a:r>
                        <a:rPr lang="de-DE" sz="1700" b="0">
                          <a:solidFill>
                            <a:srgbClr val="404040"/>
                          </a:solidFill>
                          <a:latin typeface="Calibri" panose="020F0502020204030204" pitchFamily="34" charset="0"/>
                          <a:cs typeface="Calibri" panose="020F0502020204030204" pitchFamily="34" charset="0"/>
                        </a:rPr>
                        <a:t> EU- Guidelines</a:t>
                      </a: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3215819756"/>
                  </a:ext>
                </a:extLst>
              </a:tr>
              <a:tr h="7613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700" b="0" kern="1200">
                          <a:solidFill>
                            <a:srgbClr val="404040"/>
                          </a:solidFill>
                          <a:latin typeface="Calibri" panose="020F0502020204030204" pitchFamily="34" charset="0"/>
                          <a:cs typeface="Calibri" panose="020F0502020204030204" pitchFamily="34" charset="0"/>
                        </a:rPr>
                        <a:t>Whole Value Chain </a:t>
                      </a:r>
                      <a:r>
                        <a:rPr lang="de-DE" sz="1700" b="0" kern="1200" err="1">
                          <a:solidFill>
                            <a:srgbClr val="404040"/>
                          </a:solidFill>
                          <a:latin typeface="Calibri" panose="020F0502020204030204" pitchFamily="34" charset="0"/>
                          <a:cs typeface="Calibri" panose="020F0502020204030204" pitchFamily="34" charset="0"/>
                        </a:rPr>
                        <a:t>approach</a:t>
                      </a:r>
                      <a:endParaRPr lang="de-DE" sz="1700" b="0" kern="1200">
                        <a:solidFill>
                          <a:srgbClr val="404040"/>
                        </a:solidFill>
                        <a:latin typeface="Calibri" panose="020F0502020204030204" pitchFamily="34" charset="0"/>
                        <a:cs typeface="Calibri" panose="020F0502020204030204" pitchFamily="34" charset="0"/>
                      </a:endParaRP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776757711"/>
                  </a:ext>
                </a:extLst>
              </a:tr>
            </a:tbl>
          </a:graphicData>
        </a:graphic>
      </p:graphicFrame>
      <p:sp>
        <p:nvSpPr>
          <p:cNvPr id="4" name="Prostokąt 2">
            <a:extLst>
              <a:ext uri="{FF2B5EF4-FFF2-40B4-BE49-F238E27FC236}">
                <a16:creationId xmlns:a16="http://schemas.microsoft.com/office/drawing/2014/main" id="{9D52C49D-6967-ED5F-16BE-6D70C441E19A}"/>
              </a:ext>
            </a:extLst>
          </p:cNvPr>
          <p:cNvSpPr/>
          <p:nvPr/>
        </p:nvSpPr>
        <p:spPr>
          <a:xfrm>
            <a:off x="4716727" y="1759763"/>
            <a:ext cx="3531337" cy="339901"/>
          </a:xfrm>
          <a:prstGeom prst="rect">
            <a:avLst/>
          </a:prstGeom>
          <a:noFill/>
        </p:spPr>
        <p:txBody>
          <a:bodyPr wrap="square">
            <a:spAutoFit/>
          </a:bodyPr>
          <a:lstStyle/>
          <a:p>
            <a:pPr>
              <a:lnSpc>
                <a:spcPts val="1760"/>
              </a:lnSpc>
              <a:defRPr/>
            </a:pPr>
            <a:r>
              <a:rPr kumimoji="0" lang="en-AU" sz="2200" b="1" i="0" u="none" strike="noStrike" kern="120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CSRD until Omnibus</a:t>
            </a:r>
          </a:p>
        </p:txBody>
      </p:sp>
      <p:graphicFrame>
        <p:nvGraphicFramePr>
          <p:cNvPr id="8" name="Table 7">
            <a:extLst>
              <a:ext uri="{FF2B5EF4-FFF2-40B4-BE49-F238E27FC236}">
                <a16:creationId xmlns:a16="http://schemas.microsoft.com/office/drawing/2014/main" id="{2BD5F864-E5E2-7D1B-F1CB-EAEB1CC5187F}"/>
              </a:ext>
            </a:extLst>
          </p:cNvPr>
          <p:cNvGraphicFramePr>
            <a:graphicFrameLocks noGrp="1"/>
          </p:cNvGraphicFramePr>
          <p:nvPr>
            <p:extLst>
              <p:ext uri="{D42A27DB-BD31-4B8C-83A1-F6EECF244321}">
                <p14:modId xmlns:p14="http://schemas.microsoft.com/office/powerpoint/2010/main" val="2474147248"/>
              </p:ext>
            </p:extLst>
          </p:nvPr>
        </p:nvGraphicFramePr>
        <p:xfrm>
          <a:off x="8076185" y="2169075"/>
          <a:ext cx="3420000" cy="4053170"/>
        </p:xfrm>
        <a:graphic>
          <a:graphicData uri="http://schemas.openxmlformats.org/drawingml/2006/table">
            <a:tbl>
              <a:tblPr firstRow="1" bandRow="1">
                <a:tableStyleId>{5C22544A-7EE6-4342-B048-85BDC9FD1C3A}</a:tableStyleId>
              </a:tblPr>
              <a:tblGrid>
                <a:gridCol w="3420000">
                  <a:extLst>
                    <a:ext uri="{9D8B030D-6E8A-4147-A177-3AD203B41FA5}">
                      <a16:colId xmlns:a16="http://schemas.microsoft.com/office/drawing/2014/main" val="737283712"/>
                    </a:ext>
                  </a:extLst>
                </a:gridCol>
              </a:tblGrid>
              <a:tr h="7675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0">
                          <a:solidFill>
                            <a:srgbClr val="404040"/>
                          </a:solidFill>
                          <a:latin typeface="Calibri" panose="020F0502020204030204" pitchFamily="34" charset="0"/>
                          <a:cs typeface="Calibri" panose="020F0502020204030204" pitchFamily="34" charset="0"/>
                        </a:rPr>
                        <a:t>Companies with more than 1000 Employees report required.</a:t>
                      </a: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830680443"/>
                  </a:ext>
                </a:extLst>
              </a:tr>
              <a:tr h="7601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700" b="0">
                          <a:solidFill>
                            <a:srgbClr val="404040"/>
                          </a:solidFill>
                          <a:latin typeface="Calibri" panose="020F0502020204030204" pitchFamily="34" charset="0"/>
                          <a:cs typeface="Calibri" panose="020F0502020204030204" pitchFamily="34" charset="0"/>
                        </a:rPr>
                        <a:t>Shifting </a:t>
                      </a:r>
                      <a:r>
                        <a:rPr lang="de-DE" sz="1700" b="0" err="1">
                          <a:solidFill>
                            <a:srgbClr val="404040"/>
                          </a:solidFill>
                          <a:latin typeface="Calibri" panose="020F0502020204030204" pitchFamily="34" charset="0"/>
                          <a:cs typeface="Calibri" panose="020F0502020204030204" pitchFamily="34" charset="0"/>
                        </a:rPr>
                        <a:t>the</a:t>
                      </a:r>
                      <a:r>
                        <a:rPr lang="de-DE" sz="1700" b="0">
                          <a:solidFill>
                            <a:srgbClr val="404040"/>
                          </a:solidFill>
                          <a:latin typeface="Calibri" panose="020F0502020204030204" pitchFamily="34" charset="0"/>
                          <a:cs typeface="Calibri" panose="020F0502020204030204" pitchFamily="34" charset="0"/>
                        </a:rPr>
                        <a:t> Report </a:t>
                      </a:r>
                      <a:r>
                        <a:rPr lang="de-DE" sz="1700" b="0" err="1">
                          <a:solidFill>
                            <a:srgbClr val="404040"/>
                          </a:solidFill>
                          <a:latin typeface="Calibri" panose="020F0502020204030204" pitchFamily="34" charset="0"/>
                          <a:cs typeface="Calibri" panose="020F0502020204030204" pitchFamily="34" charset="0"/>
                        </a:rPr>
                        <a:t>requirements</a:t>
                      </a:r>
                      <a:r>
                        <a:rPr lang="de-DE" sz="1700" b="0">
                          <a:solidFill>
                            <a:srgbClr val="404040"/>
                          </a:solidFill>
                          <a:latin typeface="Calibri" panose="020F0502020204030204" pitchFamily="34" charset="0"/>
                          <a:cs typeface="Calibri" panose="020F0502020204030204" pitchFamily="34" charset="0"/>
                        </a:rPr>
                        <a:t> </a:t>
                      </a:r>
                      <a:r>
                        <a:rPr lang="de-DE" sz="1700" b="0" err="1">
                          <a:solidFill>
                            <a:srgbClr val="404040"/>
                          </a:solidFill>
                          <a:latin typeface="Calibri" panose="020F0502020204030204" pitchFamily="34" charset="0"/>
                          <a:cs typeface="Calibri" panose="020F0502020204030204" pitchFamily="34" charset="0"/>
                        </a:rPr>
                        <a:t>to</a:t>
                      </a:r>
                      <a:r>
                        <a:rPr lang="de-DE" sz="1700" b="0">
                          <a:solidFill>
                            <a:srgbClr val="404040"/>
                          </a:solidFill>
                          <a:latin typeface="Calibri" panose="020F0502020204030204" pitchFamily="34" charset="0"/>
                          <a:cs typeface="Calibri" panose="020F0502020204030204" pitchFamily="34" charset="0"/>
                        </a:rPr>
                        <a:t> 2 </a:t>
                      </a:r>
                      <a:r>
                        <a:rPr lang="de-DE" sz="1700" b="0" err="1">
                          <a:solidFill>
                            <a:srgbClr val="404040"/>
                          </a:solidFill>
                          <a:latin typeface="Calibri" panose="020F0502020204030204" pitchFamily="34" charset="0"/>
                          <a:cs typeface="Calibri" panose="020F0502020204030204" pitchFamily="34" charset="0"/>
                        </a:rPr>
                        <a:t>years</a:t>
                      </a:r>
                      <a:r>
                        <a:rPr lang="de-DE" sz="1700" b="0">
                          <a:solidFill>
                            <a:srgbClr val="404040"/>
                          </a:solidFill>
                          <a:latin typeface="Calibri" panose="020F0502020204030204" pitchFamily="34" charset="0"/>
                          <a:cs typeface="Calibri" panose="020F0502020204030204" pitchFamily="34" charset="0"/>
                        </a:rPr>
                        <a:t> </a:t>
                      </a:r>
                      <a:r>
                        <a:rPr lang="de-DE" sz="1700" b="0" err="1">
                          <a:solidFill>
                            <a:srgbClr val="404040"/>
                          </a:solidFill>
                          <a:latin typeface="Calibri" panose="020F0502020204030204" pitchFamily="34" charset="0"/>
                          <a:cs typeface="Calibri" panose="020F0502020204030204" pitchFamily="34" charset="0"/>
                        </a:rPr>
                        <a:t>from</a:t>
                      </a:r>
                      <a:r>
                        <a:rPr lang="de-DE" sz="1700" b="0">
                          <a:solidFill>
                            <a:srgbClr val="404040"/>
                          </a:solidFill>
                          <a:latin typeface="Calibri" panose="020F0502020204030204" pitchFamily="34" charset="0"/>
                          <a:cs typeface="Calibri" panose="020F0502020204030204" pitchFamily="34" charset="0"/>
                        </a:rPr>
                        <a:t> </a:t>
                      </a:r>
                      <a:r>
                        <a:rPr lang="de-DE" sz="1700" b="0" err="1">
                          <a:solidFill>
                            <a:srgbClr val="404040"/>
                          </a:solidFill>
                          <a:latin typeface="Calibri" panose="020F0502020204030204" pitchFamily="34" charset="0"/>
                          <a:cs typeface="Calibri" panose="020F0502020204030204" pitchFamily="34" charset="0"/>
                        </a:rPr>
                        <a:t>now</a:t>
                      </a:r>
                      <a:endParaRPr lang="en-US" sz="1700" b="0">
                        <a:solidFill>
                          <a:srgbClr val="404040"/>
                        </a:solidFill>
                        <a:latin typeface="Calibri" panose="020F0502020204030204" pitchFamily="34" charset="0"/>
                        <a:cs typeface="Calibri" panose="020F0502020204030204" pitchFamily="34" charset="0"/>
                      </a:endParaRP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663094019"/>
                  </a:ext>
                </a:extLst>
              </a:tr>
              <a:tr h="7675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700" b="0" err="1">
                          <a:solidFill>
                            <a:srgbClr val="404040"/>
                          </a:solidFill>
                          <a:latin typeface="Calibri" panose="020F0502020204030204" pitchFamily="34" charset="0"/>
                          <a:cs typeface="Calibri" panose="020F0502020204030204" pitchFamily="34" charset="0"/>
                        </a:rPr>
                        <a:t>Reducing</a:t>
                      </a:r>
                      <a:r>
                        <a:rPr lang="de-DE" sz="1700" b="0">
                          <a:solidFill>
                            <a:srgbClr val="404040"/>
                          </a:solidFill>
                          <a:latin typeface="Calibri" panose="020F0502020204030204" pitchFamily="34" charset="0"/>
                          <a:cs typeface="Calibri" panose="020F0502020204030204" pitchFamily="34" charset="0"/>
                        </a:rPr>
                        <a:t> </a:t>
                      </a:r>
                      <a:r>
                        <a:rPr lang="de-DE" sz="1700" b="0" err="1">
                          <a:solidFill>
                            <a:srgbClr val="404040"/>
                          </a:solidFill>
                          <a:latin typeface="Calibri" panose="020F0502020204030204" pitchFamily="34" charset="0"/>
                          <a:cs typeface="Calibri" panose="020F0502020204030204" pitchFamily="34" charset="0"/>
                        </a:rPr>
                        <a:t>the</a:t>
                      </a:r>
                      <a:r>
                        <a:rPr lang="de-DE" sz="1700" b="0">
                          <a:solidFill>
                            <a:srgbClr val="404040"/>
                          </a:solidFill>
                          <a:latin typeface="Calibri" panose="020F0502020204030204" pitchFamily="34" charset="0"/>
                          <a:cs typeface="Calibri" panose="020F0502020204030204" pitchFamily="34" charset="0"/>
                        </a:rPr>
                        <a:t> Datapoints,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700" b="0" err="1">
                          <a:solidFill>
                            <a:srgbClr val="404040"/>
                          </a:solidFill>
                          <a:latin typeface="Calibri" panose="020F0502020204030204" pitchFamily="34" charset="0"/>
                          <a:cs typeface="Calibri" panose="020F0502020204030204" pitchFamily="34" charset="0"/>
                        </a:rPr>
                        <a:t>Simplification</a:t>
                      </a:r>
                      <a:r>
                        <a:rPr lang="de-DE" sz="1700" b="0">
                          <a:solidFill>
                            <a:srgbClr val="404040"/>
                          </a:solidFill>
                          <a:latin typeface="Calibri" panose="020F0502020204030204" pitchFamily="34" charset="0"/>
                          <a:cs typeface="Calibri" panose="020F0502020204030204" pitchFamily="34" charset="0"/>
                        </a:rPr>
                        <a:t> of </a:t>
                      </a:r>
                      <a:r>
                        <a:rPr lang="de-DE" sz="1700" b="0" err="1">
                          <a:solidFill>
                            <a:srgbClr val="404040"/>
                          </a:solidFill>
                          <a:latin typeface="Calibri" panose="020F0502020204030204" pitchFamily="34" charset="0"/>
                          <a:cs typeface="Calibri" panose="020F0502020204030204" pitchFamily="34" charset="0"/>
                        </a:rPr>
                        <a:t>Requirements</a:t>
                      </a:r>
                      <a:r>
                        <a:rPr lang="de-DE" sz="1700" b="0">
                          <a:solidFill>
                            <a:srgbClr val="404040"/>
                          </a:solidFill>
                          <a:latin typeface="Calibri" panose="020F0502020204030204" pitchFamily="34" charset="0"/>
                          <a:cs typeface="Calibri" panose="020F0502020204030204" pitchFamily="34" charset="0"/>
                        </a:rPr>
                        <a:t>.</a:t>
                      </a: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399020920"/>
                  </a:ext>
                </a:extLst>
              </a:tr>
              <a:tr h="9977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700" b="0" err="1">
                          <a:solidFill>
                            <a:srgbClr val="404040"/>
                          </a:solidFill>
                          <a:latin typeface="Calibri" panose="020F0502020204030204" pitchFamily="34" charset="0"/>
                          <a:cs typeface="Calibri" panose="020F0502020204030204" pitchFamily="34" charset="0"/>
                        </a:rPr>
                        <a:t>Improvement</a:t>
                      </a:r>
                      <a:r>
                        <a:rPr lang="de-DE" sz="1700" b="0">
                          <a:solidFill>
                            <a:srgbClr val="404040"/>
                          </a:solidFill>
                          <a:latin typeface="Calibri" panose="020F0502020204030204" pitchFamily="34" charset="0"/>
                          <a:cs typeface="Calibri" panose="020F0502020204030204" pitchFamily="34" charset="0"/>
                        </a:rPr>
                        <a:t> in </a:t>
                      </a:r>
                      <a:r>
                        <a:rPr lang="de-DE" sz="1700" b="0" err="1">
                          <a:solidFill>
                            <a:srgbClr val="404040"/>
                          </a:solidFill>
                          <a:latin typeface="Calibri" panose="020F0502020204030204" pitchFamily="34" charset="0"/>
                          <a:cs typeface="Calibri" panose="020F0502020204030204" pitchFamily="34" charset="0"/>
                        </a:rPr>
                        <a:t>Coherence</a:t>
                      </a:r>
                      <a:r>
                        <a:rPr lang="de-DE" sz="1700" b="0">
                          <a:solidFill>
                            <a:srgbClr val="404040"/>
                          </a:solidFill>
                          <a:latin typeface="Calibri" panose="020F0502020204030204" pitchFamily="34" charset="0"/>
                          <a:cs typeface="Calibri" panose="020F0502020204030204" pitchFamily="34" charset="0"/>
                        </a:rPr>
                        <a:t> </a:t>
                      </a:r>
                      <a:r>
                        <a:rPr lang="de-DE" sz="1700" b="0" err="1">
                          <a:solidFill>
                            <a:srgbClr val="404040"/>
                          </a:solidFill>
                          <a:latin typeface="Calibri" panose="020F0502020204030204" pitchFamily="34" charset="0"/>
                          <a:cs typeface="Calibri" panose="020F0502020204030204" pitchFamily="34" charset="0"/>
                        </a:rPr>
                        <a:t>between</a:t>
                      </a:r>
                      <a:r>
                        <a:rPr lang="de-DE" sz="1700" b="0">
                          <a:solidFill>
                            <a:srgbClr val="404040"/>
                          </a:solidFill>
                          <a:latin typeface="Calibri" panose="020F0502020204030204" pitchFamily="34" charset="0"/>
                          <a:cs typeface="Calibri" panose="020F0502020204030204" pitchFamily="34" charset="0"/>
                        </a:rPr>
                        <a:t> CSRD and </a:t>
                      </a:r>
                      <a:r>
                        <a:rPr lang="de-DE" sz="1700" b="0" err="1">
                          <a:solidFill>
                            <a:srgbClr val="404040"/>
                          </a:solidFill>
                          <a:latin typeface="Calibri" panose="020F0502020204030204" pitchFamily="34" charset="0"/>
                          <a:cs typeface="Calibri" panose="020F0502020204030204" pitchFamily="34" charset="0"/>
                        </a:rPr>
                        <a:t>other</a:t>
                      </a:r>
                      <a:r>
                        <a:rPr lang="de-DE" sz="1700" b="0">
                          <a:solidFill>
                            <a:srgbClr val="404040"/>
                          </a:solidFill>
                          <a:latin typeface="Calibri" panose="020F0502020204030204" pitchFamily="34" charset="0"/>
                          <a:cs typeface="Calibri" panose="020F0502020204030204" pitchFamily="34" charset="0"/>
                        </a:rPr>
                        <a:t> EU-</a:t>
                      </a:r>
                      <a:r>
                        <a:rPr lang="de-DE" sz="1700" b="0" err="1">
                          <a:solidFill>
                            <a:srgbClr val="404040"/>
                          </a:solidFill>
                          <a:latin typeface="Calibri" panose="020F0502020204030204" pitchFamily="34" charset="0"/>
                          <a:cs typeface="Calibri" panose="020F0502020204030204" pitchFamily="34" charset="0"/>
                        </a:rPr>
                        <a:t>Regulations</a:t>
                      </a:r>
                      <a:endParaRPr lang="de-DE" sz="1700" b="0">
                        <a:solidFill>
                          <a:srgbClr val="404040"/>
                        </a:solidFill>
                        <a:latin typeface="Calibri" panose="020F0502020204030204" pitchFamily="34" charset="0"/>
                        <a:cs typeface="Calibri" panose="020F0502020204030204" pitchFamily="34" charset="0"/>
                      </a:endParaRP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3215819756"/>
                  </a:ext>
                </a:extLst>
              </a:tr>
              <a:tr h="7601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700" b="0" kern="1200">
                          <a:solidFill>
                            <a:srgbClr val="404040"/>
                          </a:solidFill>
                          <a:latin typeface="Calibri" panose="020F0502020204030204" pitchFamily="34" charset="0"/>
                          <a:cs typeface="Calibri" panose="020F0502020204030204" pitchFamily="34" charset="0"/>
                        </a:rPr>
                        <a:t>*Value Chain Cap: </a:t>
                      </a:r>
                      <a:r>
                        <a:rPr lang="de-DE" sz="1700" b="0" kern="1200" err="1">
                          <a:solidFill>
                            <a:srgbClr val="404040"/>
                          </a:solidFill>
                          <a:latin typeface="Calibri" panose="020F0502020204030204" pitchFamily="34" charset="0"/>
                          <a:cs typeface="Calibri" panose="020F0502020204030204" pitchFamily="34" charset="0"/>
                        </a:rPr>
                        <a:t>only</a:t>
                      </a:r>
                      <a:r>
                        <a:rPr lang="de-DE" sz="1700" b="0" kern="1200">
                          <a:solidFill>
                            <a:srgbClr val="404040"/>
                          </a:solidFill>
                          <a:latin typeface="Calibri" panose="020F0502020204030204" pitchFamily="34" charset="0"/>
                          <a:cs typeface="Calibri" panose="020F0502020204030204" pitchFamily="34" charset="0"/>
                        </a:rPr>
                        <a:t> VSME </a:t>
                      </a:r>
                      <a:r>
                        <a:rPr lang="de-DE" sz="1700" b="0" kern="1200" err="1">
                          <a:solidFill>
                            <a:srgbClr val="404040"/>
                          </a:solidFill>
                          <a:latin typeface="Calibri" panose="020F0502020204030204" pitchFamily="34" charset="0"/>
                          <a:cs typeface="Calibri" panose="020F0502020204030204" pitchFamily="34" charset="0"/>
                        </a:rPr>
                        <a:t>infos</a:t>
                      </a:r>
                      <a:r>
                        <a:rPr lang="de-DE" sz="1700" b="0" kern="1200">
                          <a:solidFill>
                            <a:srgbClr val="404040"/>
                          </a:solidFill>
                          <a:latin typeface="Calibri" panose="020F0502020204030204" pitchFamily="34" charset="0"/>
                          <a:cs typeface="Calibri" panose="020F0502020204030204" pitchFamily="34" charset="0"/>
                        </a:rPr>
                        <a:t> </a:t>
                      </a:r>
                      <a:r>
                        <a:rPr lang="de-DE" sz="1700" b="0" kern="1200" err="1">
                          <a:solidFill>
                            <a:srgbClr val="404040"/>
                          </a:solidFill>
                          <a:latin typeface="Calibri" panose="020F0502020204030204" pitchFamily="34" charset="0"/>
                          <a:cs typeface="Calibri" panose="020F0502020204030204" pitchFamily="34" charset="0"/>
                        </a:rPr>
                        <a:t>from</a:t>
                      </a:r>
                      <a:r>
                        <a:rPr lang="de-DE" sz="1700" b="0" kern="1200">
                          <a:solidFill>
                            <a:srgbClr val="404040"/>
                          </a:solidFill>
                          <a:latin typeface="Calibri" panose="020F0502020204030204" pitchFamily="34" charset="0"/>
                          <a:cs typeface="Calibri" panose="020F0502020204030204" pitchFamily="34" charset="0"/>
                        </a:rPr>
                        <a:t> SMEs!</a:t>
                      </a: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776757711"/>
                  </a:ext>
                </a:extLst>
              </a:tr>
            </a:tbl>
          </a:graphicData>
        </a:graphic>
      </p:graphicFrame>
      <p:sp>
        <p:nvSpPr>
          <p:cNvPr id="11" name="Prostokąt 2">
            <a:extLst>
              <a:ext uri="{FF2B5EF4-FFF2-40B4-BE49-F238E27FC236}">
                <a16:creationId xmlns:a16="http://schemas.microsoft.com/office/drawing/2014/main" id="{433D6FA2-9146-B686-5E91-02F5A1643E95}"/>
              </a:ext>
            </a:extLst>
          </p:cNvPr>
          <p:cNvSpPr/>
          <p:nvPr/>
        </p:nvSpPr>
        <p:spPr>
          <a:xfrm>
            <a:off x="8172726" y="1766722"/>
            <a:ext cx="3531337" cy="339901"/>
          </a:xfrm>
          <a:prstGeom prst="rect">
            <a:avLst/>
          </a:prstGeom>
          <a:noFill/>
        </p:spPr>
        <p:txBody>
          <a:bodyPr wrap="square">
            <a:spAutoFit/>
          </a:bodyPr>
          <a:lstStyle/>
          <a:p>
            <a:pPr>
              <a:lnSpc>
                <a:spcPts val="1760"/>
              </a:lnSpc>
              <a:defRPr/>
            </a:pPr>
            <a:r>
              <a:rPr kumimoji="0" lang="en-AU" sz="2200" b="1" i="0" u="none" strike="noStrike" kern="120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CSRD after Omnibus</a:t>
            </a:r>
          </a:p>
        </p:txBody>
      </p:sp>
      <p:sp>
        <p:nvSpPr>
          <p:cNvPr id="13" name="TextBox 12">
            <a:extLst>
              <a:ext uri="{FF2B5EF4-FFF2-40B4-BE49-F238E27FC236}">
                <a16:creationId xmlns:a16="http://schemas.microsoft.com/office/drawing/2014/main" id="{2B3F66F7-E976-6D18-99DD-FAAB9C5E5617}"/>
              </a:ext>
            </a:extLst>
          </p:cNvPr>
          <p:cNvSpPr txBox="1"/>
          <p:nvPr/>
        </p:nvSpPr>
        <p:spPr>
          <a:xfrm>
            <a:off x="2873159" y="6356187"/>
            <a:ext cx="8623026" cy="338554"/>
          </a:xfrm>
          <a:prstGeom prst="rect">
            <a:avLst/>
          </a:prstGeom>
          <a:noFill/>
        </p:spPr>
        <p:txBody>
          <a:bodyPr wrap="square">
            <a:spAutoFit/>
          </a:bodyPr>
          <a:lstStyle/>
          <a:p>
            <a:pPr algn="r"/>
            <a:r>
              <a:rPr lang="de-DE" sz="1600" b="0" kern="1200">
                <a:solidFill>
                  <a:srgbClr val="404040"/>
                </a:solidFill>
                <a:latin typeface="Calibri" panose="020F0502020204030204" pitchFamily="34" charset="0"/>
                <a:cs typeface="Calibri" panose="020F0502020204030204" pitchFamily="34" charset="0"/>
              </a:rPr>
              <a:t> *Banks and </a:t>
            </a:r>
            <a:r>
              <a:rPr lang="de-DE" sz="1600" b="0" kern="1200" err="1">
                <a:solidFill>
                  <a:srgbClr val="404040"/>
                </a:solidFill>
                <a:latin typeface="Calibri" panose="020F0502020204030204" pitchFamily="34" charset="0"/>
                <a:cs typeface="Calibri" panose="020F0502020204030204" pitchFamily="34" charset="0"/>
              </a:rPr>
              <a:t>clients</a:t>
            </a:r>
            <a:r>
              <a:rPr lang="de-DE" sz="1600" b="0" kern="1200">
                <a:solidFill>
                  <a:srgbClr val="404040"/>
                </a:solidFill>
                <a:latin typeface="Calibri" panose="020F0502020204030204" pitchFamily="34" charset="0"/>
                <a:cs typeface="Calibri" panose="020F0502020204030204" pitchFamily="34" charset="0"/>
              </a:rPr>
              <a:t> </a:t>
            </a:r>
            <a:r>
              <a:rPr lang="de-DE" sz="1600" b="0" kern="1200" err="1">
                <a:solidFill>
                  <a:srgbClr val="404040"/>
                </a:solidFill>
                <a:latin typeface="Calibri" panose="020F0502020204030204" pitchFamily="34" charset="0"/>
                <a:cs typeface="Calibri" panose="020F0502020204030204" pitchFamily="34" charset="0"/>
              </a:rPr>
              <a:t>could</a:t>
            </a:r>
            <a:r>
              <a:rPr lang="de-DE" sz="1600" b="0" kern="1200">
                <a:solidFill>
                  <a:srgbClr val="404040"/>
                </a:solidFill>
                <a:latin typeface="Calibri" panose="020F0502020204030204" pitchFamily="34" charset="0"/>
                <a:cs typeface="Calibri" panose="020F0502020204030204" pitchFamily="34" charset="0"/>
              </a:rPr>
              <a:t> </a:t>
            </a:r>
            <a:r>
              <a:rPr lang="de-DE" sz="1600" b="0" kern="1200" err="1">
                <a:solidFill>
                  <a:srgbClr val="404040"/>
                </a:solidFill>
                <a:latin typeface="Calibri" panose="020F0502020204030204" pitchFamily="34" charset="0"/>
                <a:cs typeface="Calibri" panose="020F0502020204030204" pitchFamily="34" charset="0"/>
              </a:rPr>
              <a:t>need</a:t>
            </a:r>
            <a:r>
              <a:rPr lang="de-DE" sz="1600" b="0" kern="1200">
                <a:solidFill>
                  <a:srgbClr val="404040"/>
                </a:solidFill>
                <a:latin typeface="Calibri" panose="020F0502020204030204" pitchFamily="34" charset="0"/>
                <a:cs typeface="Calibri" panose="020F0502020204030204" pitchFamily="34" charset="0"/>
              </a:rPr>
              <a:t> </a:t>
            </a:r>
            <a:r>
              <a:rPr lang="de-DE" sz="1600" b="0" kern="1200" err="1">
                <a:solidFill>
                  <a:srgbClr val="404040"/>
                </a:solidFill>
                <a:latin typeface="Calibri" panose="020F0502020204030204" pitchFamily="34" charset="0"/>
                <a:cs typeface="Calibri" panose="020F0502020204030204" pitchFamily="34" charset="0"/>
              </a:rPr>
              <a:t>specific</a:t>
            </a:r>
            <a:r>
              <a:rPr lang="de-DE" sz="1600" b="0" kern="1200">
                <a:solidFill>
                  <a:srgbClr val="404040"/>
                </a:solidFill>
                <a:latin typeface="Calibri" panose="020F0502020204030204" pitchFamily="34" charset="0"/>
                <a:cs typeface="Calibri" panose="020F0502020204030204" pitchFamily="34" charset="0"/>
              </a:rPr>
              <a:t> </a:t>
            </a:r>
            <a:r>
              <a:rPr lang="de-DE" sz="1600" b="0" kern="1200" err="1">
                <a:solidFill>
                  <a:srgbClr val="404040"/>
                </a:solidFill>
                <a:latin typeface="Calibri" panose="020F0502020204030204" pitchFamily="34" charset="0"/>
                <a:cs typeface="Calibri" panose="020F0502020204030204" pitchFamily="34" charset="0"/>
              </a:rPr>
              <a:t>infos</a:t>
            </a:r>
            <a:r>
              <a:rPr lang="de-DE" sz="1600" b="0" kern="1200">
                <a:solidFill>
                  <a:srgbClr val="404040"/>
                </a:solidFill>
                <a:latin typeface="Calibri" panose="020F0502020204030204" pitchFamily="34" charset="0"/>
                <a:cs typeface="Calibri" panose="020F0502020204030204" pitchFamily="34" charset="0"/>
              </a:rPr>
              <a:t>, </a:t>
            </a:r>
            <a:r>
              <a:rPr lang="de-DE" sz="1600" b="0" kern="1200" err="1">
                <a:solidFill>
                  <a:srgbClr val="404040"/>
                </a:solidFill>
                <a:latin typeface="Calibri" panose="020F0502020204030204" pitchFamily="34" charset="0"/>
                <a:cs typeface="Calibri" panose="020F0502020204030204" pitchFamily="34" charset="0"/>
              </a:rPr>
              <a:t>therefore</a:t>
            </a:r>
            <a:r>
              <a:rPr lang="de-DE" sz="1600" b="0" kern="1200">
                <a:solidFill>
                  <a:srgbClr val="404040"/>
                </a:solidFill>
                <a:latin typeface="Calibri" panose="020F0502020204030204" pitchFamily="34" charset="0"/>
                <a:cs typeface="Calibri" panose="020F0502020204030204" pitchFamily="34" charset="0"/>
              </a:rPr>
              <a:t> </a:t>
            </a:r>
            <a:r>
              <a:rPr lang="de-DE" sz="1600" b="0" kern="1200" err="1">
                <a:solidFill>
                  <a:srgbClr val="404040"/>
                </a:solidFill>
                <a:latin typeface="Calibri" panose="020F0502020204030204" pitchFamily="34" charset="0"/>
                <a:cs typeface="Calibri" panose="020F0502020204030204" pitchFamily="34" charset="0"/>
              </a:rPr>
              <a:t>materialiy</a:t>
            </a:r>
            <a:r>
              <a:rPr lang="de-DE" sz="1600" b="0" kern="1200">
                <a:solidFill>
                  <a:srgbClr val="404040"/>
                </a:solidFill>
                <a:latin typeface="Calibri" panose="020F0502020204030204" pitchFamily="34" charset="0"/>
                <a:cs typeface="Calibri" panose="020F0502020204030204" pitchFamily="34" charset="0"/>
              </a:rPr>
              <a:t> </a:t>
            </a:r>
            <a:r>
              <a:rPr lang="de-DE" sz="1600" b="0" kern="1200" err="1">
                <a:solidFill>
                  <a:srgbClr val="404040"/>
                </a:solidFill>
                <a:latin typeface="Calibri" panose="020F0502020204030204" pitchFamily="34" charset="0"/>
                <a:cs typeface="Calibri" panose="020F0502020204030204" pitchFamily="34" charset="0"/>
              </a:rPr>
              <a:t>analysis</a:t>
            </a:r>
            <a:r>
              <a:rPr lang="de-DE" sz="1600" b="0" kern="1200">
                <a:solidFill>
                  <a:srgbClr val="404040"/>
                </a:solidFill>
                <a:latin typeface="Calibri" panose="020F0502020204030204" pitchFamily="34" charset="0"/>
                <a:cs typeface="Calibri" panose="020F0502020204030204" pitchFamily="34" charset="0"/>
              </a:rPr>
              <a:t> </a:t>
            </a:r>
            <a:r>
              <a:rPr lang="de-DE" sz="1600" b="0" kern="1200" err="1">
                <a:solidFill>
                  <a:srgbClr val="404040"/>
                </a:solidFill>
                <a:latin typeface="Calibri" panose="020F0502020204030204" pitchFamily="34" charset="0"/>
                <a:cs typeface="Calibri" panose="020F0502020204030204" pitchFamily="34" charset="0"/>
              </a:rPr>
              <a:t>stongly</a:t>
            </a:r>
            <a:r>
              <a:rPr lang="de-DE" sz="1600" b="0" kern="1200">
                <a:solidFill>
                  <a:srgbClr val="404040"/>
                </a:solidFill>
                <a:latin typeface="Calibri" panose="020F0502020204030204" pitchFamily="34" charset="0"/>
                <a:cs typeface="Calibri" panose="020F0502020204030204" pitchFamily="34" charset="0"/>
              </a:rPr>
              <a:t> </a:t>
            </a:r>
            <a:r>
              <a:rPr lang="de-DE" sz="1600" b="0" kern="1200" err="1">
                <a:solidFill>
                  <a:srgbClr val="404040"/>
                </a:solidFill>
                <a:latin typeface="Calibri" panose="020F0502020204030204" pitchFamily="34" charset="0"/>
                <a:cs typeface="Calibri" panose="020F0502020204030204" pitchFamily="34" charset="0"/>
              </a:rPr>
              <a:t>recommended</a:t>
            </a:r>
            <a:endParaRPr lang="en-US" sz="1600"/>
          </a:p>
        </p:txBody>
      </p:sp>
      <p:sp>
        <p:nvSpPr>
          <p:cNvPr id="24" name="TextBox 23">
            <a:extLst>
              <a:ext uri="{FF2B5EF4-FFF2-40B4-BE49-F238E27FC236}">
                <a16:creationId xmlns:a16="http://schemas.microsoft.com/office/drawing/2014/main" id="{7B877ACA-9763-4DCB-79FF-540C11D86445}"/>
              </a:ext>
            </a:extLst>
          </p:cNvPr>
          <p:cNvSpPr txBox="1"/>
          <p:nvPr/>
        </p:nvSpPr>
        <p:spPr>
          <a:xfrm>
            <a:off x="2059738" y="2296058"/>
            <a:ext cx="1391908" cy="344325"/>
          </a:xfrm>
          <a:prstGeom prst="rect">
            <a:avLst/>
          </a:prstGeom>
          <a:noFill/>
        </p:spPr>
        <p:txBody>
          <a:bodyPr wrap="square">
            <a:spAutoFit/>
          </a:bodyPr>
          <a:lstStyle/>
          <a:p>
            <a:pPr marL="0" indent="0" fontAlgn="ctr">
              <a:lnSpc>
                <a:spcPts val="1860"/>
              </a:lnSpc>
              <a:buNone/>
            </a:pPr>
            <a:r>
              <a:rPr lang="de-DE" sz="1800" b="1" err="1">
                <a:solidFill>
                  <a:schemeClr val="bg1"/>
                </a:solidFill>
                <a:latin typeface="Calibri" panose="020F0502020204030204" pitchFamily="34" charset="0"/>
                <a:cs typeface="Calibri" panose="020F0502020204030204" pitchFamily="34" charset="0"/>
              </a:rPr>
              <a:t>Aspect</a:t>
            </a:r>
            <a:endParaRPr lang="de-DE" sz="1800" b="1">
              <a:solidFill>
                <a:schemeClr val="bg1"/>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FDA71F5E-3B43-BA02-D541-D88133FD19C8}"/>
              </a:ext>
            </a:extLst>
          </p:cNvPr>
          <p:cNvSpPr txBox="1"/>
          <p:nvPr/>
        </p:nvSpPr>
        <p:spPr>
          <a:xfrm>
            <a:off x="2059738" y="2952699"/>
            <a:ext cx="3711597" cy="587981"/>
          </a:xfrm>
          <a:prstGeom prst="rect">
            <a:avLst/>
          </a:prstGeom>
          <a:noFill/>
        </p:spPr>
        <p:txBody>
          <a:bodyPr wrap="square">
            <a:spAutoFit/>
          </a:bodyPr>
          <a:lstStyle/>
          <a:p>
            <a:pPr marL="0" indent="0" fontAlgn="ctr">
              <a:lnSpc>
                <a:spcPts val="1860"/>
              </a:lnSpc>
              <a:buNone/>
            </a:pPr>
            <a:r>
              <a:rPr lang="de-DE" sz="1800" b="1">
                <a:solidFill>
                  <a:schemeClr val="bg1"/>
                </a:solidFill>
                <a:latin typeface="Calibri" panose="020F0502020204030204" pitchFamily="34" charset="0"/>
                <a:cs typeface="Calibri" panose="020F0502020204030204" pitchFamily="34" charset="0"/>
              </a:rPr>
              <a:t>Threshold </a:t>
            </a:r>
            <a:r>
              <a:rPr lang="de-DE" sz="1800" b="1" err="1">
                <a:solidFill>
                  <a:schemeClr val="bg1"/>
                </a:solidFill>
                <a:latin typeface="Calibri" panose="020F0502020204030204" pitchFamily="34" charset="0"/>
                <a:cs typeface="Calibri" panose="020F0502020204030204" pitchFamily="34" charset="0"/>
              </a:rPr>
              <a:t>for</a:t>
            </a:r>
            <a:r>
              <a:rPr lang="de-DE" sz="1800" b="1">
                <a:solidFill>
                  <a:schemeClr val="bg1"/>
                </a:solidFill>
                <a:latin typeface="Calibri" panose="020F0502020204030204" pitchFamily="34" charset="0"/>
                <a:cs typeface="Calibri" panose="020F0502020204030204" pitchFamily="34" charset="0"/>
              </a:rPr>
              <a:t> </a:t>
            </a:r>
          </a:p>
          <a:p>
            <a:pPr marL="0" indent="0" fontAlgn="ctr">
              <a:lnSpc>
                <a:spcPts val="1860"/>
              </a:lnSpc>
              <a:buNone/>
            </a:pPr>
            <a:r>
              <a:rPr lang="de-DE" sz="1800" b="1">
                <a:solidFill>
                  <a:schemeClr val="bg1"/>
                </a:solidFill>
                <a:latin typeface="Calibri" panose="020F0502020204030204" pitchFamily="34" charset="0"/>
                <a:cs typeface="Calibri" panose="020F0502020204030204" pitchFamily="34" charset="0"/>
              </a:rPr>
              <a:t>Reporting </a:t>
            </a:r>
            <a:r>
              <a:rPr lang="de-DE" sz="1800" b="1" err="1">
                <a:solidFill>
                  <a:schemeClr val="bg1"/>
                </a:solidFill>
                <a:latin typeface="Calibri" panose="020F0502020204030204" pitchFamily="34" charset="0"/>
                <a:cs typeface="Calibri" panose="020F0502020204030204" pitchFamily="34" charset="0"/>
              </a:rPr>
              <a:t>Requirement</a:t>
            </a:r>
            <a:endParaRPr lang="de-DE" sz="1800" b="1">
              <a:solidFill>
                <a:schemeClr val="bg1"/>
              </a:solidFill>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C6D2B99A-D0F0-E7E9-EDC7-A707834713A9}"/>
              </a:ext>
            </a:extLst>
          </p:cNvPr>
          <p:cNvSpPr txBox="1"/>
          <p:nvPr/>
        </p:nvSpPr>
        <p:spPr>
          <a:xfrm>
            <a:off x="2059738" y="3781736"/>
            <a:ext cx="2667170" cy="335989"/>
          </a:xfrm>
          <a:prstGeom prst="rect">
            <a:avLst/>
          </a:prstGeom>
          <a:noFill/>
        </p:spPr>
        <p:txBody>
          <a:bodyPr wrap="square">
            <a:spAutoFit/>
          </a:bodyPr>
          <a:lstStyle/>
          <a:p>
            <a:pPr>
              <a:lnSpc>
                <a:spcPts val="1860"/>
              </a:lnSpc>
            </a:pPr>
            <a:r>
              <a:rPr lang="de-DE" sz="1800" b="1">
                <a:solidFill>
                  <a:schemeClr val="bg1"/>
                </a:solidFill>
                <a:latin typeface="Calibri" panose="020F0502020204030204" pitchFamily="34" charset="0"/>
                <a:cs typeface="Calibri" panose="020F0502020204030204" pitchFamily="34" charset="0"/>
              </a:rPr>
              <a:t>Deadlines</a:t>
            </a:r>
            <a:endParaRPr lang="en-US">
              <a:solidFill>
                <a:schemeClr val="bg1"/>
              </a:solidFill>
            </a:endParaRPr>
          </a:p>
        </p:txBody>
      </p:sp>
      <p:sp>
        <p:nvSpPr>
          <p:cNvPr id="33" name="TextBox 32">
            <a:extLst>
              <a:ext uri="{FF2B5EF4-FFF2-40B4-BE49-F238E27FC236}">
                <a16:creationId xmlns:a16="http://schemas.microsoft.com/office/drawing/2014/main" id="{055F1B3E-527B-B0DD-6AC0-E7C21B12D178}"/>
              </a:ext>
            </a:extLst>
          </p:cNvPr>
          <p:cNvSpPr txBox="1"/>
          <p:nvPr/>
        </p:nvSpPr>
        <p:spPr>
          <a:xfrm>
            <a:off x="2059738" y="4509556"/>
            <a:ext cx="2482237" cy="587981"/>
          </a:xfrm>
          <a:prstGeom prst="rect">
            <a:avLst/>
          </a:prstGeom>
          <a:noFill/>
        </p:spPr>
        <p:txBody>
          <a:bodyPr wrap="square">
            <a:spAutoFit/>
          </a:bodyPr>
          <a:lstStyle/>
          <a:p>
            <a:pPr marL="0" indent="0" fontAlgn="ctr">
              <a:lnSpc>
                <a:spcPts val="1860"/>
              </a:lnSpc>
              <a:buNone/>
            </a:pPr>
            <a:r>
              <a:rPr lang="de-DE" sz="1800" b="1">
                <a:solidFill>
                  <a:schemeClr val="bg1"/>
                </a:solidFill>
                <a:latin typeface="Calibri" panose="020F0502020204030204" pitchFamily="34" charset="0"/>
                <a:cs typeface="Calibri" panose="020F0502020204030204" pitchFamily="34" charset="0"/>
              </a:rPr>
              <a:t>Reporting </a:t>
            </a:r>
            <a:r>
              <a:rPr lang="de-DE" b="1" err="1">
                <a:solidFill>
                  <a:schemeClr val="bg1"/>
                </a:solidFill>
                <a:latin typeface="Calibri" panose="020F0502020204030204" pitchFamily="34" charset="0"/>
                <a:cs typeface="Calibri" panose="020F0502020204030204" pitchFamily="34" charset="0"/>
              </a:rPr>
              <a:t>O</a:t>
            </a:r>
            <a:r>
              <a:rPr lang="de-DE" sz="1800" b="1" err="1">
                <a:solidFill>
                  <a:schemeClr val="bg1"/>
                </a:solidFill>
                <a:latin typeface="Calibri" panose="020F0502020204030204" pitchFamily="34" charset="0"/>
                <a:cs typeface="Calibri" panose="020F0502020204030204" pitchFamily="34" charset="0"/>
              </a:rPr>
              <a:t>bligations</a:t>
            </a:r>
            <a:r>
              <a:rPr lang="de-DE" sz="1800" b="1">
                <a:solidFill>
                  <a:schemeClr val="bg1"/>
                </a:solidFill>
                <a:latin typeface="Calibri" panose="020F0502020204030204" pitchFamily="34" charset="0"/>
                <a:cs typeface="Calibri" panose="020F0502020204030204" pitchFamily="34" charset="0"/>
              </a:rPr>
              <a:t> </a:t>
            </a:r>
          </a:p>
          <a:p>
            <a:pPr marL="0" indent="0" fontAlgn="ctr">
              <a:lnSpc>
                <a:spcPts val="1860"/>
              </a:lnSpc>
              <a:buNone/>
            </a:pPr>
            <a:r>
              <a:rPr lang="de-DE" sz="1800" b="1">
                <a:solidFill>
                  <a:schemeClr val="bg1"/>
                </a:solidFill>
                <a:latin typeface="Calibri" panose="020F0502020204030204" pitchFamily="34" charset="0"/>
                <a:cs typeface="Calibri" panose="020F0502020204030204" pitchFamily="34" charset="0"/>
              </a:rPr>
              <a:t>and Data Points</a:t>
            </a:r>
          </a:p>
        </p:txBody>
      </p:sp>
      <p:sp>
        <p:nvSpPr>
          <p:cNvPr id="35" name="TextBox 34">
            <a:extLst>
              <a:ext uri="{FF2B5EF4-FFF2-40B4-BE49-F238E27FC236}">
                <a16:creationId xmlns:a16="http://schemas.microsoft.com/office/drawing/2014/main" id="{DDC80819-239E-282A-1BF4-65610C6ABA02}"/>
              </a:ext>
            </a:extLst>
          </p:cNvPr>
          <p:cNvSpPr txBox="1"/>
          <p:nvPr/>
        </p:nvSpPr>
        <p:spPr>
          <a:xfrm>
            <a:off x="2059738" y="5456623"/>
            <a:ext cx="2482237" cy="587981"/>
          </a:xfrm>
          <a:prstGeom prst="rect">
            <a:avLst/>
          </a:prstGeom>
          <a:noFill/>
        </p:spPr>
        <p:txBody>
          <a:bodyPr wrap="square">
            <a:spAutoFit/>
          </a:bodyPr>
          <a:lstStyle/>
          <a:p>
            <a:pPr marL="0" indent="0" fontAlgn="ctr">
              <a:lnSpc>
                <a:spcPts val="1860"/>
              </a:lnSpc>
              <a:buNone/>
            </a:pPr>
            <a:r>
              <a:rPr lang="de-DE" sz="1800" b="1" err="1">
                <a:solidFill>
                  <a:schemeClr val="bg1"/>
                </a:solidFill>
                <a:latin typeface="Calibri" panose="020F0502020204030204" pitchFamily="34" charset="0"/>
                <a:cs typeface="Calibri" panose="020F0502020204030204" pitchFamily="34" charset="0"/>
              </a:rPr>
              <a:t>Coherence</a:t>
            </a:r>
            <a:r>
              <a:rPr lang="de-DE" sz="1800" b="1">
                <a:solidFill>
                  <a:schemeClr val="bg1"/>
                </a:solidFill>
                <a:latin typeface="Calibri" panose="020F0502020204030204" pitchFamily="34" charset="0"/>
                <a:cs typeface="Calibri" panose="020F0502020204030204" pitchFamily="34" charset="0"/>
              </a:rPr>
              <a:t> with </a:t>
            </a:r>
          </a:p>
          <a:p>
            <a:pPr marL="0" indent="0" fontAlgn="ctr">
              <a:lnSpc>
                <a:spcPts val="1860"/>
              </a:lnSpc>
              <a:buNone/>
            </a:pPr>
            <a:r>
              <a:rPr lang="de-DE" sz="1800" b="1" err="1">
                <a:solidFill>
                  <a:schemeClr val="bg1"/>
                </a:solidFill>
                <a:latin typeface="Calibri" panose="020F0502020204030204" pitchFamily="34" charset="0"/>
                <a:cs typeface="Calibri" panose="020F0502020204030204" pitchFamily="34" charset="0"/>
              </a:rPr>
              <a:t>other</a:t>
            </a:r>
            <a:r>
              <a:rPr lang="de-DE" sz="1800" b="1">
                <a:solidFill>
                  <a:schemeClr val="bg1"/>
                </a:solidFill>
                <a:latin typeface="Calibri" panose="020F0502020204030204" pitchFamily="34" charset="0"/>
                <a:cs typeface="Calibri" panose="020F0502020204030204" pitchFamily="34" charset="0"/>
              </a:rPr>
              <a:t> EU-Guidelines</a:t>
            </a:r>
          </a:p>
        </p:txBody>
      </p:sp>
      <p:sp>
        <p:nvSpPr>
          <p:cNvPr id="39" name="Textfeld 3">
            <a:extLst>
              <a:ext uri="{FF2B5EF4-FFF2-40B4-BE49-F238E27FC236}">
                <a16:creationId xmlns:a16="http://schemas.microsoft.com/office/drawing/2014/main" id="{C21AAC45-DDC7-6AC4-900B-5FF5AE9612C8}"/>
              </a:ext>
            </a:extLst>
          </p:cNvPr>
          <p:cNvSpPr txBox="1"/>
          <p:nvPr/>
        </p:nvSpPr>
        <p:spPr>
          <a:xfrm>
            <a:off x="330057" y="245055"/>
            <a:ext cx="4658632" cy="1554272"/>
          </a:xfrm>
          <a:prstGeom prst="rect">
            <a:avLst/>
          </a:prstGeom>
          <a:noFill/>
        </p:spPr>
        <p:txBody>
          <a:bodyPr wrap="square" lIns="91440" tIns="45720" rIns="91440" bIns="45720" anchor="t">
            <a:spAutoFit/>
          </a:bodyPr>
          <a:lstStyle/>
          <a:p>
            <a:pPr>
              <a:lnSpc>
                <a:spcPts val="3820"/>
              </a:lnSpc>
            </a:pPr>
            <a:r>
              <a:rPr lang="en-US" sz="3600" b="1">
                <a:solidFill>
                  <a:srgbClr val="007772"/>
                </a:solidFill>
                <a:latin typeface="Calibri" panose="020F0502020204030204" pitchFamily="34" charset="0"/>
                <a:cs typeface="Calibri" panose="020F0502020204030204" pitchFamily="34" charset="0"/>
              </a:rPr>
              <a:t>Changes CSRD –  Adaptions by Omnibus</a:t>
            </a:r>
          </a:p>
          <a:p>
            <a:pPr algn="ctr">
              <a:lnSpc>
                <a:spcPts val="3820"/>
              </a:lnSpc>
            </a:pPr>
            <a:endParaRPr lang="en-US" sz="3600" b="1">
              <a:solidFill>
                <a:srgbClr val="007772"/>
              </a:solidFill>
              <a:latin typeface="Calibri" panose="020F0502020204030204" pitchFamily="34" charset="0"/>
              <a:cs typeface="Calibri" panose="020F0502020204030204" pitchFamily="34" charset="0"/>
            </a:endParaRPr>
          </a:p>
        </p:txBody>
      </p:sp>
      <p:sp>
        <p:nvSpPr>
          <p:cNvPr id="40" name="Freeform 39">
            <a:extLst>
              <a:ext uri="{FF2B5EF4-FFF2-40B4-BE49-F238E27FC236}">
                <a16:creationId xmlns:a16="http://schemas.microsoft.com/office/drawing/2014/main" id="{5DAF5654-21E0-04E5-26F8-14223FD7F3B0}"/>
              </a:ext>
            </a:extLst>
          </p:cNvPr>
          <p:cNvSpPr/>
          <p:nvPr/>
        </p:nvSpPr>
        <p:spPr>
          <a:xfrm rot="13447398" flipH="1">
            <a:off x="4831571" y="424285"/>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cxnSp>
        <p:nvCxnSpPr>
          <p:cNvPr id="41" name="Straight Connector 40">
            <a:extLst>
              <a:ext uri="{FF2B5EF4-FFF2-40B4-BE49-F238E27FC236}">
                <a16:creationId xmlns:a16="http://schemas.microsoft.com/office/drawing/2014/main" id="{282C21A7-8412-C716-0520-484B0537D32A}"/>
              </a:ext>
            </a:extLst>
          </p:cNvPr>
          <p:cNvCxnSpPr>
            <a:cxnSpLocks/>
          </p:cNvCxnSpPr>
          <p:nvPr/>
        </p:nvCxnSpPr>
        <p:spPr>
          <a:xfrm>
            <a:off x="0" y="1357979"/>
            <a:ext cx="4988689"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270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A710A-FB7E-F739-2495-B48DD16AA0D6}"/>
            </a:ext>
          </a:extLst>
        </p:cNvPr>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FE55A224-7DFF-64CD-5D1E-50ADADC5049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3584" t="-233" r="42362" b="233"/>
          <a:stretch>
            <a:fillRect/>
          </a:stretch>
        </p:blipFill>
        <p:spPr>
          <a:xfrm>
            <a:off x="2040639" y="-5742"/>
            <a:ext cx="2932759" cy="6857999"/>
          </a:xfrm>
          <a:prstGeom prst="rect">
            <a:avLst/>
          </a:prstGeom>
        </p:spPr>
      </p:pic>
      <p:sp>
        <p:nvSpPr>
          <p:cNvPr id="3" name="Rectangle 2">
            <a:extLst>
              <a:ext uri="{FF2B5EF4-FFF2-40B4-BE49-F238E27FC236}">
                <a16:creationId xmlns:a16="http://schemas.microsoft.com/office/drawing/2014/main" id="{CF74B8A5-EC95-4C7C-5182-1DD00B643C77}"/>
              </a:ext>
            </a:extLst>
          </p:cNvPr>
          <p:cNvSpPr/>
          <p:nvPr/>
        </p:nvSpPr>
        <p:spPr>
          <a:xfrm rot="10800000" flipH="1">
            <a:off x="1" y="4892"/>
            <a:ext cx="4973396"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sp>
        <p:nvSpPr>
          <p:cNvPr id="8" name="Rechteck 19">
            <a:extLst>
              <a:ext uri="{FF2B5EF4-FFF2-40B4-BE49-F238E27FC236}">
                <a16:creationId xmlns:a16="http://schemas.microsoft.com/office/drawing/2014/main" id="{E40D7536-7E23-65ED-4A0D-44E9C9FA72EE}"/>
              </a:ext>
            </a:extLst>
          </p:cNvPr>
          <p:cNvSpPr/>
          <p:nvPr/>
        </p:nvSpPr>
        <p:spPr>
          <a:xfrm>
            <a:off x="331589" y="446050"/>
            <a:ext cx="4035438" cy="2794996"/>
          </a:xfrm>
          <a:prstGeom prst="rect">
            <a:avLst/>
          </a:prstGeom>
          <a:ln>
            <a:noFill/>
          </a:ln>
        </p:spPr>
        <p:txBody>
          <a:bodyPr wrap="square">
            <a:spAutoFit/>
          </a:bodyPr>
          <a:lstStyle/>
          <a:p>
            <a:pPr>
              <a:lnSpc>
                <a:spcPts val="3520"/>
              </a:lnSpc>
              <a:defRPr/>
            </a:pP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Corporate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Sustainability</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Reporting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Directive</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 CSRD</a:t>
            </a:r>
          </a:p>
          <a:p>
            <a:pPr>
              <a:lnSpc>
                <a:spcPts val="3520"/>
              </a:lnSpc>
              <a:defRPr/>
            </a:pPr>
            <a:endParaRPr lang="de-DE" sz="3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a:lnSpc>
                <a:spcPts val="3520"/>
              </a:lnSpc>
              <a:defRPr/>
            </a:pPr>
            <a:endParaRPr kumimoji="0" lang="de-DE" sz="36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20" name="Group 19">
            <a:extLst>
              <a:ext uri="{FF2B5EF4-FFF2-40B4-BE49-F238E27FC236}">
                <a16:creationId xmlns:a16="http://schemas.microsoft.com/office/drawing/2014/main" id="{AA0160A5-BDB8-1AF8-FC86-0FE3A9FF3346}"/>
              </a:ext>
            </a:extLst>
          </p:cNvPr>
          <p:cNvGrpSpPr/>
          <p:nvPr/>
        </p:nvGrpSpPr>
        <p:grpSpPr>
          <a:xfrm>
            <a:off x="4862339" y="621837"/>
            <a:ext cx="1202807" cy="683771"/>
            <a:chOff x="0" y="582312"/>
            <a:chExt cx="1405980" cy="799268"/>
          </a:xfrm>
        </p:grpSpPr>
        <p:cxnSp>
          <p:nvCxnSpPr>
            <p:cNvPr id="21" name="Straight Connector 33">
              <a:extLst>
                <a:ext uri="{FF2B5EF4-FFF2-40B4-BE49-F238E27FC236}">
                  <a16:creationId xmlns:a16="http://schemas.microsoft.com/office/drawing/2014/main" id="{8B75E8FD-AF77-93CE-F515-E4F59FA57C63}"/>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8CA58728-51C9-B216-459D-6733A14E8B65}"/>
                </a:ext>
              </a:extLst>
            </p:cNvPr>
            <p:cNvGrpSpPr/>
            <p:nvPr/>
          </p:nvGrpSpPr>
          <p:grpSpPr>
            <a:xfrm>
              <a:off x="695267" y="582312"/>
              <a:ext cx="710713" cy="799268"/>
              <a:chOff x="4034555" y="5165557"/>
              <a:chExt cx="909265" cy="1022559"/>
            </a:xfrm>
          </p:grpSpPr>
          <p:sp>
            <p:nvSpPr>
              <p:cNvPr id="23" name="Oval 16">
                <a:extLst>
                  <a:ext uri="{FF2B5EF4-FFF2-40B4-BE49-F238E27FC236}">
                    <a16:creationId xmlns:a16="http://schemas.microsoft.com/office/drawing/2014/main" id="{FDF8B38C-1B5C-59B1-6E90-E6929EA54E6E}"/>
                  </a:ext>
                </a:extLst>
              </p:cNvPr>
              <p:cNvSpPr/>
              <p:nvPr/>
            </p:nvSpPr>
            <p:spPr>
              <a:xfrm>
                <a:off x="4051865" y="5165557"/>
                <a:ext cx="877544" cy="877543"/>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4" name="TextBox 26">
                <a:extLst>
                  <a:ext uri="{FF2B5EF4-FFF2-40B4-BE49-F238E27FC236}">
                    <a16:creationId xmlns:a16="http://schemas.microsoft.com/office/drawing/2014/main" id="{D182C0DC-1136-DA19-B4EF-C349310F196D}"/>
                  </a:ext>
                </a:extLst>
              </p:cNvPr>
              <p:cNvSpPr txBox="1"/>
              <p:nvPr/>
            </p:nvSpPr>
            <p:spPr bwMode="auto">
              <a:xfrm>
                <a:off x="4034555" y="5224613"/>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5" name="Group 24">
            <a:extLst>
              <a:ext uri="{FF2B5EF4-FFF2-40B4-BE49-F238E27FC236}">
                <a16:creationId xmlns:a16="http://schemas.microsoft.com/office/drawing/2014/main" id="{09A199E3-D634-996D-2F24-6FDE913C5C13}"/>
              </a:ext>
            </a:extLst>
          </p:cNvPr>
          <p:cNvGrpSpPr/>
          <p:nvPr/>
        </p:nvGrpSpPr>
        <p:grpSpPr>
          <a:xfrm>
            <a:off x="4862339" y="1558445"/>
            <a:ext cx="1202807" cy="698340"/>
            <a:chOff x="0" y="582310"/>
            <a:chExt cx="1405980" cy="816298"/>
          </a:xfrm>
        </p:grpSpPr>
        <p:cxnSp>
          <p:nvCxnSpPr>
            <p:cNvPr id="26" name="Straight Connector 33">
              <a:extLst>
                <a:ext uri="{FF2B5EF4-FFF2-40B4-BE49-F238E27FC236}">
                  <a16:creationId xmlns:a16="http://schemas.microsoft.com/office/drawing/2014/main" id="{EF07788D-5C67-07B4-4C9D-BDF1377A0B7E}"/>
                </a:ext>
              </a:extLst>
            </p:cNvPr>
            <p:cNvCxnSpPr>
              <a:cxnSpLocks/>
            </p:cNvCxnSpPr>
            <p:nvPr/>
          </p:nvCxnSpPr>
          <p:spPr>
            <a:xfrm>
              <a:off x="0" y="951782"/>
              <a:ext cx="708796" cy="0"/>
            </a:xfrm>
            <a:prstGeom prst="line">
              <a:avLst/>
            </a:prstGeom>
            <a:ln w="25400">
              <a:solidFill>
                <a:srgbClr val="007772">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A84A0A1D-5550-3845-110C-DEE8B2635132}"/>
                </a:ext>
              </a:extLst>
            </p:cNvPr>
            <p:cNvGrpSpPr/>
            <p:nvPr/>
          </p:nvGrpSpPr>
          <p:grpSpPr>
            <a:xfrm>
              <a:off x="695267" y="582310"/>
              <a:ext cx="710713" cy="816298"/>
              <a:chOff x="4034555" y="5165557"/>
              <a:chExt cx="909265" cy="1044347"/>
            </a:xfrm>
          </p:grpSpPr>
          <p:sp>
            <p:nvSpPr>
              <p:cNvPr id="28" name="Oval 16">
                <a:extLst>
                  <a:ext uri="{FF2B5EF4-FFF2-40B4-BE49-F238E27FC236}">
                    <a16:creationId xmlns:a16="http://schemas.microsoft.com/office/drawing/2014/main" id="{9DB9F665-1D05-AE70-8985-28F219FBA292}"/>
                  </a:ext>
                </a:extLst>
              </p:cNvPr>
              <p:cNvSpPr/>
              <p:nvPr/>
            </p:nvSpPr>
            <p:spPr>
              <a:xfrm>
                <a:off x="4051865" y="5165557"/>
                <a:ext cx="877544" cy="877543"/>
              </a:xfrm>
              <a:prstGeom prst="ellipse">
                <a:avLst/>
              </a:prstGeom>
              <a:solidFill>
                <a:srgbClr val="007772">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9" name="TextBox 26">
                <a:extLst>
                  <a:ext uri="{FF2B5EF4-FFF2-40B4-BE49-F238E27FC236}">
                    <a16:creationId xmlns:a16="http://schemas.microsoft.com/office/drawing/2014/main" id="{D6659BFC-FEDF-270A-F016-5736E72163F2}"/>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30" name="Group 29">
            <a:extLst>
              <a:ext uri="{FF2B5EF4-FFF2-40B4-BE49-F238E27FC236}">
                <a16:creationId xmlns:a16="http://schemas.microsoft.com/office/drawing/2014/main" id="{AECF10A8-0A32-6F2E-D90C-780F81051EA2}"/>
              </a:ext>
            </a:extLst>
          </p:cNvPr>
          <p:cNvGrpSpPr/>
          <p:nvPr/>
        </p:nvGrpSpPr>
        <p:grpSpPr>
          <a:xfrm>
            <a:off x="4862339" y="2509622"/>
            <a:ext cx="1202807" cy="698340"/>
            <a:chOff x="0" y="582310"/>
            <a:chExt cx="1405980" cy="816298"/>
          </a:xfrm>
        </p:grpSpPr>
        <p:cxnSp>
          <p:nvCxnSpPr>
            <p:cNvPr id="31" name="Straight Connector 33">
              <a:extLst>
                <a:ext uri="{FF2B5EF4-FFF2-40B4-BE49-F238E27FC236}">
                  <a16:creationId xmlns:a16="http://schemas.microsoft.com/office/drawing/2014/main" id="{E9245820-2E86-2953-3182-CAE18286C773}"/>
                </a:ext>
              </a:extLst>
            </p:cNvPr>
            <p:cNvCxnSpPr>
              <a:cxnSpLocks/>
            </p:cNvCxnSpPr>
            <p:nvPr/>
          </p:nvCxnSpPr>
          <p:spPr>
            <a:xfrm>
              <a:off x="0" y="951782"/>
              <a:ext cx="708796"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E641F809-1A5B-7E1B-DBA1-60EA17CD84DD}"/>
                </a:ext>
              </a:extLst>
            </p:cNvPr>
            <p:cNvGrpSpPr/>
            <p:nvPr/>
          </p:nvGrpSpPr>
          <p:grpSpPr>
            <a:xfrm>
              <a:off x="695267" y="582310"/>
              <a:ext cx="710713" cy="816298"/>
              <a:chOff x="4034555" y="5165557"/>
              <a:chExt cx="909265" cy="1044347"/>
            </a:xfrm>
          </p:grpSpPr>
          <p:sp>
            <p:nvSpPr>
              <p:cNvPr id="33" name="Oval 16">
                <a:extLst>
                  <a:ext uri="{FF2B5EF4-FFF2-40B4-BE49-F238E27FC236}">
                    <a16:creationId xmlns:a16="http://schemas.microsoft.com/office/drawing/2014/main" id="{CCF64F98-278A-00ED-E992-C5A3FF6B70D5}"/>
                  </a:ext>
                </a:extLst>
              </p:cNvPr>
              <p:cNvSpPr/>
              <p:nvPr/>
            </p:nvSpPr>
            <p:spPr>
              <a:xfrm>
                <a:off x="4051865" y="5165557"/>
                <a:ext cx="877544" cy="877543"/>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4" name="TextBox 26">
                <a:extLst>
                  <a:ext uri="{FF2B5EF4-FFF2-40B4-BE49-F238E27FC236}">
                    <a16:creationId xmlns:a16="http://schemas.microsoft.com/office/drawing/2014/main" id="{F1DE9D03-C472-0F61-BCFA-DD914AB2CAAF}"/>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4" name="Textfeld 3">
            <a:extLst>
              <a:ext uri="{FF2B5EF4-FFF2-40B4-BE49-F238E27FC236}">
                <a16:creationId xmlns:a16="http://schemas.microsoft.com/office/drawing/2014/main" id="{5DA90DE5-65A5-593B-1BAE-338C1F1A998E}"/>
              </a:ext>
            </a:extLst>
          </p:cNvPr>
          <p:cNvSpPr txBox="1"/>
          <p:nvPr/>
        </p:nvSpPr>
        <p:spPr>
          <a:xfrm>
            <a:off x="331589" y="2635552"/>
            <a:ext cx="4427681" cy="1200329"/>
          </a:xfrm>
          <a:prstGeom prst="rect">
            <a:avLst/>
          </a:prstGeom>
          <a:noFill/>
        </p:spPr>
        <p:txBody>
          <a:bodyPr wrap="square" rtlCol="0">
            <a:spAutoFit/>
          </a:bodyPr>
          <a:lstStyle/>
          <a:p>
            <a:r>
              <a:rPr lang="de-DE" b="1">
                <a:solidFill>
                  <a:schemeClr val="bg1"/>
                </a:solidFill>
              </a:rPr>
              <a:t>MAIN CONTENT -</a:t>
            </a:r>
          </a:p>
          <a:p>
            <a:pPr marL="285750" indent="-285750">
              <a:buFont typeface="Arial" panose="020B0604020202020204" pitchFamily="34" charset="0"/>
              <a:buChar char="•"/>
            </a:pPr>
            <a:r>
              <a:rPr lang="de-DE" err="1">
                <a:solidFill>
                  <a:schemeClr val="bg1"/>
                </a:solidFill>
              </a:rPr>
              <a:t>What</a:t>
            </a:r>
            <a:r>
              <a:rPr lang="de-DE">
                <a:solidFill>
                  <a:schemeClr val="bg1"/>
                </a:solidFill>
              </a:rPr>
              <a:t> </a:t>
            </a:r>
            <a:r>
              <a:rPr lang="de-DE" err="1">
                <a:solidFill>
                  <a:schemeClr val="bg1"/>
                </a:solidFill>
              </a:rPr>
              <a:t>should</a:t>
            </a:r>
            <a:r>
              <a:rPr lang="de-DE">
                <a:solidFill>
                  <a:schemeClr val="bg1"/>
                </a:solidFill>
              </a:rPr>
              <a:t> </a:t>
            </a:r>
            <a:r>
              <a:rPr lang="de-DE" err="1">
                <a:solidFill>
                  <a:schemeClr val="bg1"/>
                </a:solidFill>
              </a:rPr>
              <a:t>be</a:t>
            </a:r>
            <a:r>
              <a:rPr lang="de-DE">
                <a:solidFill>
                  <a:schemeClr val="bg1"/>
                </a:solidFill>
              </a:rPr>
              <a:t> </a:t>
            </a:r>
            <a:r>
              <a:rPr lang="de-DE" err="1">
                <a:solidFill>
                  <a:schemeClr val="bg1"/>
                </a:solidFill>
              </a:rPr>
              <a:t>considered</a:t>
            </a:r>
            <a:r>
              <a:rPr lang="de-DE">
                <a:solidFill>
                  <a:schemeClr val="bg1"/>
                </a:solidFill>
              </a:rPr>
              <a:t>?</a:t>
            </a:r>
          </a:p>
          <a:p>
            <a:pPr marL="285750" indent="-285750">
              <a:buFont typeface="Arial" panose="020B0604020202020204" pitchFamily="34" charset="0"/>
              <a:buChar char="•"/>
            </a:pPr>
            <a:r>
              <a:rPr lang="de-DE" err="1">
                <a:solidFill>
                  <a:schemeClr val="bg1"/>
                </a:solidFill>
              </a:rPr>
              <a:t>Sustainability</a:t>
            </a:r>
            <a:r>
              <a:rPr lang="de-DE">
                <a:solidFill>
                  <a:schemeClr val="bg1"/>
                </a:solidFill>
              </a:rPr>
              <a:t> </a:t>
            </a:r>
            <a:r>
              <a:rPr lang="de-DE" err="1">
                <a:solidFill>
                  <a:schemeClr val="bg1"/>
                </a:solidFill>
              </a:rPr>
              <a:t>belongs</a:t>
            </a:r>
            <a:r>
              <a:rPr lang="de-DE">
                <a:solidFill>
                  <a:schemeClr val="bg1"/>
                </a:solidFill>
              </a:rPr>
              <a:t> in </a:t>
            </a:r>
            <a:r>
              <a:rPr lang="de-DE" err="1">
                <a:solidFill>
                  <a:schemeClr val="bg1"/>
                </a:solidFill>
              </a:rPr>
              <a:t>the</a:t>
            </a:r>
            <a:r>
              <a:rPr lang="de-DE">
                <a:solidFill>
                  <a:schemeClr val="bg1"/>
                </a:solidFill>
              </a:rPr>
              <a:t> final </a:t>
            </a:r>
            <a:r>
              <a:rPr lang="de-DE" err="1">
                <a:solidFill>
                  <a:schemeClr val="bg1"/>
                </a:solidFill>
              </a:rPr>
              <a:t>report</a:t>
            </a:r>
            <a:endParaRPr lang="de-DE">
              <a:solidFill>
                <a:schemeClr val="bg1"/>
              </a:solidFill>
            </a:endParaRPr>
          </a:p>
          <a:p>
            <a:pPr marL="285750" indent="-285750">
              <a:buFont typeface="Arial" panose="020B0604020202020204" pitchFamily="34" charset="0"/>
              <a:buChar char="•"/>
            </a:pPr>
            <a:r>
              <a:rPr lang="de-DE">
                <a:solidFill>
                  <a:schemeClr val="bg1"/>
                </a:solidFill>
              </a:rPr>
              <a:t>(Management </a:t>
            </a:r>
            <a:r>
              <a:rPr lang="de-DE" err="1">
                <a:solidFill>
                  <a:schemeClr val="bg1"/>
                </a:solidFill>
              </a:rPr>
              <a:t>report</a:t>
            </a:r>
            <a:r>
              <a:rPr lang="de-DE">
                <a:solidFill>
                  <a:schemeClr val="bg1"/>
                </a:solidFill>
              </a:rPr>
              <a:t>)</a:t>
            </a:r>
          </a:p>
        </p:txBody>
      </p:sp>
      <p:sp>
        <p:nvSpPr>
          <p:cNvPr id="5" name="Textfeld 11">
            <a:extLst>
              <a:ext uri="{FF2B5EF4-FFF2-40B4-BE49-F238E27FC236}">
                <a16:creationId xmlns:a16="http://schemas.microsoft.com/office/drawing/2014/main" id="{6DFAAA8A-E0FE-4F41-CC5E-8B37071AA3EC}"/>
              </a:ext>
            </a:extLst>
          </p:cNvPr>
          <p:cNvSpPr txBox="1"/>
          <p:nvPr/>
        </p:nvSpPr>
        <p:spPr>
          <a:xfrm>
            <a:off x="6096000" y="688013"/>
            <a:ext cx="3497579" cy="3693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noProof="0">
                <a:ln>
                  <a:noFill/>
                </a:ln>
                <a:solidFill>
                  <a:srgbClr val="404040"/>
                </a:solidFill>
                <a:effectLst/>
                <a:uLnTx/>
                <a:uFillTx/>
                <a:ea typeface="+mn-ea"/>
                <a:cs typeface="+mn-cs"/>
              </a:rPr>
              <a:t>Double Check Materiality Analysis</a:t>
            </a:r>
          </a:p>
        </p:txBody>
      </p:sp>
      <p:sp>
        <p:nvSpPr>
          <p:cNvPr id="6" name="Textfeld 13">
            <a:extLst>
              <a:ext uri="{FF2B5EF4-FFF2-40B4-BE49-F238E27FC236}">
                <a16:creationId xmlns:a16="http://schemas.microsoft.com/office/drawing/2014/main" id="{D6F547EB-0C14-D839-2D5F-4506A4AE2ED6}"/>
              </a:ext>
            </a:extLst>
          </p:cNvPr>
          <p:cNvSpPr txBox="1"/>
          <p:nvPr/>
        </p:nvSpPr>
        <p:spPr>
          <a:xfrm>
            <a:off x="6096000" y="1641874"/>
            <a:ext cx="3353888" cy="3693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solidFill>
                  <a:srgbClr val="404040"/>
                </a:solidFill>
              </a:rPr>
              <a:t>Define Sustainability Goals</a:t>
            </a:r>
            <a:endParaRPr kumimoji="0" lang="en-US" sz="1800" b="0" i="0" u="none" strike="noStrike" kern="1200" cap="none" normalizeH="0" baseline="0" noProof="0">
              <a:ln>
                <a:noFill/>
              </a:ln>
              <a:solidFill>
                <a:srgbClr val="404040"/>
              </a:solidFill>
              <a:effectLst/>
              <a:uLnTx/>
              <a:uFillTx/>
              <a:ea typeface="+mn-ea"/>
              <a:cs typeface="+mn-cs"/>
            </a:endParaRPr>
          </a:p>
        </p:txBody>
      </p:sp>
      <p:sp>
        <p:nvSpPr>
          <p:cNvPr id="7" name="Textfeld 15">
            <a:extLst>
              <a:ext uri="{FF2B5EF4-FFF2-40B4-BE49-F238E27FC236}">
                <a16:creationId xmlns:a16="http://schemas.microsoft.com/office/drawing/2014/main" id="{C328CCBB-DC28-B6F1-98D1-98276467AD65}"/>
              </a:ext>
            </a:extLst>
          </p:cNvPr>
          <p:cNvSpPr txBox="1"/>
          <p:nvPr/>
        </p:nvSpPr>
        <p:spPr>
          <a:xfrm>
            <a:off x="6096000" y="2595735"/>
            <a:ext cx="5543524" cy="3693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solidFill>
                  <a:srgbClr val="404040"/>
                </a:solidFill>
              </a:rPr>
              <a:t>Ensure Testability Through External Examiner</a:t>
            </a:r>
            <a:endParaRPr kumimoji="0" lang="en-US" sz="1800" b="0" i="0" u="none" strike="noStrike" kern="1200" cap="none" normalizeH="0" baseline="0" noProof="0">
              <a:ln>
                <a:noFill/>
              </a:ln>
              <a:solidFill>
                <a:srgbClr val="404040"/>
              </a:solidFill>
              <a:effectLst/>
              <a:uLnTx/>
              <a:uFillTx/>
              <a:ea typeface="+mn-ea"/>
              <a:cs typeface="+mn-cs"/>
            </a:endParaRPr>
          </a:p>
        </p:txBody>
      </p:sp>
      <p:sp>
        <p:nvSpPr>
          <p:cNvPr id="9" name="Textfeld 17">
            <a:extLst>
              <a:ext uri="{FF2B5EF4-FFF2-40B4-BE49-F238E27FC236}">
                <a16:creationId xmlns:a16="http://schemas.microsoft.com/office/drawing/2014/main" id="{CC1F300D-1389-2599-EF3D-9C679C17AC1E}"/>
              </a:ext>
            </a:extLst>
          </p:cNvPr>
          <p:cNvSpPr txBox="1"/>
          <p:nvPr/>
        </p:nvSpPr>
        <p:spPr>
          <a:xfrm>
            <a:off x="6096000" y="3549596"/>
            <a:ext cx="5174115" cy="3693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noProof="0">
                <a:ln>
                  <a:noFill/>
                </a:ln>
                <a:solidFill>
                  <a:srgbClr val="404040"/>
                </a:solidFill>
                <a:effectLst/>
                <a:uLnTx/>
                <a:uFillTx/>
                <a:ea typeface="+mn-ea"/>
                <a:cs typeface="+mn-cs"/>
              </a:rPr>
              <a:t>Ensure Machine Readability (ESAP, XBRL)</a:t>
            </a:r>
          </a:p>
        </p:txBody>
      </p:sp>
      <p:sp>
        <p:nvSpPr>
          <p:cNvPr id="10" name="Textfeld 19">
            <a:extLst>
              <a:ext uri="{FF2B5EF4-FFF2-40B4-BE49-F238E27FC236}">
                <a16:creationId xmlns:a16="http://schemas.microsoft.com/office/drawing/2014/main" id="{D3BD7203-99AF-1983-8714-ACF1B2AD2D0D}"/>
              </a:ext>
            </a:extLst>
          </p:cNvPr>
          <p:cNvSpPr txBox="1"/>
          <p:nvPr/>
        </p:nvSpPr>
        <p:spPr>
          <a:xfrm>
            <a:off x="6096000" y="4503457"/>
            <a:ext cx="3967703"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normalizeH="0" baseline="0" noProof="0">
                <a:ln>
                  <a:noFill/>
                </a:ln>
                <a:solidFill>
                  <a:srgbClr val="404040"/>
                </a:solidFill>
                <a:effectLst/>
                <a:uLnTx/>
                <a:uFillTx/>
                <a:ea typeface="+mn-ea"/>
                <a:cs typeface="+mn-cs"/>
              </a:rPr>
              <a:t>Report On Business Models, Strategies, &amp; Expected Developments</a:t>
            </a:r>
          </a:p>
        </p:txBody>
      </p:sp>
      <p:sp>
        <p:nvSpPr>
          <p:cNvPr id="11" name="Textfeld 21">
            <a:extLst>
              <a:ext uri="{FF2B5EF4-FFF2-40B4-BE49-F238E27FC236}">
                <a16:creationId xmlns:a16="http://schemas.microsoft.com/office/drawing/2014/main" id="{CFE06139-C2A1-3E46-286C-29DFA980888A}"/>
              </a:ext>
            </a:extLst>
          </p:cNvPr>
          <p:cNvSpPr txBox="1"/>
          <p:nvPr/>
        </p:nvSpPr>
        <p:spPr>
          <a:xfrm>
            <a:off x="6096000" y="5457317"/>
            <a:ext cx="5543524" cy="3693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noProof="0">
                <a:ln>
                  <a:noFill/>
                </a:ln>
                <a:solidFill>
                  <a:srgbClr val="404040"/>
                </a:solidFill>
                <a:effectLst/>
                <a:uLnTx/>
                <a:uFillTx/>
                <a:ea typeface="+mn-ea"/>
                <a:cs typeface="+mn-cs"/>
              </a:rPr>
              <a:t>Creating </a:t>
            </a:r>
            <a:r>
              <a:rPr kumimoji="0" lang="en-US" sz="1800" b="0" i="0" u="none" strike="noStrike" kern="1200" cap="none" normalizeH="0" baseline="0" noProof="0" err="1">
                <a:ln>
                  <a:noFill/>
                </a:ln>
                <a:solidFill>
                  <a:srgbClr val="404040"/>
                </a:solidFill>
                <a:effectLst/>
                <a:uLnTx/>
                <a:uFillTx/>
                <a:ea typeface="+mn-ea"/>
                <a:cs typeface="+mn-cs"/>
              </a:rPr>
              <a:t>Comparibility</a:t>
            </a:r>
            <a:r>
              <a:rPr kumimoji="0" lang="en-US" sz="1800" b="0" i="0" u="none" strike="noStrike" kern="1200" cap="none" normalizeH="0" baseline="0" noProof="0">
                <a:ln>
                  <a:noFill/>
                </a:ln>
                <a:solidFill>
                  <a:srgbClr val="404040"/>
                </a:solidFill>
                <a:effectLst/>
                <a:uLnTx/>
                <a:uFillTx/>
                <a:ea typeface="+mn-ea"/>
                <a:cs typeface="+mn-cs"/>
              </a:rPr>
              <a:t> &amp; Transparency</a:t>
            </a:r>
          </a:p>
        </p:txBody>
      </p:sp>
      <p:grpSp>
        <p:nvGrpSpPr>
          <p:cNvPr id="12" name="Group 11">
            <a:extLst>
              <a:ext uri="{FF2B5EF4-FFF2-40B4-BE49-F238E27FC236}">
                <a16:creationId xmlns:a16="http://schemas.microsoft.com/office/drawing/2014/main" id="{90B3BA13-9301-9451-63CA-0EC797576B18}"/>
              </a:ext>
            </a:extLst>
          </p:cNvPr>
          <p:cNvGrpSpPr/>
          <p:nvPr/>
        </p:nvGrpSpPr>
        <p:grpSpPr>
          <a:xfrm>
            <a:off x="4862339" y="3460799"/>
            <a:ext cx="1202807" cy="683771"/>
            <a:chOff x="0" y="582312"/>
            <a:chExt cx="1405980" cy="799268"/>
          </a:xfrm>
        </p:grpSpPr>
        <p:cxnSp>
          <p:nvCxnSpPr>
            <p:cNvPr id="13" name="Straight Connector 33">
              <a:extLst>
                <a:ext uri="{FF2B5EF4-FFF2-40B4-BE49-F238E27FC236}">
                  <a16:creationId xmlns:a16="http://schemas.microsoft.com/office/drawing/2014/main" id="{0D106E19-225A-0DF6-D94D-F2162DA02300}"/>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AFCAF2E8-F31A-C155-0D31-A57A36472EC3}"/>
                </a:ext>
              </a:extLst>
            </p:cNvPr>
            <p:cNvGrpSpPr/>
            <p:nvPr/>
          </p:nvGrpSpPr>
          <p:grpSpPr>
            <a:xfrm>
              <a:off x="695267" y="582312"/>
              <a:ext cx="710713" cy="799268"/>
              <a:chOff x="4034555" y="5165557"/>
              <a:chExt cx="909265" cy="1022559"/>
            </a:xfrm>
          </p:grpSpPr>
          <p:sp>
            <p:nvSpPr>
              <p:cNvPr id="15" name="Oval 16">
                <a:extLst>
                  <a:ext uri="{FF2B5EF4-FFF2-40B4-BE49-F238E27FC236}">
                    <a16:creationId xmlns:a16="http://schemas.microsoft.com/office/drawing/2014/main" id="{97F62DE9-D385-A91E-A027-FF383C8CD9F7}"/>
                  </a:ext>
                </a:extLst>
              </p:cNvPr>
              <p:cNvSpPr/>
              <p:nvPr/>
            </p:nvSpPr>
            <p:spPr>
              <a:xfrm>
                <a:off x="4051865" y="5165557"/>
                <a:ext cx="877544" cy="877543"/>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16" name="TextBox 26">
                <a:extLst>
                  <a:ext uri="{FF2B5EF4-FFF2-40B4-BE49-F238E27FC236}">
                    <a16:creationId xmlns:a16="http://schemas.microsoft.com/office/drawing/2014/main" id="{2D105739-4747-9C0E-81A1-B7E28D4E4F89}"/>
                  </a:ext>
                </a:extLst>
              </p:cNvPr>
              <p:cNvSpPr txBox="1"/>
              <p:nvPr/>
            </p:nvSpPr>
            <p:spPr bwMode="auto">
              <a:xfrm>
                <a:off x="4034555" y="5224613"/>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7" name="Group 16">
            <a:extLst>
              <a:ext uri="{FF2B5EF4-FFF2-40B4-BE49-F238E27FC236}">
                <a16:creationId xmlns:a16="http://schemas.microsoft.com/office/drawing/2014/main" id="{E1746B23-4427-72F0-6253-3A15632EF2D2}"/>
              </a:ext>
            </a:extLst>
          </p:cNvPr>
          <p:cNvGrpSpPr/>
          <p:nvPr/>
        </p:nvGrpSpPr>
        <p:grpSpPr>
          <a:xfrm>
            <a:off x="4862339" y="4397407"/>
            <a:ext cx="1202807" cy="698340"/>
            <a:chOff x="0" y="582310"/>
            <a:chExt cx="1405980" cy="816298"/>
          </a:xfrm>
        </p:grpSpPr>
        <p:cxnSp>
          <p:nvCxnSpPr>
            <p:cNvPr id="18" name="Straight Connector 33">
              <a:extLst>
                <a:ext uri="{FF2B5EF4-FFF2-40B4-BE49-F238E27FC236}">
                  <a16:creationId xmlns:a16="http://schemas.microsoft.com/office/drawing/2014/main" id="{624213EA-6807-6922-5B87-AFB19814DCE3}"/>
                </a:ext>
              </a:extLst>
            </p:cNvPr>
            <p:cNvCxnSpPr>
              <a:cxnSpLocks/>
            </p:cNvCxnSpPr>
            <p:nvPr/>
          </p:nvCxnSpPr>
          <p:spPr>
            <a:xfrm>
              <a:off x="0" y="951782"/>
              <a:ext cx="708796" cy="0"/>
            </a:xfrm>
            <a:prstGeom prst="line">
              <a:avLst/>
            </a:prstGeom>
            <a:ln w="25400">
              <a:solidFill>
                <a:srgbClr val="007772">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AAE3AEAD-31D4-0CF3-70EE-D672537DA349}"/>
                </a:ext>
              </a:extLst>
            </p:cNvPr>
            <p:cNvGrpSpPr/>
            <p:nvPr/>
          </p:nvGrpSpPr>
          <p:grpSpPr>
            <a:xfrm>
              <a:off x="695267" y="582310"/>
              <a:ext cx="710713" cy="816298"/>
              <a:chOff x="4034555" y="5165557"/>
              <a:chExt cx="909265" cy="1044347"/>
            </a:xfrm>
          </p:grpSpPr>
          <p:sp>
            <p:nvSpPr>
              <p:cNvPr id="38" name="Oval 16">
                <a:extLst>
                  <a:ext uri="{FF2B5EF4-FFF2-40B4-BE49-F238E27FC236}">
                    <a16:creationId xmlns:a16="http://schemas.microsoft.com/office/drawing/2014/main" id="{2FCB259F-5562-1A7A-1C9D-9AEA1FAFF79A}"/>
                  </a:ext>
                </a:extLst>
              </p:cNvPr>
              <p:cNvSpPr/>
              <p:nvPr/>
            </p:nvSpPr>
            <p:spPr>
              <a:xfrm>
                <a:off x="4051865" y="5165557"/>
                <a:ext cx="877544" cy="877543"/>
              </a:xfrm>
              <a:prstGeom prst="ellipse">
                <a:avLst/>
              </a:prstGeom>
              <a:solidFill>
                <a:srgbClr val="007772">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9" name="TextBox 26">
                <a:extLst>
                  <a:ext uri="{FF2B5EF4-FFF2-40B4-BE49-F238E27FC236}">
                    <a16:creationId xmlns:a16="http://schemas.microsoft.com/office/drawing/2014/main" id="{2803C663-CA1E-B48A-E62D-70782D49322B}"/>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05</a:t>
                </a:r>
              </a:p>
            </p:txBody>
          </p:sp>
        </p:grpSp>
      </p:grpSp>
      <p:grpSp>
        <p:nvGrpSpPr>
          <p:cNvPr id="40" name="Group 39">
            <a:extLst>
              <a:ext uri="{FF2B5EF4-FFF2-40B4-BE49-F238E27FC236}">
                <a16:creationId xmlns:a16="http://schemas.microsoft.com/office/drawing/2014/main" id="{05F50627-D627-E7BB-64E8-B6A11168315F}"/>
              </a:ext>
            </a:extLst>
          </p:cNvPr>
          <p:cNvGrpSpPr/>
          <p:nvPr/>
        </p:nvGrpSpPr>
        <p:grpSpPr>
          <a:xfrm>
            <a:off x="4862339" y="5348583"/>
            <a:ext cx="1202807" cy="698338"/>
            <a:chOff x="0" y="582308"/>
            <a:chExt cx="1405980" cy="816296"/>
          </a:xfrm>
        </p:grpSpPr>
        <p:cxnSp>
          <p:nvCxnSpPr>
            <p:cNvPr id="41" name="Straight Connector 33">
              <a:extLst>
                <a:ext uri="{FF2B5EF4-FFF2-40B4-BE49-F238E27FC236}">
                  <a16:creationId xmlns:a16="http://schemas.microsoft.com/office/drawing/2014/main" id="{E5F73DDD-898D-05FC-68BA-370A23054738}"/>
                </a:ext>
              </a:extLst>
            </p:cNvPr>
            <p:cNvCxnSpPr>
              <a:cxnSpLocks/>
            </p:cNvCxnSpPr>
            <p:nvPr/>
          </p:nvCxnSpPr>
          <p:spPr>
            <a:xfrm>
              <a:off x="0" y="951782"/>
              <a:ext cx="708796"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88C97FB7-F1CF-7BD8-5A68-7DCDB5E65141}"/>
                </a:ext>
              </a:extLst>
            </p:cNvPr>
            <p:cNvGrpSpPr/>
            <p:nvPr/>
          </p:nvGrpSpPr>
          <p:grpSpPr>
            <a:xfrm>
              <a:off x="695267" y="582308"/>
              <a:ext cx="710713" cy="816296"/>
              <a:chOff x="4034555" y="5165557"/>
              <a:chExt cx="909265" cy="1044345"/>
            </a:xfrm>
          </p:grpSpPr>
          <p:sp>
            <p:nvSpPr>
              <p:cNvPr id="43" name="Oval 16">
                <a:extLst>
                  <a:ext uri="{FF2B5EF4-FFF2-40B4-BE49-F238E27FC236}">
                    <a16:creationId xmlns:a16="http://schemas.microsoft.com/office/drawing/2014/main" id="{02677DF3-2F5A-120D-DC39-FAD9C1590CFC}"/>
                  </a:ext>
                </a:extLst>
              </p:cNvPr>
              <p:cNvSpPr/>
              <p:nvPr/>
            </p:nvSpPr>
            <p:spPr>
              <a:xfrm>
                <a:off x="4051865" y="5165557"/>
                <a:ext cx="877544" cy="877543"/>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44" name="TextBox 26">
                <a:extLst>
                  <a:ext uri="{FF2B5EF4-FFF2-40B4-BE49-F238E27FC236}">
                    <a16:creationId xmlns:a16="http://schemas.microsoft.com/office/drawing/2014/main" id="{F1ACAF34-5449-156F-9D4F-3856816F6648}"/>
                  </a:ext>
                </a:extLst>
              </p:cNvPr>
              <p:cNvSpPr txBox="1"/>
              <p:nvPr/>
            </p:nvSpPr>
            <p:spPr bwMode="auto">
              <a:xfrm>
                <a:off x="4034555" y="5246401"/>
                <a:ext cx="909265" cy="963501"/>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06</a:t>
                </a:r>
              </a:p>
            </p:txBody>
          </p:sp>
        </p:grpSp>
      </p:grpSp>
    </p:spTree>
    <p:extLst>
      <p:ext uri="{BB962C8B-B14F-4D97-AF65-F5344CB8AC3E}">
        <p14:creationId xmlns:p14="http://schemas.microsoft.com/office/powerpoint/2010/main" val="260606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8F5F8-D537-6811-A6F0-2A3123E9B1F9}"/>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14B08120-FD5A-7B82-A021-21DF00A8BB4A}"/>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t="7764" b="7764"/>
          <a:stretch>
            <a:fillRect/>
          </a:stretch>
        </p:blipFill>
        <p:spPr>
          <a:xfrm>
            <a:off x="-2" y="17622"/>
            <a:ext cx="12192002" cy="6865298"/>
          </a:xfrm>
        </p:spPr>
      </p:pic>
      <p:sp>
        <p:nvSpPr>
          <p:cNvPr id="9" name="Textfeld 3">
            <a:extLst>
              <a:ext uri="{FF2B5EF4-FFF2-40B4-BE49-F238E27FC236}">
                <a16:creationId xmlns:a16="http://schemas.microsoft.com/office/drawing/2014/main" id="{3F120989-B598-9BB0-319E-A7A73823943D}"/>
              </a:ext>
            </a:extLst>
          </p:cNvPr>
          <p:cNvSpPr txBox="1"/>
          <p:nvPr/>
        </p:nvSpPr>
        <p:spPr>
          <a:xfrm>
            <a:off x="0" y="1261957"/>
            <a:ext cx="12192000" cy="579646"/>
          </a:xfrm>
          <a:prstGeom prst="rect">
            <a:avLst/>
          </a:prstGeom>
          <a:noFill/>
        </p:spPr>
        <p:txBody>
          <a:bodyPr wrap="square" lIns="91440" tIns="45720" rIns="91440" bIns="45720" anchor="t">
            <a:spAutoFit/>
          </a:bodyPr>
          <a:lstStyle/>
          <a:p>
            <a:pPr algn="ctr">
              <a:lnSpc>
                <a:spcPts val="3820"/>
              </a:lnSpc>
            </a:pPr>
            <a:r>
              <a:rPr lang="en-US" sz="3600" b="1">
                <a:solidFill>
                  <a:schemeClr val="bg1"/>
                </a:solidFill>
                <a:highlight>
                  <a:srgbClr val="EEA821"/>
                </a:highlight>
                <a:latin typeface="Calibri" panose="020F0502020204030204" pitchFamily="34" charset="0"/>
                <a:cs typeface="Calibri" panose="020F0502020204030204" pitchFamily="34" charset="0"/>
              </a:rPr>
              <a:t>  CSRD</a:t>
            </a:r>
            <a:r>
              <a:rPr lang="en-US" sz="3600" b="1">
                <a:solidFill>
                  <a:srgbClr val="EEA821"/>
                </a:solidFill>
                <a:highlight>
                  <a:srgbClr val="EEA821"/>
                </a:highlight>
                <a:latin typeface="Calibri" panose="020F0502020204030204" pitchFamily="34" charset="0"/>
                <a:cs typeface="Calibri" panose="020F0502020204030204" pitchFamily="34" charset="0"/>
              </a:rPr>
              <a:t>..</a:t>
            </a:r>
            <a:r>
              <a:rPr lang="en-US" sz="3600" b="1">
                <a:solidFill>
                  <a:schemeClr val="bg1"/>
                </a:solidFill>
                <a:highlight>
                  <a:srgbClr val="EEA821"/>
                </a:highlight>
                <a:latin typeface="Calibri" panose="020F0502020204030204" pitchFamily="34" charset="0"/>
                <a:cs typeface="Calibri" panose="020F0502020204030204" pitchFamily="34" charset="0"/>
              </a:rPr>
              <a:t> </a:t>
            </a:r>
          </a:p>
        </p:txBody>
      </p:sp>
      <p:sp>
        <p:nvSpPr>
          <p:cNvPr id="10" name="TextBox 9">
            <a:extLst>
              <a:ext uri="{FF2B5EF4-FFF2-40B4-BE49-F238E27FC236}">
                <a16:creationId xmlns:a16="http://schemas.microsoft.com/office/drawing/2014/main" id="{DF3363B4-C770-B9B0-0BC8-8CF2FE82B521}"/>
              </a:ext>
            </a:extLst>
          </p:cNvPr>
          <p:cNvSpPr txBox="1"/>
          <p:nvPr/>
        </p:nvSpPr>
        <p:spPr>
          <a:xfrm>
            <a:off x="3078578" y="2179723"/>
            <a:ext cx="6034842" cy="3416320"/>
          </a:xfrm>
          <a:prstGeom prst="rect">
            <a:avLst/>
          </a:prstGeom>
          <a:noFill/>
        </p:spPr>
        <p:txBody>
          <a:bodyPr wrap="square">
            <a:spAutoFit/>
          </a:bodyPr>
          <a:lstStyle/>
          <a:p>
            <a:pPr algn="ctr"/>
            <a:r>
              <a:rPr lang="en-IE" sz="3600">
                <a:solidFill>
                  <a:schemeClr val="bg1"/>
                </a:solidFill>
                <a:latin typeface="Calibri" panose="020F0502020204030204" pitchFamily="34" charset="0"/>
                <a:ea typeface="Calibri" panose="020F0502020204030204" pitchFamily="34" charset="0"/>
                <a:cs typeface="Calibri" panose="020F0502020204030204" pitchFamily="34" charset="0"/>
              </a:rPr>
              <a:t>Which Customers are </a:t>
            </a:r>
          </a:p>
          <a:p>
            <a:pPr algn="ctr"/>
            <a:r>
              <a:rPr lang="en-IE" sz="3600">
                <a:solidFill>
                  <a:schemeClr val="bg1"/>
                </a:solidFill>
                <a:latin typeface="Calibri" panose="020F0502020204030204" pitchFamily="34" charset="0"/>
                <a:ea typeface="Calibri" panose="020F0502020204030204" pitchFamily="34" charset="0"/>
                <a:cs typeface="Calibri" panose="020F0502020204030204" pitchFamily="34" charset="0"/>
              </a:rPr>
              <a:t>affected by CSRD?</a:t>
            </a:r>
          </a:p>
          <a:p>
            <a:pPr algn="ctr"/>
            <a:endParaRPr lang="en-IE" sz="3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IE" sz="3600">
                <a:solidFill>
                  <a:schemeClr val="bg1"/>
                </a:solidFill>
                <a:latin typeface="Calibri" panose="020F0502020204030204" pitchFamily="34" charset="0"/>
                <a:ea typeface="Calibri" panose="020F0502020204030204" pitchFamily="34" charset="0"/>
                <a:cs typeface="Calibri" panose="020F0502020204030204" pitchFamily="34" charset="0"/>
              </a:rPr>
              <a:t>How close are they to the assessment limits?</a:t>
            </a:r>
          </a:p>
          <a:p>
            <a:pPr algn="ctr"/>
            <a:endParaRPr lang="de-DE" sz="36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F814D159-CD64-787A-396B-B3B016CC3B5E}"/>
              </a:ext>
            </a:extLst>
          </p:cNvPr>
          <p:cNvSpPr/>
          <p:nvPr/>
        </p:nvSpPr>
        <p:spPr>
          <a:xfrm rot="15325054" flipH="1">
            <a:off x="8540456" y="5007002"/>
            <a:ext cx="1461404" cy="830822"/>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0780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8F991D84-DEED-25F5-6608-DC5E5B5F465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9497" b="39497"/>
          <a:stretch>
            <a:fillRect/>
          </a:stretch>
        </p:blipFill>
        <p:spPr>
          <a:xfrm>
            <a:off x="-6256" y="-2"/>
            <a:ext cx="12211000" cy="1442887"/>
          </a:xfrm>
          <a:prstGeom prst="rect">
            <a:avLst/>
          </a:prstGeom>
        </p:spPr>
      </p:pic>
      <p:sp>
        <p:nvSpPr>
          <p:cNvPr id="3" name="Rectangle 2">
            <a:extLst>
              <a:ext uri="{FF2B5EF4-FFF2-40B4-BE49-F238E27FC236}">
                <a16:creationId xmlns:a16="http://schemas.microsoft.com/office/drawing/2014/main" id="{BA2AC50C-9FA3-90D2-A86F-645131107E2A}"/>
              </a:ext>
            </a:extLst>
          </p:cNvPr>
          <p:cNvSpPr/>
          <p:nvPr/>
        </p:nvSpPr>
        <p:spPr>
          <a:xfrm rot="16200000" flipH="1">
            <a:off x="5358809"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9EAD95E8-9250-CF6C-84BC-E89EE7FB5184}"/>
              </a:ext>
            </a:extLst>
          </p:cNvPr>
          <p:cNvPicPr>
            <a:picLocks noChangeAspect="1"/>
          </p:cNvPicPr>
          <p:nvPr/>
        </p:nvPicPr>
        <p:blipFill rotWithShape="1">
          <a:blip r:embed="rId3">
            <a:biLevel thresh="25000"/>
            <a:alphaModFix amt="11000"/>
            <a:extLst>
              <a:ext uri="{28A0092B-C50C-407E-A947-70E740481C1C}">
                <a14:useLocalDpi xmlns:a14="http://schemas.microsoft.com/office/drawing/2010/main"/>
              </a:ext>
            </a:extLst>
          </a:blip>
          <a:srcRect l="-862" t="-2893" r="79868" b="5354"/>
          <a:stretch/>
        </p:blipFill>
        <p:spPr>
          <a:xfrm>
            <a:off x="9722708" y="-1119742"/>
            <a:ext cx="2697901" cy="6032345"/>
          </a:xfrm>
          <a:prstGeom prst="rect">
            <a:avLst/>
          </a:prstGeom>
        </p:spPr>
      </p:pic>
      <p:sp>
        <p:nvSpPr>
          <p:cNvPr id="6" name="Textfeld 3">
            <a:extLst>
              <a:ext uri="{FF2B5EF4-FFF2-40B4-BE49-F238E27FC236}">
                <a16:creationId xmlns:a16="http://schemas.microsoft.com/office/drawing/2014/main" id="{8D2BC5C0-1B94-CD56-A750-4CEACBAD014D}"/>
              </a:ext>
            </a:extLst>
          </p:cNvPr>
          <p:cNvSpPr txBox="1"/>
          <p:nvPr/>
        </p:nvSpPr>
        <p:spPr>
          <a:xfrm>
            <a:off x="475382" y="262776"/>
            <a:ext cx="11584538" cy="1519006"/>
          </a:xfrm>
          <a:prstGeom prst="rect">
            <a:avLst/>
          </a:prstGeom>
          <a:noFill/>
        </p:spPr>
        <p:txBody>
          <a:bodyPr wrap="square" lIns="91440" tIns="45720" rIns="91440" bIns="45720" anchor="t">
            <a:spAutoFit/>
          </a:bodyPr>
          <a:lstStyle/>
          <a:p>
            <a:pPr>
              <a:lnSpc>
                <a:spcPts val="3720"/>
              </a:lnSpc>
            </a:pPr>
            <a:r>
              <a:rPr lang="en-US" sz="3600" b="1">
                <a:solidFill>
                  <a:schemeClr val="bg1"/>
                </a:solidFill>
              </a:rPr>
              <a:t>European Sustainability Reporting Standards (ESRS)  </a:t>
            </a:r>
          </a:p>
          <a:p>
            <a:pPr>
              <a:lnSpc>
                <a:spcPts val="3720"/>
              </a:lnSpc>
            </a:pPr>
            <a:r>
              <a:rPr lang="en-US" sz="3600" b="1">
                <a:solidFill>
                  <a:schemeClr val="bg1"/>
                </a:solidFill>
              </a:rPr>
              <a:t>- An Overview of the Standards</a:t>
            </a:r>
          </a:p>
          <a:p>
            <a:pPr>
              <a:lnSpc>
                <a:spcPts val="3720"/>
              </a:lnSpc>
            </a:pPr>
            <a:endParaRPr lang="en-US" sz="3600" b="1">
              <a:solidFill>
                <a:schemeClr val="bg1"/>
              </a:solidFill>
            </a:endParaRPr>
          </a:p>
        </p:txBody>
      </p:sp>
      <p:sp>
        <p:nvSpPr>
          <p:cNvPr id="7" name="Graphic 4">
            <a:extLst>
              <a:ext uri="{FF2B5EF4-FFF2-40B4-BE49-F238E27FC236}">
                <a16:creationId xmlns:a16="http://schemas.microsoft.com/office/drawing/2014/main" id="{631F36B9-2D18-1E17-B8B4-63C3C6C38D60}"/>
              </a:ext>
            </a:extLst>
          </p:cNvPr>
          <p:cNvSpPr/>
          <p:nvPr/>
        </p:nvSpPr>
        <p:spPr>
          <a:xfrm rot="5400000">
            <a:off x="1645520"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graphicFrame>
        <p:nvGraphicFramePr>
          <p:cNvPr id="17" name="Tabelle 11">
            <a:extLst>
              <a:ext uri="{FF2B5EF4-FFF2-40B4-BE49-F238E27FC236}">
                <a16:creationId xmlns:a16="http://schemas.microsoft.com/office/drawing/2014/main" id="{24958E94-FD2B-CD3A-12B2-61F307957A22}"/>
              </a:ext>
            </a:extLst>
          </p:cNvPr>
          <p:cNvGraphicFramePr>
            <a:graphicFrameLocks noGrp="1"/>
          </p:cNvGraphicFramePr>
          <p:nvPr>
            <p:extLst>
              <p:ext uri="{D42A27DB-BD31-4B8C-83A1-F6EECF244321}">
                <p14:modId xmlns:p14="http://schemas.microsoft.com/office/powerpoint/2010/main" val="3696747136"/>
              </p:ext>
            </p:extLst>
          </p:nvPr>
        </p:nvGraphicFramePr>
        <p:xfrm>
          <a:off x="475382" y="1887504"/>
          <a:ext cx="10237192" cy="1441044"/>
        </p:xfrm>
        <a:graphic>
          <a:graphicData uri="http://schemas.openxmlformats.org/drawingml/2006/table">
            <a:tbl>
              <a:tblPr firstRow="1" bandRow="1">
                <a:tableStyleId>{5C22544A-7EE6-4342-B048-85BDC9FD1C3A}</a:tableStyleId>
              </a:tblPr>
              <a:tblGrid>
                <a:gridCol w="10237192">
                  <a:extLst>
                    <a:ext uri="{9D8B030D-6E8A-4147-A177-3AD203B41FA5}">
                      <a16:colId xmlns:a16="http://schemas.microsoft.com/office/drawing/2014/main" val="4079988891"/>
                    </a:ext>
                  </a:extLst>
                </a:gridCol>
              </a:tblGrid>
              <a:tr h="480348">
                <a:tc>
                  <a:txBody>
                    <a:bodyPr/>
                    <a:lstStyle/>
                    <a:p>
                      <a:pPr algn="ctr"/>
                      <a:r>
                        <a:rPr lang="de-DE" sz="1800" b="1">
                          <a:solidFill>
                            <a:schemeClr val="bg1"/>
                          </a:solidFill>
                        </a:rPr>
                        <a:t>Cross-Cutting-Standards</a:t>
                      </a: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62A844"/>
                    </a:solidFill>
                  </a:tcPr>
                </a:tc>
                <a:extLst>
                  <a:ext uri="{0D108BD9-81ED-4DB2-BD59-A6C34878D82A}">
                    <a16:rowId xmlns:a16="http://schemas.microsoft.com/office/drawing/2014/main" val="1160421554"/>
                  </a:ext>
                </a:extLst>
              </a:tr>
              <a:tr h="480348">
                <a:tc>
                  <a:txBody>
                    <a:bodyPr/>
                    <a:lstStyle/>
                    <a:p>
                      <a:pPr algn="ctr"/>
                      <a:r>
                        <a:rPr lang="de-DE" sz="1400">
                          <a:solidFill>
                            <a:srgbClr val="404040"/>
                          </a:solidFill>
                        </a:rPr>
                        <a:t>ESRS1 General </a:t>
                      </a:r>
                      <a:r>
                        <a:rPr lang="de-DE" sz="1400" err="1">
                          <a:solidFill>
                            <a:srgbClr val="404040"/>
                          </a:solidFill>
                        </a:rPr>
                        <a:t>principles</a:t>
                      </a:r>
                      <a:endParaRPr lang="de-DE" sz="1400">
                        <a:solidFill>
                          <a:srgbClr val="404040"/>
                        </a:solidFill>
                      </a:endParaRP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461540732"/>
                  </a:ext>
                </a:extLst>
              </a:tr>
              <a:tr h="480348">
                <a:tc>
                  <a:txBody>
                    <a:bodyPr/>
                    <a:lstStyle/>
                    <a:p>
                      <a:pPr algn="ctr"/>
                      <a:r>
                        <a:rPr lang="de-DE" sz="1400">
                          <a:solidFill>
                            <a:srgbClr val="404040"/>
                          </a:solidFill>
                        </a:rPr>
                        <a:t>ESRS 2 General, </a:t>
                      </a:r>
                      <a:r>
                        <a:rPr lang="de-DE" sz="1400" err="1">
                          <a:solidFill>
                            <a:srgbClr val="404040"/>
                          </a:solidFill>
                        </a:rPr>
                        <a:t>strategy</a:t>
                      </a:r>
                      <a:r>
                        <a:rPr lang="de-DE" sz="1400">
                          <a:solidFill>
                            <a:srgbClr val="404040"/>
                          </a:solidFill>
                        </a:rPr>
                        <a:t>, </a:t>
                      </a:r>
                      <a:r>
                        <a:rPr lang="de-DE" sz="1400" err="1">
                          <a:solidFill>
                            <a:srgbClr val="404040"/>
                          </a:solidFill>
                        </a:rPr>
                        <a:t>governance</a:t>
                      </a:r>
                      <a:r>
                        <a:rPr lang="de-DE" sz="1400">
                          <a:solidFill>
                            <a:srgbClr val="404040"/>
                          </a:solidFill>
                        </a:rPr>
                        <a:t> and </a:t>
                      </a:r>
                      <a:r>
                        <a:rPr lang="de-DE" sz="1400" err="1">
                          <a:solidFill>
                            <a:srgbClr val="404040"/>
                          </a:solidFill>
                        </a:rPr>
                        <a:t>materiality</a:t>
                      </a:r>
                      <a:r>
                        <a:rPr lang="de-DE" sz="1400">
                          <a:solidFill>
                            <a:srgbClr val="404040"/>
                          </a:solidFill>
                        </a:rPr>
                        <a:t> assessment </a:t>
                      </a:r>
                      <a:r>
                        <a:rPr lang="de-DE" sz="1400" err="1">
                          <a:solidFill>
                            <a:srgbClr val="404040"/>
                          </a:solidFill>
                        </a:rPr>
                        <a:t>disclosure</a:t>
                      </a:r>
                      <a:r>
                        <a:rPr lang="de-DE" sz="1400">
                          <a:solidFill>
                            <a:srgbClr val="404040"/>
                          </a:solidFill>
                        </a:rPr>
                        <a:t> </a:t>
                      </a:r>
                      <a:r>
                        <a:rPr lang="de-DE" sz="1400" err="1">
                          <a:solidFill>
                            <a:srgbClr val="404040"/>
                          </a:solidFill>
                        </a:rPr>
                        <a:t>requirements</a:t>
                      </a:r>
                      <a:endParaRPr lang="de-DE" sz="1400">
                        <a:solidFill>
                          <a:srgbClr val="404040"/>
                        </a:solidFill>
                      </a:endParaRP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303895247"/>
                  </a:ext>
                </a:extLst>
              </a:tr>
            </a:tbl>
          </a:graphicData>
        </a:graphic>
      </p:graphicFrame>
      <p:graphicFrame>
        <p:nvGraphicFramePr>
          <p:cNvPr id="18" name="Tabelle 12">
            <a:extLst>
              <a:ext uri="{FF2B5EF4-FFF2-40B4-BE49-F238E27FC236}">
                <a16:creationId xmlns:a16="http://schemas.microsoft.com/office/drawing/2014/main" id="{781B723B-9943-89F2-5BCF-9E229EE7D802}"/>
              </a:ext>
            </a:extLst>
          </p:cNvPr>
          <p:cNvGraphicFramePr>
            <a:graphicFrameLocks noGrp="1"/>
          </p:cNvGraphicFramePr>
          <p:nvPr>
            <p:extLst>
              <p:ext uri="{D42A27DB-BD31-4B8C-83A1-F6EECF244321}">
                <p14:modId xmlns:p14="http://schemas.microsoft.com/office/powerpoint/2010/main" val="643698202"/>
              </p:ext>
            </p:extLst>
          </p:nvPr>
        </p:nvGraphicFramePr>
        <p:xfrm>
          <a:off x="475381" y="3529452"/>
          <a:ext cx="3652865" cy="2637087"/>
        </p:xfrm>
        <a:graphic>
          <a:graphicData uri="http://schemas.openxmlformats.org/drawingml/2006/table">
            <a:tbl>
              <a:tblPr firstRow="1" bandRow="1">
                <a:tableStyleId>{5C22544A-7EE6-4342-B048-85BDC9FD1C3A}</a:tableStyleId>
              </a:tblPr>
              <a:tblGrid>
                <a:gridCol w="3652865">
                  <a:extLst>
                    <a:ext uri="{9D8B030D-6E8A-4147-A177-3AD203B41FA5}">
                      <a16:colId xmlns:a16="http://schemas.microsoft.com/office/drawing/2014/main" val="3632752423"/>
                    </a:ext>
                  </a:extLst>
                </a:gridCol>
              </a:tblGrid>
              <a:tr h="477087">
                <a:tc>
                  <a:txBody>
                    <a:bodyPr/>
                    <a:lstStyle/>
                    <a:p>
                      <a:pPr algn="ctr"/>
                      <a:r>
                        <a:rPr lang="de-DE" sz="1800" b="1" err="1">
                          <a:solidFill>
                            <a:schemeClr val="bg1"/>
                          </a:solidFill>
                        </a:rPr>
                        <a:t>Enivronment</a:t>
                      </a:r>
                      <a:endParaRPr lang="de-DE" sz="1800" b="1">
                        <a:solidFill>
                          <a:schemeClr val="bg1"/>
                        </a:solidFill>
                      </a:endParaRP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62A844"/>
                    </a:solidFill>
                  </a:tcPr>
                </a:tc>
                <a:extLst>
                  <a:ext uri="{0D108BD9-81ED-4DB2-BD59-A6C34878D82A}">
                    <a16:rowId xmlns:a16="http://schemas.microsoft.com/office/drawing/2014/main" val="2238421431"/>
                  </a:ext>
                </a:extLst>
              </a:tr>
              <a:tr h="432000">
                <a:tc>
                  <a:txBody>
                    <a:bodyPr/>
                    <a:lstStyle/>
                    <a:p>
                      <a:pPr algn="ctr"/>
                      <a:r>
                        <a:rPr lang="de-DE" sz="1400">
                          <a:solidFill>
                            <a:srgbClr val="404040"/>
                          </a:solidFill>
                        </a:rPr>
                        <a:t>ESRS E1 Climate Change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121285630"/>
                  </a:ext>
                </a:extLst>
              </a:tr>
              <a:tr h="432000">
                <a:tc>
                  <a:txBody>
                    <a:bodyPr/>
                    <a:lstStyle/>
                    <a:p>
                      <a:pPr algn="ctr"/>
                      <a:r>
                        <a:rPr lang="de-DE" sz="1400">
                          <a:solidFill>
                            <a:srgbClr val="404040"/>
                          </a:solidFill>
                        </a:rPr>
                        <a:t>ESRS E2 Pollution</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19170021"/>
                  </a:ext>
                </a:extLst>
              </a:tr>
              <a:tr h="432000">
                <a:tc>
                  <a:txBody>
                    <a:bodyPr/>
                    <a:lstStyle/>
                    <a:p>
                      <a:pPr algn="ctr"/>
                      <a:r>
                        <a:rPr lang="de-DE" sz="1400">
                          <a:solidFill>
                            <a:srgbClr val="404040"/>
                          </a:solidFill>
                        </a:rPr>
                        <a:t>ESRS E3 </a:t>
                      </a:r>
                      <a:r>
                        <a:rPr lang="de-DE" sz="1400" err="1">
                          <a:solidFill>
                            <a:srgbClr val="404040"/>
                          </a:solidFill>
                        </a:rPr>
                        <a:t>Water</a:t>
                      </a:r>
                      <a:r>
                        <a:rPr lang="de-DE" sz="1400">
                          <a:solidFill>
                            <a:srgbClr val="404040"/>
                          </a:solidFill>
                        </a:rPr>
                        <a:t> and marine </a:t>
                      </a:r>
                      <a:r>
                        <a:rPr lang="de-DE" sz="1400" err="1">
                          <a:solidFill>
                            <a:srgbClr val="404040"/>
                          </a:solidFill>
                        </a:rPr>
                        <a:t>resources</a:t>
                      </a:r>
                      <a:endParaRPr lang="de-DE" sz="1400">
                        <a:solidFill>
                          <a:srgbClr val="404040"/>
                        </a:solidFill>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931119877"/>
                  </a:ext>
                </a:extLst>
              </a:tr>
              <a:tr h="432000">
                <a:tc>
                  <a:txBody>
                    <a:bodyPr/>
                    <a:lstStyle/>
                    <a:p>
                      <a:pPr algn="ctr"/>
                      <a:r>
                        <a:rPr lang="de-DE" sz="1400">
                          <a:solidFill>
                            <a:srgbClr val="404040"/>
                          </a:solidFill>
                        </a:rPr>
                        <a:t>ESRS E4 </a:t>
                      </a:r>
                      <a:r>
                        <a:rPr lang="de-DE" sz="1400" err="1">
                          <a:solidFill>
                            <a:srgbClr val="404040"/>
                          </a:solidFill>
                        </a:rPr>
                        <a:t>Biodiversity</a:t>
                      </a:r>
                      <a:r>
                        <a:rPr lang="de-DE" sz="1400">
                          <a:solidFill>
                            <a:srgbClr val="404040"/>
                          </a:solidFill>
                        </a:rPr>
                        <a:t> and </a:t>
                      </a:r>
                      <a:r>
                        <a:rPr lang="de-DE" sz="1400" err="1">
                          <a:solidFill>
                            <a:srgbClr val="404040"/>
                          </a:solidFill>
                        </a:rPr>
                        <a:t>ecosystems</a:t>
                      </a:r>
                      <a:endParaRPr lang="de-DE" sz="1400">
                        <a:solidFill>
                          <a:srgbClr val="404040"/>
                        </a:solidFill>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829098326"/>
                  </a:ext>
                </a:extLst>
              </a:tr>
              <a:tr h="432000">
                <a:tc>
                  <a:txBody>
                    <a:bodyPr/>
                    <a:lstStyle/>
                    <a:p>
                      <a:pPr algn="ctr"/>
                      <a:r>
                        <a:rPr lang="de-DE" sz="1400">
                          <a:solidFill>
                            <a:srgbClr val="404040"/>
                          </a:solidFill>
                        </a:rPr>
                        <a:t>ESRS E5 </a:t>
                      </a:r>
                      <a:r>
                        <a:rPr lang="de-DE" sz="1400" err="1">
                          <a:solidFill>
                            <a:srgbClr val="404040"/>
                          </a:solidFill>
                        </a:rPr>
                        <a:t>Resource</a:t>
                      </a:r>
                      <a:r>
                        <a:rPr lang="de-DE" sz="1400">
                          <a:solidFill>
                            <a:srgbClr val="404040"/>
                          </a:solidFill>
                        </a:rPr>
                        <a:t> </a:t>
                      </a:r>
                      <a:r>
                        <a:rPr lang="de-DE" sz="1400" err="1">
                          <a:solidFill>
                            <a:srgbClr val="404040"/>
                          </a:solidFill>
                        </a:rPr>
                        <a:t>use</a:t>
                      </a:r>
                      <a:r>
                        <a:rPr lang="de-DE" sz="1400">
                          <a:solidFill>
                            <a:srgbClr val="404040"/>
                          </a:solidFill>
                        </a:rPr>
                        <a:t> and </a:t>
                      </a:r>
                      <a:r>
                        <a:rPr lang="de-DE" sz="1400" err="1">
                          <a:solidFill>
                            <a:srgbClr val="404040"/>
                          </a:solidFill>
                        </a:rPr>
                        <a:t>circular</a:t>
                      </a:r>
                      <a:r>
                        <a:rPr lang="de-DE" sz="1400">
                          <a:solidFill>
                            <a:srgbClr val="404040"/>
                          </a:solidFill>
                        </a:rPr>
                        <a:t> </a:t>
                      </a:r>
                      <a:r>
                        <a:rPr lang="de-DE" sz="1400" err="1">
                          <a:solidFill>
                            <a:srgbClr val="404040"/>
                          </a:solidFill>
                        </a:rPr>
                        <a:t>economy</a:t>
                      </a:r>
                      <a:endParaRPr lang="de-DE" sz="1400">
                        <a:solidFill>
                          <a:srgbClr val="404040"/>
                        </a:solidFill>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492438315"/>
                  </a:ext>
                </a:extLst>
              </a:tr>
            </a:tbl>
          </a:graphicData>
        </a:graphic>
      </p:graphicFrame>
      <p:graphicFrame>
        <p:nvGraphicFramePr>
          <p:cNvPr id="19" name="Tabelle 13">
            <a:extLst>
              <a:ext uri="{FF2B5EF4-FFF2-40B4-BE49-F238E27FC236}">
                <a16:creationId xmlns:a16="http://schemas.microsoft.com/office/drawing/2014/main" id="{53A86E9F-5D72-A73C-EE50-3CD7EAE85DB7}"/>
              </a:ext>
            </a:extLst>
          </p:cNvPr>
          <p:cNvGraphicFramePr>
            <a:graphicFrameLocks noGrp="1"/>
          </p:cNvGraphicFramePr>
          <p:nvPr>
            <p:extLst>
              <p:ext uri="{D42A27DB-BD31-4B8C-83A1-F6EECF244321}">
                <p14:modId xmlns:p14="http://schemas.microsoft.com/office/powerpoint/2010/main" val="3865614515"/>
              </p:ext>
            </p:extLst>
          </p:nvPr>
        </p:nvGraphicFramePr>
        <p:xfrm>
          <a:off x="4249578" y="3529452"/>
          <a:ext cx="3170832" cy="2205087"/>
        </p:xfrm>
        <a:graphic>
          <a:graphicData uri="http://schemas.openxmlformats.org/drawingml/2006/table">
            <a:tbl>
              <a:tblPr firstRow="1" bandRow="1">
                <a:tableStyleId>{5C22544A-7EE6-4342-B048-85BDC9FD1C3A}</a:tableStyleId>
              </a:tblPr>
              <a:tblGrid>
                <a:gridCol w="3170832">
                  <a:extLst>
                    <a:ext uri="{9D8B030D-6E8A-4147-A177-3AD203B41FA5}">
                      <a16:colId xmlns:a16="http://schemas.microsoft.com/office/drawing/2014/main" val="2130564082"/>
                    </a:ext>
                  </a:extLst>
                </a:gridCol>
              </a:tblGrid>
              <a:tr h="477087">
                <a:tc>
                  <a:txBody>
                    <a:bodyPr/>
                    <a:lstStyle/>
                    <a:p>
                      <a:pPr algn="ctr"/>
                      <a:r>
                        <a:rPr lang="de-DE" sz="1800" b="1" err="1">
                          <a:solidFill>
                            <a:schemeClr val="bg1"/>
                          </a:solidFill>
                        </a:rPr>
                        <a:t>Social</a:t>
                      </a:r>
                      <a:endParaRPr lang="de-DE" sz="1800" b="1">
                        <a:solidFill>
                          <a:schemeClr val="bg1"/>
                        </a:solidFill>
                      </a:endParaRP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62A844"/>
                    </a:solidFill>
                  </a:tcPr>
                </a:tc>
                <a:extLst>
                  <a:ext uri="{0D108BD9-81ED-4DB2-BD59-A6C34878D82A}">
                    <a16:rowId xmlns:a16="http://schemas.microsoft.com/office/drawing/2014/main" val="3423393798"/>
                  </a:ext>
                </a:extLst>
              </a:tr>
              <a:tr h="432000">
                <a:tc>
                  <a:txBody>
                    <a:bodyPr/>
                    <a:lstStyle/>
                    <a:p>
                      <a:pPr algn="ctr"/>
                      <a:r>
                        <a:rPr lang="de-DE" sz="1400">
                          <a:solidFill>
                            <a:srgbClr val="404040"/>
                          </a:solidFill>
                        </a:rPr>
                        <a:t>ESRS S1 Own </a:t>
                      </a:r>
                      <a:r>
                        <a:rPr lang="de-DE" sz="1400" err="1">
                          <a:solidFill>
                            <a:srgbClr val="404040"/>
                          </a:solidFill>
                        </a:rPr>
                        <a:t>workforce</a:t>
                      </a:r>
                      <a:endParaRPr lang="de-DE" sz="1400">
                        <a:solidFill>
                          <a:srgbClr val="404040"/>
                        </a:solidFill>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458285227"/>
                  </a:ext>
                </a:extLst>
              </a:tr>
              <a:tr h="432000">
                <a:tc>
                  <a:txBody>
                    <a:bodyPr/>
                    <a:lstStyle/>
                    <a:p>
                      <a:pPr algn="ctr"/>
                      <a:r>
                        <a:rPr lang="de-DE" sz="1400">
                          <a:solidFill>
                            <a:srgbClr val="404040"/>
                          </a:solidFill>
                        </a:rPr>
                        <a:t>ESRS S2 Workers in </a:t>
                      </a:r>
                      <a:r>
                        <a:rPr lang="de-DE" sz="1400" err="1">
                          <a:solidFill>
                            <a:srgbClr val="404040"/>
                          </a:solidFill>
                        </a:rPr>
                        <a:t>the</a:t>
                      </a:r>
                      <a:r>
                        <a:rPr lang="de-DE" sz="1400">
                          <a:solidFill>
                            <a:srgbClr val="404040"/>
                          </a:solidFill>
                        </a:rPr>
                        <a:t> </a:t>
                      </a:r>
                      <a:r>
                        <a:rPr lang="de-DE" sz="1400" err="1">
                          <a:solidFill>
                            <a:srgbClr val="404040"/>
                          </a:solidFill>
                        </a:rPr>
                        <a:t>value</a:t>
                      </a:r>
                      <a:r>
                        <a:rPr lang="de-DE" sz="1400">
                          <a:solidFill>
                            <a:srgbClr val="404040"/>
                          </a:solidFill>
                        </a:rPr>
                        <a:t> </a:t>
                      </a:r>
                      <a:r>
                        <a:rPr lang="de-DE" sz="1400" err="1">
                          <a:solidFill>
                            <a:srgbClr val="404040"/>
                          </a:solidFill>
                        </a:rPr>
                        <a:t>chain</a:t>
                      </a:r>
                      <a:endParaRPr lang="de-DE" sz="1400">
                        <a:solidFill>
                          <a:srgbClr val="404040"/>
                        </a:solidFill>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4278027357"/>
                  </a:ext>
                </a:extLst>
              </a:tr>
              <a:tr h="432000">
                <a:tc>
                  <a:txBody>
                    <a:bodyPr/>
                    <a:lstStyle/>
                    <a:p>
                      <a:pPr algn="ctr"/>
                      <a:r>
                        <a:rPr lang="de-DE" sz="1400">
                          <a:solidFill>
                            <a:srgbClr val="404040"/>
                          </a:solidFill>
                        </a:rPr>
                        <a:t>ESRS S3 </a:t>
                      </a:r>
                      <a:r>
                        <a:rPr lang="de-DE" sz="1400" err="1">
                          <a:solidFill>
                            <a:srgbClr val="404040"/>
                          </a:solidFill>
                        </a:rPr>
                        <a:t>Affected</a:t>
                      </a:r>
                      <a:r>
                        <a:rPr lang="de-DE" sz="1400">
                          <a:solidFill>
                            <a:srgbClr val="404040"/>
                          </a:solidFill>
                        </a:rPr>
                        <a:t> </a:t>
                      </a:r>
                      <a:r>
                        <a:rPr lang="de-DE" sz="1400" err="1">
                          <a:solidFill>
                            <a:srgbClr val="404040"/>
                          </a:solidFill>
                        </a:rPr>
                        <a:t>communities</a:t>
                      </a:r>
                      <a:endParaRPr lang="de-DE" sz="1400">
                        <a:solidFill>
                          <a:srgbClr val="404040"/>
                        </a:solidFill>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837728949"/>
                  </a:ext>
                </a:extLst>
              </a:tr>
              <a:tr h="432000">
                <a:tc>
                  <a:txBody>
                    <a:bodyPr/>
                    <a:lstStyle/>
                    <a:p>
                      <a:pPr algn="ctr"/>
                      <a:r>
                        <a:rPr lang="de-DE" sz="1400">
                          <a:solidFill>
                            <a:srgbClr val="404040"/>
                          </a:solidFill>
                        </a:rPr>
                        <a:t>ESRS S4 </a:t>
                      </a:r>
                      <a:r>
                        <a:rPr lang="de-DE" sz="1400" err="1">
                          <a:solidFill>
                            <a:srgbClr val="404040"/>
                          </a:solidFill>
                        </a:rPr>
                        <a:t>Consumers</a:t>
                      </a:r>
                      <a:r>
                        <a:rPr lang="de-DE" sz="1400">
                          <a:solidFill>
                            <a:srgbClr val="404040"/>
                          </a:solidFill>
                        </a:rPr>
                        <a:t> and end-users</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476919901"/>
                  </a:ext>
                </a:extLst>
              </a:tr>
            </a:tbl>
          </a:graphicData>
        </a:graphic>
      </p:graphicFrame>
      <p:graphicFrame>
        <p:nvGraphicFramePr>
          <p:cNvPr id="20" name="Tabelle 14">
            <a:extLst>
              <a:ext uri="{FF2B5EF4-FFF2-40B4-BE49-F238E27FC236}">
                <a16:creationId xmlns:a16="http://schemas.microsoft.com/office/drawing/2014/main" id="{C84CC1BF-8BFD-80BD-3FF0-8D70C4BA4AFF}"/>
              </a:ext>
            </a:extLst>
          </p:cNvPr>
          <p:cNvGraphicFramePr>
            <a:graphicFrameLocks noGrp="1"/>
          </p:cNvGraphicFramePr>
          <p:nvPr>
            <p:extLst>
              <p:ext uri="{D42A27DB-BD31-4B8C-83A1-F6EECF244321}">
                <p14:modId xmlns:p14="http://schemas.microsoft.com/office/powerpoint/2010/main" val="3853362281"/>
              </p:ext>
            </p:extLst>
          </p:nvPr>
        </p:nvGraphicFramePr>
        <p:xfrm>
          <a:off x="7541742" y="3529452"/>
          <a:ext cx="3170832" cy="899987"/>
        </p:xfrm>
        <a:graphic>
          <a:graphicData uri="http://schemas.openxmlformats.org/drawingml/2006/table">
            <a:tbl>
              <a:tblPr firstRow="1" bandRow="1">
                <a:tableStyleId>{5C22544A-7EE6-4342-B048-85BDC9FD1C3A}</a:tableStyleId>
              </a:tblPr>
              <a:tblGrid>
                <a:gridCol w="3170832">
                  <a:extLst>
                    <a:ext uri="{9D8B030D-6E8A-4147-A177-3AD203B41FA5}">
                      <a16:colId xmlns:a16="http://schemas.microsoft.com/office/drawing/2014/main" val="1120088182"/>
                    </a:ext>
                  </a:extLst>
                </a:gridCol>
              </a:tblGrid>
              <a:tr h="467987">
                <a:tc>
                  <a:txBody>
                    <a:bodyPr/>
                    <a:lstStyle/>
                    <a:p>
                      <a:pPr algn="ctr"/>
                      <a:r>
                        <a:rPr lang="de-DE" sz="2000" b="1" err="1">
                          <a:solidFill>
                            <a:schemeClr val="bg1"/>
                          </a:solidFill>
                        </a:rPr>
                        <a:t>Governance</a:t>
                      </a:r>
                      <a:endParaRPr lang="de-DE" sz="2000" b="1">
                        <a:solidFill>
                          <a:schemeClr val="bg1"/>
                        </a:solidFill>
                      </a:endParaRPr>
                    </a:p>
                  </a:txBody>
                  <a:tcPr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62A844"/>
                    </a:solidFill>
                  </a:tcPr>
                </a:tc>
                <a:extLst>
                  <a:ext uri="{0D108BD9-81ED-4DB2-BD59-A6C34878D82A}">
                    <a16:rowId xmlns:a16="http://schemas.microsoft.com/office/drawing/2014/main" val="227412585"/>
                  </a:ext>
                </a:extLst>
              </a:tr>
              <a:tr h="432000">
                <a:tc>
                  <a:txBody>
                    <a:bodyPr/>
                    <a:lstStyle/>
                    <a:p>
                      <a:pPr algn="ctr"/>
                      <a:r>
                        <a:rPr lang="de-DE" sz="1400">
                          <a:solidFill>
                            <a:srgbClr val="404040"/>
                          </a:solidFill>
                        </a:rPr>
                        <a:t>ESRS G1 Business Conduct</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522349235"/>
                  </a:ext>
                </a:extLst>
              </a:tr>
            </a:tbl>
          </a:graphicData>
        </a:graphic>
      </p:graphicFrame>
    </p:spTree>
    <p:extLst>
      <p:ext uri="{BB962C8B-B14F-4D97-AF65-F5344CB8AC3E}">
        <p14:creationId xmlns:p14="http://schemas.microsoft.com/office/powerpoint/2010/main" val="2068892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933C1-8CBE-BBB7-D4B7-119C914B4FC6}"/>
            </a:ext>
          </a:extLst>
        </p:cNvPr>
        <p:cNvGrpSpPr/>
        <p:nvPr/>
      </p:nvGrpSpPr>
      <p:grpSpPr>
        <a:xfrm>
          <a:off x="0" y="0"/>
          <a:ext cx="0" cy="0"/>
          <a:chOff x="0" y="0"/>
          <a:chExt cx="0" cy="0"/>
        </a:xfrm>
      </p:grpSpPr>
      <p:pic>
        <p:nvPicPr>
          <p:cNvPr id="14" name="Picture 13" descr="A map of the world surrounded by trees&#10;&#10;AI-generated content may be incorrect.">
            <a:extLst>
              <a:ext uri="{FF2B5EF4-FFF2-40B4-BE49-F238E27FC236}">
                <a16:creationId xmlns:a16="http://schemas.microsoft.com/office/drawing/2014/main" id="{8986E560-6C29-C197-C90C-5630CBE4FD1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3584" t="-233" r="42362" b="233"/>
          <a:stretch>
            <a:fillRect/>
          </a:stretch>
        </p:blipFill>
        <p:spPr>
          <a:xfrm>
            <a:off x="980617" y="-5742"/>
            <a:ext cx="2932759" cy="6857999"/>
          </a:xfrm>
          <a:prstGeom prst="rect">
            <a:avLst/>
          </a:prstGeom>
        </p:spPr>
      </p:pic>
      <p:sp>
        <p:nvSpPr>
          <p:cNvPr id="15" name="Rectangle 14">
            <a:extLst>
              <a:ext uri="{FF2B5EF4-FFF2-40B4-BE49-F238E27FC236}">
                <a16:creationId xmlns:a16="http://schemas.microsoft.com/office/drawing/2014/main" id="{7C34624A-D590-1D26-78C9-97FE22F5B908}"/>
              </a:ext>
            </a:extLst>
          </p:cNvPr>
          <p:cNvSpPr/>
          <p:nvPr/>
        </p:nvSpPr>
        <p:spPr>
          <a:xfrm rot="10800000" flipH="1">
            <a:off x="0" y="4892"/>
            <a:ext cx="3913375"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A7466544-C76E-D8C3-3BBC-3F9E43715D4A}"/>
              </a:ext>
            </a:extLst>
          </p:cNvPr>
          <p:cNvPicPr>
            <a:picLocks noChangeAspect="1"/>
          </p:cNvPicPr>
          <p:nvPr/>
        </p:nvPicPr>
        <p:blipFill rotWithShape="1">
          <a:blip r:embed="rId3">
            <a:biLevel thresh="25000"/>
            <a:alphaModFix amt="11000"/>
            <a:extLst>
              <a:ext uri="{28A0092B-C50C-407E-A947-70E740481C1C}">
                <a14:useLocalDpi xmlns:a14="http://schemas.microsoft.com/office/drawing/2010/main"/>
              </a:ext>
            </a:extLst>
          </a:blip>
          <a:srcRect l="-862" t="-2893" r="79868" b="5354"/>
          <a:stretch/>
        </p:blipFill>
        <p:spPr>
          <a:xfrm>
            <a:off x="9494099" y="-1119742"/>
            <a:ext cx="2697901" cy="6032345"/>
          </a:xfrm>
          <a:prstGeom prst="rect">
            <a:avLst/>
          </a:prstGeom>
        </p:spPr>
      </p:pic>
      <p:grpSp>
        <p:nvGrpSpPr>
          <p:cNvPr id="3" name="Group 2">
            <a:extLst>
              <a:ext uri="{FF2B5EF4-FFF2-40B4-BE49-F238E27FC236}">
                <a16:creationId xmlns:a16="http://schemas.microsoft.com/office/drawing/2014/main" id="{8C1FCDFD-2D77-A1A0-B0E4-31C7A717F563}"/>
              </a:ext>
            </a:extLst>
          </p:cNvPr>
          <p:cNvGrpSpPr/>
          <p:nvPr/>
        </p:nvGrpSpPr>
        <p:grpSpPr>
          <a:xfrm>
            <a:off x="1564250" y="297713"/>
            <a:ext cx="10627750" cy="6592034"/>
            <a:chOff x="5177725" y="2035243"/>
            <a:chExt cx="7014274" cy="4350717"/>
          </a:xfrm>
        </p:grpSpPr>
        <p:pic>
          <p:nvPicPr>
            <p:cNvPr id="29" name="Picture 28">
              <a:extLst>
                <a:ext uri="{FF2B5EF4-FFF2-40B4-BE49-F238E27FC236}">
                  <a16:creationId xmlns:a16="http://schemas.microsoft.com/office/drawing/2014/main" id="{A20748AD-EA1F-C60B-6449-88845806431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7572" b="16922"/>
            <a:stretch>
              <a:fillRect/>
            </a:stretch>
          </p:blipFill>
          <p:spPr>
            <a:xfrm>
              <a:off x="5177725" y="2035243"/>
              <a:ext cx="7014274" cy="4350717"/>
            </a:xfrm>
            <a:prstGeom prst="rect">
              <a:avLst/>
            </a:prstGeom>
          </p:spPr>
        </p:pic>
        <p:sp>
          <p:nvSpPr>
            <p:cNvPr id="5" name="Rectangle 4">
              <a:extLst>
                <a:ext uri="{FF2B5EF4-FFF2-40B4-BE49-F238E27FC236}">
                  <a16:creationId xmlns:a16="http://schemas.microsoft.com/office/drawing/2014/main" id="{C0DCDB62-6E16-A9FE-3586-354F62CDEE94}"/>
                </a:ext>
              </a:extLst>
            </p:cNvPr>
            <p:cNvSpPr/>
            <p:nvPr/>
          </p:nvSpPr>
          <p:spPr>
            <a:xfrm>
              <a:off x="6615113" y="2428875"/>
              <a:ext cx="5557893" cy="3243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uppieren 1">
            <a:extLst>
              <a:ext uri="{FF2B5EF4-FFF2-40B4-BE49-F238E27FC236}">
                <a16:creationId xmlns:a16="http://schemas.microsoft.com/office/drawing/2014/main" id="{2A8E9073-BD73-681F-D1A9-04535E0E3CDD}"/>
              </a:ext>
            </a:extLst>
          </p:cNvPr>
          <p:cNvGrpSpPr/>
          <p:nvPr/>
        </p:nvGrpSpPr>
        <p:grpSpPr>
          <a:xfrm>
            <a:off x="3977060" y="1312816"/>
            <a:ext cx="7934418" cy="4232368"/>
            <a:chOff x="538073" y="1249559"/>
            <a:chExt cx="9200472" cy="4907705"/>
          </a:xfrm>
        </p:grpSpPr>
        <p:pic>
          <p:nvPicPr>
            <p:cNvPr id="10" name="Grafik 2">
              <a:extLst>
                <a:ext uri="{FF2B5EF4-FFF2-40B4-BE49-F238E27FC236}">
                  <a16:creationId xmlns:a16="http://schemas.microsoft.com/office/drawing/2014/main" id="{18B27E4D-DC1C-CA87-9C8D-8A715CE73D7B}"/>
                </a:ext>
              </a:extLst>
            </p:cNvPr>
            <p:cNvPicPr>
              <a:picLocks noChangeAspect="1"/>
            </p:cNvPicPr>
            <p:nvPr/>
          </p:nvPicPr>
          <p:blipFill>
            <a:blip r:embed="rId5"/>
            <a:stretch>
              <a:fillRect/>
            </a:stretch>
          </p:blipFill>
          <p:spPr>
            <a:xfrm>
              <a:off x="538073" y="1249559"/>
              <a:ext cx="4267570" cy="2796782"/>
            </a:xfrm>
            <a:prstGeom prst="rect">
              <a:avLst/>
            </a:prstGeom>
          </p:spPr>
        </p:pic>
        <p:pic>
          <p:nvPicPr>
            <p:cNvPr id="12" name="Grafik 6">
              <a:extLst>
                <a:ext uri="{FF2B5EF4-FFF2-40B4-BE49-F238E27FC236}">
                  <a16:creationId xmlns:a16="http://schemas.microsoft.com/office/drawing/2014/main" id="{AF785543-A5B9-309C-581E-34B50EB62937}"/>
                </a:ext>
              </a:extLst>
            </p:cNvPr>
            <p:cNvPicPr>
              <a:picLocks noChangeAspect="1"/>
            </p:cNvPicPr>
            <p:nvPr/>
          </p:nvPicPr>
          <p:blipFill>
            <a:blip r:embed="rId6"/>
            <a:stretch>
              <a:fillRect/>
            </a:stretch>
          </p:blipFill>
          <p:spPr>
            <a:xfrm>
              <a:off x="538073" y="4046341"/>
              <a:ext cx="4244708" cy="2110923"/>
            </a:xfrm>
            <a:prstGeom prst="rect">
              <a:avLst/>
            </a:prstGeom>
          </p:spPr>
        </p:pic>
        <p:pic>
          <p:nvPicPr>
            <p:cNvPr id="13" name="Grafik 8">
              <a:extLst>
                <a:ext uri="{FF2B5EF4-FFF2-40B4-BE49-F238E27FC236}">
                  <a16:creationId xmlns:a16="http://schemas.microsoft.com/office/drawing/2014/main" id="{6729C34E-073A-01CC-D89F-EFACA895525B}"/>
                </a:ext>
              </a:extLst>
            </p:cNvPr>
            <p:cNvPicPr>
              <a:picLocks noChangeAspect="1"/>
            </p:cNvPicPr>
            <p:nvPr/>
          </p:nvPicPr>
          <p:blipFill>
            <a:blip r:embed="rId7"/>
            <a:stretch>
              <a:fillRect/>
            </a:stretch>
          </p:blipFill>
          <p:spPr>
            <a:xfrm>
              <a:off x="5463355" y="1249559"/>
              <a:ext cx="4275190" cy="4092295"/>
            </a:xfrm>
            <a:prstGeom prst="rect">
              <a:avLst/>
            </a:prstGeom>
          </p:spPr>
        </p:pic>
      </p:grpSp>
      <p:sp>
        <p:nvSpPr>
          <p:cNvPr id="16" name="Textfeld 3">
            <a:extLst>
              <a:ext uri="{FF2B5EF4-FFF2-40B4-BE49-F238E27FC236}">
                <a16:creationId xmlns:a16="http://schemas.microsoft.com/office/drawing/2014/main" id="{CC1C7D46-F357-AF9C-64E7-863CCDAE606A}"/>
              </a:ext>
            </a:extLst>
          </p:cNvPr>
          <p:cNvSpPr txBox="1"/>
          <p:nvPr/>
        </p:nvSpPr>
        <p:spPr>
          <a:xfrm>
            <a:off x="462636" y="592358"/>
            <a:ext cx="3051787" cy="3792064"/>
          </a:xfrm>
          <a:prstGeom prst="rect">
            <a:avLst/>
          </a:prstGeom>
          <a:noFill/>
        </p:spPr>
        <p:txBody>
          <a:bodyPr wrap="square" lIns="91440" tIns="45720" rIns="91440" bIns="45720" anchor="t">
            <a:spAutoFit/>
          </a:bodyPr>
          <a:lstStyle/>
          <a:p>
            <a:pPr>
              <a:lnSpc>
                <a:spcPts val="3620"/>
              </a:lnSpc>
            </a:pPr>
            <a:r>
              <a:rPr lang="en-US" sz="3600" b="1">
                <a:solidFill>
                  <a:schemeClr val="bg1"/>
                </a:solidFill>
              </a:rPr>
              <a:t>European Sustainability Reporting Standard (ESRS) –  Cutouts to the Companies</a:t>
            </a:r>
          </a:p>
          <a:p>
            <a:pPr>
              <a:lnSpc>
                <a:spcPts val="3620"/>
              </a:lnSpc>
            </a:pPr>
            <a:endParaRPr lang="en-US" sz="3600" b="1">
              <a:solidFill>
                <a:schemeClr val="bg1"/>
              </a:solidFill>
            </a:endParaRPr>
          </a:p>
        </p:txBody>
      </p:sp>
    </p:spTree>
    <p:extLst>
      <p:ext uri="{BB962C8B-B14F-4D97-AF65-F5344CB8AC3E}">
        <p14:creationId xmlns:p14="http://schemas.microsoft.com/office/powerpoint/2010/main" val="1511522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12E20-4235-39E4-F9C4-E1F4A81895B0}"/>
            </a:ext>
          </a:extLst>
        </p:cNvPr>
        <p:cNvGrpSpPr/>
        <p:nvPr/>
      </p:nvGrpSpPr>
      <p:grpSpPr>
        <a:xfrm>
          <a:off x="0" y="0"/>
          <a:ext cx="0" cy="0"/>
          <a:chOff x="0" y="0"/>
          <a:chExt cx="0" cy="0"/>
        </a:xfrm>
      </p:grpSpPr>
      <p:pic>
        <p:nvPicPr>
          <p:cNvPr id="14" name="Picture 13" descr="A map of the world surrounded by trees&#10;&#10;AI-generated content may be incorrect.">
            <a:extLst>
              <a:ext uri="{FF2B5EF4-FFF2-40B4-BE49-F238E27FC236}">
                <a16:creationId xmlns:a16="http://schemas.microsoft.com/office/drawing/2014/main" id="{D2433506-161C-BA0A-A426-4CF523AC63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3584" t="-233" r="42362" b="233"/>
          <a:stretch>
            <a:fillRect/>
          </a:stretch>
        </p:blipFill>
        <p:spPr>
          <a:xfrm>
            <a:off x="980617" y="-5742"/>
            <a:ext cx="2932759" cy="6857999"/>
          </a:xfrm>
          <a:prstGeom prst="rect">
            <a:avLst/>
          </a:prstGeom>
        </p:spPr>
      </p:pic>
      <p:sp>
        <p:nvSpPr>
          <p:cNvPr id="15" name="Rectangle 14">
            <a:extLst>
              <a:ext uri="{FF2B5EF4-FFF2-40B4-BE49-F238E27FC236}">
                <a16:creationId xmlns:a16="http://schemas.microsoft.com/office/drawing/2014/main" id="{EF5DFF0C-DDF2-DE90-2CCB-3819BD0E64A4}"/>
              </a:ext>
            </a:extLst>
          </p:cNvPr>
          <p:cNvSpPr/>
          <p:nvPr/>
        </p:nvSpPr>
        <p:spPr>
          <a:xfrm rot="10800000" flipH="1">
            <a:off x="0" y="4892"/>
            <a:ext cx="3913375"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DD92ED11-8359-0509-75C9-776D1021FDE7}"/>
              </a:ext>
            </a:extLst>
          </p:cNvPr>
          <p:cNvPicPr>
            <a:picLocks noChangeAspect="1"/>
          </p:cNvPicPr>
          <p:nvPr/>
        </p:nvPicPr>
        <p:blipFill rotWithShape="1">
          <a:blip r:embed="rId3">
            <a:biLevel thresh="25000"/>
            <a:alphaModFix amt="11000"/>
            <a:extLst>
              <a:ext uri="{28A0092B-C50C-407E-A947-70E740481C1C}">
                <a14:useLocalDpi xmlns:a14="http://schemas.microsoft.com/office/drawing/2010/main"/>
              </a:ext>
            </a:extLst>
          </a:blip>
          <a:srcRect l="-862" t="-2893" r="79868" b="5354"/>
          <a:stretch/>
        </p:blipFill>
        <p:spPr>
          <a:xfrm>
            <a:off x="9494099" y="-1119742"/>
            <a:ext cx="2697901" cy="6032345"/>
          </a:xfrm>
          <a:prstGeom prst="rect">
            <a:avLst/>
          </a:prstGeom>
        </p:spPr>
      </p:pic>
      <p:grpSp>
        <p:nvGrpSpPr>
          <p:cNvPr id="3" name="Group 2">
            <a:extLst>
              <a:ext uri="{FF2B5EF4-FFF2-40B4-BE49-F238E27FC236}">
                <a16:creationId xmlns:a16="http://schemas.microsoft.com/office/drawing/2014/main" id="{38197068-FEAF-3A7E-00FE-45CCFBFF31D9}"/>
              </a:ext>
            </a:extLst>
          </p:cNvPr>
          <p:cNvGrpSpPr/>
          <p:nvPr/>
        </p:nvGrpSpPr>
        <p:grpSpPr>
          <a:xfrm>
            <a:off x="1564250" y="297713"/>
            <a:ext cx="10627750" cy="6592034"/>
            <a:chOff x="5177725" y="2035243"/>
            <a:chExt cx="7014274" cy="4350717"/>
          </a:xfrm>
        </p:grpSpPr>
        <p:pic>
          <p:nvPicPr>
            <p:cNvPr id="29" name="Picture 28">
              <a:extLst>
                <a:ext uri="{FF2B5EF4-FFF2-40B4-BE49-F238E27FC236}">
                  <a16:creationId xmlns:a16="http://schemas.microsoft.com/office/drawing/2014/main" id="{E23D3532-0112-C246-09DE-E93F9A120F2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7572" b="16922"/>
            <a:stretch>
              <a:fillRect/>
            </a:stretch>
          </p:blipFill>
          <p:spPr>
            <a:xfrm>
              <a:off x="5177725" y="2035243"/>
              <a:ext cx="7014274" cy="4350717"/>
            </a:xfrm>
            <a:prstGeom prst="rect">
              <a:avLst/>
            </a:prstGeom>
          </p:spPr>
        </p:pic>
        <p:sp>
          <p:nvSpPr>
            <p:cNvPr id="5" name="Rectangle 4">
              <a:extLst>
                <a:ext uri="{FF2B5EF4-FFF2-40B4-BE49-F238E27FC236}">
                  <a16:creationId xmlns:a16="http://schemas.microsoft.com/office/drawing/2014/main" id="{A862E155-11B0-DA08-8B3E-F49ECFF92B67}"/>
                </a:ext>
              </a:extLst>
            </p:cNvPr>
            <p:cNvSpPr/>
            <p:nvPr/>
          </p:nvSpPr>
          <p:spPr>
            <a:xfrm>
              <a:off x="6615113" y="2428875"/>
              <a:ext cx="5557893" cy="3243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feld 3">
            <a:extLst>
              <a:ext uri="{FF2B5EF4-FFF2-40B4-BE49-F238E27FC236}">
                <a16:creationId xmlns:a16="http://schemas.microsoft.com/office/drawing/2014/main" id="{10D72265-8972-5893-4850-62B8810FB32B}"/>
              </a:ext>
            </a:extLst>
          </p:cNvPr>
          <p:cNvSpPr txBox="1"/>
          <p:nvPr/>
        </p:nvSpPr>
        <p:spPr>
          <a:xfrm>
            <a:off x="462636" y="592358"/>
            <a:ext cx="3051787" cy="3792064"/>
          </a:xfrm>
          <a:prstGeom prst="rect">
            <a:avLst/>
          </a:prstGeom>
          <a:noFill/>
        </p:spPr>
        <p:txBody>
          <a:bodyPr wrap="square" lIns="91440" tIns="45720" rIns="91440" bIns="45720" anchor="t">
            <a:spAutoFit/>
          </a:bodyPr>
          <a:lstStyle/>
          <a:p>
            <a:pPr>
              <a:lnSpc>
                <a:spcPts val="3620"/>
              </a:lnSpc>
            </a:pPr>
            <a:r>
              <a:rPr lang="en-US" sz="3600" b="1">
                <a:solidFill>
                  <a:schemeClr val="bg1"/>
                </a:solidFill>
              </a:rPr>
              <a:t>European Sustainability Reporting Standard (ESRS) –  Cutouts to the Companies</a:t>
            </a:r>
          </a:p>
          <a:p>
            <a:pPr>
              <a:lnSpc>
                <a:spcPts val="3620"/>
              </a:lnSpc>
            </a:pPr>
            <a:endParaRPr lang="en-US" sz="3600" b="1">
              <a:solidFill>
                <a:schemeClr val="bg1"/>
              </a:solidFill>
            </a:endParaRPr>
          </a:p>
        </p:txBody>
      </p:sp>
      <p:grpSp>
        <p:nvGrpSpPr>
          <p:cNvPr id="2" name="Gruppieren 1">
            <a:extLst>
              <a:ext uri="{FF2B5EF4-FFF2-40B4-BE49-F238E27FC236}">
                <a16:creationId xmlns:a16="http://schemas.microsoft.com/office/drawing/2014/main" id="{8F59793A-3B33-425A-F643-C155457C75B8}"/>
              </a:ext>
            </a:extLst>
          </p:cNvPr>
          <p:cNvGrpSpPr/>
          <p:nvPr/>
        </p:nvGrpSpPr>
        <p:grpSpPr>
          <a:xfrm>
            <a:off x="3865303" y="1158408"/>
            <a:ext cx="8132484" cy="4136606"/>
            <a:chOff x="509499" y="1359990"/>
            <a:chExt cx="8947107" cy="4550966"/>
          </a:xfrm>
        </p:grpSpPr>
        <p:pic>
          <p:nvPicPr>
            <p:cNvPr id="6" name="Grafik 3">
              <a:extLst>
                <a:ext uri="{FF2B5EF4-FFF2-40B4-BE49-F238E27FC236}">
                  <a16:creationId xmlns:a16="http://schemas.microsoft.com/office/drawing/2014/main" id="{C78CE91B-D335-3FEF-2C41-AD09B3AF5371}"/>
                </a:ext>
              </a:extLst>
            </p:cNvPr>
            <p:cNvPicPr>
              <a:picLocks noChangeAspect="1"/>
            </p:cNvPicPr>
            <p:nvPr/>
          </p:nvPicPr>
          <p:blipFill>
            <a:blip r:embed="rId5"/>
            <a:stretch>
              <a:fillRect/>
            </a:stretch>
          </p:blipFill>
          <p:spPr>
            <a:xfrm>
              <a:off x="509499" y="1359990"/>
              <a:ext cx="4282811" cy="2636748"/>
            </a:xfrm>
            <a:prstGeom prst="rect">
              <a:avLst/>
            </a:prstGeom>
          </p:spPr>
        </p:pic>
        <p:pic>
          <p:nvPicPr>
            <p:cNvPr id="7" name="Grafik 7">
              <a:extLst>
                <a:ext uri="{FF2B5EF4-FFF2-40B4-BE49-F238E27FC236}">
                  <a16:creationId xmlns:a16="http://schemas.microsoft.com/office/drawing/2014/main" id="{7068A905-779C-F886-B638-E3A6E8B4C769}"/>
                </a:ext>
              </a:extLst>
            </p:cNvPr>
            <p:cNvPicPr>
              <a:picLocks noChangeAspect="1"/>
            </p:cNvPicPr>
            <p:nvPr/>
          </p:nvPicPr>
          <p:blipFill>
            <a:blip r:embed="rId6"/>
            <a:stretch>
              <a:fillRect/>
            </a:stretch>
          </p:blipFill>
          <p:spPr>
            <a:xfrm>
              <a:off x="5173795" y="1359990"/>
              <a:ext cx="4282811" cy="4138019"/>
            </a:xfrm>
            <a:prstGeom prst="rect">
              <a:avLst/>
            </a:prstGeom>
          </p:spPr>
        </p:pic>
        <p:pic>
          <p:nvPicPr>
            <p:cNvPr id="8" name="Grafik 10">
              <a:extLst>
                <a:ext uri="{FF2B5EF4-FFF2-40B4-BE49-F238E27FC236}">
                  <a16:creationId xmlns:a16="http://schemas.microsoft.com/office/drawing/2014/main" id="{4EDE163F-C253-34DF-0476-AC1C1D82972F}"/>
                </a:ext>
              </a:extLst>
            </p:cNvPr>
            <p:cNvPicPr>
              <a:picLocks noChangeAspect="1"/>
            </p:cNvPicPr>
            <p:nvPr/>
          </p:nvPicPr>
          <p:blipFill>
            <a:blip r:embed="rId7"/>
            <a:stretch>
              <a:fillRect/>
            </a:stretch>
          </p:blipFill>
          <p:spPr>
            <a:xfrm>
              <a:off x="5164270" y="5476578"/>
              <a:ext cx="4282811" cy="434378"/>
            </a:xfrm>
            <a:prstGeom prst="rect">
              <a:avLst/>
            </a:prstGeom>
          </p:spPr>
        </p:pic>
      </p:grpSp>
    </p:spTree>
    <p:extLst>
      <p:ext uri="{BB962C8B-B14F-4D97-AF65-F5344CB8AC3E}">
        <p14:creationId xmlns:p14="http://schemas.microsoft.com/office/powerpoint/2010/main" val="643940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798D5-C946-1F2B-019E-77316D189B9C}"/>
            </a:ext>
          </a:extLst>
        </p:cNvPr>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365B4586-60E2-6818-3DF5-BEC5FD42181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3584" t="-233" r="42362" b="233"/>
          <a:stretch>
            <a:fillRect/>
          </a:stretch>
        </p:blipFill>
        <p:spPr>
          <a:xfrm>
            <a:off x="736377" y="4891"/>
            <a:ext cx="2932759" cy="6857999"/>
          </a:xfrm>
          <a:prstGeom prst="rect">
            <a:avLst/>
          </a:prstGeom>
        </p:spPr>
      </p:pic>
      <p:sp>
        <p:nvSpPr>
          <p:cNvPr id="3" name="Rectangle 2">
            <a:extLst>
              <a:ext uri="{FF2B5EF4-FFF2-40B4-BE49-F238E27FC236}">
                <a16:creationId xmlns:a16="http://schemas.microsoft.com/office/drawing/2014/main" id="{10B3E424-10A9-9F76-5D06-F2A5000BEAFC}"/>
              </a:ext>
            </a:extLst>
          </p:cNvPr>
          <p:cNvSpPr/>
          <p:nvPr/>
        </p:nvSpPr>
        <p:spPr>
          <a:xfrm rot="10800000" flipH="1">
            <a:off x="0" y="4892"/>
            <a:ext cx="3669135"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sp>
        <p:nvSpPr>
          <p:cNvPr id="8" name="Rechteck 19">
            <a:extLst>
              <a:ext uri="{FF2B5EF4-FFF2-40B4-BE49-F238E27FC236}">
                <a16:creationId xmlns:a16="http://schemas.microsoft.com/office/drawing/2014/main" id="{027EA640-A86B-6D8C-8B6D-A7A7296E36D3}"/>
              </a:ext>
            </a:extLst>
          </p:cNvPr>
          <p:cNvSpPr/>
          <p:nvPr/>
        </p:nvSpPr>
        <p:spPr>
          <a:xfrm>
            <a:off x="413217" y="446050"/>
            <a:ext cx="3255919" cy="3243837"/>
          </a:xfrm>
          <a:prstGeom prst="rect">
            <a:avLst/>
          </a:prstGeom>
          <a:ln>
            <a:noFill/>
          </a:ln>
        </p:spPr>
        <p:txBody>
          <a:bodyPr wrap="square">
            <a:spAutoFit/>
          </a:bodyPr>
          <a:lstStyle/>
          <a:p>
            <a:pPr>
              <a:lnSpc>
                <a:spcPts val="3520"/>
              </a:lnSpc>
              <a:defRPr/>
            </a:pP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Corporate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Sustainability</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Due Diligence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Directive</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Csddd</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 Core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Obligations</a:t>
            </a:r>
            <a:endParaRPr lang="de-DE" sz="3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a:lnSpc>
                <a:spcPts val="3520"/>
              </a:lnSpc>
              <a:defRPr/>
            </a:pPr>
            <a:endParaRPr kumimoji="0" lang="de-DE" sz="36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Textfeld 17">
            <a:extLst>
              <a:ext uri="{FF2B5EF4-FFF2-40B4-BE49-F238E27FC236}">
                <a16:creationId xmlns:a16="http://schemas.microsoft.com/office/drawing/2014/main" id="{FC41B3B2-A8A3-E3FF-479F-490C4F68A787}"/>
              </a:ext>
            </a:extLst>
          </p:cNvPr>
          <p:cNvSpPr txBox="1"/>
          <p:nvPr/>
        </p:nvSpPr>
        <p:spPr>
          <a:xfrm>
            <a:off x="4905103" y="561165"/>
            <a:ext cx="6198571" cy="605487"/>
          </a:xfrm>
          <a:prstGeom prst="rect">
            <a:avLst/>
          </a:prstGeom>
          <a:noFill/>
        </p:spPr>
        <p:txBody>
          <a:bodyPr wrap="square" lIns="91440" tIns="45720" rIns="91440" bIns="45720" rtlCol="0" anchor="t">
            <a:spAutoFit/>
          </a:bodyPr>
          <a:lstStyle/>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Introduction to a due </a:t>
            </a:r>
            <a:r>
              <a:rPr lang="en-US" sz="1900" err="1">
                <a:solidFill>
                  <a:srgbClr val="404040"/>
                </a:solidFill>
                <a:latin typeface="Calibri" panose="020F0502020204030204" pitchFamily="34" charset="0"/>
                <a:ea typeface="Calibri"/>
                <a:cs typeface="Calibri" panose="020F0502020204030204" pitchFamily="34" charset="0"/>
              </a:rPr>
              <a:t>Dilligence</a:t>
            </a:r>
            <a:r>
              <a:rPr lang="en-US" sz="1900">
                <a:solidFill>
                  <a:srgbClr val="404040"/>
                </a:solidFill>
                <a:latin typeface="Calibri" panose="020F0502020204030204" pitchFamily="34" charset="0"/>
                <a:ea typeface="Calibri"/>
                <a:cs typeface="Calibri" panose="020F0502020204030204" pitchFamily="34" charset="0"/>
              </a:rPr>
              <a:t> Process</a:t>
            </a:r>
          </a:p>
          <a:p>
            <a:pPr>
              <a:lnSpc>
                <a:spcPts val="2040"/>
              </a:lnSpc>
              <a:defRPr/>
            </a:pPr>
            <a:endParaRPr lang="en-US" sz="1900">
              <a:solidFill>
                <a:srgbClr val="404040"/>
              </a:solidFill>
              <a:latin typeface="Calibri" panose="020F0502020204030204" pitchFamily="34" charset="0"/>
              <a:ea typeface="Calibri"/>
              <a:cs typeface="Calibri" panose="020F0502020204030204" pitchFamily="34" charset="0"/>
            </a:endParaRPr>
          </a:p>
        </p:txBody>
      </p:sp>
      <p:grpSp>
        <p:nvGrpSpPr>
          <p:cNvPr id="20" name="Group 19">
            <a:extLst>
              <a:ext uri="{FF2B5EF4-FFF2-40B4-BE49-F238E27FC236}">
                <a16:creationId xmlns:a16="http://schemas.microsoft.com/office/drawing/2014/main" id="{BDE43A90-69A3-CF7B-1B07-DEA02FB26AE2}"/>
              </a:ext>
            </a:extLst>
          </p:cNvPr>
          <p:cNvGrpSpPr/>
          <p:nvPr/>
        </p:nvGrpSpPr>
        <p:grpSpPr>
          <a:xfrm>
            <a:off x="3616536" y="446050"/>
            <a:ext cx="1202807" cy="683771"/>
            <a:chOff x="0" y="582312"/>
            <a:chExt cx="1405980" cy="799268"/>
          </a:xfrm>
        </p:grpSpPr>
        <p:cxnSp>
          <p:nvCxnSpPr>
            <p:cNvPr id="21" name="Straight Connector 33">
              <a:extLst>
                <a:ext uri="{FF2B5EF4-FFF2-40B4-BE49-F238E27FC236}">
                  <a16:creationId xmlns:a16="http://schemas.microsoft.com/office/drawing/2014/main" id="{C29C7911-D51D-72F5-B2A5-8F9A72C6C458}"/>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1474DAE9-F696-25BA-1CDF-7B2B3459433B}"/>
                </a:ext>
              </a:extLst>
            </p:cNvPr>
            <p:cNvGrpSpPr/>
            <p:nvPr/>
          </p:nvGrpSpPr>
          <p:grpSpPr>
            <a:xfrm>
              <a:off x="695267" y="582312"/>
              <a:ext cx="710713" cy="799268"/>
              <a:chOff x="4034555" y="5165557"/>
              <a:chExt cx="909265" cy="1022559"/>
            </a:xfrm>
          </p:grpSpPr>
          <p:sp>
            <p:nvSpPr>
              <p:cNvPr id="23" name="Oval 16">
                <a:extLst>
                  <a:ext uri="{FF2B5EF4-FFF2-40B4-BE49-F238E27FC236}">
                    <a16:creationId xmlns:a16="http://schemas.microsoft.com/office/drawing/2014/main" id="{C466B4BB-98AB-FFB6-1694-8177EA89049B}"/>
                  </a:ext>
                </a:extLst>
              </p:cNvPr>
              <p:cNvSpPr/>
              <p:nvPr/>
            </p:nvSpPr>
            <p:spPr>
              <a:xfrm>
                <a:off x="4051865" y="5165557"/>
                <a:ext cx="877544" cy="877543"/>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4" name="TextBox 26">
                <a:extLst>
                  <a:ext uri="{FF2B5EF4-FFF2-40B4-BE49-F238E27FC236}">
                    <a16:creationId xmlns:a16="http://schemas.microsoft.com/office/drawing/2014/main" id="{D560BACF-74A9-C114-655E-17B160540E59}"/>
                  </a:ext>
                </a:extLst>
              </p:cNvPr>
              <p:cNvSpPr txBox="1"/>
              <p:nvPr/>
            </p:nvSpPr>
            <p:spPr bwMode="auto">
              <a:xfrm>
                <a:off x="4034555" y="5224613"/>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5" name="Group 24">
            <a:extLst>
              <a:ext uri="{FF2B5EF4-FFF2-40B4-BE49-F238E27FC236}">
                <a16:creationId xmlns:a16="http://schemas.microsoft.com/office/drawing/2014/main" id="{278EBF65-99D6-F8D1-7ACC-9C310CC90637}"/>
              </a:ext>
            </a:extLst>
          </p:cNvPr>
          <p:cNvGrpSpPr/>
          <p:nvPr/>
        </p:nvGrpSpPr>
        <p:grpSpPr>
          <a:xfrm>
            <a:off x="3616536" y="1218714"/>
            <a:ext cx="1202807" cy="698340"/>
            <a:chOff x="0" y="582310"/>
            <a:chExt cx="1405980" cy="816298"/>
          </a:xfrm>
        </p:grpSpPr>
        <p:cxnSp>
          <p:nvCxnSpPr>
            <p:cNvPr id="26" name="Straight Connector 33">
              <a:extLst>
                <a:ext uri="{FF2B5EF4-FFF2-40B4-BE49-F238E27FC236}">
                  <a16:creationId xmlns:a16="http://schemas.microsoft.com/office/drawing/2014/main" id="{6DD2A9EC-D696-DF6C-77B1-F6853D525170}"/>
                </a:ext>
              </a:extLst>
            </p:cNvPr>
            <p:cNvCxnSpPr>
              <a:cxnSpLocks/>
            </p:cNvCxnSpPr>
            <p:nvPr/>
          </p:nvCxnSpPr>
          <p:spPr>
            <a:xfrm>
              <a:off x="0" y="951782"/>
              <a:ext cx="708796" cy="0"/>
            </a:xfrm>
            <a:prstGeom prst="line">
              <a:avLst/>
            </a:prstGeom>
            <a:ln w="25400">
              <a:solidFill>
                <a:srgbClr val="007772">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562C104D-B82A-820D-CE79-3375C186214B}"/>
                </a:ext>
              </a:extLst>
            </p:cNvPr>
            <p:cNvGrpSpPr/>
            <p:nvPr/>
          </p:nvGrpSpPr>
          <p:grpSpPr>
            <a:xfrm>
              <a:off x="695267" y="582310"/>
              <a:ext cx="710713" cy="816298"/>
              <a:chOff x="4034555" y="5165557"/>
              <a:chExt cx="909265" cy="1044347"/>
            </a:xfrm>
          </p:grpSpPr>
          <p:sp>
            <p:nvSpPr>
              <p:cNvPr id="28" name="Oval 16">
                <a:extLst>
                  <a:ext uri="{FF2B5EF4-FFF2-40B4-BE49-F238E27FC236}">
                    <a16:creationId xmlns:a16="http://schemas.microsoft.com/office/drawing/2014/main" id="{CF286599-4CF9-95F0-50AF-1EF85DF05937}"/>
                  </a:ext>
                </a:extLst>
              </p:cNvPr>
              <p:cNvSpPr/>
              <p:nvPr/>
            </p:nvSpPr>
            <p:spPr>
              <a:xfrm>
                <a:off x="4051865" y="5165557"/>
                <a:ext cx="877544" cy="877543"/>
              </a:xfrm>
              <a:prstGeom prst="ellipse">
                <a:avLst/>
              </a:prstGeom>
              <a:solidFill>
                <a:srgbClr val="007772">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9" name="TextBox 26">
                <a:extLst>
                  <a:ext uri="{FF2B5EF4-FFF2-40B4-BE49-F238E27FC236}">
                    <a16:creationId xmlns:a16="http://schemas.microsoft.com/office/drawing/2014/main" id="{EF6689F9-192E-2347-2E08-097FF65E90E9}"/>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30" name="Group 29">
            <a:extLst>
              <a:ext uri="{FF2B5EF4-FFF2-40B4-BE49-F238E27FC236}">
                <a16:creationId xmlns:a16="http://schemas.microsoft.com/office/drawing/2014/main" id="{D536824D-3782-3B2F-0F4B-B0EE08FA5E30}"/>
              </a:ext>
            </a:extLst>
          </p:cNvPr>
          <p:cNvGrpSpPr/>
          <p:nvPr/>
        </p:nvGrpSpPr>
        <p:grpSpPr>
          <a:xfrm>
            <a:off x="3616536" y="2005947"/>
            <a:ext cx="1202807" cy="698340"/>
            <a:chOff x="0" y="582310"/>
            <a:chExt cx="1405980" cy="816298"/>
          </a:xfrm>
        </p:grpSpPr>
        <p:cxnSp>
          <p:nvCxnSpPr>
            <p:cNvPr id="31" name="Straight Connector 33">
              <a:extLst>
                <a:ext uri="{FF2B5EF4-FFF2-40B4-BE49-F238E27FC236}">
                  <a16:creationId xmlns:a16="http://schemas.microsoft.com/office/drawing/2014/main" id="{EFB3196D-E8AF-DE45-4B23-4F5984B256B5}"/>
                </a:ext>
              </a:extLst>
            </p:cNvPr>
            <p:cNvCxnSpPr>
              <a:cxnSpLocks/>
            </p:cNvCxnSpPr>
            <p:nvPr/>
          </p:nvCxnSpPr>
          <p:spPr>
            <a:xfrm>
              <a:off x="0" y="951782"/>
              <a:ext cx="708796"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0EE2382B-068D-BA16-A6B1-A8ED751D1AB5}"/>
                </a:ext>
              </a:extLst>
            </p:cNvPr>
            <p:cNvGrpSpPr/>
            <p:nvPr/>
          </p:nvGrpSpPr>
          <p:grpSpPr>
            <a:xfrm>
              <a:off x="695267" y="582310"/>
              <a:ext cx="710713" cy="816298"/>
              <a:chOff x="4034555" y="5165557"/>
              <a:chExt cx="909265" cy="1044347"/>
            </a:xfrm>
          </p:grpSpPr>
          <p:sp>
            <p:nvSpPr>
              <p:cNvPr id="33" name="Oval 16">
                <a:extLst>
                  <a:ext uri="{FF2B5EF4-FFF2-40B4-BE49-F238E27FC236}">
                    <a16:creationId xmlns:a16="http://schemas.microsoft.com/office/drawing/2014/main" id="{1999A682-0447-FC7E-A362-AFD5DD9D3272}"/>
                  </a:ext>
                </a:extLst>
              </p:cNvPr>
              <p:cNvSpPr/>
              <p:nvPr/>
            </p:nvSpPr>
            <p:spPr>
              <a:xfrm>
                <a:off x="4051865" y="5165557"/>
                <a:ext cx="877544" cy="877543"/>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4" name="TextBox 26">
                <a:extLst>
                  <a:ext uri="{FF2B5EF4-FFF2-40B4-BE49-F238E27FC236}">
                    <a16:creationId xmlns:a16="http://schemas.microsoft.com/office/drawing/2014/main" id="{747F7CB1-E160-98C0-8BC2-2F1FCA25C7D3}"/>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35" name="Textfeld 17">
            <a:extLst>
              <a:ext uri="{FF2B5EF4-FFF2-40B4-BE49-F238E27FC236}">
                <a16:creationId xmlns:a16="http://schemas.microsoft.com/office/drawing/2014/main" id="{F26837F0-3A79-5BF5-1C7B-D178604316DA}"/>
              </a:ext>
            </a:extLst>
          </p:cNvPr>
          <p:cNvSpPr txBox="1"/>
          <p:nvPr/>
        </p:nvSpPr>
        <p:spPr>
          <a:xfrm>
            <a:off x="4905104" y="1243403"/>
            <a:ext cx="5518346" cy="861967"/>
          </a:xfrm>
          <a:prstGeom prst="rect">
            <a:avLst/>
          </a:prstGeom>
          <a:noFill/>
        </p:spPr>
        <p:txBody>
          <a:bodyPr wrap="square" lIns="91440" tIns="45720" rIns="91440" bIns="45720" rtlCol="0" anchor="t">
            <a:spAutoFit/>
          </a:bodyPr>
          <a:lstStyle/>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Strategy Adjustment to Ensure Consistency with the Goals of the Paris Agreement </a:t>
            </a:r>
          </a:p>
          <a:p>
            <a:pPr>
              <a:lnSpc>
                <a:spcPts val="2040"/>
              </a:lnSpc>
              <a:defRPr/>
            </a:pPr>
            <a:endParaRPr lang="en-US" sz="1900">
              <a:solidFill>
                <a:srgbClr val="404040"/>
              </a:solidFill>
              <a:latin typeface="Calibri" panose="020F0502020204030204" pitchFamily="34" charset="0"/>
              <a:ea typeface="Calibri"/>
              <a:cs typeface="Calibri" panose="020F0502020204030204" pitchFamily="34" charset="0"/>
            </a:endParaRPr>
          </a:p>
        </p:txBody>
      </p:sp>
      <p:sp>
        <p:nvSpPr>
          <p:cNvPr id="36" name="Textfeld 17">
            <a:extLst>
              <a:ext uri="{FF2B5EF4-FFF2-40B4-BE49-F238E27FC236}">
                <a16:creationId xmlns:a16="http://schemas.microsoft.com/office/drawing/2014/main" id="{4D411FA9-2C68-9810-5CC8-82B6F341AA4C}"/>
              </a:ext>
            </a:extLst>
          </p:cNvPr>
          <p:cNvSpPr txBox="1"/>
          <p:nvPr/>
        </p:nvSpPr>
        <p:spPr>
          <a:xfrm>
            <a:off x="4895467" y="2220594"/>
            <a:ext cx="6304008" cy="349006"/>
          </a:xfrm>
          <a:prstGeom prst="rect">
            <a:avLst/>
          </a:prstGeom>
          <a:noFill/>
        </p:spPr>
        <p:txBody>
          <a:bodyPr wrap="square" lIns="91440" tIns="45720" rIns="91440" bIns="45720" rtlCol="0" anchor="t">
            <a:spAutoFit/>
          </a:bodyPr>
          <a:lstStyle/>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Development of a Risk Management Plan</a:t>
            </a:r>
          </a:p>
        </p:txBody>
      </p:sp>
      <p:grpSp>
        <p:nvGrpSpPr>
          <p:cNvPr id="4" name="Group 3">
            <a:extLst>
              <a:ext uri="{FF2B5EF4-FFF2-40B4-BE49-F238E27FC236}">
                <a16:creationId xmlns:a16="http://schemas.microsoft.com/office/drawing/2014/main" id="{6A1AB80C-F775-75FD-E61F-5A70E32147A8}"/>
              </a:ext>
            </a:extLst>
          </p:cNvPr>
          <p:cNvGrpSpPr/>
          <p:nvPr/>
        </p:nvGrpSpPr>
        <p:grpSpPr>
          <a:xfrm>
            <a:off x="3616536" y="2793180"/>
            <a:ext cx="1202807" cy="698340"/>
            <a:chOff x="0" y="582310"/>
            <a:chExt cx="1405980" cy="816298"/>
          </a:xfrm>
        </p:grpSpPr>
        <p:cxnSp>
          <p:nvCxnSpPr>
            <p:cNvPr id="5" name="Straight Connector 33">
              <a:extLst>
                <a:ext uri="{FF2B5EF4-FFF2-40B4-BE49-F238E27FC236}">
                  <a16:creationId xmlns:a16="http://schemas.microsoft.com/office/drawing/2014/main" id="{F3A0A0F3-CC09-A411-EC44-D1FAABE0B382}"/>
                </a:ext>
              </a:extLst>
            </p:cNvPr>
            <p:cNvCxnSpPr>
              <a:cxnSpLocks/>
            </p:cNvCxnSpPr>
            <p:nvPr/>
          </p:nvCxnSpPr>
          <p:spPr>
            <a:xfrm>
              <a:off x="0" y="951782"/>
              <a:ext cx="708796" cy="0"/>
            </a:xfrm>
            <a:prstGeom prst="line">
              <a:avLst/>
            </a:prstGeom>
            <a:ln w="25400">
              <a:solidFill>
                <a:srgbClr val="379A67">
                  <a:alpha val="64000"/>
                </a:srgbClr>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9BA91448-2177-8910-9B38-F5F4AEFD5025}"/>
                </a:ext>
              </a:extLst>
            </p:cNvPr>
            <p:cNvGrpSpPr/>
            <p:nvPr/>
          </p:nvGrpSpPr>
          <p:grpSpPr>
            <a:xfrm>
              <a:off x="695267" y="582310"/>
              <a:ext cx="710713" cy="816298"/>
              <a:chOff x="4034555" y="5165557"/>
              <a:chExt cx="909265" cy="1044347"/>
            </a:xfrm>
          </p:grpSpPr>
          <p:sp>
            <p:nvSpPr>
              <p:cNvPr id="7" name="Oval 16">
                <a:extLst>
                  <a:ext uri="{FF2B5EF4-FFF2-40B4-BE49-F238E27FC236}">
                    <a16:creationId xmlns:a16="http://schemas.microsoft.com/office/drawing/2014/main" id="{BD8A00C0-F97E-2CE4-6A0A-2E43072FB800}"/>
                  </a:ext>
                </a:extLst>
              </p:cNvPr>
              <p:cNvSpPr/>
              <p:nvPr/>
            </p:nvSpPr>
            <p:spPr>
              <a:xfrm>
                <a:off x="4051865" y="5165557"/>
                <a:ext cx="877544" cy="877543"/>
              </a:xfrm>
              <a:prstGeom prst="ellipse">
                <a:avLst/>
              </a:prstGeom>
              <a:solidFill>
                <a:srgbClr val="379A67">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9" name="TextBox 26">
                <a:extLst>
                  <a:ext uri="{FF2B5EF4-FFF2-40B4-BE49-F238E27FC236}">
                    <a16:creationId xmlns:a16="http://schemas.microsoft.com/office/drawing/2014/main" id="{4FF87F2B-EFC5-2DEE-00C2-0D338ECE672A}"/>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10" name="Textfeld 17">
            <a:extLst>
              <a:ext uri="{FF2B5EF4-FFF2-40B4-BE49-F238E27FC236}">
                <a16:creationId xmlns:a16="http://schemas.microsoft.com/office/drawing/2014/main" id="{F247789A-6FF3-A9CE-2D4A-766854FFFE04}"/>
              </a:ext>
            </a:extLst>
          </p:cNvPr>
          <p:cNvSpPr txBox="1"/>
          <p:nvPr/>
        </p:nvSpPr>
        <p:spPr>
          <a:xfrm>
            <a:off x="4912183" y="2915493"/>
            <a:ext cx="5511267" cy="861967"/>
          </a:xfrm>
          <a:prstGeom prst="rect">
            <a:avLst/>
          </a:prstGeom>
          <a:noFill/>
        </p:spPr>
        <p:txBody>
          <a:bodyPr wrap="square" lIns="91440" tIns="45720" rIns="91440" bIns="45720" rtlCol="0" anchor="t">
            <a:spAutoFit/>
          </a:bodyPr>
          <a:lstStyle/>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Damage Minimization: Taking Measures To Reduce Damage or risks if there are any Identified</a:t>
            </a:r>
          </a:p>
          <a:p>
            <a:pPr>
              <a:lnSpc>
                <a:spcPts val="2040"/>
              </a:lnSpc>
              <a:defRPr/>
            </a:pPr>
            <a:endParaRPr lang="en-US" sz="1900">
              <a:solidFill>
                <a:srgbClr val="404040"/>
              </a:solidFill>
              <a:latin typeface="Calibri" panose="020F0502020204030204" pitchFamily="34" charset="0"/>
              <a:ea typeface="Calibri"/>
              <a:cs typeface="Calibri" panose="020F0502020204030204" pitchFamily="34" charset="0"/>
            </a:endParaRPr>
          </a:p>
        </p:txBody>
      </p:sp>
      <p:sp>
        <p:nvSpPr>
          <p:cNvPr id="11" name="Textfeld 17">
            <a:extLst>
              <a:ext uri="{FF2B5EF4-FFF2-40B4-BE49-F238E27FC236}">
                <a16:creationId xmlns:a16="http://schemas.microsoft.com/office/drawing/2014/main" id="{E930A032-A516-6D18-8EF8-F4A62D56FC9F}"/>
              </a:ext>
            </a:extLst>
          </p:cNvPr>
          <p:cNvSpPr txBox="1"/>
          <p:nvPr/>
        </p:nvSpPr>
        <p:spPr>
          <a:xfrm>
            <a:off x="4912184" y="3747590"/>
            <a:ext cx="6125512" cy="605487"/>
          </a:xfrm>
          <a:prstGeom prst="rect">
            <a:avLst/>
          </a:prstGeom>
          <a:noFill/>
        </p:spPr>
        <p:txBody>
          <a:bodyPr wrap="square" lIns="91440" tIns="45720" rIns="91440" bIns="45720" rtlCol="0" anchor="t">
            <a:spAutoFit/>
          </a:bodyPr>
          <a:lstStyle/>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Responsible Business Relationships</a:t>
            </a:r>
          </a:p>
          <a:p>
            <a:pPr>
              <a:lnSpc>
                <a:spcPts val="2040"/>
              </a:lnSpc>
              <a:defRPr/>
            </a:pPr>
            <a:endParaRPr lang="en-US" sz="1900">
              <a:solidFill>
                <a:srgbClr val="404040"/>
              </a:solidFill>
              <a:latin typeface="Calibri" panose="020F0502020204030204" pitchFamily="34" charset="0"/>
              <a:ea typeface="Calibri"/>
              <a:cs typeface="Calibri" panose="020F0502020204030204" pitchFamily="34" charset="0"/>
            </a:endParaRPr>
          </a:p>
        </p:txBody>
      </p:sp>
      <p:sp>
        <p:nvSpPr>
          <p:cNvPr id="12" name="Textfeld 17">
            <a:extLst>
              <a:ext uri="{FF2B5EF4-FFF2-40B4-BE49-F238E27FC236}">
                <a16:creationId xmlns:a16="http://schemas.microsoft.com/office/drawing/2014/main" id="{42FFB303-F4AD-60C0-B249-34C79730793B}"/>
              </a:ext>
            </a:extLst>
          </p:cNvPr>
          <p:cNvSpPr txBox="1"/>
          <p:nvPr/>
        </p:nvSpPr>
        <p:spPr>
          <a:xfrm>
            <a:off x="4902547" y="4383662"/>
            <a:ext cx="6201128" cy="861967"/>
          </a:xfrm>
          <a:prstGeom prst="rect">
            <a:avLst/>
          </a:prstGeom>
          <a:noFill/>
        </p:spPr>
        <p:txBody>
          <a:bodyPr wrap="square" lIns="91440" tIns="45720" rIns="91440" bIns="45720" rtlCol="0" anchor="t">
            <a:spAutoFit/>
          </a:bodyPr>
          <a:lstStyle/>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Transparency and Reporting: Regular and Transparent Reporting on due Diligence Measures and their Effectiveness</a:t>
            </a:r>
          </a:p>
          <a:p>
            <a:pPr>
              <a:lnSpc>
                <a:spcPts val="2040"/>
              </a:lnSpc>
              <a:defRPr/>
            </a:pPr>
            <a:endParaRPr lang="en-US" sz="1900">
              <a:solidFill>
                <a:srgbClr val="404040"/>
              </a:solidFill>
              <a:latin typeface="Calibri" panose="020F0502020204030204" pitchFamily="34" charset="0"/>
              <a:ea typeface="Calibri"/>
              <a:cs typeface="Calibri" panose="020F0502020204030204" pitchFamily="34" charset="0"/>
            </a:endParaRPr>
          </a:p>
        </p:txBody>
      </p:sp>
      <p:sp>
        <p:nvSpPr>
          <p:cNvPr id="13" name="Textfeld 17">
            <a:extLst>
              <a:ext uri="{FF2B5EF4-FFF2-40B4-BE49-F238E27FC236}">
                <a16:creationId xmlns:a16="http://schemas.microsoft.com/office/drawing/2014/main" id="{5B45C766-1C26-A0CE-8C18-7AA40D8B1A02}"/>
              </a:ext>
            </a:extLst>
          </p:cNvPr>
          <p:cNvSpPr txBox="1"/>
          <p:nvPr/>
        </p:nvSpPr>
        <p:spPr>
          <a:xfrm>
            <a:off x="4895467" y="5311853"/>
            <a:ext cx="6125512" cy="605487"/>
          </a:xfrm>
          <a:prstGeom prst="rect">
            <a:avLst/>
          </a:prstGeom>
          <a:noFill/>
        </p:spPr>
        <p:txBody>
          <a:bodyPr wrap="square" lIns="91440" tIns="45720" rIns="91440" bIns="45720" rtlCol="0" anchor="t">
            <a:spAutoFit/>
          </a:bodyPr>
          <a:lstStyle/>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Establishment of a Complaints Procedure</a:t>
            </a:r>
          </a:p>
          <a:p>
            <a:pPr>
              <a:lnSpc>
                <a:spcPts val="2040"/>
              </a:lnSpc>
              <a:defRPr/>
            </a:pPr>
            <a:endParaRPr lang="en-US" sz="1900">
              <a:solidFill>
                <a:srgbClr val="404040"/>
              </a:solidFill>
              <a:latin typeface="Calibri" panose="020F0502020204030204" pitchFamily="34" charset="0"/>
              <a:ea typeface="Calibri"/>
              <a:cs typeface="Calibri" panose="020F0502020204030204" pitchFamily="34" charset="0"/>
            </a:endParaRPr>
          </a:p>
        </p:txBody>
      </p:sp>
      <p:sp>
        <p:nvSpPr>
          <p:cNvPr id="14" name="Textfeld 17">
            <a:extLst>
              <a:ext uri="{FF2B5EF4-FFF2-40B4-BE49-F238E27FC236}">
                <a16:creationId xmlns:a16="http://schemas.microsoft.com/office/drawing/2014/main" id="{5014A1E3-FC8C-859A-25C7-6B21472BD9AD}"/>
              </a:ext>
            </a:extLst>
          </p:cNvPr>
          <p:cNvSpPr txBox="1"/>
          <p:nvPr/>
        </p:nvSpPr>
        <p:spPr>
          <a:xfrm>
            <a:off x="4912183" y="5941243"/>
            <a:ext cx="6712745" cy="861967"/>
          </a:xfrm>
          <a:prstGeom prst="rect">
            <a:avLst/>
          </a:prstGeom>
          <a:noFill/>
        </p:spPr>
        <p:txBody>
          <a:bodyPr wrap="square" lIns="91440" tIns="45720" rIns="91440" bIns="45720" rtlCol="0" anchor="t">
            <a:spAutoFit/>
          </a:bodyPr>
          <a:lstStyle/>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Penalties for Non-compliance: Fines Based On Company Turnover: 5% Of Net Turnover as the Minimum-maximum Penalty Range.</a:t>
            </a:r>
          </a:p>
          <a:p>
            <a:pPr>
              <a:lnSpc>
                <a:spcPts val="2040"/>
              </a:lnSpc>
              <a:defRPr/>
            </a:pPr>
            <a:endParaRPr lang="en-US" sz="1900">
              <a:solidFill>
                <a:srgbClr val="404040"/>
              </a:solidFill>
              <a:latin typeface="Calibri" panose="020F0502020204030204" pitchFamily="34" charset="0"/>
              <a:ea typeface="Calibri"/>
              <a:cs typeface="Calibri" panose="020F0502020204030204" pitchFamily="34" charset="0"/>
            </a:endParaRPr>
          </a:p>
        </p:txBody>
      </p:sp>
      <p:grpSp>
        <p:nvGrpSpPr>
          <p:cNvPr id="15" name="Group 14">
            <a:extLst>
              <a:ext uri="{FF2B5EF4-FFF2-40B4-BE49-F238E27FC236}">
                <a16:creationId xmlns:a16="http://schemas.microsoft.com/office/drawing/2014/main" id="{A570D98B-BA49-086E-9565-6101DF257B2A}"/>
              </a:ext>
            </a:extLst>
          </p:cNvPr>
          <p:cNvGrpSpPr/>
          <p:nvPr/>
        </p:nvGrpSpPr>
        <p:grpSpPr>
          <a:xfrm>
            <a:off x="3616536" y="3580413"/>
            <a:ext cx="1202807" cy="683771"/>
            <a:chOff x="0" y="582312"/>
            <a:chExt cx="1405980" cy="799268"/>
          </a:xfrm>
        </p:grpSpPr>
        <p:cxnSp>
          <p:nvCxnSpPr>
            <p:cNvPr id="16" name="Straight Connector 33">
              <a:extLst>
                <a:ext uri="{FF2B5EF4-FFF2-40B4-BE49-F238E27FC236}">
                  <a16:creationId xmlns:a16="http://schemas.microsoft.com/office/drawing/2014/main" id="{350DE4B3-38D6-EA29-69F5-AABA6774119A}"/>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D58BEF5A-3203-E97F-CE8E-A500D1F7182D}"/>
                </a:ext>
              </a:extLst>
            </p:cNvPr>
            <p:cNvGrpSpPr/>
            <p:nvPr/>
          </p:nvGrpSpPr>
          <p:grpSpPr>
            <a:xfrm>
              <a:off x="695267" y="582312"/>
              <a:ext cx="710713" cy="799268"/>
              <a:chOff x="4034555" y="5165557"/>
              <a:chExt cx="909265" cy="1022559"/>
            </a:xfrm>
          </p:grpSpPr>
          <p:sp>
            <p:nvSpPr>
              <p:cNvPr id="18" name="Oval 16">
                <a:extLst>
                  <a:ext uri="{FF2B5EF4-FFF2-40B4-BE49-F238E27FC236}">
                    <a16:creationId xmlns:a16="http://schemas.microsoft.com/office/drawing/2014/main" id="{F4E3EECA-6F73-11FF-C558-0ED2A79EEEB8}"/>
                  </a:ext>
                </a:extLst>
              </p:cNvPr>
              <p:cNvSpPr/>
              <p:nvPr/>
            </p:nvSpPr>
            <p:spPr>
              <a:xfrm>
                <a:off x="4051865" y="5165557"/>
                <a:ext cx="877544" cy="877543"/>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7" name="TextBox 26">
                <a:extLst>
                  <a:ext uri="{FF2B5EF4-FFF2-40B4-BE49-F238E27FC236}">
                    <a16:creationId xmlns:a16="http://schemas.microsoft.com/office/drawing/2014/main" id="{7B3653BB-3810-917C-C1B0-2140428356EC}"/>
                  </a:ext>
                </a:extLst>
              </p:cNvPr>
              <p:cNvSpPr txBox="1"/>
              <p:nvPr/>
            </p:nvSpPr>
            <p:spPr bwMode="auto">
              <a:xfrm>
                <a:off x="4034555" y="5224613"/>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05</a:t>
                </a:r>
              </a:p>
            </p:txBody>
          </p:sp>
        </p:grpSp>
      </p:grpSp>
      <p:grpSp>
        <p:nvGrpSpPr>
          <p:cNvPr id="38" name="Group 37">
            <a:extLst>
              <a:ext uri="{FF2B5EF4-FFF2-40B4-BE49-F238E27FC236}">
                <a16:creationId xmlns:a16="http://schemas.microsoft.com/office/drawing/2014/main" id="{91FB2830-4117-DD5C-A741-B0BCBEDB7505}"/>
              </a:ext>
            </a:extLst>
          </p:cNvPr>
          <p:cNvGrpSpPr/>
          <p:nvPr/>
        </p:nvGrpSpPr>
        <p:grpSpPr>
          <a:xfrm>
            <a:off x="3616536" y="4353077"/>
            <a:ext cx="1202807" cy="698340"/>
            <a:chOff x="0" y="582310"/>
            <a:chExt cx="1405980" cy="816298"/>
          </a:xfrm>
        </p:grpSpPr>
        <p:cxnSp>
          <p:nvCxnSpPr>
            <p:cNvPr id="39" name="Straight Connector 33">
              <a:extLst>
                <a:ext uri="{FF2B5EF4-FFF2-40B4-BE49-F238E27FC236}">
                  <a16:creationId xmlns:a16="http://schemas.microsoft.com/office/drawing/2014/main" id="{15663BA5-9C07-3A8C-43A8-3D5E24B4942B}"/>
                </a:ext>
              </a:extLst>
            </p:cNvPr>
            <p:cNvCxnSpPr>
              <a:cxnSpLocks/>
            </p:cNvCxnSpPr>
            <p:nvPr/>
          </p:nvCxnSpPr>
          <p:spPr>
            <a:xfrm>
              <a:off x="0" y="951782"/>
              <a:ext cx="708796" cy="0"/>
            </a:xfrm>
            <a:prstGeom prst="line">
              <a:avLst/>
            </a:prstGeom>
            <a:ln w="25400">
              <a:solidFill>
                <a:srgbClr val="007772">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743F12E2-A4D8-97D1-9D4F-8BDFED0CA567}"/>
                </a:ext>
              </a:extLst>
            </p:cNvPr>
            <p:cNvGrpSpPr/>
            <p:nvPr/>
          </p:nvGrpSpPr>
          <p:grpSpPr>
            <a:xfrm>
              <a:off x="695267" y="582310"/>
              <a:ext cx="710713" cy="816298"/>
              <a:chOff x="4034555" y="5165557"/>
              <a:chExt cx="909265" cy="1044347"/>
            </a:xfrm>
          </p:grpSpPr>
          <p:sp>
            <p:nvSpPr>
              <p:cNvPr id="41" name="Oval 16">
                <a:extLst>
                  <a:ext uri="{FF2B5EF4-FFF2-40B4-BE49-F238E27FC236}">
                    <a16:creationId xmlns:a16="http://schemas.microsoft.com/office/drawing/2014/main" id="{624BC9EF-F399-18B0-08DB-68BFB32FE99E}"/>
                  </a:ext>
                </a:extLst>
              </p:cNvPr>
              <p:cNvSpPr/>
              <p:nvPr/>
            </p:nvSpPr>
            <p:spPr>
              <a:xfrm>
                <a:off x="4051865" y="5165557"/>
                <a:ext cx="877544" cy="877543"/>
              </a:xfrm>
              <a:prstGeom prst="ellipse">
                <a:avLst/>
              </a:prstGeom>
              <a:solidFill>
                <a:srgbClr val="007772">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42" name="TextBox 26">
                <a:extLst>
                  <a:ext uri="{FF2B5EF4-FFF2-40B4-BE49-F238E27FC236}">
                    <a16:creationId xmlns:a16="http://schemas.microsoft.com/office/drawing/2014/main" id="{B39C894B-476D-B1DB-D1C1-BD41A1A5FD08}"/>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06</a:t>
                </a:r>
              </a:p>
            </p:txBody>
          </p:sp>
        </p:grpSp>
      </p:grpSp>
      <p:grpSp>
        <p:nvGrpSpPr>
          <p:cNvPr id="43" name="Group 42">
            <a:extLst>
              <a:ext uri="{FF2B5EF4-FFF2-40B4-BE49-F238E27FC236}">
                <a16:creationId xmlns:a16="http://schemas.microsoft.com/office/drawing/2014/main" id="{66639E79-1805-6C3D-ED9F-4BFA9F027AFF}"/>
              </a:ext>
            </a:extLst>
          </p:cNvPr>
          <p:cNvGrpSpPr/>
          <p:nvPr/>
        </p:nvGrpSpPr>
        <p:grpSpPr>
          <a:xfrm>
            <a:off x="3616536" y="5140310"/>
            <a:ext cx="1202807" cy="698340"/>
            <a:chOff x="0" y="582310"/>
            <a:chExt cx="1405980" cy="816298"/>
          </a:xfrm>
        </p:grpSpPr>
        <p:cxnSp>
          <p:nvCxnSpPr>
            <p:cNvPr id="44" name="Straight Connector 33">
              <a:extLst>
                <a:ext uri="{FF2B5EF4-FFF2-40B4-BE49-F238E27FC236}">
                  <a16:creationId xmlns:a16="http://schemas.microsoft.com/office/drawing/2014/main" id="{F43C9CEB-6BD0-DC7A-AB10-E0A400984FAF}"/>
                </a:ext>
              </a:extLst>
            </p:cNvPr>
            <p:cNvCxnSpPr>
              <a:cxnSpLocks/>
            </p:cNvCxnSpPr>
            <p:nvPr/>
          </p:nvCxnSpPr>
          <p:spPr>
            <a:xfrm>
              <a:off x="0" y="951782"/>
              <a:ext cx="708796"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0CFD416A-0E1F-81AA-7485-2B4617F7C012}"/>
                </a:ext>
              </a:extLst>
            </p:cNvPr>
            <p:cNvGrpSpPr/>
            <p:nvPr/>
          </p:nvGrpSpPr>
          <p:grpSpPr>
            <a:xfrm>
              <a:off x="695267" y="582310"/>
              <a:ext cx="710713" cy="816298"/>
              <a:chOff x="4034555" y="5165557"/>
              <a:chExt cx="909265" cy="1044347"/>
            </a:xfrm>
          </p:grpSpPr>
          <p:sp>
            <p:nvSpPr>
              <p:cNvPr id="46" name="Oval 16">
                <a:extLst>
                  <a:ext uri="{FF2B5EF4-FFF2-40B4-BE49-F238E27FC236}">
                    <a16:creationId xmlns:a16="http://schemas.microsoft.com/office/drawing/2014/main" id="{96F6D15A-6C10-CC47-2828-F509B0BB0C34}"/>
                  </a:ext>
                </a:extLst>
              </p:cNvPr>
              <p:cNvSpPr/>
              <p:nvPr/>
            </p:nvSpPr>
            <p:spPr>
              <a:xfrm>
                <a:off x="4051865" y="5165557"/>
                <a:ext cx="877544" cy="877543"/>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47" name="TextBox 26">
                <a:extLst>
                  <a:ext uri="{FF2B5EF4-FFF2-40B4-BE49-F238E27FC236}">
                    <a16:creationId xmlns:a16="http://schemas.microsoft.com/office/drawing/2014/main" id="{16DDCA79-A234-4404-9E9F-E9951BC4976C}"/>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07</a:t>
                </a:r>
              </a:p>
            </p:txBody>
          </p:sp>
        </p:grpSp>
      </p:grpSp>
      <p:grpSp>
        <p:nvGrpSpPr>
          <p:cNvPr id="48" name="Group 47">
            <a:extLst>
              <a:ext uri="{FF2B5EF4-FFF2-40B4-BE49-F238E27FC236}">
                <a16:creationId xmlns:a16="http://schemas.microsoft.com/office/drawing/2014/main" id="{F6357B2B-C82F-C054-91A7-058BD6C57F04}"/>
              </a:ext>
            </a:extLst>
          </p:cNvPr>
          <p:cNvGrpSpPr/>
          <p:nvPr/>
        </p:nvGrpSpPr>
        <p:grpSpPr>
          <a:xfrm>
            <a:off x="3616536" y="5927544"/>
            <a:ext cx="1202807" cy="698340"/>
            <a:chOff x="0" y="582310"/>
            <a:chExt cx="1405980" cy="816298"/>
          </a:xfrm>
        </p:grpSpPr>
        <p:cxnSp>
          <p:nvCxnSpPr>
            <p:cNvPr id="49" name="Straight Connector 33">
              <a:extLst>
                <a:ext uri="{FF2B5EF4-FFF2-40B4-BE49-F238E27FC236}">
                  <a16:creationId xmlns:a16="http://schemas.microsoft.com/office/drawing/2014/main" id="{48C24983-AB23-ABC8-65FC-A04E5FE37CDC}"/>
                </a:ext>
              </a:extLst>
            </p:cNvPr>
            <p:cNvCxnSpPr>
              <a:cxnSpLocks/>
            </p:cNvCxnSpPr>
            <p:nvPr/>
          </p:nvCxnSpPr>
          <p:spPr>
            <a:xfrm>
              <a:off x="0" y="951782"/>
              <a:ext cx="708796" cy="0"/>
            </a:xfrm>
            <a:prstGeom prst="line">
              <a:avLst/>
            </a:prstGeom>
            <a:ln w="25400">
              <a:solidFill>
                <a:srgbClr val="379A67">
                  <a:alpha val="64000"/>
                </a:srgbClr>
              </a:solidFill>
              <a:prstDash val="sysDot"/>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D64DF1C3-14FC-B803-19BD-7D5F7CC67488}"/>
                </a:ext>
              </a:extLst>
            </p:cNvPr>
            <p:cNvGrpSpPr/>
            <p:nvPr/>
          </p:nvGrpSpPr>
          <p:grpSpPr>
            <a:xfrm>
              <a:off x="695267" y="582310"/>
              <a:ext cx="710713" cy="816298"/>
              <a:chOff x="4034555" y="5165557"/>
              <a:chExt cx="909265" cy="1044347"/>
            </a:xfrm>
          </p:grpSpPr>
          <p:sp>
            <p:nvSpPr>
              <p:cNvPr id="51" name="Oval 16">
                <a:extLst>
                  <a:ext uri="{FF2B5EF4-FFF2-40B4-BE49-F238E27FC236}">
                    <a16:creationId xmlns:a16="http://schemas.microsoft.com/office/drawing/2014/main" id="{E315B586-87B7-17EE-4B23-27190999491D}"/>
                  </a:ext>
                </a:extLst>
              </p:cNvPr>
              <p:cNvSpPr/>
              <p:nvPr/>
            </p:nvSpPr>
            <p:spPr>
              <a:xfrm>
                <a:off x="4051865" y="5165557"/>
                <a:ext cx="877544" cy="877543"/>
              </a:xfrm>
              <a:prstGeom prst="ellipse">
                <a:avLst/>
              </a:prstGeom>
              <a:solidFill>
                <a:srgbClr val="379A67">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52" name="TextBox 26">
                <a:extLst>
                  <a:ext uri="{FF2B5EF4-FFF2-40B4-BE49-F238E27FC236}">
                    <a16:creationId xmlns:a16="http://schemas.microsoft.com/office/drawing/2014/main" id="{D63A1B71-9AEE-C849-8852-206E3C5AA13A}"/>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08</a:t>
                </a:r>
              </a:p>
            </p:txBody>
          </p:sp>
        </p:grpSp>
      </p:grpSp>
    </p:spTree>
    <p:extLst>
      <p:ext uri="{BB962C8B-B14F-4D97-AF65-F5344CB8AC3E}">
        <p14:creationId xmlns:p14="http://schemas.microsoft.com/office/powerpoint/2010/main" val="32382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9AAA7-63B3-9970-5D4C-6D1087C1A024}"/>
            </a:ext>
          </a:extLst>
        </p:cNvPr>
        <p:cNvGrpSpPr/>
        <p:nvPr/>
      </p:nvGrpSpPr>
      <p:grpSpPr>
        <a:xfrm>
          <a:off x="0" y="0"/>
          <a:ext cx="0" cy="0"/>
          <a:chOff x="0" y="0"/>
          <a:chExt cx="0" cy="0"/>
        </a:xfrm>
      </p:grpSpPr>
      <p:sp>
        <p:nvSpPr>
          <p:cNvPr id="23" name="Freeform 22">
            <a:extLst>
              <a:ext uri="{FF2B5EF4-FFF2-40B4-BE49-F238E27FC236}">
                <a16:creationId xmlns:a16="http://schemas.microsoft.com/office/drawing/2014/main" id="{06718CA2-F9D1-84AF-16D7-77FF17B2DA42}"/>
              </a:ext>
            </a:extLst>
          </p:cNvPr>
          <p:cNvSpPr/>
          <p:nvPr/>
        </p:nvSpPr>
        <p:spPr>
          <a:xfrm rot="10800000">
            <a:off x="594758" y="4942442"/>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4" name="Freeform 23">
            <a:extLst>
              <a:ext uri="{FF2B5EF4-FFF2-40B4-BE49-F238E27FC236}">
                <a16:creationId xmlns:a16="http://schemas.microsoft.com/office/drawing/2014/main" id="{F35629D4-39B0-C2C9-D2E7-1C74B83A9BAD}"/>
              </a:ext>
            </a:extLst>
          </p:cNvPr>
          <p:cNvSpPr/>
          <p:nvPr/>
        </p:nvSpPr>
        <p:spPr>
          <a:xfrm rot="10800000">
            <a:off x="3377527" y="4942442"/>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D91DCF1-EE87-D4E2-D8A4-E01A029FFAF7}"/>
              </a:ext>
            </a:extLst>
          </p:cNvPr>
          <p:cNvSpPr/>
          <p:nvPr/>
        </p:nvSpPr>
        <p:spPr>
          <a:xfrm rot="10800000">
            <a:off x="6093197" y="4942442"/>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5D4D9C0-5F4E-D6FD-044B-9E678125D8EB}"/>
              </a:ext>
            </a:extLst>
          </p:cNvPr>
          <p:cNvSpPr/>
          <p:nvPr/>
        </p:nvSpPr>
        <p:spPr>
          <a:xfrm rot="10800000">
            <a:off x="8851409" y="4942442"/>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0" name="Freeform 9">
            <a:extLst>
              <a:ext uri="{FF2B5EF4-FFF2-40B4-BE49-F238E27FC236}">
                <a16:creationId xmlns:a16="http://schemas.microsoft.com/office/drawing/2014/main" id="{683B8698-9A25-5B5A-96A8-D5B574B9CBC2}"/>
              </a:ext>
            </a:extLst>
          </p:cNvPr>
          <p:cNvSpPr/>
          <p:nvPr/>
        </p:nvSpPr>
        <p:spPr>
          <a:xfrm>
            <a:off x="594758" y="2665806"/>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4" name="Freeform 13">
            <a:extLst>
              <a:ext uri="{FF2B5EF4-FFF2-40B4-BE49-F238E27FC236}">
                <a16:creationId xmlns:a16="http://schemas.microsoft.com/office/drawing/2014/main" id="{1D184A58-73B5-24CD-3F6D-CF5533C0F9A6}"/>
              </a:ext>
            </a:extLst>
          </p:cNvPr>
          <p:cNvSpPr/>
          <p:nvPr/>
        </p:nvSpPr>
        <p:spPr>
          <a:xfrm>
            <a:off x="3377526" y="2665806"/>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6" name="Freeform 15">
            <a:extLst>
              <a:ext uri="{FF2B5EF4-FFF2-40B4-BE49-F238E27FC236}">
                <a16:creationId xmlns:a16="http://schemas.microsoft.com/office/drawing/2014/main" id="{33067A14-09E1-AF29-FABA-9719B1A25E70}"/>
              </a:ext>
            </a:extLst>
          </p:cNvPr>
          <p:cNvSpPr/>
          <p:nvPr/>
        </p:nvSpPr>
        <p:spPr>
          <a:xfrm>
            <a:off x="6093197" y="2665806"/>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7" name="Freeform 16">
            <a:extLst>
              <a:ext uri="{FF2B5EF4-FFF2-40B4-BE49-F238E27FC236}">
                <a16:creationId xmlns:a16="http://schemas.microsoft.com/office/drawing/2014/main" id="{8D0D087B-D73F-AC2B-60A3-F0F1094DC180}"/>
              </a:ext>
            </a:extLst>
          </p:cNvPr>
          <p:cNvSpPr/>
          <p:nvPr/>
        </p:nvSpPr>
        <p:spPr>
          <a:xfrm>
            <a:off x="8851409" y="2665806"/>
            <a:ext cx="2561004" cy="528140"/>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5" name="Rounded Rectangle 14">
            <a:extLst>
              <a:ext uri="{FF2B5EF4-FFF2-40B4-BE49-F238E27FC236}">
                <a16:creationId xmlns:a16="http://schemas.microsoft.com/office/drawing/2014/main" id="{F6A48D02-2071-72C6-CEC4-31A7000E21AE}"/>
              </a:ext>
            </a:extLst>
          </p:cNvPr>
          <p:cNvSpPr/>
          <p:nvPr/>
        </p:nvSpPr>
        <p:spPr>
          <a:xfrm>
            <a:off x="594758" y="2082799"/>
            <a:ext cx="2561004" cy="3387784"/>
          </a:xfrm>
          <a:prstGeom prst="roundRect">
            <a:avLst>
              <a:gd name="adj" fmla="val 7906"/>
            </a:avLst>
          </a:prstGeom>
          <a:no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9" name="Freeform 18">
            <a:extLst>
              <a:ext uri="{FF2B5EF4-FFF2-40B4-BE49-F238E27FC236}">
                <a16:creationId xmlns:a16="http://schemas.microsoft.com/office/drawing/2014/main" id="{5323844A-75AB-B623-5770-1C66A92BF122}"/>
              </a:ext>
            </a:extLst>
          </p:cNvPr>
          <p:cNvSpPr/>
          <p:nvPr/>
        </p:nvSpPr>
        <p:spPr>
          <a:xfrm>
            <a:off x="594758" y="208279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5" name="Rounded Rectangle 24">
            <a:extLst>
              <a:ext uri="{FF2B5EF4-FFF2-40B4-BE49-F238E27FC236}">
                <a16:creationId xmlns:a16="http://schemas.microsoft.com/office/drawing/2014/main" id="{5C60BAA7-0A56-D54B-72FB-6B6BE4D221BB}"/>
              </a:ext>
            </a:extLst>
          </p:cNvPr>
          <p:cNvSpPr/>
          <p:nvPr/>
        </p:nvSpPr>
        <p:spPr>
          <a:xfrm>
            <a:off x="3377526" y="2082799"/>
            <a:ext cx="2561004" cy="3387784"/>
          </a:xfrm>
          <a:prstGeom prst="roundRect">
            <a:avLst>
              <a:gd name="adj" fmla="val 7906"/>
            </a:avLst>
          </a:prstGeom>
          <a:noFill/>
          <a:ln w="12700">
            <a:solidFill>
              <a:srgbClr val="379A6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ED7F3795-40AC-A0A5-299B-316196587346}"/>
              </a:ext>
            </a:extLst>
          </p:cNvPr>
          <p:cNvSpPr/>
          <p:nvPr/>
        </p:nvSpPr>
        <p:spPr>
          <a:xfrm>
            <a:off x="3377526" y="208279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30" name="Rounded Rectangle 29">
            <a:extLst>
              <a:ext uri="{FF2B5EF4-FFF2-40B4-BE49-F238E27FC236}">
                <a16:creationId xmlns:a16="http://schemas.microsoft.com/office/drawing/2014/main" id="{C599AB72-3ED4-AB0D-386B-3C3E5764C99D}"/>
              </a:ext>
            </a:extLst>
          </p:cNvPr>
          <p:cNvSpPr/>
          <p:nvPr/>
        </p:nvSpPr>
        <p:spPr>
          <a:xfrm>
            <a:off x="6093899" y="2094169"/>
            <a:ext cx="2559600" cy="3387784"/>
          </a:xfrm>
          <a:prstGeom prst="roundRect">
            <a:avLst>
              <a:gd name="adj" fmla="val 7906"/>
            </a:avLst>
          </a:prstGeom>
          <a:noFill/>
          <a:ln w="1270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518F107D-B494-52CF-84F6-41936A3189E2}"/>
              </a:ext>
            </a:extLst>
          </p:cNvPr>
          <p:cNvSpPr/>
          <p:nvPr/>
        </p:nvSpPr>
        <p:spPr>
          <a:xfrm>
            <a:off x="6093197" y="208279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35" name="Rounded Rectangle 34">
            <a:extLst>
              <a:ext uri="{FF2B5EF4-FFF2-40B4-BE49-F238E27FC236}">
                <a16:creationId xmlns:a16="http://schemas.microsoft.com/office/drawing/2014/main" id="{272CFEBF-B31E-3B9D-7E67-57336C68D3EC}"/>
              </a:ext>
            </a:extLst>
          </p:cNvPr>
          <p:cNvSpPr/>
          <p:nvPr/>
        </p:nvSpPr>
        <p:spPr>
          <a:xfrm>
            <a:off x="8851409" y="2082799"/>
            <a:ext cx="2561004" cy="3387784"/>
          </a:xfrm>
          <a:prstGeom prst="roundRect">
            <a:avLst>
              <a:gd name="adj" fmla="val 7906"/>
            </a:avLst>
          </a:prstGeom>
          <a:noFill/>
          <a:ln w="12700">
            <a:solidFill>
              <a:srgbClr val="EEA82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FD669AC3-2248-F39B-15A5-F5ECE2FC6ED8}"/>
              </a:ext>
            </a:extLst>
          </p:cNvPr>
          <p:cNvSpPr/>
          <p:nvPr/>
        </p:nvSpPr>
        <p:spPr>
          <a:xfrm>
            <a:off x="8851409" y="208279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cxnSp>
        <p:nvCxnSpPr>
          <p:cNvPr id="41" name="Straight Connector 40">
            <a:extLst>
              <a:ext uri="{FF2B5EF4-FFF2-40B4-BE49-F238E27FC236}">
                <a16:creationId xmlns:a16="http://schemas.microsoft.com/office/drawing/2014/main" id="{C1E02D47-4107-67A7-C424-3E8C7C76E033}"/>
              </a:ext>
            </a:extLst>
          </p:cNvPr>
          <p:cNvCxnSpPr>
            <a:cxnSpLocks/>
          </p:cNvCxnSpPr>
          <p:nvPr/>
        </p:nvCxnSpPr>
        <p:spPr>
          <a:xfrm>
            <a:off x="26596" y="3202672"/>
            <a:ext cx="12192000" cy="0"/>
          </a:xfrm>
          <a:prstGeom prst="line">
            <a:avLst/>
          </a:prstGeom>
          <a:ln w="19050">
            <a:solidFill>
              <a:srgbClr val="404040"/>
            </a:solidFill>
            <a:prstDash val="sysDot"/>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2D46CEBA-0647-3CA4-CE5D-C6F3FD02D21E}"/>
              </a:ext>
            </a:extLst>
          </p:cNvPr>
          <p:cNvGrpSpPr/>
          <p:nvPr/>
        </p:nvGrpSpPr>
        <p:grpSpPr>
          <a:xfrm>
            <a:off x="1285516" y="1504426"/>
            <a:ext cx="1179488" cy="1179488"/>
            <a:chOff x="1358549" y="1250426"/>
            <a:chExt cx="1179488" cy="1179488"/>
          </a:xfrm>
        </p:grpSpPr>
        <p:grpSp>
          <p:nvGrpSpPr>
            <p:cNvPr id="2" name="Gruppieren 30">
              <a:extLst>
                <a:ext uri="{FF2B5EF4-FFF2-40B4-BE49-F238E27FC236}">
                  <a16:creationId xmlns:a16="http://schemas.microsoft.com/office/drawing/2014/main" id="{63213CCF-40D1-EAAB-BF60-8B81B1487B16}"/>
                </a:ext>
              </a:extLst>
            </p:cNvPr>
            <p:cNvGrpSpPr/>
            <p:nvPr/>
          </p:nvGrpSpPr>
          <p:grpSpPr>
            <a:xfrm rot="16200000">
              <a:off x="1358549" y="1250426"/>
              <a:ext cx="1179488" cy="1179488"/>
              <a:chOff x="9536113" y="838200"/>
              <a:chExt cx="4564062" cy="4564063"/>
            </a:xfrm>
          </p:grpSpPr>
          <p:sp>
            <p:nvSpPr>
              <p:cNvPr id="3" name="Oval 3">
                <a:extLst>
                  <a:ext uri="{FF2B5EF4-FFF2-40B4-BE49-F238E27FC236}">
                    <a16:creationId xmlns:a16="http://schemas.microsoft.com/office/drawing/2014/main" id="{D9895EB1-EF99-AEA3-7341-10741F08E089}"/>
                  </a:ext>
                </a:extLst>
              </p:cNvPr>
              <p:cNvSpPr/>
              <p:nvPr/>
            </p:nvSpPr>
            <p:spPr>
              <a:xfrm>
                <a:off x="9536113" y="838200"/>
                <a:ext cx="4564062" cy="4564063"/>
              </a:xfrm>
              <a:prstGeom prst="ellipse">
                <a:avLst/>
              </a:prstGeom>
              <a:solidFill>
                <a:srgbClr val="007772">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 name="Freeform: Shape 8">
                <a:extLst>
                  <a:ext uri="{FF2B5EF4-FFF2-40B4-BE49-F238E27FC236}">
                    <a16:creationId xmlns:a16="http://schemas.microsoft.com/office/drawing/2014/main" id="{1FB1583B-C64D-2161-F06C-FD5B138A95A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 name="Oval 9">
                <a:extLst>
                  <a:ext uri="{FF2B5EF4-FFF2-40B4-BE49-F238E27FC236}">
                    <a16:creationId xmlns:a16="http://schemas.microsoft.com/office/drawing/2014/main" id="{173172FB-A049-599D-85D3-BEC2D9ED0754}"/>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6" name="TextBox 19">
              <a:extLst>
                <a:ext uri="{FF2B5EF4-FFF2-40B4-BE49-F238E27FC236}">
                  <a16:creationId xmlns:a16="http://schemas.microsoft.com/office/drawing/2014/main" id="{9DCE098B-31FB-4137-6319-2685D5A06152}"/>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007772"/>
                  </a:solidFill>
                  <a:latin typeface="Calibri" panose="020F0502020204030204" pitchFamily="34" charset="0"/>
                  <a:ea typeface="Roboto Cn" pitchFamily="2" charset="0"/>
                  <a:cs typeface="Calibri" panose="020F0502020204030204" pitchFamily="34" charset="0"/>
                </a:rPr>
                <a:t>01</a:t>
              </a:r>
            </a:p>
          </p:txBody>
        </p:sp>
      </p:grpSp>
      <p:grpSp>
        <p:nvGrpSpPr>
          <p:cNvPr id="42" name="Group 41">
            <a:extLst>
              <a:ext uri="{FF2B5EF4-FFF2-40B4-BE49-F238E27FC236}">
                <a16:creationId xmlns:a16="http://schemas.microsoft.com/office/drawing/2014/main" id="{12D2E3D7-030E-FF83-52CD-CF38BDCF1248}"/>
              </a:ext>
            </a:extLst>
          </p:cNvPr>
          <p:cNvGrpSpPr/>
          <p:nvPr/>
        </p:nvGrpSpPr>
        <p:grpSpPr>
          <a:xfrm>
            <a:off x="4068284" y="1523227"/>
            <a:ext cx="1179488" cy="1179488"/>
            <a:chOff x="1358549" y="1250426"/>
            <a:chExt cx="1179488" cy="1179488"/>
          </a:xfrm>
        </p:grpSpPr>
        <p:grpSp>
          <p:nvGrpSpPr>
            <p:cNvPr id="43" name="Gruppieren 30">
              <a:extLst>
                <a:ext uri="{FF2B5EF4-FFF2-40B4-BE49-F238E27FC236}">
                  <a16:creationId xmlns:a16="http://schemas.microsoft.com/office/drawing/2014/main" id="{37E41166-A6CE-29BE-52F5-571518FC4F65}"/>
                </a:ext>
              </a:extLst>
            </p:cNvPr>
            <p:cNvGrpSpPr/>
            <p:nvPr/>
          </p:nvGrpSpPr>
          <p:grpSpPr>
            <a:xfrm rot="16200000">
              <a:off x="1358549" y="1250426"/>
              <a:ext cx="1179488" cy="1179488"/>
              <a:chOff x="9536113" y="838200"/>
              <a:chExt cx="4564062" cy="4564063"/>
            </a:xfrm>
          </p:grpSpPr>
          <p:sp>
            <p:nvSpPr>
              <p:cNvPr id="45" name="Oval 3">
                <a:extLst>
                  <a:ext uri="{FF2B5EF4-FFF2-40B4-BE49-F238E27FC236}">
                    <a16:creationId xmlns:a16="http://schemas.microsoft.com/office/drawing/2014/main" id="{CC7AFC1F-04A3-7768-D5B4-886648EA1CCC}"/>
                  </a:ext>
                </a:extLst>
              </p:cNvPr>
              <p:cNvSpPr/>
              <p:nvPr/>
            </p:nvSpPr>
            <p:spPr>
              <a:xfrm>
                <a:off x="9536113" y="838200"/>
                <a:ext cx="4564062" cy="4564063"/>
              </a:xfrm>
              <a:prstGeom prst="ellipse">
                <a:avLst/>
              </a:prstGeom>
              <a:solidFill>
                <a:srgbClr val="369670">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7" name="Oval 9">
                <a:extLst>
                  <a:ext uri="{FF2B5EF4-FFF2-40B4-BE49-F238E27FC236}">
                    <a16:creationId xmlns:a16="http://schemas.microsoft.com/office/drawing/2014/main" id="{5EDB2736-589E-E9FC-E33C-B36E3C8C62AF}"/>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44" name="TextBox 19">
              <a:extLst>
                <a:ext uri="{FF2B5EF4-FFF2-40B4-BE49-F238E27FC236}">
                  <a16:creationId xmlns:a16="http://schemas.microsoft.com/office/drawing/2014/main" id="{A272ACC6-89CE-F1C3-01E7-4471C4218C10}"/>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369670"/>
                  </a:solidFill>
                  <a:latin typeface="Calibri" panose="020F0502020204030204" pitchFamily="34" charset="0"/>
                  <a:ea typeface="Roboto Cn" pitchFamily="2" charset="0"/>
                  <a:cs typeface="Calibri" panose="020F0502020204030204" pitchFamily="34" charset="0"/>
                </a:rPr>
                <a:t>02</a:t>
              </a:r>
            </a:p>
          </p:txBody>
        </p:sp>
      </p:grpSp>
      <p:grpSp>
        <p:nvGrpSpPr>
          <p:cNvPr id="48" name="Group 47">
            <a:extLst>
              <a:ext uri="{FF2B5EF4-FFF2-40B4-BE49-F238E27FC236}">
                <a16:creationId xmlns:a16="http://schemas.microsoft.com/office/drawing/2014/main" id="{F5ADBE48-6BB9-48F5-1F27-96F260278361}"/>
              </a:ext>
            </a:extLst>
          </p:cNvPr>
          <p:cNvGrpSpPr/>
          <p:nvPr/>
        </p:nvGrpSpPr>
        <p:grpSpPr>
          <a:xfrm>
            <a:off x="6783955" y="1497500"/>
            <a:ext cx="1179488" cy="1179488"/>
            <a:chOff x="1358549" y="1250426"/>
            <a:chExt cx="1179488" cy="1179488"/>
          </a:xfrm>
        </p:grpSpPr>
        <p:grpSp>
          <p:nvGrpSpPr>
            <p:cNvPr id="49" name="Gruppieren 30">
              <a:extLst>
                <a:ext uri="{FF2B5EF4-FFF2-40B4-BE49-F238E27FC236}">
                  <a16:creationId xmlns:a16="http://schemas.microsoft.com/office/drawing/2014/main" id="{5BB4E1A8-9B1D-31ED-21A8-DA232BD2156E}"/>
                </a:ext>
              </a:extLst>
            </p:cNvPr>
            <p:cNvGrpSpPr/>
            <p:nvPr/>
          </p:nvGrpSpPr>
          <p:grpSpPr>
            <a:xfrm rot="16200000">
              <a:off x="1358549" y="1250426"/>
              <a:ext cx="1179488" cy="1179488"/>
              <a:chOff x="9536113" y="838200"/>
              <a:chExt cx="4564062" cy="4564063"/>
            </a:xfrm>
          </p:grpSpPr>
          <p:sp>
            <p:nvSpPr>
              <p:cNvPr id="51" name="Oval 3">
                <a:extLst>
                  <a:ext uri="{FF2B5EF4-FFF2-40B4-BE49-F238E27FC236}">
                    <a16:creationId xmlns:a16="http://schemas.microsoft.com/office/drawing/2014/main" id="{5FA24CC6-45E6-D85D-8128-C0FC8F504D74}"/>
                  </a:ext>
                </a:extLst>
              </p:cNvPr>
              <p:cNvSpPr/>
              <p:nvPr/>
            </p:nvSpPr>
            <p:spPr>
              <a:xfrm>
                <a:off x="9536113" y="838200"/>
                <a:ext cx="4564062" cy="4564063"/>
              </a:xfrm>
              <a:prstGeom prst="ellipse">
                <a:avLst/>
              </a:prstGeom>
              <a:solidFill>
                <a:srgbClr val="62A844">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3" name="Oval 9">
                <a:extLst>
                  <a:ext uri="{FF2B5EF4-FFF2-40B4-BE49-F238E27FC236}">
                    <a16:creationId xmlns:a16="http://schemas.microsoft.com/office/drawing/2014/main" id="{E89FB2A4-2222-6CEB-1E17-285FFFE61335}"/>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50" name="TextBox 19">
              <a:extLst>
                <a:ext uri="{FF2B5EF4-FFF2-40B4-BE49-F238E27FC236}">
                  <a16:creationId xmlns:a16="http://schemas.microsoft.com/office/drawing/2014/main" id="{137514DD-9D2E-483A-A204-27EFA64713C8}"/>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62A844"/>
                  </a:solidFill>
                  <a:latin typeface="Calibri" panose="020F0502020204030204" pitchFamily="34" charset="0"/>
                  <a:ea typeface="Roboto Cn" pitchFamily="2" charset="0"/>
                  <a:cs typeface="Calibri" panose="020F0502020204030204" pitchFamily="34" charset="0"/>
                </a:rPr>
                <a:t>03</a:t>
              </a:r>
            </a:p>
          </p:txBody>
        </p:sp>
      </p:grpSp>
      <p:grpSp>
        <p:nvGrpSpPr>
          <p:cNvPr id="54" name="Group 53">
            <a:extLst>
              <a:ext uri="{FF2B5EF4-FFF2-40B4-BE49-F238E27FC236}">
                <a16:creationId xmlns:a16="http://schemas.microsoft.com/office/drawing/2014/main" id="{CD591261-C274-A893-E7C7-FBA440465CB6}"/>
              </a:ext>
            </a:extLst>
          </p:cNvPr>
          <p:cNvGrpSpPr/>
          <p:nvPr/>
        </p:nvGrpSpPr>
        <p:grpSpPr>
          <a:xfrm>
            <a:off x="9542167" y="1520373"/>
            <a:ext cx="1179488" cy="1179488"/>
            <a:chOff x="1358549" y="1250426"/>
            <a:chExt cx="1179488" cy="1179488"/>
          </a:xfrm>
        </p:grpSpPr>
        <p:grpSp>
          <p:nvGrpSpPr>
            <p:cNvPr id="55" name="Gruppieren 30">
              <a:extLst>
                <a:ext uri="{FF2B5EF4-FFF2-40B4-BE49-F238E27FC236}">
                  <a16:creationId xmlns:a16="http://schemas.microsoft.com/office/drawing/2014/main" id="{D6A58100-BC3B-98E2-84EB-9DF9F98015CE}"/>
                </a:ext>
              </a:extLst>
            </p:cNvPr>
            <p:cNvGrpSpPr/>
            <p:nvPr/>
          </p:nvGrpSpPr>
          <p:grpSpPr>
            <a:xfrm rot="16200000">
              <a:off x="1358549" y="1250426"/>
              <a:ext cx="1179488" cy="1179488"/>
              <a:chOff x="9536113" y="838200"/>
              <a:chExt cx="4564062" cy="4564063"/>
            </a:xfrm>
          </p:grpSpPr>
          <p:sp>
            <p:nvSpPr>
              <p:cNvPr id="57" name="Oval 3">
                <a:extLst>
                  <a:ext uri="{FF2B5EF4-FFF2-40B4-BE49-F238E27FC236}">
                    <a16:creationId xmlns:a16="http://schemas.microsoft.com/office/drawing/2014/main" id="{04CDE702-CB31-6EA6-95F0-1B0A058842FF}"/>
                  </a:ext>
                </a:extLst>
              </p:cNvPr>
              <p:cNvSpPr/>
              <p:nvPr/>
            </p:nvSpPr>
            <p:spPr>
              <a:xfrm>
                <a:off x="9536113" y="838200"/>
                <a:ext cx="4564062" cy="4564063"/>
              </a:xfrm>
              <a:prstGeom prst="ellipse">
                <a:avLst/>
              </a:prstGeom>
              <a:solidFill>
                <a:srgbClr val="EFA820">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9" name="Oval 9">
                <a:extLst>
                  <a:ext uri="{FF2B5EF4-FFF2-40B4-BE49-F238E27FC236}">
                    <a16:creationId xmlns:a16="http://schemas.microsoft.com/office/drawing/2014/main" id="{96277936-367C-7856-D82C-660F7C5B478D}"/>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56" name="TextBox 19">
              <a:extLst>
                <a:ext uri="{FF2B5EF4-FFF2-40B4-BE49-F238E27FC236}">
                  <a16:creationId xmlns:a16="http://schemas.microsoft.com/office/drawing/2014/main" id="{11D85B21-0C95-9153-3A51-A65B0BDB6ED5}"/>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EFA820"/>
                  </a:solidFill>
                  <a:latin typeface="Calibri" panose="020F0502020204030204" pitchFamily="34" charset="0"/>
                  <a:ea typeface="Roboto Cn" pitchFamily="2" charset="0"/>
                  <a:cs typeface="Calibri" panose="020F0502020204030204" pitchFamily="34" charset="0"/>
                </a:rPr>
                <a:t>04</a:t>
              </a:r>
            </a:p>
          </p:txBody>
        </p:sp>
      </p:grpSp>
      <p:sp>
        <p:nvSpPr>
          <p:cNvPr id="60" name="Prostokąt 2">
            <a:extLst>
              <a:ext uri="{FF2B5EF4-FFF2-40B4-BE49-F238E27FC236}">
                <a16:creationId xmlns:a16="http://schemas.microsoft.com/office/drawing/2014/main" id="{4C7B388B-8265-B701-30CA-2983B113FB8D}"/>
              </a:ext>
            </a:extLst>
          </p:cNvPr>
          <p:cNvSpPr/>
          <p:nvPr/>
        </p:nvSpPr>
        <p:spPr>
          <a:xfrm>
            <a:off x="627363" y="2601122"/>
            <a:ext cx="2495794" cy="788036"/>
          </a:xfrm>
          <a:prstGeom prst="rect">
            <a:avLst/>
          </a:prstGeom>
          <a:noFill/>
        </p:spPr>
        <p:txBody>
          <a:bodyPr wrap="square">
            <a:spAutoFit/>
          </a:bodyPr>
          <a:lstStyle/>
          <a:p>
            <a:pPr algn="ctr">
              <a:lnSpc>
                <a:spcPts val="1760"/>
              </a:lnSpc>
              <a:defRPr/>
            </a:pPr>
            <a:r>
              <a:rPr kumimoji="0" lang="en-AU" b="1" i="0" u="none" strike="noStrike" kern="120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FINANCIAL MARKET PLAYERS</a:t>
            </a:r>
          </a:p>
          <a:p>
            <a:pPr algn="ctr">
              <a:lnSpc>
                <a:spcPts val="1760"/>
              </a:lnSpc>
              <a:defRPr/>
            </a:pPr>
            <a:endParaRPr kumimoji="0" lang="en-AU" b="0" i="0" u="none" strike="noStrike" kern="1200" cap="none" spc="0" normalizeH="0" baseline="0" noProof="0">
              <a:ln>
                <a:noFill/>
              </a:ln>
              <a:solidFill>
                <a:schemeClr val="bg1"/>
              </a:solidFill>
              <a:effectLst/>
              <a:uLnTx/>
              <a:uFillTx/>
              <a:latin typeface="Calibri" panose="020F0502020204030204" pitchFamily="34" charset="0"/>
              <a:cs typeface="Calibri" panose="020F0502020204030204" pitchFamily="34" charset="0"/>
            </a:endParaRPr>
          </a:p>
        </p:txBody>
      </p:sp>
      <p:sp>
        <p:nvSpPr>
          <p:cNvPr id="61" name="Prostokąt 2">
            <a:extLst>
              <a:ext uri="{FF2B5EF4-FFF2-40B4-BE49-F238E27FC236}">
                <a16:creationId xmlns:a16="http://schemas.microsoft.com/office/drawing/2014/main" id="{5ED147F6-8B80-42B0-1F56-453600CDA46E}"/>
              </a:ext>
            </a:extLst>
          </p:cNvPr>
          <p:cNvSpPr/>
          <p:nvPr/>
        </p:nvSpPr>
        <p:spPr>
          <a:xfrm>
            <a:off x="3410131" y="2601122"/>
            <a:ext cx="2495794" cy="788036"/>
          </a:xfrm>
          <a:prstGeom prst="rect">
            <a:avLst/>
          </a:prstGeom>
          <a:noFill/>
        </p:spPr>
        <p:txBody>
          <a:bodyPr wrap="square">
            <a:spAutoFit/>
          </a:bodyPr>
          <a:lstStyle/>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Company</a:t>
            </a:r>
          </a:p>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 Group 1:</a:t>
            </a:r>
          </a:p>
          <a:p>
            <a:pPr algn="ctr">
              <a:lnSpc>
                <a:spcPts val="1760"/>
              </a:lnSpc>
              <a:defRPr/>
            </a:pPr>
            <a:endParaRPr kumimoji="0" lang="en-AU" b="0" i="0" u="none" strike="noStrike" kern="1200" cap="none" spc="0" normalizeH="0" baseline="0" noProof="0">
              <a:ln>
                <a:noFill/>
              </a:ln>
              <a:solidFill>
                <a:schemeClr val="bg1"/>
              </a:solidFill>
              <a:effectLst/>
              <a:uLnTx/>
              <a:uFillTx/>
              <a:latin typeface="Calibri" panose="020F0502020204030204" pitchFamily="34" charset="0"/>
              <a:cs typeface="Calibri" panose="020F0502020204030204" pitchFamily="34" charset="0"/>
            </a:endParaRPr>
          </a:p>
        </p:txBody>
      </p:sp>
      <p:sp>
        <p:nvSpPr>
          <p:cNvPr id="62" name="Prostokąt 2">
            <a:extLst>
              <a:ext uri="{FF2B5EF4-FFF2-40B4-BE49-F238E27FC236}">
                <a16:creationId xmlns:a16="http://schemas.microsoft.com/office/drawing/2014/main" id="{4D670DD1-274F-F9C4-73F1-939EA73D8106}"/>
              </a:ext>
            </a:extLst>
          </p:cNvPr>
          <p:cNvSpPr/>
          <p:nvPr/>
        </p:nvSpPr>
        <p:spPr>
          <a:xfrm>
            <a:off x="6125802" y="2601122"/>
            <a:ext cx="2495794" cy="788036"/>
          </a:xfrm>
          <a:prstGeom prst="rect">
            <a:avLst/>
          </a:prstGeom>
          <a:noFill/>
        </p:spPr>
        <p:txBody>
          <a:bodyPr wrap="square">
            <a:spAutoFit/>
          </a:bodyPr>
          <a:lstStyle/>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Company</a:t>
            </a:r>
          </a:p>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 Group 2:</a:t>
            </a:r>
          </a:p>
          <a:p>
            <a:pPr algn="ctr">
              <a:lnSpc>
                <a:spcPts val="1760"/>
              </a:lnSpc>
              <a:defRPr/>
            </a:pPr>
            <a:endParaRPr lang="en-AU">
              <a:solidFill>
                <a:schemeClr val="bg1"/>
              </a:solidFill>
              <a:latin typeface="Calibri" panose="020F0502020204030204" pitchFamily="34" charset="0"/>
              <a:cs typeface="Calibri" panose="020F0502020204030204" pitchFamily="34" charset="0"/>
            </a:endParaRPr>
          </a:p>
        </p:txBody>
      </p:sp>
      <p:sp>
        <p:nvSpPr>
          <p:cNvPr id="63" name="Prostokąt 2">
            <a:extLst>
              <a:ext uri="{FF2B5EF4-FFF2-40B4-BE49-F238E27FC236}">
                <a16:creationId xmlns:a16="http://schemas.microsoft.com/office/drawing/2014/main" id="{9DF9D626-B754-BFDD-DC0E-43B162F3A5D5}"/>
              </a:ext>
            </a:extLst>
          </p:cNvPr>
          <p:cNvSpPr/>
          <p:nvPr/>
        </p:nvSpPr>
        <p:spPr>
          <a:xfrm>
            <a:off x="8884014" y="2601122"/>
            <a:ext cx="2495794" cy="557204"/>
          </a:xfrm>
          <a:prstGeom prst="rect">
            <a:avLst/>
          </a:prstGeom>
          <a:noFill/>
        </p:spPr>
        <p:txBody>
          <a:bodyPr wrap="square">
            <a:spAutoFit/>
          </a:bodyPr>
          <a:lstStyle/>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Company</a:t>
            </a:r>
          </a:p>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 Group 3:</a:t>
            </a:r>
          </a:p>
        </p:txBody>
      </p:sp>
      <p:sp>
        <p:nvSpPr>
          <p:cNvPr id="70" name="Our choices">
            <a:extLst>
              <a:ext uri="{FF2B5EF4-FFF2-40B4-BE49-F238E27FC236}">
                <a16:creationId xmlns:a16="http://schemas.microsoft.com/office/drawing/2014/main" id="{97239F24-B99A-76CB-7770-C53B6CF0BAE6}"/>
              </a:ext>
            </a:extLst>
          </p:cNvPr>
          <p:cNvSpPr txBox="1"/>
          <p:nvPr/>
        </p:nvSpPr>
        <p:spPr>
          <a:xfrm>
            <a:off x="693989" y="3424392"/>
            <a:ext cx="2039051" cy="996134"/>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marL="285750" indent="-285750" hangingPunct="0">
              <a:lnSpc>
                <a:spcPts val="1480"/>
              </a:lnSpc>
              <a:spcAft>
                <a:spcPts val="600"/>
              </a:spcAft>
              <a:buClr>
                <a:srgbClr val="007772"/>
              </a:buClr>
              <a:buFont typeface="Arial" panose="020B0604020202020204" pitchFamily="34" charset="0"/>
              <a:buChar char="•"/>
              <a:defRPr/>
            </a:pP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Implemation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in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national</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right</a:t>
            </a: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hangingPunct="0">
              <a:lnSpc>
                <a:spcPts val="1480"/>
              </a:lnSpc>
              <a:spcAft>
                <a:spcPts val="600"/>
              </a:spcAft>
              <a:buClr>
                <a:srgbClr val="007772"/>
              </a:buClr>
              <a:defRPr/>
            </a:pP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285750" indent="-285750" hangingPunct="0">
              <a:lnSpc>
                <a:spcPts val="1480"/>
              </a:lnSpc>
              <a:spcAft>
                <a:spcPts val="600"/>
              </a:spcAft>
              <a:buClr>
                <a:srgbClr val="007772"/>
              </a:buClr>
              <a:buFont typeface="Arial" panose="020B0604020202020204" pitchFamily="34" charset="0"/>
              <a:buChar char="•"/>
              <a:defRPr/>
            </a:pP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sp>
        <p:nvSpPr>
          <p:cNvPr id="71" name="Our choices">
            <a:extLst>
              <a:ext uri="{FF2B5EF4-FFF2-40B4-BE49-F238E27FC236}">
                <a16:creationId xmlns:a16="http://schemas.microsoft.com/office/drawing/2014/main" id="{43FEB378-292F-FAD8-38D0-5CFB5F898CA4}"/>
              </a:ext>
            </a:extLst>
          </p:cNvPr>
          <p:cNvSpPr txBox="1"/>
          <p:nvPr/>
        </p:nvSpPr>
        <p:spPr>
          <a:xfrm>
            <a:off x="3452542" y="3424392"/>
            <a:ext cx="2492253" cy="832358"/>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marL="285750" indent="-285750" hangingPunct="0">
              <a:lnSpc>
                <a:spcPts val="1480"/>
              </a:lnSpc>
              <a:spcAft>
                <a:spcPts val="600"/>
              </a:spcAft>
              <a:buClr>
                <a:srgbClr val="379A67"/>
              </a:buClr>
              <a:buFont typeface="Arial" panose="020B0604020202020204" pitchFamily="34" charset="0"/>
              <a:buChar char="•"/>
              <a:defRPr/>
            </a:pP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More</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than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5.000 MA</a:t>
            </a:r>
          </a:p>
          <a:p>
            <a:pPr marL="285750" indent="-285750" hangingPunct="0">
              <a:lnSpc>
                <a:spcPts val="1480"/>
              </a:lnSpc>
              <a:spcAft>
                <a:spcPts val="600"/>
              </a:spcAft>
              <a:buClr>
                <a:srgbClr val="379A67"/>
              </a:buClr>
              <a:buFont typeface="Arial" panose="020B0604020202020204" pitchFamily="34" charset="0"/>
              <a:buChar char="•"/>
              <a:defRPr/>
            </a:pP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Revenue</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of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more</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than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1,5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Billion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Euros</a:t>
            </a: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285750" indent="-285750" hangingPunct="0">
              <a:lnSpc>
                <a:spcPts val="1480"/>
              </a:lnSpc>
              <a:spcAft>
                <a:spcPts val="600"/>
              </a:spcAft>
              <a:buClr>
                <a:srgbClr val="379A67"/>
              </a:buClr>
              <a:buFont typeface="Arial" panose="020B0604020202020204" pitchFamily="34" charset="0"/>
              <a:buChar char="•"/>
              <a:defRPr/>
            </a:pP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sp>
        <p:nvSpPr>
          <p:cNvPr id="12" name="Textfeld 30">
            <a:extLst>
              <a:ext uri="{FF2B5EF4-FFF2-40B4-BE49-F238E27FC236}">
                <a16:creationId xmlns:a16="http://schemas.microsoft.com/office/drawing/2014/main" id="{5D51A03F-F5A6-8753-16CE-687897E94B67}"/>
              </a:ext>
            </a:extLst>
          </p:cNvPr>
          <p:cNvSpPr txBox="1"/>
          <p:nvPr/>
        </p:nvSpPr>
        <p:spPr>
          <a:xfrm>
            <a:off x="561405" y="5007577"/>
            <a:ext cx="2627711" cy="369332"/>
          </a:xfrm>
          <a:prstGeom prst="rect">
            <a:avLst/>
          </a:prstGeom>
          <a:noFill/>
        </p:spPr>
        <p:txBody>
          <a:bodyPr wrap="square" rtlCol="0">
            <a:spAutoFit/>
          </a:bodyPr>
          <a:lstStyle/>
          <a:p>
            <a:pPr algn="ctr"/>
            <a:r>
              <a:rPr lang="de-DE" b="1">
                <a:solidFill>
                  <a:schemeClr val="bg1"/>
                </a:solidFill>
              </a:rPr>
              <a:t>Fiscal Year 2026</a:t>
            </a:r>
          </a:p>
        </p:txBody>
      </p:sp>
      <p:sp>
        <p:nvSpPr>
          <p:cNvPr id="29" name="Our choices">
            <a:extLst>
              <a:ext uri="{FF2B5EF4-FFF2-40B4-BE49-F238E27FC236}">
                <a16:creationId xmlns:a16="http://schemas.microsoft.com/office/drawing/2014/main" id="{C2CB86B2-95B6-8A33-8290-6A56C91103DF}"/>
              </a:ext>
            </a:extLst>
          </p:cNvPr>
          <p:cNvSpPr txBox="1"/>
          <p:nvPr/>
        </p:nvSpPr>
        <p:spPr>
          <a:xfrm>
            <a:off x="6178373" y="3424392"/>
            <a:ext cx="2492253" cy="832358"/>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marL="285750" indent="-285750" hangingPunct="0">
              <a:lnSpc>
                <a:spcPts val="1480"/>
              </a:lnSpc>
              <a:spcAft>
                <a:spcPts val="600"/>
              </a:spcAft>
              <a:buClr>
                <a:srgbClr val="62A844"/>
              </a:buClr>
              <a:buFont typeface="Arial" panose="020B0604020202020204" pitchFamily="34" charset="0"/>
              <a:buChar char="•"/>
              <a:defRPr/>
            </a:pP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More</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than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3.000 MA</a:t>
            </a:r>
          </a:p>
          <a:p>
            <a:pPr marL="285750" indent="-285750" hangingPunct="0">
              <a:lnSpc>
                <a:spcPts val="1480"/>
              </a:lnSpc>
              <a:spcAft>
                <a:spcPts val="600"/>
              </a:spcAft>
              <a:buClr>
                <a:srgbClr val="62A844"/>
              </a:buClr>
              <a:buFont typeface="Arial" panose="020B0604020202020204" pitchFamily="34" charset="0"/>
              <a:buChar char="•"/>
              <a:defRPr/>
            </a:pP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Revenue</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of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more</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than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900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Million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Euros</a:t>
            </a: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285750" indent="-285750" hangingPunct="0">
              <a:lnSpc>
                <a:spcPts val="1480"/>
              </a:lnSpc>
              <a:spcAft>
                <a:spcPts val="600"/>
              </a:spcAft>
              <a:buClr>
                <a:srgbClr val="62A844"/>
              </a:buClr>
              <a:buFont typeface="Arial" panose="020B0604020202020204" pitchFamily="34" charset="0"/>
              <a:buChar char="•"/>
              <a:defRPr/>
            </a:pP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sp>
        <p:nvSpPr>
          <p:cNvPr id="33" name="Our choices">
            <a:extLst>
              <a:ext uri="{FF2B5EF4-FFF2-40B4-BE49-F238E27FC236}">
                <a16:creationId xmlns:a16="http://schemas.microsoft.com/office/drawing/2014/main" id="{1F2320F3-1DA0-B44C-EE44-638EF15E0DD3}"/>
              </a:ext>
            </a:extLst>
          </p:cNvPr>
          <p:cNvSpPr txBox="1"/>
          <p:nvPr/>
        </p:nvSpPr>
        <p:spPr>
          <a:xfrm>
            <a:off x="8926425" y="3424392"/>
            <a:ext cx="2492253" cy="832358"/>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marL="285750" indent="-285750" hangingPunct="0">
              <a:lnSpc>
                <a:spcPts val="1480"/>
              </a:lnSpc>
              <a:spcAft>
                <a:spcPts val="600"/>
              </a:spcAft>
              <a:buClr>
                <a:srgbClr val="EFA820"/>
              </a:buClr>
              <a:buFont typeface="Arial" panose="020B0604020202020204" pitchFamily="34" charset="0"/>
              <a:buChar char="•"/>
              <a:defRPr/>
            </a:pP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More</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than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1.000 MA</a:t>
            </a:r>
          </a:p>
          <a:p>
            <a:pPr marL="285750" indent="-285750" hangingPunct="0">
              <a:lnSpc>
                <a:spcPts val="1480"/>
              </a:lnSpc>
              <a:spcAft>
                <a:spcPts val="600"/>
              </a:spcAft>
              <a:buClr>
                <a:srgbClr val="EFA820"/>
              </a:buClr>
              <a:buFont typeface="Arial" panose="020B0604020202020204" pitchFamily="34" charset="0"/>
              <a:buChar char="•"/>
              <a:defRPr/>
            </a:pP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Revenue</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of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more</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than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450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Million</a:t>
            </a:r>
            <a:r>
              <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Euros</a:t>
            </a: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285750" indent="-285750" hangingPunct="0">
              <a:lnSpc>
                <a:spcPts val="1480"/>
              </a:lnSpc>
              <a:spcAft>
                <a:spcPts val="600"/>
              </a:spcAft>
              <a:buClr>
                <a:srgbClr val="EFA820"/>
              </a:buClr>
              <a:buFont typeface="Arial" panose="020B0604020202020204" pitchFamily="34" charset="0"/>
              <a:buChar char="•"/>
              <a:defRPr/>
            </a:pPr>
            <a:endParaRPr kumimoji="0" lang="pl-PL" sz="1600" b="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sp>
        <p:nvSpPr>
          <p:cNvPr id="34" name="Arrow: Right 89">
            <a:extLst>
              <a:ext uri="{FF2B5EF4-FFF2-40B4-BE49-F238E27FC236}">
                <a16:creationId xmlns:a16="http://schemas.microsoft.com/office/drawing/2014/main" id="{7DAD5A50-B90D-683C-56C8-135DF0BE2B56}"/>
              </a:ext>
            </a:extLst>
          </p:cNvPr>
          <p:cNvSpPr/>
          <p:nvPr/>
        </p:nvSpPr>
        <p:spPr>
          <a:xfrm>
            <a:off x="3115741" y="4403256"/>
            <a:ext cx="481747" cy="452667"/>
          </a:xfrm>
          <a:prstGeom prst="rightArrow">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7" name="Arrow: Right 89">
            <a:extLst>
              <a:ext uri="{FF2B5EF4-FFF2-40B4-BE49-F238E27FC236}">
                <a16:creationId xmlns:a16="http://schemas.microsoft.com/office/drawing/2014/main" id="{F22DF183-CFA5-ACB8-0C44-9B843402C6DE}"/>
              </a:ext>
            </a:extLst>
          </p:cNvPr>
          <p:cNvSpPr/>
          <p:nvPr/>
        </p:nvSpPr>
        <p:spPr>
          <a:xfrm>
            <a:off x="5938530" y="4403256"/>
            <a:ext cx="481747" cy="452667"/>
          </a:xfrm>
          <a:prstGeom prst="rightArrow">
            <a:avLst/>
          </a:prstGeom>
          <a:solidFill>
            <a:srgbClr val="379A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8" name="Textfeld 30">
            <a:extLst>
              <a:ext uri="{FF2B5EF4-FFF2-40B4-BE49-F238E27FC236}">
                <a16:creationId xmlns:a16="http://schemas.microsoft.com/office/drawing/2014/main" id="{91E35C2E-E5BC-C870-054F-91767DFDEDC0}"/>
              </a:ext>
            </a:extLst>
          </p:cNvPr>
          <p:cNvSpPr txBox="1"/>
          <p:nvPr/>
        </p:nvSpPr>
        <p:spPr>
          <a:xfrm>
            <a:off x="3344173" y="5007577"/>
            <a:ext cx="2627711" cy="369332"/>
          </a:xfrm>
          <a:prstGeom prst="rect">
            <a:avLst/>
          </a:prstGeom>
          <a:noFill/>
        </p:spPr>
        <p:txBody>
          <a:bodyPr wrap="square" rtlCol="0">
            <a:spAutoFit/>
          </a:bodyPr>
          <a:lstStyle/>
          <a:p>
            <a:pPr algn="ctr"/>
            <a:r>
              <a:rPr lang="de-DE" b="1">
                <a:solidFill>
                  <a:schemeClr val="bg1"/>
                </a:solidFill>
              </a:rPr>
              <a:t>Fiscal Year 2027</a:t>
            </a:r>
          </a:p>
        </p:txBody>
      </p:sp>
      <p:sp>
        <p:nvSpPr>
          <p:cNvPr id="39" name="Textfeld 30">
            <a:extLst>
              <a:ext uri="{FF2B5EF4-FFF2-40B4-BE49-F238E27FC236}">
                <a16:creationId xmlns:a16="http://schemas.microsoft.com/office/drawing/2014/main" id="{DACC241A-F5C2-DAA4-616A-5A24EA75E4B7}"/>
              </a:ext>
            </a:extLst>
          </p:cNvPr>
          <p:cNvSpPr txBox="1"/>
          <p:nvPr/>
        </p:nvSpPr>
        <p:spPr>
          <a:xfrm>
            <a:off x="6059844" y="5007577"/>
            <a:ext cx="2627711" cy="369332"/>
          </a:xfrm>
          <a:prstGeom prst="rect">
            <a:avLst/>
          </a:prstGeom>
          <a:noFill/>
        </p:spPr>
        <p:txBody>
          <a:bodyPr wrap="square" rtlCol="0">
            <a:spAutoFit/>
          </a:bodyPr>
          <a:lstStyle/>
          <a:p>
            <a:pPr algn="ctr"/>
            <a:r>
              <a:rPr lang="de-DE" b="1">
                <a:solidFill>
                  <a:schemeClr val="bg1"/>
                </a:solidFill>
              </a:rPr>
              <a:t>Fiscal Year 2028</a:t>
            </a:r>
          </a:p>
        </p:txBody>
      </p:sp>
      <p:sp>
        <p:nvSpPr>
          <p:cNvPr id="40" name="Textfeld 30">
            <a:extLst>
              <a:ext uri="{FF2B5EF4-FFF2-40B4-BE49-F238E27FC236}">
                <a16:creationId xmlns:a16="http://schemas.microsoft.com/office/drawing/2014/main" id="{9F72D6CF-F1DD-7BFA-AAF0-08DC789F4922}"/>
              </a:ext>
            </a:extLst>
          </p:cNvPr>
          <p:cNvSpPr txBox="1"/>
          <p:nvPr/>
        </p:nvSpPr>
        <p:spPr>
          <a:xfrm>
            <a:off x="8818056" y="5007577"/>
            <a:ext cx="2627711" cy="369332"/>
          </a:xfrm>
          <a:prstGeom prst="rect">
            <a:avLst/>
          </a:prstGeom>
          <a:noFill/>
        </p:spPr>
        <p:txBody>
          <a:bodyPr wrap="square" rtlCol="0">
            <a:spAutoFit/>
          </a:bodyPr>
          <a:lstStyle/>
          <a:p>
            <a:pPr algn="ctr"/>
            <a:r>
              <a:rPr lang="de-DE" b="1">
                <a:solidFill>
                  <a:schemeClr val="bg1"/>
                </a:solidFill>
              </a:rPr>
              <a:t>Fiscal Year 2029</a:t>
            </a:r>
          </a:p>
        </p:txBody>
      </p:sp>
      <p:sp>
        <p:nvSpPr>
          <p:cNvPr id="46" name="Arrow: Right 89">
            <a:extLst>
              <a:ext uri="{FF2B5EF4-FFF2-40B4-BE49-F238E27FC236}">
                <a16:creationId xmlns:a16="http://schemas.microsoft.com/office/drawing/2014/main" id="{06B5EA9D-1C12-BC02-C0FE-888A98281434}"/>
              </a:ext>
            </a:extLst>
          </p:cNvPr>
          <p:cNvSpPr/>
          <p:nvPr/>
        </p:nvSpPr>
        <p:spPr>
          <a:xfrm>
            <a:off x="8643140" y="4403256"/>
            <a:ext cx="481747" cy="452667"/>
          </a:xfrm>
          <a:prstGeom prst="rightArrow">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8" name="Textfeld 3">
            <a:extLst>
              <a:ext uri="{FF2B5EF4-FFF2-40B4-BE49-F238E27FC236}">
                <a16:creationId xmlns:a16="http://schemas.microsoft.com/office/drawing/2014/main" id="{B600C9E6-47D9-90C3-4C95-03F366302995}"/>
              </a:ext>
            </a:extLst>
          </p:cNvPr>
          <p:cNvSpPr txBox="1"/>
          <p:nvPr/>
        </p:nvSpPr>
        <p:spPr>
          <a:xfrm>
            <a:off x="86988" y="331063"/>
            <a:ext cx="12192000" cy="1554272"/>
          </a:xfrm>
          <a:prstGeom prst="rect">
            <a:avLst/>
          </a:prstGeom>
          <a:noFill/>
        </p:spPr>
        <p:txBody>
          <a:bodyPr wrap="square" lIns="91440" tIns="45720" rIns="91440" bIns="45720" anchor="t">
            <a:spAutoFit/>
          </a:bodyPr>
          <a:lstStyle/>
          <a:p>
            <a:pPr algn="ctr">
              <a:lnSpc>
                <a:spcPts val="3820"/>
              </a:lnSpc>
            </a:pPr>
            <a:r>
              <a:rPr lang="en-US" sz="3600" b="1">
                <a:solidFill>
                  <a:srgbClr val="007772"/>
                </a:solidFill>
                <a:latin typeface="Calibri" panose="020F0502020204030204" pitchFamily="34" charset="0"/>
                <a:cs typeface="Calibri" panose="020F0502020204030204" pitchFamily="34" charset="0"/>
              </a:rPr>
              <a:t>Corporate Sustainability Due Diligence Directive </a:t>
            </a:r>
          </a:p>
          <a:p>
            <a:pPr algn="ctr">
              <a:lnSpc>
                <a:spcPts val="3820"/>
              </a:lnSpc>
            </a:pPr>
            <a:r>
              <a:rPr lang="en-US" sz="3600" b="1">
                <a:solidFill>
                  <a:srgbClr val="007772"/>
                </a:solidFill>
                <a:latin typeface="Calibri" panose="020F0502020204030204" pitchFamily="34" charset="0"/>
                <a:cs typeface="Calibri" panose="020F0502020204030204" pitchFamily="34" charset="0"/>
              </a:rPr>
              <a:t>(CSDDD) before Omnibus</a:t>
            </a:r>
          </a:p>
          <a:p>
            <a:pPr algn="ctr">
              <a:lnSpc>
                <a:spcPts val="3820"/>
              </a:lnSpc>
            </a:pPr>
            <a:endParaRPr lang="en-US" sz="3600" b="1">
              <a:solidFill>
                <a:srgbClr val="007772"/>
              </a:solidFill>
              <a:latin typeface="Calibri" panose="020F0502020204030204" pitchFamily="34" charset="0"/>
              <a:cs typeface="Calibri" panose="020F0502020204030204" pitchFamily="34" charset="0"/>
            </a:endParaRPr>
          </a:p>
        </p:txBody>
      </p:sp>
      <p:sp>
        <p:nvSpPr>
          <p:cNvPr id="64" name="Freeform 63">
            <a:extLst>
              <a:ext uri="{FF2B5EF4-FFF2-40B4-BE49-F238E27FC236}">
                <a16:creationId xmlns:a16="http://schemas.microsoft.com/office/drawing/2014/main" id="{90CAA3BD-2066-53AA-C63B-960B15248FD1}"/>
              </a:ext>
            </a:extLst>
          </p:cNvPr>
          <p:cNvSpPr/>
          <p:nvPr/>
        </p:nvSpPr>
        <p:spPr>
          <a:xfrm rot="5831437">
            <a:off x="750105" y="85484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Rectangle 3">
            <a:extLst>
              <a:ext uri="{FF2B5EF4-FFF2-40B4-BE49-F238E27FC236}">
                <a16:creationId xmlns:a16="http://schemas.microsoft.com/office/drawing/2014/main" id="{68E54F85-24AA-B8B8-7AFD-493DD173D43C}"/>
              </a:ext>
            </a:extLst>
          </p:cNvPr>
          <p:cNvSpPr>
            <a:spLocks noChangeArrowheads="1"/>
          </p:cNvSpPr>
          <p:nvPr/>
        </p:nvSpPr>
        <p:spPr bwMode="auto">
          <a:xfrm>
            <a:off x="3452542" y="6134725"/>
            <a:ext cx="4501232" cy="7232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404040"/>
                </a:solidFill>
                <a:effectLst/>
                <a:latin typeface="Calibri" panose="020F0502020204030204" pitchFamily="34" charset="0"/>
                <a:cs typeface="Calibri" panose="020F0502020204030204" pitchFamily="34" charset="0"/>
              </a:rPr>
              <a:t>https://eur-lex.europa.eu/legal-content/EN/TXT/?uri=CELEX%3A52022PC0071</a:t>
            </a:r>
            <a:endParaRPr kumimoji="0" lang="en-US" altLang="en-US" sz="1000" b="0" i="0" u="none" strike="noStrike" cap="none" normalizeH="0" baseline="0">
              <a:ln>
                <a:noFill/>
              </a:ln>
              <a:solidFill>
                <a:srgbClr val="404040"/>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404040"/>
                </a:solidFill>
                <a:effectLst/>
                <a:latin typeface="Calibri" panose="020F0502020204030204" pitchFamily="34" charset="0"/>
                <a:cs typeface="Calibri" panose="020F0502020204030204" pitchFamily="34" charset="0"/>
              </a:rPr>
            </a:br>
            <a:endParaRPr kumimoji="0" lang="en-US" altLang="en-US" sz="1800" b="0" i="0" u="none" strike="noStrike" cap="none" normalizeH="0" baseline="0">
              <a:ln>
                <a:noFill/>
              </a:ln>
              <a:solidFill>
                <a:srgbClr val="40404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6301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AD752-F760-3B8B-443F-515B8F4BDE3E}"/>
            </a:ext>
          </a:extLst>
        </p:cNvPr>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C40474A6-D4D5-E680-4FD9-ECC19C7CF33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3" name="Rectangle 2">
            <a:extLst>
              <a:ext uri="{FF2B5EF4-FFF2-40B4-BE49-F238E27FC236}">
                <a16:creationId xmlns:a16="http://schemas.microsoft.com/office/drawing/2014/main" id="{311FA6E0-8F31-7175-5C6C-3D8C5BF82BBA}"/>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729ED9F-157A-C8B3-5CA7-7620864653D9}"/>
              </a:ext>
            </a:extLst>
          </p:cNvPr>
          <p:cNvPicPr>
            <a:picLocks noChangeAspect="1"/>
          </p:cNvPicPr>
          <p:nvPr/>
        </p:nvPicPr>
        <p:blipFill rotWithShape="1">
          <a:blip r:embed="rId3">
            <a:biLevel thresh="25000"/>
            <a:alphaModFix amt="11000"/>
            <a:extLst>
              <a:ext uri="{28A0092B-C50C-407E-A947-70E740481C1C}">
                <a14:useLocalDpi xmlns:a14="http://schemas.microsoft.com/office/drawing/2010/main"/>
              </a:ext>
            </a:extLst>
          </a:blip>
          <a:srcRect l="-862" t="-2893" r="79868" b="5354"/>
          <a:stretch/>
        </p:blipFill>
        <p:spPr>
          <a:xfrm>
            <a:off x="9494099" y="-109949"/>
            <a:ext cx="2697901" cy="6032345"/>
          </a:xfrm>
          <a:prstGeom prst="rect">
            <a:avLst/>
          </a:prstGeom>
        </p:spPr>
      </p:pic>
      <p:sp>
        <p:nvSpPr>
          <p:cNvPr id="5" name="Graphic 4">
            <a:extLst>
              <a:ext uri="{FF2B5EF4-FFF2-40B4-BE49-F238E27FC236}">
                <a16:creationId xmlns:a16="http://schemas.microsoft.com/office/drawing/2014/main" id="{0351B887-E4F0-C4DE-F90D-175A8FADF7D2}"/>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
        <p:nvSpPr>
          <p:cNvPr id="7" name="Textfeld 3">
            <a:extLst>
              <a:ext uri="{FF2B5EF4-FFF2-40B4-BE49-F238E27FC236}">
                <a16:creationId xmlns:a16="http://schemas.microsoft.com/office/drawing/2014/main" id="{F63D3F93-4004-CDAE-AE6A-4141227EBFBF}"/>
              </a:ext>
            </a:extLst>
          </p:cNvPr>
          <p:cNvSpPr txBox="1"/>
          <p:nvPr/>
        </p:nvSpPr>
        <p:spPr>
          <a:xfrm>
            <a:off x="462636" y="592358"/>
            <a:ext cx="10376052" cy="1200329"/>
          </a:xfrm>
          <a:prstGeom prst="rect">
            <a:avLst/>
          </a:prstGeom>
          <a:noFill/>
        </p:spPr>
        <p:txBody>
          <a:bodyPr wrap="square" lIns="91440" tIns="45720" rIns="91440" bIns="45720" anchor="t">
            <a:spAutoFit/>
          </a:bodyPr>
          <a:lstStyle/>
          <a:p>
            <a:r>
              <a:rPr lang="en-US" sz="3600" b="1">
                <a:solidFill>
                  <a:schemeClr val="bg1"/>
                </a:solidFill>
              </a:rPr>
              <a:t>Changes CSDDD; LKG Already Under Scrutiny</a:t>
            </a:r>
          </a:p>
          <a:p>
            <a:endParaRPr lang="en-US" sz="3600" b="1">
              <a:solidFill>
                <a:schemeClr val="bg1"/>
              </a:solidFill>
            </a:endParaRPr>
          </a:p>
        </p:txBody>
      </p:sp>
      <p:graphicFrame>
        <p:nvGraphicFramePr>
          <p:cNvPr id="8" name="Tabelle 10">
            <a:extLst>
              <a:ext uri="{FF2B5EF4-FFF2-40B4-BE49-F238E27FC236}">
                <a16:creationId xmlns:a16="http://schemas.microsoft.com/office/drawing/2014/main" id="{FC2410EE-36BB-72AF-1CA6-580A4CBFE7AA}"/>
              </a:ext>
            </a:extLst>
          </p:cNvPr>
          <p:cNvGraphicFramePr>
            <a:graphicFrameLocks noGrp="1"/>
          </p:cNvGraphicFramePr>
          <p:nvPr>
            <p:extLst>
              <p:ext uri="{D42A27DB-BD31-4B8C-83A1-F6EECF244321}">
                <p14:modId xmlns:p14="http://schemas.microsoft.com/office/powerpoint/2010/main" val="744485417"/>
              </p:ext>
            </p:extLst>
          </p:nvPr>
        </p:nvGraphicFramePr>
        <p:xfrm>
          <a:off x="599505" y="2041440"/>
          <a:ext cx="10790153" cy="4289420"/>
        </p:xfrm>
        <a:graphic>
          <a:graphicData uri="http://schemas.openxmlformats.org/drawingml/2006/table">
            <a:tbl>
              <a:tblPr/>
              <a:tblGrid>
                <a:gridCol w="3098436">
                  <a:extLst>
                    <a:ext uri="{9D8B030D-6E8A-4147-A177-3AD203B41FA5}">
                      <a16:colId xmlns:a16="http://schemas.microsoft.com/office/drawing/2014/main" val="1401704649"/>
                    </a:ext>
                  </a:extLst>
                </a:gridCol>
                <a:gridCol w="4129538">
                  <a:extLst>
                    <a:ext uri="{9D8B030D-6E8A-4147-A177-3AD203B41FA5}">
                      <a16:colId xmlns:a16="http://schemas.microsoft.com/office/drawing/2014/main" val="2795423765"/>
                    </a:ext>
                  </a:extLst>
                </a:gridCol>
                <a:gridCol w="3562179">
                  <a:extLst>
                    <a:ext uri="{9D8B030D-6E8A-4147-A177-3AD203B41FA5}">
                      <a16:colId xmlns:a16="http://schemas.microsoft.com/office/drawing/2014/main" val="2113479943"/>
                    </a:ext>
                  </a:extLst>
                </a:gridCol>
              </a:tblGrid>
              <a:tr h="422420">
                <a:tc>
                  <a:txBody>
                    <a:bodyPr/>
                    <a:lstStyle/>
                    <a:p>
                      <a:pPr algn="l"/>
                      <a:r>
                        <a:rPr lang="de-DE" sz="2000" b="1">
                          <a:solidFill>
                            <a:schemeClr val="bg1"/>
                          </a:solidFill>
                        </a:rPr>
                        <a:t>Regulation</a:t>
                      </a:r>
                      <a:endParaRPr lang="de-DE" sz="2000">
                        <a:solidFill>
                          <a:schemeClr val="bg1"/>
                        </a:solidFill>
                      </a:endParaRPr>
                    </a:p>
                  </a:txBody>
                  <a:tcPr marT="90000" marB="90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a:r>
                        <a:rPr lang="de-DE" sz="2000" b="1" err="1">
                          <a:solidFill>
                            <a:schemeClr val="bg1"/>
                          </a:solidFill>
                        </a:rPr>
                        <a:t>Before</a:t>
                      </a:r>
                      <a:r>
                        <a:rPr lang="de-DE" sz="2000" b="1">
                          <a:solidFill>
                            <a:schemeClr val="bg1"/>
                          </a:solidFill>
                        </a:rPr>
                        <a:t> Omnibus (CSDDD </a:t>
                      </a:r>
                      <a:r>
                        <a:rPr lang="de-DE" sz="2000" b="1" err="1">
                          <a:solidFill>
                            <a:schemeClr val="bg1"/>
                          </a:solidFill>
                        </a:rPr>
                        <a:t>Originally</a:t>
                      </a:r>
                      <a:r>
                        <a:rPr lang="de-DE" sz="2000" b="1">
                          <a:solidFill>
                            <a:schemeClr val="bg1"/>
                          </a:solidFill>
                        </a:rPr>
                        <a:t>)</a:t>
                      </a:r>
                      <a:endParaRPr lang="de-DE" sz="2000">
                        <a:solidFill>
                          <a:schemeClr val="bg1"/>
                        </a:solidFill>
                      </a:endParaRPr>
                    </a:p>
                  </a:txBody>
                  <a:tcPr marT="90000" marB="90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a:r>
                        <a:rPr lang="de-DE" sz="2000" b="1">
                          <a:solidFill>
                            <a:schemeClr val="bg1"/>
                          </a:solidFill>
                        </a:rPr>
                        <a:t>After Omnibus-Initiative</a:t>
                      </a:r>
                      <a:endParaRPr lang="de-DE" sz="2000">
                        <a:solidFill>
                          <a:schemeClr val="bg1"/>
                        </a:solidFill>
                      </a:endParaRPr>
                    </a:p>
                  </a:txBody>
                  <a:tcPr marT="90000" marB="90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extLst>
                  <a:ext uri="{0D108BD9-81ED-4DB2-BD59-A6C34878D82A}">
                    <a16:rowId xmlns:a16="http://schemas.microsoft.com/office/drawing/2014/main" val="3280743081"/>
                  </a:ext>
                </a:extLst>
              </a:tr>
              <a:tr h="739235">
                <a:tc>
                  <a:txBody>
                    <a:bodyPr/>
                    <a:lstStyle/>
                    <a:p>
                      <a:pPr algn="l"/>
                      <a:r>
                        <a:rPr lang="de-DE" sz="1600" b="1" err="1">
                          <a:solidFill>
                            <a:srgbClr val="404040"/>
                          </a:solidFill>
                        </a:rPr>
                        <a:t>Scope</a:t>
                      </a:r>
                      <a:r>
                        <a:rPr lang="de-DE" sz="1600" b="1">
                          <a:solidFill>
                            <a:srgbClr val="404040"/>
                          </a:solidFill>
                        </a:rPr>
                        <a:t> </a:t>
                      </a:r>
                      <a:r>
                        <a:rPr lang="de-DE" sz="1600" b="1" err="1">
                          <a:solidFill>
                            <a:srgbClr val="404040"/>
                          </a:solidFill>
                        </a:rPr>
                        <a:t>of</a:t>
                      </a:r>
                      <a:r>
                        <a:rPr lang="de-DE" sz="1600" b="1">
                          <a:solidFill>
                            <a:srgbClr val="404040"/>
                          </a:solidFill>
                        </a:rPr>
                        <a:t> </a:t>
                      </a:r>
                      <a:r>
                        <a:rPr lang="de-DE" sz="1600" b="1" err="1">
                          <a:solidFill>
                            <a:srgbClr val="404040"/>
                          </a:solidFill>
                        </a:rPr>
                        <a:t>Application</a:t>
                      </a:r>
                      <a:r>
                        <a:rPr lang="de-DE" sz="1600" b="1">
                          <a:solidFill>
                            <a:srgbClr val="404040"/>
                          </a:solidFill>
                        </a:rPr>
                        <a:t> (</a:t>
                      </a:r>
                      <a:r>
                        <a:rPr lang="de-DE" sz="1600" b="1" err="1">
                          <a:solidFill>
                            <a:srgbClr val="404040"/>
                          </a:solidFill>
                        </a:rPr>
                        <a:t>Employees</a:t>
                      </a:r>
                      <a:r>
                        <a:rPr lang="de-DE" sz="1600" b="1">
                          <a:solidFill>
                            <a:srgbClr val="404040"/>
                          </a:solidFill>
                        </a:rPr>
                        <a:t>)</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a:solidFill>
                            <a:srgbClr val="404040"/>
                          </a:solidFill>
                        </a:rPr>
                        <a:t>Companies with &gt; 1.000 </a:t>
                      </a:r>
                      <a:r>
                        <a:rPr lang="de-DE" sz="1600" err="1">
                          <a:solidFill>
                            <a:srgbClr val="404040"/>
                          </a:solidFill>
                        </a:rPr>
                        <a:t>employees</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a:solidFill>
                            <a:srgbClr val="404040"/>
                          </a:solidFill>
                        </a:rPr>
                        <a:t>&gt; 3.000 </a:t>
                      </a:r>
                      <a:r>
                        <a:rPr lang="de-DE" sz="1600" err="1">
                          <a:solidFill>
                            <a:srgbClr val="404040"/>
                          </a:solidFill>
                        </a:rPr>
                        <a:t>employees</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482007815"/>
                  </a:ext>
                </a:extLst>
              </a:tr>
              <a:tr h="422420">
                <a:tc>
                  <a:txBody>
                    <a:bodyPr/>
                    <a:lstStyle/>
                    <a:p>
                      <a:pPr algn="l"/>
                      <a:r>
                        <a:rPr lang="de-DE" sz="1600" b="1">
                          <a:solidFill>
                            <a:srgbClr val="404040"/>
                          </a:solidFill>
                        </a:rPr>
                        <a:t>Revenue </a:t>
                      </a:r>
                      <a:r>
                        <a:rPr lang="de-DE" sz="1600" b="1" err="1">
                          <a:solidFill>
                            <a:srgbClr val="404040"/>
                          </a:solidFill>
                        </a:rPr>
                        <a:t>limit</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a:solidFill>
                            <a:srgbClr val="404040"/>
                          </a:solidFill>
                        </a:rPr>
                        <a:t>&gt; 450 Million Euros</a:t>
                      </a: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a:solidFill>
                            <a:srgbClr val="404040"/>
                          </a:solidFill>
                        </a:rPr>
                        <a:t>&gt; 900 Million Euros</a:t>
                      </a: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918975720"/>
                  </a:ext>
                </a:extLst>
              </a:tr>
              <a:tr h="739235">
                <a:tc>
                  <a:txBody>
                    <a:bodyPr/>
                    <a:lstStyle/>
                    <a:p>
                      <a:pPr algn="l"/>
                      <a:r>
                        <a:rPr lang="de-DE" sz="1600" b="1">
                          <a:solidFill>
                            <a:srgbClr val="404040"/>
                          </a:solidFill>
                          <a:latin typeface="+mn-lt"/>
                        </a:rPr>
                        <a:t>Implementation </a:t>
                      </a:r>
                      <a:r>
                        <a:rPr lang="de-DE" sz="1600" b="1" err="1">
                          <a:solidFill>
                            <a:srgbClr val="404040"/>
                          </a:solidFill>
                          <a:latin typeface="+mn-lt"/>
                        </a:rPr>
                        <a:t>deadline</a:t>
                      </a:r>
                      <a:endParaRPr lang="de-DE" sz="1600" b="1">
                        <a:solidFill>
                          <a:srgbClr val="404040"/>
                        </a:solidFill>
                        <a:latin typeface="+mn-lt"/>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err="1">
                          <a:solidFill>
                            <a:srgbClr val="404040"/>
                          </a:solidFill>
                        </a:rPr>
                        <a:t>From</a:t>
                      </a:r>
                      <a:r>
                        <a:rPr lang="de-DE" sz="1600">
                          <a:solidFill>
                            <a:srgbClr val="404040"/>
                          </a:solidFill>
                        </a:rPr>
                        <a:t> 2027</a:t>
                      </a: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a:solidFill>
                            <a:srgbClr val="404040"/>
                          </a:solidFill>
                        </a:rPr>
                        <a:t>Deadline </a:t>
                      </a:r>
                      <a:r>
                        <a:rPr lang="de-DE" sz="1600" err="1">
                          <a:solidFill>
                            <a:srgbClr val="404040"/>
                          </a:solidFill>
                        </a:rPr>
                        <a:t>postponed</a:t>
                      </a:r>
                      <a:r>
                        <a:rPr lang="de-DE" sz="1600">
                          <a:solidFill>
                            <a:srgbClr val="404040"/>
                          </a:solidFill>
                        </a:rPr>
                        <a:t> </a:t>
                      </a:r>
                      <a:r>
                        <a:rPr lang="de-DE" sz="1600" err="1">
                          <a:solidFill>
                            <a:srgbClr val="404040"/>
                          </a:solidFill>
                        </a:rPr>
                        <a:t>by</a:t>
                      </a:r>
                      <a:r>
                        <a:rPr lang="de-DE" sz="1600">
                          <a:solidFill>
                            <a:srgbClr val="404040"/>
                          </a:solidFill>
                        </a:rPr>
                        <a:t> </a:t>
                      </a:r>
                      <a:r>
                        <a:rPr lang="de-DE" sz="1600" err="1">
                          <a:solidFill>
                            <a:srgbClr val="404040"/>
                          </a:solidFill>
                        </a:rPr>
                        <a:t>up</a:t>
                      </a:r>
                      <a:r>
                        <a:rPr lang="de-DE" sz="1600">
                          <a:solidFill>
                            <a:srgbClr val="404040"/>
                          </a:solidFill>
                        </a:rPr>
                        <a:t> </a:t>
                      </a:r>
                      <a:r>
                        <a:rPr lang="de-DE" sz="1600" err="1">
                          <a:solidFill>
                            <a:srgbClr val="404040"/>
                          </a:solidFill>
                        </a:rPr>
                        <a:t>to</a:t>
                      </a:r>
                      <a:r>
                        <a:rPr lang="de-DE" sz="1600">
                          <a:solidFill>
                            <a:srgbClr val="404040"/>
                          </a:solidFill>
                        </a:rPr>
                        <a:t> 2 </a:t>
                      </a:r>
                      <a:r>
                        <a:rPr lang="de-DE" sz="1600" err="1">
                          <a:solidFill>
                            <a:srgbClr val="404040"/>
                          </a:solidFill>
                        </a:rPr>
                        <a:t>years</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763129261"/>
                  </a:ext>
                </a:extLst>
              </a:tr>
              <a:tr h="739235">
                <a:tc>
                  <a:txBody>
                    <a:bodyPr/>
                    <a:lstStyle/>
                    <a:p>
                      <a:pPr algn="l"/>
                      <a:r>
                        <a:rPr lang="de-DE" sz="1600" b="1" err="1">
                          <a:solidFill>
                            <a:srgbClr val="404040"/>
                          </a:solidFill>
                        </a:rPr>
                        <a:t>Responsibility</a:t>
                      </a:r>
                      <a:r>
                        <a:rPr lang="de-DE" sz="1600" b="1">
                          <a:solidFill>
                            <a:srgbClr val="404040"/>
                          </a:solidFill>
                        </a:rPr>
                        <a:t> in </a:t>
                      </a:r>
                      <a:r>
                        <a:rPr lang="de-DE" sz="1600" b="1" err="1">
                          <a:solidFill>
                            <a:srgbClr val="404040"/>
                          </a:solidFill>
                        </a:rPr>
                        <a:t>Suppky</a:t>
                      </a:r>
                      <a:r>
                        <a:rPr lang="de-DE" sz="1600" b="1">
                          <a:solidFill>
                            <a:srgbClr val="404040"/>
                          </a:solidFill>
                        </a:rPr>
                        <a:t> Chains</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err="1">
                          <a:solidFill>
                            <a:srgbClr val="404040"/>
                          </a:solidFill>
                        </a:rPr>
                        <a:t>Strict</a:t>
                      </a:r>
                      <a:r>
                        <a:rPr lang="de-DE" sz="1600">
                          <a:solidFill>
                            <a:srgbClr val="404040"/>
                          </a:solidFill>
                        </a:rPr>
                        <a:t> Due-Diligence-</a:t>
                      </a:r>
                      <a:r>
                        <a:rPr lang="de-DE" sz="1600" err="1">
                          <a:solidFill>
                            <a:srgbClr val="404040"/>
                          </a:solidFill>
                        </a:rPr>
                        <a:t>Duties</a:t>
                      </a:r>
                      <a:r>
                        <a:rPr lang="de-DE" sz="1600">
                          <a:solidFill>
                            <a:srgbClr val="404040"/>
                          </a:solidFill>
                        </a:rPr>
                        <a:t> </a:t>
                      </a:r>
                      <a:r>
                        <a:rPr lang="de-DE" sz="1600" err="1">
                          <a:solidFill>
                            <a:srgbClr val="404040"/>
                          </a:solidFill>
                        </a:rPr>
                        <a:t>for</a:t>
                      </a:r>
                      <a:r>
                        <a:rPr lang="de-DE" sz="1600">
                          <a:solidFill>
                            <a:srgbClr val="404040"/>
                          </a:solidFill>
                        </a:rPr>
                        <a:t> </a:t>
                      </a:r>
                      <a:r>
                        <a:rPr lang="de-DE" sz="1600" err="1">
                          <a:solidFill>
                            <a:srgbClr val="404040"/>
                          </a:solidFill>
                        </a:rPr>
                        <a:t>the</a:t>
                      </a:r>
                      <a:r>
                        <a:rPr lang="de-DE" sz="1600">
                          <a:solidFill>
                            <a:srgbClr val="404040"/>
                          </a:solidFill>
                        </a:rPr>
                        <a:t> </a:t>
                      </a:r>
                      <a:r>
                        <a:rPr lang="de-DE" sz="1600" err="1">
                          <a:solidFill>
                            <a:srgbClr val="404040"/>
                          </a:solidFill>
                        </a:rPr>
                        <a:t>whole</a:t>
                      </a:r>
                      <a:r>
                        <a:rPr lang="de-DE" sz="1600">
                          <a:solidFill>
                            <a:srgbClr val="404040"/>
                          </a:solidFill>
                        </a:rPr>
                        <a:t> Supply Chain</a:t>
                      </a: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err="1">
                          <a:solidFill>
                            <a:srgbClr val="404040"/>
                          </a:solidFill>
                        </a:rPr>
                        <a:t>Duties</a:t>
                      </a:r>
                      <a:r>
                        <a:rPr lang="de-DE" sz="1600">
                          <a:solidFill>
                            <a:srgbClr val="404040"/>
                          </a:solidFill>
                        </a:rPr>
                        <a:t> </a:t>
                      </a:r>
                      <a:r>
                        <a:rPr lang="de-DE" sz="1600" err="1">
                          <a:solidFill>
                            <a:srgbClr val="404040"/>
                          </a:solidFill>
                        </a:rPr>
                        <a:t>reduced</a:t>
                      </a:r>
                      <a:r>
                        <a:rPr lang="de-DE" sz="1600">
                          <a:solidFill>
                            <a:srgbClr val="404040"/>
                          </a:solidFill>
                        </a:rPr>
                        <a:t>,  Focus on „</a:t>
                      </a:r>
                      <a:r>
                        <a:rPr lang="de-DE" sz="1600" err="1">
                          <a:solidFill>
                            <a:srgbClr val="404040"/>
                          </a:solidFill>
                        </a:rPr>
                        <a:t>key</a:t>
                      </a:r>
                      <a:r>
                        <a:rPr lang="de-DE" sz="1600">
                          <a:solidFill>
                            <a:srgbClr val="404040"/>
                          </a:solidFill>
                        </a:rPr>
                        <a:t> </a:t>
                      </a:r>
                      <a:r>
                        <a:rPr lang="de-DE" sz="1600" err="1">
                          <a:solidFill>
                            <a:srgbClr val="404040"/>
                          </a:solidFill>
                        </a:rPr>
                        <a:t>areas</a:t>
                      </a:r>
                      <a:r>
                        <a:rPr lang="de-DE" sz="1600">
                          <a:solidFill>
                            <a:srgbClr val="404040"/>
                          </a:solidFill>
                        </a:rPr>
                        <a:t> </a:t>
                      </a:r>
                      <a:r>
                        <a:rPr lang="de-DE" sz="1600" err="1">
                          <a:solidFill>
                            <a:srgbClr val="404040"/>
                          </a:solidFill>
                        </a:rPr>
                        <a:t>of</a:t>
                      </a:r>
                      <a:r>
                        <a:rPr lang="de-DE" sz="1600">
                          <a:solidFill>
                            <a:srgbClr val="404040"/>
                          </a:solidFill>
                        </a:rPr>
                        <a:t> </a:t>
                      </a:r>
                      <a:r>
                        <a:rPr lang="de-DE" sz="1600" err="1">
                          <a:solidFill>
                            <a:srgbClr val="404040"/>
                          </a:solidFill>
                        </a:rPr>
                        <a:t>business</a:t>
                      </a:r>
                      <a:r>
                        <a:rPr lang="de-DE" sz="1600">
                          <a:solidFill>
                            <a:srgbClr val="404040"/>
                          </a:solidFill>
                        </a:rPr>
                        <a:t>“</a:t>
                      </a: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862899646"/>
                  </a:ext>
                </a:extLst>
              </a:tr>
              <a:tr h="422420">
                <a:tc>
                  <a:txBody>
                    <a:bodyPr/>
                    <a:lstStyle/>
                    <a:p>
                      <a:pPr algn="l"/>
                      <a:r>
                        <a:rPr lang="de-DE" sz="1600" b="1" err="1">
                          <a:solidFill>
                            <a:srgbClr val="404040"/>
                          </a:solidFill>
                        </a:rPr>
                        <a:t>Liability</a:t>
                      </a:r>
                      <a:r>
                        <a:rPr lang="de-DE" sz="1600" b="1">
                          <a:solidFill>
                            <a:srgbClr val="404040"/>
                          </a:solidFill>
                        </a:rPr>
                        <a:t> and </a:t>
                      </a:r>
                      <a:r>
                        <a:rPr lang="de-DE" sz="1600" b="1" err="1">
                          <a:solidFill>
                            <a:srgbClr val="404040"/>
                          </a:solidFill>
                        </a:rPr>
                        <a:t>Sanctions</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a:solidFill>
                            <a:srgbClr val="404040"/>
                          </a:solidFill>
                        </a:rPr>
                        <a:t>Companies </a:t>
                      </a:r>
                      <a:r>
                        <a:rPr lang="de-DE" sz="1600" err="1">
                          <a:solidFill>
                            <a:srgbClr val="404040"/>
                          </a:solidFill>
                        </a:rPr>
                        <a:t>are</a:t>
                      </a:r>
                      <a:r>
                        <a:rPr lang="de-DE" sz="1600">
                          <a:solidFill>
                            <a:srgbClr val="404040"/>
                          </a:solidFill>
                        </a:rPr>
                        <a:t> </a:t>
                      </a:r>
                      <a:r>
                        <a:rPr lang="de-DE" sz="1600" err="1">
                          <a:solidFill>
                            <a:srgbClr val="404040"/>
                          </a:solidFill>
                        </a:rPr>
                        <a:t>liable</a:t>
                      </a:r>
                      <a:r>
                        <a:rPr lang="de-DE" sz="1600">
                          <a:solidFill>
                            <a:srgbClr val="404040"/>
                          </a:solidFill>
                        </a:rPr>
                        <a:t> </a:t>
                      </a:r>
                      <a:r>
                        <a:rPr lang="de-DE" sz="1600" err="1">
                          <a:solidFill>
                            <a:srgbClr val="404040"/>
                          </a:solidFill>
                        </a:rPr>
                        <a:t>for</a:t>
                      </a:r>
                      <a:r>
                        <a:rPr lang="de-DE" sz="1600">
                          <a:solidFill>
                            <a:srgbClr val="404040"/>
                          </a:solidFill>
                        </a:rPr>
                        <a:t> </a:t>
                      </a:r>
                      <a:r>
                        <a:rPr lang="de-DE" sz="1600" err="1">
                          <a:solidFill>
                            <a:srgbClr val="404040"/>
                          </a:solidFill>
                        </a:rPr>
                        <a:t>violations</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a:solidFill>
                            <a:srgbClr val="404040"/>
                          </a:solidFill>
                        </a:rPr>
                        <a:t>Less </a:t>
                      </a:r>
                      <a:r>
                        <a:rPr lang="de-DE" sz="1600" err="1">
                          <a:solidFill>
                            <a:srgbClr val="404040"/>
                          </a:solidFill>
                        </a:rPr>
                        <a:t>strict</a:t>
                      </a:r>
                      <a:r>
                        <a:rPr lang="de-DE" sz="1600">
                          <a:solidFill>
                            <a:srgbClr val="404040"/>
                          </a:solidFill>
                        </a:rPr>
                        <a:t> </a:t>
                      </a:r>
                      <a:r>
                        <a:rPr lang="de-DE" sz="1600" err="1">
                          <a:solidFill>
                            <a:srgbClr val="404040"/>
                          </a:solidFill>
                        </a:rPr>
                        <a:t>liability</a:t>
                      </a:r>
                      <a:r>
                        <a:rPr lang="de-DE" sz="1600">
                          <a:solidFill>
                            <a:srgbClr val="404040"/>
                          </a:solidFill>
                        </a:rPr>
                        <a:t> </a:t>
                      </a:r>
                      <a:r>
                        <a:rPr lang="de-DE" sz="1600" err="1">
                          <a:solidFill>
                            <a:srgbClr val="404040"/>
                          </a:solidFill>
                        </a:rPr>
                        <a:t>regulations</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620881678"/>
                  </a:ext>
                </a:extLst>
              </a:tr>
              <a:tr h="739235">
                <a:tc>
                  <a:txBody>
                    <a:bodyPr/>
                    <a:lstStyle/>
                    <a:p>
                      <a:pPr algn="l"/>
                      <a:r>
                        <a:rPr lang="de-DE" sz="1600" b="1">
                          <a:solidFill>
                            <a:srgbClr val="404040"/>
                          </a:solidFill>
                        </a:rPr>
                        <a:t>Supply Chain</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a:solidFill>
                            <a:srgbClr val="404040"/>
                          </a:solidFill>
                        </a:rPr>
                        <a:t>Whole Supply Chain</a:t>
                      </a: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a:r>
                        <a:rPr lang="de-DE" sz="1600" err="1">
                          <a:solidFill>
                            <a:srgbClr val="404040"/>
                          </a:solidFill>
                        </a:rPr>
                        <a:t>Direct</a:t>
                      </a:r>
                      <a:r>
                        <a:rPr lang="de-DE" sz="1600">
                          <a:solidFill>
                            <a:srgbClr val="404040"/>
                          </a:solidFill>
                        </a:rPr>
                        <a:t> Suppliers, </a:t>
                      </a:r>
                      <a:r>
                        <a:rPr lang="de-DE" sz="1600" err="1">
                          <a:solidFill>
                            <a:srgbClr val="404040"/>
                          </a:solidFill>
                        </a:rPr>
                        <a:t>starting</a:t>
                      </a:r>
                      <a:r>
                        <a:rPr lang="de-DE" sz="1600">
                          <a:solidFill>
                            <a:srgbClr val="404040"/>
                          </a:solidFill>
                        </a:rPr>
                        <a:t> at a </a:t>
                      </a:r>
                      <a:r>
                        <a:rPr lang="de-DE" sz="1600" err="1">
                          <a:solidFill>
                            <a:srgbClr val="404040"/>
                          </a:solidFill>
                        </a:rPr>
                        <a:t>specific</a:t>
                      </a:r>
                      <a:r>
                        <a:rPr lang="de-DE" sz="1600">
                          <a:solidFill>
                            <a:srgbClr val="404040"/>
                          </a:solidFill>
                        </a:rPr>
                        <a:t> </a:t>
                      </a:r>
                      <a:r>
                        <a:rPr lang="de-DE" sz="1600" err="1">
                          <a:solidFill>
                            <a:srgbClr val="404040"/>
                          </a:solidFill>
                        </a:rPr>
                        <a:t>size</a:t>
                      </a:r>
                      <a:endParaRPr lang="de-DE" sz="1600">
                        <a:solidFill>
                          <a:srgbClr val="404040"/>
                        </a:solidFill>
                      </a:endParaRPr>
                    </a:p>
                  </a:txBody>
                  <a:tcPr marT="90000" marB="90000"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377155760"/>
                  </a:ext>
                </a:extLst>
              </a:tr>
            </a:tbl>
          </a:graphicData>
        </a:graphic>
      </p:graphicFrame>
    </p:spTree>
    <p:extLst>
      <p:ext uri="{BB962C8B-B14F-4D97-AF65-F5344CB8AC3E}">
        <p14:creationId xmlns:p14="http://schemas.microsoft.com/office/powerpoint/2010/main" val="2204824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E88D8-F020-D745-9604-F6165473B6B4}"/>
            </a:ext>
          </a:extLst>
        </p:cNvPr>
        <p:cNvGrpSpPr/>
        <p:nvPr/>
      </p:nvGrpSpPr>
      <p:grpSpPr>
        <a:xfrm>
          <a:off x="0" y="0"/>
          <a:ext cx="0" cy="0"/>
          <a:chOff x="0" y="0"/>
          <a:chExt cx="0" cy="0"/>
        </a:xfrm>
      </p:grpSpPr>
      <p:sp>
        <p:nvSpPr>
          <p:cNvPr id="4" name="Arc 5">
            <a:extLst>
              <a:ext uri="{FF2B5EF4-FFF2-40B4-BE49-F238E27FC236}">
                <a16:creationId xmlns:a16="http://schemas.microsoft.com/office/drawing/2014/main" id="{39E05822-7BBA-1D55-E4D6-F7D7694D4775}"/>
              </a:ext>
            </a:extLst>
          </p:cNvPr>
          <p:cNvSpPr/>
          <p:nvPr/>
        </p:nvSpPr>
        <p:spPr>
          <a:xfrm rot="5400000">
            <a:off x="293104" y="3456659"/>
            <a:ext cx="1713257" cy="1630107"/>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Arc 6">
            <a:extLst>
              <a:ext uri="{FF2B5EF4-FFF2-40B4-BE49-F238E27FC236}">
                <a16:creationId xmlns:a16="http://schemas.microsoft.com/office/drawing/2014/main" id="{0BF37634-4CBD-A6EF-FA86-07A390321F33}"/>
              </a:ext>
            </a:extLst>
          </p:cNvPr>
          <p:cNvSpPr/>
          <p:nvPr/>
        </p:nvSpPr>
        <p:spPr>
          <a:xfrm rot="16200000">
            <a:off x="1923213" y="3456659"/>
            <a:ext cx="1713257" cy="1630107"/>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Arc 9">
            <a:extLst>
              <a:ext uri="{FF2B5EF4-FFF2-40B4-BE49-F238E27FC236}">
                <a16:creationId xmlns:a16="http://schemas.microsoft.com/office/drawing/2014/main" id="{3FD44C45-9620-7B5E-297A-99845B99F652}"/>
              </a:ext>
            </a:extLst>
          </p:cNvPr>
          <p:cNvSpPr/>
          <p:nvPr/>
        </p:nvSpPr>
        <p:spPr>
          <a:xfrm rot="16200000" flipV="1">
            <a:off x="1923214" y="3456659"/>
            <a:ext cx="1713257" cy="1630107"/>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10">
            <a:extLst>
              <a:ext uri="{FF2B5EF4-FFF2-40B4-BE49-F238E27FC236}">
                <a16:creationId xmlns:a16="http://schemas.microsoft.com/office/drawing/2014/main" id="{A471DEDB-1064-4EB4-B65E-7D10F6E22C88}"/>
              </a:ext>
            </a:extLst>
          </p:cNvPr>
          <p:cNvSpPr/>
          <p:nvPr/>
        </p:nvSpPr>
        <p:spPr>
          <a:xfrm rot="5400000" flipV="1">
            <a:off x="3553321" y="3456659"/>
            <a:ext cx="1713257" cy="1630107"/>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12">
            <a:extLst>
              <a:ext uri="{FF2B5EF4-FFF2-40B4-BE49-F238E27FC236}">
                <a16:creationId xmlns:a16="http://schemas.microsoft.com/office/drawing/2014/main" id="{3ABE5DB4-7F8F-BB8C-9CC4-50D23EED60FD}"/>
              </a:ext>
            </a:extLst>
          </p:cNvPr>
          <p:cNvSpPr/>
          <p:nvPr/>
        </p:nvSpPr>
        <p:spPr>
          <a:xfrm rot="5400000">
            <a:off x="3539945" y="3456659"/>
            <a:ext cx="1713257" cy="1630107"/>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3">
            <a:extLst>
              <a:ext uri="{FF2B5EF4-FFF2-40B4-BE49-F238E27FC236}">
                <a16:creationId xmlns:a16="http://schemas.microsoft.com/office/drawing/2014/main" id="{FE58F85D-61FF-745D-6603-CE4408325A34}"/>
              </a:ext>
            </a:extLst>
          </p:cNvPr>
          <p:cNvSpPr/>
          <p:nvPr/>
        </p:nvSpPr>
        <p:spPr>
          <a:xfrm rot="16200000">
            <a:off x="5170053" y="3456659"/>
            <a:ext cx="1713257" cy="1630107"/>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23">
            <a:extLst>
              <a:ext uri="{FF2B5EF4-FFF2-40B4-BE49-F238E27FC236}">
                <a16:creationId xmlns:a16="http://schemas.microsoft.com/office/drawing/2014/main" id="{97ECC2CD-359F-6D7A-BE9D-18FA2A4C7520}"/>
              </a:ext>
            </a:extLst>
          </p:cNvPr>
          <p:cNvSpPr/>
          <p:nvPr/>
        </p:nvSpPr>
        <p:spPr>
          <a:xfrm rot="5400000" flipV="1">
            <a:off x="298122" y="3456659"/>
            <a:ext cx="1713257" cy="1630107"/>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24">
            <a:extLst>
              <a:ext uri="{FF2B5EF4-FFF2-40B4-BE49-F238E27FC236}">
                <a16:creationId xmlns:a16="http://schemas.microsoft.com/office/drawing/2014/main" id="{F4EC029D-3CF4-847A-D664-8EC485A27A94}"/>
              </a:ext>
            </a:extLst>
          </p:cNvPr>
          <p:cNvSpPr/>
          <p:nvPr/>
        </p:nvSpPr>
        <p:spPr>
          <a:xfrm rot="16200000" flipV="1">
            <a:off x="5160022" y="3456659"/>
            <a:ext cx="1713257" cy="1630107"/>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28">
            <a:extLst>
              <a:ext uri="{FF2B5EF4-FFF2-40B4-BE49-F238E27FC236}">
                <a16:creationId xmlns:a16="http://schemas.microsoft.com/office/drawing/2014/main" id="{BD4AE1B7-3CC9-E3C8-C313-57DE2CA6E01F}"/>
              </a:ext>
            </a:extLst>
          </p:cNvPr>
          <p:cNvSpPr/>
          <p:nvPr/>
        </p:nvSpPr>
        <p:spPr>
          <a:xfrm rot="5400000" flipV="1">
            <a:off x="6797653" y="3456659"/>
            <a:ext cx="1713257" cy="1630107"/>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30">
            <a:extLst>
              <a:ext uri="{FF2B5EF4-FFF2-40B4-BE49-F238E27FC236}">
                <a16:creationId xmlns:a16="http://schemas.microsoft.com/office/drawing/2014/main" id="{479D5D35-36AD-E502-0C96-55DF26B1C77C}"/>
              </a:ext>
            </a:extLst>
          </p:cNvPr>
          <p:cNvSpPr/>
          <p:nvPr/>
        </p:nvSpPr>
        <p:spPr>
          <a:xfrm rot="5400000">
            <a:off x="6784278" y="3456659"/>
            <a:ext cx="1713257" cy="1630107"/>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31">
            <a:extLst>
              <a:ext uri="{FF2B5EF4-FFF2-40B4-BE49-F238E27FC236}">
                <a16:creationId xmlns:a16="http://schemas.microsoft.com/office/drawing/2014/main" id="{DED7F8C2-096E-24FB-626A-ED3B53A71CC0}"/>
              </a:ext>
            </a:extLst>
          </p:cNvPr>
          <p:cNvSpPr/>
          <p:nvPr/>
        </p:nvSpPr>
        <p:spPr>
          <a:xfrm rot="16200000">
            <a:off x="8414386" y="3456659"/>
            <a:ext cx="1713257" cy="1630107"/>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32">
            <a:extLst>
              <a:ext uri="{FF2B5EF4-FFF2-40B4-BE49-F238E27FC236}">
                <a16:creationId xmlns:a16="http://schemas.microsoft.com/office/drawing/2014/main" id="{AD4DB169-ED7C-7902-C421-BB2C760020A5}"/>
              </a:ext>
            </a:extLst>
          </p:cNvPr>
          <p:cNvSpPr/>
          <p:nvPr/>
        </p:nvSpPr>
        <p:spPr>
          <a:xfrm rot="16200000" flipV="1">
            <a:off x="8376769" y="3456659"/>
            <a:ext cx="1713257" cy="1630107"/>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Oval 54">
            <a:extLst>
              <a:ext uri="{FF2B5EF4-FFF2-40B4-BE49-F238E27FC236}">
                <a16:creationId xmlns:a16="http://schemas.microsoft.com/office/drawing/2014/main" id="{398A86E1-D043-D60A-C26A-925C1DFCC099}"/>
              </a:ext>
            </a:extLst>
          </p:cNvPr>
          <p:cNvSpPr/>
          <p:nvPr/>
        </p:nvSpPr>
        <p:spPr>
          <a:xfrm>
            <a:off x="496442" y="3583664"/>
            <a:ext cx="1309316" cy="1376098"/>
          </a:xfrm>
          <a:prstGeom prst="ellipse">
            <a:avLst/>
          </a:prstGeom>
          <a:solidFill>
            <a:srgbClr val="007772"/>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56" name="Oval 52">
            <a:extLst>
              <a:ext uri="{FF2B5EF4-FFF2-40B4-BE49-F238E27FC236}">
                <a16:creationId xmlns:a16="http://schemas.microsoft.com/office/drawing/2014/main" id="{A305A576-43C7-7AB0-FC71-94339B7D991D}"/>
              </a:ext>
            </a:extLst>
          </p:cNvPr>
          <p:cNvSpPr/>
          <p:nvPr/>
        </p:nvSpPr>
        <p:spPr>
          <a:xfrm>
            <a:off x="2115679" y="3583664"/>
            <a:ext cx="1309316" cy="1376098"/>
          </a:xfrm>
          <a:prstGeom prst="ellipse">
            <a:avLst/>
          </a:prstGeom>
          <a:solidFill>
            <a:srgbClr val="007772">
              <a:alpha val="80000"/>
            </a:srgbClr>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54" name="Oval 50">
            <a:extLst>
              <a:ext uri="{FF2B5EF4-FFF2-40B4-BE49-F238E27FC236}">
                <a16:creationId xmlns:a16="http://schemas.microsoft.com/office/drawing/2014/main" id="{E208B46A-C2E3-A2C7-C617-3D12FEE4005B}"/>
              </a:ext>
            </a:extLst>
          </p:cNvPr>
          <p:cNvSpPr/>
          <p:nvPr/>
        </p:nvSpPr>
        <p:spPr>
          <a:xfrm>
            <a:off x="3739935" y="3583664"/>
            <a:ext cx="1309316" cy="1376098"/>
          </a:xfrm>
          <a:prstGeom prst="ellipse">
            <a:avLst/>
          </a:prstGeom>
          <a:solidFill>
            <a:srgbClr val="379A67"/>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52" name="Oval 48">
            <a:extLst>
              <a:ext uri="{FF2B5EF4-FFF2-40B4-BE49-F238E27FC236}">
                <a16:creationId xmlns:a16="http://schemas.microsoft.com/office/drawing/2014/main" id="{FAA6B222-2B99-783B-73BB-332248CC4E09}"/>
              </a:ext>
            </a:extLst>
          </p:cNvPr>
          <p:cNvSpPr/>
          <p:nvPr/>
        </p:nvSpPr>
        <p:spPr>
          <a:xfrm>
            <a:off x="5364191" y="3583664"/>
            <a:ext cx="1309316" cy="1376098"/>
          </a:xfrm>
          <a:prstGeom prst="ellipse">
            <a:avLst/>
          </a:prstGeom>
          <a:solidFill>
            <a:srgbClr val="379A67">
              <a:alpha val="80000"/>
            </a:srgbClr>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50" name="Oval 46">
            <a:extLst>
              <a:ext uri="{FF2B5EF4-FFF2-40B4-BE49-F238E27FC236}">
                <a16:creationId xmlns:a16="http://schemas.microsoft.com/office/drawing/2014/main" id="{093DA3F4-FDD7-BC42-B0EB-AE7DD0F37D87}"/>
              </a:ext>
            </a:extLst>
          </p:cNvPr>
          <p:cNvSpPr/>
          <p:nvPr/>
        </p:nvSpPr>
        <p:spPr>
          <a:xfrm>
            <a:off x="6988447" y="3583664"/>
            <a:ext cx="1309316" cy="1376098"/>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48" name="Oval 44">
            <a:extLst>
              <a:ext uri="{FF2B5EF4-FFF2-40B4-BE49-F238E27FC236}">
                <a16:creationId xmlns:a16="http://schemas.microsoft.com/office/drawing/2014/main" id="{81177228-54DF-7BE7-AD8D-ABF522FA317F}"/>
              </a:ext>
            </a:extLst>
          </p:cNvPr>
          <p:cNvSpPr/>
          <p:nvPr/>
        </p:nvSpPr>
        <p:spPr>
          <a:xfrm>
            <a:off x="8612705" y="3583664"/>
            <a:ext cx="1309316" cy="1376098"/>
          </a:xfrm>
          <a:prstGeom prst="ellipse">
            <a:avLst/>
          </a:prstGeom>
          <a:solidFill>
            <a:srgbClr val="EEA821"/>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cxnSp>
        <p:nvCxnSpPr>
          <p:cNvPr id="70" name="Straight Connector 57">
            <a:extLst>
              <a:ext uri="{FF2B5EF4-FFF2-40B4-BE49-F238E27FC236}">
                <a16:creationId xmlns:a16="http://schemas.microsoft.com/office/drawing/2014/main" id="{87583F9E-A5D0-6BC1-1E5B-8129C0115C80}"/>
              </a:ext>
            </a:extLst>
          </p:cNvPr>
          <p:cNvCxnSpPr>
            <a:cxnSpLocks/>
          </p:cNvCxnSpPr>
          <p:nvPr/>
        </p:nvCxnSpPr>
        <p:spPr>
          <a:xfrm flipV="1">
            <a:off x="1146603" y="3039598"/>
            <a:ext cx="0" cy="511895"/>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72" name="Rectangle 64">
            <a:extLst>
              <a:ext uri="{FF2B5EF4-FFF2-40B4-BE49-F238E27FC236}">
                <a16:creationId xmlns:a16="http://schemas.microsoft.com/office/drawing/2014/main" id="{EA154B8F-FD65-7418-3624-4BAE0C287DF6}"/>
              </a:ext>
            </a:extLst>
          </p:cNvPr>
          <p:cNvSpPr/>
          <p:nvPr/>
        </p:nvSpPr>
        <p:spPr>
          <a:xfrm>
            <a:off x="183482" y="2447953"/>
            <a:ext cx="1926243" cy="734368"/>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0"/>
              </a:lnSpc>
            </a:pPr>
            <a:r>
              <a:rPr lang="de-DE" sz="1900">
                <a:solidFill>
                  <a:srgbClr val="000000"/>
                </a:solidFill>
              </a:rPr>
              <a:t>Risk </a:t>
            </a:r>
          </a:p>
          <a:p>
            <a:pPr algn="ctr">
              <a:lnSpc>
                <a:spcPts val="1920"/>
              </a:lnSpc>
            </a:pPr>
            <a:r>
              <a:rPr lang="de-DE" sz="1900" err="1">
                <a:solidFill>
                  <a:srgbClr val="000000"/>
                </a:solidFill>
              </a:rPr>
              <a:t>Identification</a:t>
            </a:r>
            <a:endParaRPr lang="de-DE" sz="1900">
              <a:solidFill>
                <a:srgbClr val="000000"/>
              </a:solidFill>
            </a:endParaRPr>
          </a:p>
          <a:p>
            <a:pPr algn="ctr">
              <a:lnSpc>
                <a:spcPts val="1920"/>
              </a:lnSpc>
            </a:pPr>
            <a:endParaRPr lang="en-US" sz="1900">
              <a:solidFill>
                <a:srgbClr val="000000"/>
              </a:solidFill>
            </a:endParaRPr>
          </a:p>
        </p:txBody>
      </p:sp>
      <p:cxnSp>
        <p:nvCxnSpPr>
          <p:cNvPr id="83" name="Straight Connector 57">
            <a:extLst>
              <a:ext uri="{FF2B5EF4-FFF2-40B4-BE49-F238E27FC236}">
                <a16:creationId xmlns:a16="http://schemas.microsoft.com/office/drawing/2014/main" id="{FA7B1DC8-2923-3367-F018-1F1E3078FD7D}"/>
              </a:ext>
            </a:extLst>
          </p:cNvPr>
          <p:cNvCxnSpPr>
            <a:cxnSpLocks/>
          </p:cNvCxnSpPr>
          <p:nvPr/>
        </p:nvCxnSpPr>
        <p:spPr>
          <a:xfrm flipV="1">
            <a:off x="2782469" y="4959762"/>
            <a:ext cx="0" cy="511895"/>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85" name="Rectangle 64">
            <a:extLst>
              <a:ext uri="{FF2B5EF4-FFF2-40B4-BE49-F238E27FC236}">
                <a16:creationId xmlns:a16="http://schemas.microsoft.com/office/drawing/2014/main" id="{25F168C7-8370-7545-C045-EB21CE7AA2F4}"/>
              </a:ext>
            </a:extLst>
          </p:cNvPr>
          <p:cNvSpPr/>
          <p:nvPr/>
        </p:nvSpPr>
        <p:spPr>
          <a:xfrm>
            <a:off x="2098089" y="6091802"/>
            <a:ext cx="1368761" cy="734368"/>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0"/>
              </a:lnSpc>
            </a:pPr>
            <a:r>
              <a:rPr lang="de-DE" sz="1900">
                <a:solidFill>
                  <a:srgbClr val="000000"/>
                </a:solidFill>
              </a:rPr>
              <a:t>Risk Assessment</a:t>
            </a:r>
          </a:p>
          <a:p>
            <a:pPr algn="ctr">
              <a:lnSpc>
                <a:spcPts val="1920"/>
              </a:lnSpc>
            </a:pPr>
            <a:endParaRPr lang="en-US" sz="1900">
              <a:solidFill>
                <a:srgbClr val="000000"/>
              </a:solidFill>
            </a:endParaRPr>
          </a:p>
        </p:txBody>
      </p:sp>
      <p:cxnSp>
        <p:nvCxnSpPr>
          <p:cNvPr id="86" name="Straight Connector 57">
            <a:extLst>
              <a:ext uri="{FF2B5EF4-FFF2-40B4-BE49-F238E27FC236}">
                <a16:creationId xmlns:a16="http://schemas.microsoft.com/office/drawing/2014/main" id="{A122291F-40E0-0C98-2620-7A9A5A30AB3E}"/>
              </a:ext>
            </a:extLst>
          </p:cNvPr>
          <p:cNvCxnSpPr>
            <a:cxnSpLocks/>
          </p:cNvCxnSpPr>
          <p:nvPr/>
        </p:nvCxnSpPr>
        <p:spPr>
          <a:xfrm flipV="1">
            <a:off x="4421524" y="3044208"/>
            <a:ext cx="0" cy="511895"/>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90" name="Rectangle 64">
            <a:extLst>
              <a:ext uri="{FF2B5EF4-FFF2-40B4-BE49-F238E27FC236}">
                <a16:creationId xmlns:a16="http://schemas.microsoft.com/office/drawing/2014/main" id="{39C91A0C-A4CB-2B92-984E-EA7C3D7A6C3D}"/>
              </a:ext>
            </a:extLst>
          </p:cNvPr>
          <p:cNvSpPr/>
          <p:nvPr/>
        </p:nvSpPr>
        <p:spPr>
          <a:xfrm>
            <a:off x="3542783" y="2447953"/>
            <a:ext cx="1757483" cy="734368"/>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0"/>
              </a:lnSpc>
            </a:pPr>
            <a:r>
              <a:rPr lang="de-DE" sz="1900">
                <a:solidFill>
                  <a:srgbClr val="000000"/>
                </a:solidFill>
              </a:rPr>
              <a:t>Development of</a:t>
            </a:r>
          </a:p>
          <a:p>
            <a:pPr algn="ctr">
              <a:lnSpc>
                <a:spcPts val="1920"/>
              </a:lnSpc>
            </a:pPr>
            <a:r>
              <a:rPr lang="de-DE" sz="1900">
                <a:solidFill>
                  <a:srgbClr val="000000"/>
                </a:solidFill>
              </a:rPr>
              <a:t>Mitigation Plans</a:t>
            </a:r>
          </a:p>
          <a:p>
            <a:pPr algn="ctr">
              <a:lnSpc>
                <a:spcPts val="1920"/>
              </a:lnSpc>
            </a:pPr>
            <a:endParaRPr lang="en-US" sz="1900">
              <a:solidFill>
                <a:srgbClr val="000000"/>
              </a:solidFill>
            </a:endParaRPr>
          </a:p>
        </p:txBody>
      </p:sp>
      <p:cxnSp>
        <p:nvCxnSpPr>
          <p:cNvPr id="91" name="Straight Connector 57">
            <a:extLst>
              <a:ext uri="{FF2B5EF4-FFF2-40B4-BE49-F238E27FC236}">
                <a16:creationId xmlns:a16="http://schemas.microsoft.com/office/drawing/2014/main" id="{8C3C94E7-9F9F-7D4F-3103-530186AD74F9}"/>
              </a:ext>
            </a:extLst>
          </p:cNvPr>
          <p:cNvCxnSpPr>
            <a:cxnSpLocks/>
          </p:cNvCxnSpPr>
          <p:nvPr/>
        </p:nvCxnSpPr>
        <p:spPr>
          <a:xfrm flipV="1">
            <a:off x="6034477" y="4959762"/>
            <a:ext cx="0" cy="511895"/>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93" name="Rectangle 64">
            <a:extLst>
              <a:ext uri="{FF2B5EF4-FFF2-40B4-BE49-F238E27FC236}">
                <a16:creationId xmlns:a16="http://schemas.microsoft.com/office/drawing/2014/main" id="{08954150-2957-D3EF-AAA8-EC52F425A276}"/>
              </a:ext>
            </a:extLst>
          </p:cNvPr>
          <p:cNvSpPr/>
          <p:nvPr/>
        </p:nvSpPr>
        <p:spPr>
          <a:xfrm>
            <a:off x="5098453" y="6091802"/>
            <a:ext cx="1872049" cy="734368"/>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0"/>
              </a:lnSpc>
            </a:pPr>
            <a:r>
              <a:rPr lang="de-DE" sz="1900">
                <a:solidFill>
                  <a:srgbClr val="000000"/>
                </a:solidFill>
              </a:rPr>
              <a:t>Implementation of Risk Measures</a:t>
            </a:r>
          </a:p>
          <a:p>
            <a:pPr algn="ctr">
              <a:lnSpc>
                <a:spcPts val="1920"/>
              </a:lnSpc>
            </a:pPr>
            <a:endParaRPr lang="en-US" sz="1900">
              <a:solidFill>
                <a:srgbClr val="000000"/>
              </a:solidFill>
            </a:endParaRPr>
          </a:p>
        </p:txBody>
      </p:sp>
      <p:cxnSp>
        <p:nvCxnSpPr>
          <p:cNvPr id="94" name="Straight Connector 57">
            <a:extLst>
              <a:ext uri="{FF2B5EF4-FFF2-40B4-BE49-F238E27FC236}">
                <a16:creationId xmlns:a16="http://schemas.microsoft.com/office/drawing/2014/main" id="{EA3486E2-6BE4-176D-E7BB-1C290AD755BD}"/>
              </a:ext>
            </a:extLst>
          </p:cNvPr>
          <p:cNvCxnSpPr>
            <a:cxnSpLocks/>
          </p:cNvCxnSpPr>
          <p:nvPr/>
        </p:nvCxnSpPr>
        <p:spPr>
          <a:xfrm flipV="1">
            <a:off x="7738425" y="3037319"/>
            <a:ext cx="0" cy="511895"/>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96" name="Rectangle 64">
            <a:extLst>
              <a:ext uri="{FF2B5EF4-FFF2-40B4-BE49-F238E27FC236}">
                <a16:creationId xmlns:a16="http://schemas.microsoft.com/office/drawing/2014/main" id="{A7A918F3-4DC4-D663-FD26-A4C4C7332046}"/>
              </a:ext>
            </a:extLst>
          </p:cNvPr>
          <p:cNvSpPr/>
          <p:nvPr/>
        </p:nvSpPr>
        <p:spPr>
          <a:xfrm>
            <a:off x="6798662" y="2447953"/>
            <a:ext cx="1879527" cy="734368"/>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0"/>
              </a:lnSpc>
            </a:pPr>
            <a:r>
              <a:rPr lang="de-DE" sz="1900">
                <a:solidFill>
                  <a:srgbClr val="000000"/>
                </a:solidFill>
              </a:rPr>
              <a:t>Monitoring &amp; Reporting</a:t>
            </a:r>
          </a:p>
          <a:p>
            <a:pPr algn="ctr">
              <a:lnSpc>
                <a:spcPts val="1920"/>
              </a:lnSpc>
            </a:pPr>
            <a:endParaRPr lang="en-US" sz="1900">
              <a:solidFill>
                <a:srgbClr val="000000"/>
              </a:solidFill>
            </a:endParaRPr>
          </a:p>
        </p:txBody>
      </p:sp>
      <p:cxnSp>
        <p:nvCxnSpPr>
          <p:cNvPr id="97" name="Straight Connector 57">
            <a:extLst>
              <a:ext uri="{FF2B5EF4-FFF2-40B4-BE49-F238E27FC236}">
                <a16:creationId xmlns:a16="http://schemas.microsoft.com/office/drawing/2014/main" id="{E44A4CA6-1B15-7CDE-CB95-07DFF2AFB565}"/>
              </a:ext>
            </a:extLst>
          </p:cNvPr>
          <p:cNvCxnSpPr>
            <a:cxnSpLocks/>
          </p:cNvCxnSpPr>
          <p:nvPr/>
        </p:nvCxnSpPr>
        <p:spPr>
          <a:xfrm flipV="1">
            <a:off x="9298984" y="4959762"/>
            <a:ext cx="0" cy="511895"/>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99" name="Rectangle 64">
            <a:extLst>
              <a:ext uri="{FF2B5EF4-FFF2-40B4-BE49-F238E27FC236}">
                <a16:creationId xmlns:a16="http://schemas.microsoft.com/office/drawing/2014/main" id="{11D1E7CC-89EB-9026-9168-0048C93754B9}"/>
              </a:ext>
            </a:extLst>
          </p:cNvPr>
          <p:cNvSpPr/>
          <p:nvPr/>
        </p:nvSpPr>
        <p:spPr>
          <a:xfrm>
            <a:off x="8338444" y="6091802"/>
            <a:ext cx="1872034" cy="734368"/>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0"/>
              </a:lnSpc>
            </a:pPr>
            <a:r>
              <a:rPr lang="en-US" sz="1900">
                <a:solidFill>
                  <a:srgbClr val="000000"/>
                </a:solidFill>
              </a:rPr>
              <a:t>If Damage Occurs: Remedy</a:t>
            </a:r>
          </a:p>
          <a:p>
            <a:pPr algn="ctr">
              <a:lnSpc>
                <a:spcPts val="1920"/>
              </a:lnSpc>
            </a:pPr>
            <a:endParaRPr lang="en-US" sz="1900">
              <a:solidFill>
                <a:srgbClr val="000000"/>
              </a:solidFill>
            </a:endParaRPr>
          </a:p>
        </p:txBody>
      </p:sp>
      <p:sp>
        <p:nvSpPr>
          <p:cNvPr id="3" name="Arc 28">
            <a:extLst>
              <a:ext uri="{FF2B5EF4-FFF2-40B4-BE49-F238E27FC236}">
                <a16:creationId xmlns:a16="http://schemas.microsoft.com/office/drawing/2014/main" id="{6EBEBC78-D745-E7E9-3427-51ABE6D57623}"/>
              </a:ext>
            </a:extLst>
          </p:cNvPr>
          <p:cNvSpPr/>
          <p:nvPr/>
        </p:nvSpPr>
        <p:spPr>
          <a:xfrm rot="5400000" flipV="1">
            <a:off x="10004369" y="3446253"/>
            <a:ext cx="1713257" cy="1630107"/>
          </a:xfrm>
          <a:prstGeom prst="arc">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30">
            <a:extLst>
              <a:ext uri="{FF2B5EF4-FFF2-40B4-BE49-F238E27FC236}">
                <a16:creationId xmlns:a16="http://schemas.microsoft.com/office/drawing/2014/main" id="{C7E15A84-A99F-4CDA-ED70-A70D5006E34F}"/>
              </a:ext>
            </a:extLst>
          </p:cNvPr>
          <p:cNvSpPr/>
          <p:nvPr/>
        </p:nvSpPr>
        <p:spPr>
          <a:xfrm rot="5400000">
            <a:off x="9990994" y="3446253"/>
            <a:ext cx="1713257" cy="1630107"/>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Oval 46">
            <a:extLst>
              <a:ext uri="{FF2B5EF4-FFF2-40B4-BE49-F238E27FC236}">
                <a16:creationId xmlns:a16="http://schemas.microsoft.com/office/drawing/2014/main" id="{2E2CE016-2D31-FCFA-EE75-701987B3F0D6}"/>
              </a:ext>
            </a:extLst>
          </p:cNvPr>
          <p:cNvSpPr/>
          <p:nvPr/>
        </p:nvSpPr>
        <p:spPr>
          <a:xfrm>
            <a:off x="10215884" y="3573257"/>
            <a:ext cx="1309316" cy="1376098"/>
          </a:xfrm>
          <a:prstGeom prst="ellipse">
            <a:avLst/>
          </a:prstGeom>
          <a:solidFill>
            <a:srgbClr val="EEA821">
              <a:alpha val="73000"/>
            </a:srgbClr>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cxnSp>
        <p:nvCxnSpPr>
          <p:cNvPr id="19" name="Straight Connector 57">
            <a:extLst>
              <a:ext uri="{FF2B5EF4-FFF2-40B4-BE49-F238E27FC236}">
                <a16:creationId xmlns:a16="http://schemas.microsoft.com/office/drawing/2014/main" id="{21D1F98D-896E-3ADC-F8E2-E2383D281B80}"/>
              </a:ext>
            </a:extLst>
          </p:cNvPr>
          <p:cNvCxnSpPr>
            <a:cxnSpLocks/>
          </p:cNvCxnSpPr>
          <p:nvPr/>
        </p:nvCxnSpPr>
        <p:spPr>
          <a:xfrm flipV="1">
            <a:off x="10870542" y="3026913"/>
            <a:ext cx="0" cy="511895"/>
          </a:xfrm>
          <a:prstGeom prst="line">
            <a:avLst/>
          </a:prstGeom>
          <a:ln w="127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21" name="Rectangle 64">
            <a:extLst>
              <a:ext uri="{FF2B5EF4-FFF2-40B4-BE49-F238E27FC236}">
                <a16:creationId xmlns:a16="http://schemas.microsoft.com/office/drawing/2014/main" id="{189846E2-21E2-220D-5BE7-74F1FA59F3AA}"/>
              </a:ext>
            </a:extLst>
          </p:cNvPr>
          <p:cNvSpPr/>
          <p:nvPr/>
        </p:nvSpPr>
        <p:spPr>
          <a:xfrm>
            <a:off x="9723394" y="2447953"/>
            <a:ext cx="2284577" cy="734368"/>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0"/>
              </a:lnSpc>
            </a:pPr>
            <a:r>
              <a:rPr lang="de-DE" sz="1900">
                <a:solidFill>
                  <a:srgbClr val="000000"/>
                </a:solidFill>
              </a:rPr>
              <a:t>Review &amp; </a:t>
            </a:r>
            <a:r>
              <a:rPr lang="de-DE" sz="1900" err="1">
                <a:solidFill>
                  <a:srgbClr val="000000"/>
                </a:solidFill>
              </a:rPr>
              <a:t>Continuous</a:t>
            </a:r>
            <a:endParaRPr lang="de-DE" sz="1900">
              <a:solidFill>
                <a:srgbClr val="000000"/>
              </a:solidFill>
            </a:endParaRPr>
          </a:p>
          <a:p>
            <a:pPr algn="ctr">
              <a:lnSpc>
                <a:spcPts val="1920"/>
              </a:lnSpc>
            </a:pPr>
            <a:r>
              <a:rPr lang="de-DE" sz="1900">
                <a:solidFill>
                  <a:srgbClr val="000000"/>
                </a:solidFill>
              </a:rPr>
              <a:t>/ </a:t>
            </a:r>
            <a:r>
              <a:rPr lang="de-DE" sz="1900" err="1">
                <a:solidFill>
                  <a:srgbClr val="000000"/>
                </a:solidFill>
              </a:rPr>
              <a:t>Improvement</a:t>
            </a:r>
            <a:r>
              <a:rPr lang="de-DE" sz="1900">
                <a:solidFill>
                  <a:srgbClr val="000000"/>
                </a:solidFill>
              </a:rPr>
              <a:t> </a:t>
            </a:r>
          </a:p>
          <a:p>
            <a:pPr algn="ctr">
              <a:lnSpc>
                <a:spcPts val="1920"/>
              </a:lnSpc>
            </a:pPr>
            <a:endParaRPr lang="en-US" sz="1900">
              <a:solidFill>
                <a:srgbClr val="000000"/>
              </a:solidFill>
            </a:endParaRPr>
          </a:p>
        </p:txBody>
      </p:sp>
      <p:sp>
        <p:nvSpPr>
          <p:cNvPr id="37" name="TextBox 19">
            <a:extLst>
              <a:ext uri="{FF2B5EF4-FFF2-40B4-BE49-F238E27FC236}">
                <a16:creationId xmlns:a16="http://schemas.microsoft.com/office/drawing/2014/main" id="{4E32A70A-3A50-D563-7644-885218920D9F}"/>
              </a:ext>
            </a:extLst>
          </p:cNvPr>
          <p:cNvSpPr txBox="1"/>
          <p:nvPr/>
        </p:nvSpPr>
        <p:spPr bwMode="auto">
          <a:xfrm>
            <a:off x="602849" y="1594352"/>
            <a:ext cx="1087509" cy="961610"/>
          </a:xfrm>
          <a:prstGeom prst="rect">
            <a:avLst/>
          </a:prstGeom>
          <a:noFill/>
        </p:spPr>
        <p:txBody>
          <a:bodyPr wrap="square">
            <a:spAutoFit/>
          </a:bodyPr>
          <a:lstStyle/>
          <a:p>
            <a:pPr algn="ctr">
              <a:lnSpc>
                <a:spcPct val="150000"/>
              </a:lnSpc>
              <a:defRPr/>
            </a:pPr>
            <a:r>
              <a:rPr lang="en-US" sz="4200" b="1">
                <a:solidFill>
                  <a:srgbClr val="017771"/>
                </a:solidFill>
                <a:latin typeface="Calibri" panose="020F0502020204030204" pitchFamily="34" charset="0"/>
                <a:ea typeface="Roboto Cn" pitchFamily="2" charset="0"/>
                <a:cs typeface="Calibri" panose="020F0502020204030204" pitchFamily="34" charset="0"/>
              </a:rPr>
              <a:t>01</a:t>
            </a:r>
          </a:p>
        </p:txBody>
      </p:sp>
      <p:sp>
        <p:nvSpPr>
          <p:cNvPr id="39" name="TextBox 19">
            <a:extLst>
              <a:ext uri="{FF2B5EF4-FFF2-40B4-BE49-F238E27FC236}">
                <a16:creationId xmlns:a16="http://schemas.microsoft.com/office/drawing/2014/main" id="{3DA73E7D-9244-D41B-CDD5-416DCE040D17}"/>
              </a:ext>
            </a:extLst>
          </p:cNvPr>
          <p:cNvSpPr txBox="1"/>
          <p:nvPr/>
        </p:nvSpPr>
        <p:spPr bwMode="auto">
          <a:xfrm>
            <a:off x="3877770" y="1594352"/>
            <a:ext cx="1087509" cy="961610"/>
          </a:xfrm>
          <a:prstGeom prst="rect">
            <a:avLst/>
          </a:prstGeom>
          <a:noFill/>
        </p:spPr>
        <p:txBody>
          <a:bodyPr wrap="square">
            <a:spAutoFit/>
          </a:bodyPr>
          <a:lstStyle/>
          <a:p>
            <a:pPr algn="ctr">
              <a:lnSpc>
                <a:spcPct val="150000"/>
              </a:lnSpc>
              <a:defRPr/>
            </a:pPr>
            <a:r>
              <a:rPr lang="en-US" sz="4200" b="1">
                <a:solidFill>
                  <a:srgbClr val="369670"/>
                </a:solidFill>
                <a:latin typeface="Calibri" panose="020F0502020204030204" pitchFamily="34" charset="0"/>
                <a:ea typeface="Roboto Cn" pitchFamily="2" charset="0"/>
                <a:cs typeface="Calibri" panose="020F0502020204030204" pitchFamily="34" charset="0"/>
              </a:rPr>
              <a:t>03</a:t>
            </a:r>
          </a:p>
        </p:txBody>
      </p:sp>
      <p:sp>
        <p:nvSpPr>
          <p:cNvPr id="41" name="TextBox 19">
            <a:extLst>
              <a:ext uri="{FF2B5EF4-FFF2-40B4-BE49-F238E27FC236}">
                <a16:creationId xmlns:a16="http://schemas.microsoft.com/office/drawing/2014/main" id="{770FF761-1B0A-4715-808E-561028FC599A}"/>
              </a:ext>
            </a:extLst>
          </p:cNvPr>
          <p:cNvSpPr txBox="1"/>
          <p:nvPr/>
        </p:nvSpPr>
        <p:spPr bwMode="auto">
          <a:xfrm>
            <a:off x="7118048" y="1594352"/>
            <a:ext cx="1087509" cy="961610"/>
          </a:xfrm>
          <a:prstGeom prst="rect">
            <a:avLst/>
          </a:prstGeom>
          <a:noFill/>
        </p:spPr>
        <p:txBody>
          <a:bodyPr wrap="square">
            <a:spAutoFit/>
          </a:bodyPr>
          <a:lstStyle/>
          <a:p>
            <a:pPr algn="ctr">
              <a:lnSpc>
                <a:spcPct val="150000"/>
              </a:lnSpc>
              <a:defRPr/>
            </a:pPr>
            <a:r>
              <a:rPr lang="en-US" sz="4200" b="1">
                <a:solidFill>
                  <a:srgbClr val="62A844"/>
                </a:solidFill>
                <a:latin typeface="Calibri" panose="020F0502020204030204" pitchFamily="34" charset="0"/>
                <a:ea typeface="Roboto Cn" pitchFamily="2" charset="0"/>
                <a:cs typeface="Calibri" panose="020F0502020204030204" pitchFamily="34" charset="0"/>
              </a:rPr>
              <a:t>05</a:t>
            </a:r>
          </a:p>
        </p:txBody>
      </p:sp>
      <p:sp>
        <p:nvSpPr>
          <p:cNvPr id="43" name="TextBox 19">
            <a:extLst>
              <a:ext uri="{FF2B5EF4-FFF2-40B4-BE49-F238E27FC236}">
                <a16:creationId xmlns:a16="http://schemas.microsoft.com/office/drawing/2014/main" id="{B2F4379A-32F8-C768-D5F8-942C5A3DF04F}"/>
              </a:ext>
            </a:extLst>
          </p:cNvPr>
          <p:cNvSpPr txBox="1"/>
          <p:nvPr/>
        </p:nvSpPr>
        <p:spPr bwMode="auto">
          <a:xfrm>
            <a:off x="10326788" y="1594352"/>
            <a:ext cx="1087509" cy="961610"/>
          </a:xfrm>
          <a:prstGeom prst="rect">
            <a:avLst/>
          </a:prstGeom>
          <a:noFill/>
        </p:spPr>
        <p:txBody>
          <a:bodyPr wrap="square">
            <a:spAutoFit/>
          </a:bodyPr>
          <a:lstStyle/>
          <a:p>
            <a:pPr algn="ctr">
              <a:lnSpc>
                <a:spcPct val="150000"/>
              </a:lnSpc>
              <a:defRPr/>
            </a:pPr>
            <a:r>
              <a:rPr lang="en-US" sz="4200" b="1">
                <a:solidFill>
                  <a:srgbClr val="F0BD65"/>
                </a:solidFill>
                <a:latin typeface="Calibri" panose="020F0502020204030204" pitchFamily="34" charset="0"/>
                <a:ea typeface="Roboto Cn" pitchFamily="2" charset="0"/>
                <a:cs typeface="Calibri" panose="020F0502020204030204" pitchFamily="34" charset="0"/>
              </a:rPr>
              <a:t>07</a:t>
            </a:r>
          </a:p>
        </p:txBody>
      </p:sp>
      <p:sp>
        <p:nvSpPr>
          <p:cNvPr id="44" name="Textfeld 3">
            <a:extLst>
              <a:ext uri="{FF2B5EF4-FFF2-40B4-BE49-F238E27FC236}">
                <a16:creationId xmlns:a16="http://schemas.microsoft.com/office/drawing/2014/main" id="{73672858-8F14-B7DA-8520-8FBD20AF5FBE}"/>
              </a:ext>
            </a:extLst>
          </p:cNvPr>
          <p:cNvSpPr txBox="1"/>
          <p:nvPr/>
        </p:nvSpPr>
        <p:spPr>
          <a:xfrm>
            <a:off x="86988" y="291518"/>
            <a:ext cx="12192000" cy="1554272"/>
          </a:xfrm>
          <a:prstGeom prst="rect">
            <a:avLst/>
          </a:prstGeom>
          <a:noFill/>
        </p:spPr>
        <p:txBody>
          <a:bodyPr wrap="square" lIns="91440" tIns="45720" rIns="91440" bIns="45720" anchor="t">
            <a:spAutoFit/>
          </a:bodyPr>
          <a:lstStyle/>
          <a:p>
            <a:pPr algn="ctr">
              <a:lnSpc>
                <a:spcPts val="3820"/>
              </a:lnSpc>
            </a:pPr>
            <a:r>
              <a:rPr lang="en-US" sz="3600" b="1">
                <a:solidFill>
                  <a:srgbClr val="007772"/>
                </a:solidFill>
                <a:latin typeface="Calibri" panose="020F0502020204030204" pitchFamily="34" charset="0"/>
                <a:cs typeface="Calibri" panose="020F0502020204030204" pitchFamily="34" charset="0"/>
              </a:rPr>
              <a:t>Corporate Sustainability Due Diligence Directive (CSDDD) </a:t>
            </a:r>
          </a:p>
          <a:p>
            <a:pPr algn="ctr">
              <a:lnSpc>
                <a:spcPts val="3820"/>
              </a:lnSpc>
            </a:pPr>
            <a:r>
              <a:rPr lang="en-US" sz="3600" b="1">
                <a:solidFill>
                  <a:srgbClr val="007772"/>
                </a:solidFill>
                <a:latin typeface="Calibri" panose="020F0502020204030204" pitchFamily="34" charset="0"/>
                <a:cs typeface="Calibri" panose="020F0502020204030204" pitchFamily="34" charset="0"/>
              </a:rPr>
              <a:t>– Ein </a:t>
            </a:r>
            <a:r>
              <a:rPr lang="en-US" sz="3600" b="1" err="1">
                <a:solidFill>
                  <a:srgbClr val="007772"/>
                </a:solidFill>
                <a:latin typeface="Calibri" panose="020F0502020204030204" pitchFamily="34" charset="0"/>
                <a:cs typeface="Calibri" panose="020F0502020204030204" pitchFamily="34" charset="0"/>
              </a:rPr>
              <a:t>Möglicher</a:t>
            </a:r>
            <a:r>
              <a:rPr lang="en-US" sz="3600" b="1">
                <a:solidFill>
                  <a:srgbClr val="007772"/>
                </a:solidFill>
                <a:latin typeface="Calibri" panose="020F0502020204030204" pitchFamily="34" charset="0"/>
                <a:cs typeface="Calibri" panose="020F0502020204030204" pitchFamily="34" charset="0"/>
              </a:rPr>
              <a:t> Due </a:t>
            </a:r>
            <a:r>
              <a:rPr lang="en-US" sz="3600" b="1" err="1">
                <a:solidFill>
                  <a:srgbClr val="007772"/>
                </a:solidFill>
                <a:latin typeface="Calibri" panose="020F0502020204030204" pitchFamily="34" charset="0"/>
                <a:cs typeface="Calibri" panose="020F0502020204030204" pitchFamily="34" charset="0"/>
              </a:rPr>
              <a:t>Dilligence</a:t>
            </a:r>
            <a:r>
              <a:rPr lang="en-US" sz="3600" b="1">
                <a:solidFill>
                  <a:srgbClr val="007772"/>
                </a:solidFill>
                <a:latin typeface="Calibri" panose="020F0502020204030204" pitchFamily="34" charset="0"/>
                <a:cs typeface="Calibri" panose="020F0502020204030204" pitchFamily="34" charset="0"/>
              </a:rPr>
              <a:t> </a:t>
            </a:r>
            <a:r>
              <a:rPr lang="en-US" sz="3600" b="1" err="1">
                <a:solidFill>
                  <a:srgbClr val="007772"/>
                </a:solidFill>
                <a:latin typeface="Calibri" panose="020F0502020204030204" pitchFamily="34" charset="0"/>
                <a:cs typeface="Calibri" panose="020F0502020204030204" pitchFamily="34" charset="0"/>
              </a:rPr>
              <a:t>Prozess</a:t>
            </a:r>
            <a:endParaRPr lang="en-US" sz="3600" b="1">
              <a:solidFill>
                <a:srgbClr val="007772"/>
              </a:solidFill>
              <a:latin typeface="Calibri" panose="020F0502020204030204" pitchFamily="34" charset="0"/>
              <a:cs typeface="Calibri" panose="020F0502020204030204" pitchFamily="34" charset="0"/>
            </a:endParaRPr>
          </a:p>
          <a:p>
            <a:pPr algn="ctr">
              <a:lnSpc>
                <a:spcPts val="3820"/>
              </a:lnSpc>
            </a:pPr>
            <a:endParaRPr lang="en-US" sz="3600" b="1">
              <a:solidFill>
                <a:srgbClr val="007772"/>
              </a:solidFill>
              <a:latin typeface="Calibri" panose="020F0502020204030204" pitchFamily="34" charset="0"/>
              <a:cs typeface="Calibri" panose="020F0502020204030204" pitchFamily="34" charset="0"/>
            </a:endParaRPr>
          </a:p>
        </p:txBody>
      </p:sp>
      <p:sp>
        <p:nvSpPr>
          <p:cNvPr id="45" name="Freeform 44">
            <a:extLst>
              <a:ext uri="{FF2B5EF4-FFF2-40B4-BE49-F238E27FC236}">
                <a16:creationId xmlns:a16="http://schemas.microsoft.com/office/drawing/2014/main" id="{DDB9948B-C36A-0F2B-B947-822C591B7F37}"/>
              </a:ext>
            </a:extLst>
          </p:cNvPr>
          <p:cNvSpPr/>
          <p:nvPr/>
        </p:nvSpPr>
        <p:spPr>
          <a:xfrm rot="1920448">
            <a:off x="1711151" y="1158733"/>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47" name="Graphic 46">
            <a:extLst>
              <a:ext uri="{FF2B5EF4-FFF2-40B4-BE49-F238E27FC236}">
                <a16:creationId xmlns:a16="http://schemas.microsoft.com/office/drawing/2014/main" id="{F53718B1-578B-06FE-2F68-978C5167090F}"/>
              </a:ext>
            </a:extLst>
          </p:cNvPr>
          <p:cNvPicPr>
            <a:picLocks noChangeAspect="1"/>
          </p:cNvPicPr>
          <p:nvPr/>
        </p:nvPicPr>
        <p:blipFill>
          <a:blip>
            <a:extLst>
              <a:ext uri="{96DAC541-7B7A-43D3-8B79-37D633B846F1}">
                <asvg:svgBlip xmlns:asvg="http://schemas.microsoft.com/office/drawing/2016/SVG/main" r:embed="rId2"/>
              </a:ext>
            </a:extLst>
          </a:blip>
          <a:srcRect l="613" t="16385" r="77566" b="47425"/>
          <a:stretch>
            <a:fillRect/>
          </a:stretch>
        </p:blipFill>
        <p:spPr>
          <a:xfrm>
            <a:off x="378225" y="3636605"/>
            <a:ext cx="1498237" cy="1355328"/>
          </a:xfrm>
          <a:prstGeom prst="rect">
            <a:avLst/>
          </a:prstGeom>
        </p:spPr>
      </p:pic>
      <p:pic>
        <p:nvPicPr>
          <p:cNvPr id="120" name="Graphic 119">
            <a:extLst>
              <a:ext uri="{FF2B5EF4-FFF2-40B4-BE49-F238E27FC236}">
                <a16:creationId xmlns:a16="http://schemas.microsoft.com/office/drawing/2014/main" id="{84A868D7-835A-A9A4-D98B-67930D13F8CF}"/>
              </a:ext>
            </a:extLst>
          </p:cNvPr>
          <p:cNvPicPr>
            <a:picLocks noChangeAspect="1"/>
          </p:cNvPicPr>
          <p:nvPr/>
        </p:nvPicPr>
        <p:blipFill>
          <a:blip>
            <a:extLst>
              <a:ext uri="{96DAC541-7B7A-43D3-8B79-37D633B846F1}">
                <asvg:svgBlip xmlns:asvg="http://schemas.microsoft.com/office/drawing/2016/SVG/main" r:embed="rId2"/>
              </a:ext>
            </a:extLst>
          </a:blip>
          <a:srcRect l="25521" t="16714" r="52658" b="47096"/>
          <a:stretch>
            <a:fillRect/>
          </a:stretch>
        </p:blipFill>
        <p:spPr>
          <a:xfrm>
            <a:off x="3584865" y="3633845"/>
            <a:ext cx="1498237" cy="1355328"/>
          </a:xfrm>
          <a:prstGeom prst="rect">
            <a:avLst/>
          </a:prstGeom>
        </p:spPr>
      </p:pic>
      <p:pic>
        <p:nvPicPr>
          <p:cNvPr id="121" name="Graphic 120">
            <a:extLst>
              <a:ext uri="{FF2B5EF4-FFF2-40B4-BE49-F238E27FC236}">
                <a16:creationId xmlns:a16="http://schemas.microsoft.com/office/drawing/2014/main" id="{242157B8-273A-DF37-BC56-AB32F3242AEA}"/>
              </a:ext>
            </a:extLst>
          </p:cNvPr>
          <p:cNvPicPr>
            <a:picLocks noChangeAspect="1"/>
          </p:cNvPicPr>
          <p:nvPr/>
        </p:nvPicPr>
        <p:blipFill>
          <a:blip>
            <a:extLst>
              <a:ext uri="{96DAC541-7B7A-43D3-8B79-37D633B846F1}">
                <asvg:svgBlip xmlns:asvg="http://schemas.microsoft.com/office/drawing/2016/SVG/main" r:embed="rId2"/>
              </a:ext>
            </a:extLst>
          </a:blip>
          <a:srcRect l="49444" t="17102" r="28735" b="46708"/>
          <a:stretch>
            <a:fillRect/>
          </a:stretch>
        </p:blipFill>
        <p:spPr>
          <a:xfrm>
            <a:off x="6826200" y="3663346"/>
            <a:ext cx="1498237" cy="1355328"/>
          </a:xfrm>
          <a:prstGeom prst="rect">
            <a:avLst/>
          </a:prstGeom>
        </p:spPr>
      </p:pic>
      <p:pic>
        <p:nvPicPr>
          <p:cNvPr id="122" name="Graphic 121">
            <a:extLst>
              <a:ext uri="{FF2B5EF4-FFF2-40B4-BE49-F238E27FC236}">
                <a16:creationId xmlns:a16="http://schemas.microsoft.com/office/drawing/2014/main" id="{D37EB735-5D78-278A-F002-447A1BAF27B5}"/>
              </a:ext>
            </a:extLst>
          </p:cNvPr>
          <p:cNvPicPr>
            <a:picLocks noChangeAspect="1"/>
          </p:cNvPicPr>
          <p:nvPr/>
        </p:nvPicPr>
        <p:blipFill>
          <a:blip>
            <a:extLst>
              <a:ext uri="{96DAC541-7B7A-43D3-8B79-37D633B846F1}">
                <asvg:svgBlip xmlns:asvg="http://schemas.microsoft.com/office/drawing/2016/SVG/main" r:embed="rId2"/>
              </a:ext>
            </a:extLst>
          </a:blip>
          <a:srcRect l="72395" t="15430" r="5784" b="48380"/>
          <a:stretch>
            <a:fillRect/>
          </a:stretch>
        </p:blipFill>
        <p:spPr>
          <a:xfrm>
            <a:off x="10098503" y="3597720"/>
            <a:ext cx="1498237" cy="1355328"/>
          </a:xfrm>
          <a:prstGeom prst="rect">
            <a:avLst/>
          </a:prstGeom>
        </p:spPr>
      </p:pic>
      <p:pic>
        <p:nvPicPr>
          <p:cNvPr id="123" name="Graphic 122">
            <a:extLst>
              <a:ext uri="{FF2B5EF4-FFF2-40B4-BE49-F238E27FC236}">
                <a16:creationId xmlns:a16="http://schemas.microsoft.com/office/drawing/2014/main" id="{E560EEC2-1824-6A25-BEF9-A2C6A52A48AE}"/>
              </a:ext>
            </a:extLst>
          </p:cNvPr>
          <p:cNvPicPr>
            <a:picLocks noChangeAspect="1"/>
          </p:cNvPicPr>
          <p:nvPr/>
        </p:nvPicPr>
        <p:blipFill>
          <a:blip>
            <a:extLst>
              <a:ext uri="{96DAC541-7B7A-43D3-8B79-37D633B846F1}">
                <asvg:svgBlip xmlns:asvg="http://schemas.microsoft.com/office/drawing/2016/SVG/main" r:embed="rId2"/>
              </a:ext>
            </a:extLst>
          </a:blip>
          <a:srcRect l="14273" t="47327" r="63906" b="16483"/>
          <a:stretch>
            <a:fillRect/>
          </a:stretch>
        </p:blipFill>
        <p:spPr>
          <a:xfrm>
            <a:off x="2009119" y="3556103"/>
            <a:ext cx="1498237" cy="1355328"/>
          </a:xfrm>
          <a:prstGeom prst="rect">
            <a:avLst/>
          </a:prstGeom>
        </p:spPr>
      </p:pic>
      <p:pic>
        <p:nvPicPr>
          <p:cNvPr id="124" name="Graphic 123">
            <a:extLst>
              <a:ext uri="{FF2B5EF4-FFF2-40B4-BE49-F238E27FC236}">
                <a16:creationId xmlns:a16="http://schemas.microsoft.com/office/drawing/2014/main" id="{484B531F-5D47-7A22-FF60-F14125601C57}"/>
              </a:ext>
            </a:extLst>
          </p:cNvPr>
          <p:cNvPicPr>
            <a:picLocks noChangeAspect="1"/>
          </p:cNvPicPr>
          <p:nvPr/>
        </p:nvPicPr>
        <p:blipFill>
          <a:blip>
            <a:extLst>
              <a:ext uri="{96DAC541-7B7A-43D3-8B79-37D633B846F1}">
                <asvg:svgBlip xmlns:asvg="http://schemas.microsoft.com/office/drawing/2016/SVG/main" r:embed="rId2"/>
              </a:ext>
            </a:extLst>
          </a:blip>
          <a:srcRect l="39031" t="46938" r="39148" b="16872"/>
          <a:stretch>
            <a:fillRect/>
          </a:stretch>
        </p:blipFill>
        <p:spPr>
          <a:xfrm>
            <a:off x="5232490" y="3574978"/>
            <a:ext cx="1498237" cy="1355328"/>
          </a:xfrm>
          <a:prstGeom prst="rect">
            <a:avLst/>
          </a:prstGeom>
        </p:spPr>
      </p:pic>
      <p:pic>
        <p:nvPicPr>
          <p:cNvPr id="125" name="Graphic 124">
            <a:extLst>
              <a:ext uri="{FF2B5EF4-FFF2-40B4-BE49-F238E27FC236}">
                <a16:creationId xmlns:a16="http://schemas.microsoft.com/office/drawing/2014/main" id="{14DB7CAD-4E37-B95D-A338-0ABBC7FC0C3A}"/>
              </a:ext>
            </a:extLst>
          </p:cNvPr>
          <p:cNvPicPr>
            <a:picLocks noChangeAspect="1"/>
          </p:cNvPicPr>
          <p:nvPr/>
        </p:nvPicPr>
        <p:blipFill>
          <a:blip>
            <a:extLst>
              <a:ext uri="{96DAC541-7B7A-43D3-8B79-37D633B846F1}">
                <asvg:svgBlip xmlns:asvg="http://schemas.microsoft.com/office/drawing/2016/SVG/main" r:embed="rId2"/>
              </a:ext>
            </a:extLst>
          </a:blip>
          <a:srcRect l="62100" t="45221" r="16079" b="18589"/>
          <a:stretch>
            <a:fillRect/>
          </a:stretch>
        </p:blipFill>
        <p:spPr>
          <a:xfrm>
            <a:off x="8521706" y="3582474"/>
            <a:ext cx="1498237" cy="1355328"/>
          </a:xfrm>
          <a:prstGeom prst="rect">
            <a:avLst/>
          </a:prstGeom>
        </p:spPr>
      </p:pic>
      <p:sp>
        <p:nvSpPr>
          <p:cNvPr id="126" name="TextBox 19">
            <a:extLst>
              <a:ext uri="{FF2B5EF4-FFF2-40B4-BE49-F238E27FC236}">
                <a16:creationId xmlns:a16="http://schemas.microsoft.com/office/drawing/2014/main" id="{14C9CFFB-7DD2-4DD7-91E6-DCF5DE10FA24}"/>
              </a:ext>
            </a:extLst>
          </p:cNvPr>
          <p:cNvSpPr txBox="1"/>
          <p:nvPr/>
        </p:nvSpPr>
        <p:spPr bwMode="auto">
          <a:xfrm>
            <a:off x="2238715" y="5130192"/>
            <a:ext cx="1087509" cy="961610"/>
          </a:xfrm>
          <a:prstGeom prst="rect">
            <a:avLst/>
          </a:prstGeom>
          <a:noFill/>
        </p:spPr>
        <p:txBody>
          <a:bodyPr wrap="square">
            <a:spAutoFit/>
          </a:bodyPr>
          <a:lstStyle/>
          <a:p>
            <a:pPr algn="ctr">
              <a:lnSpc>
                <a:spcPct val="150000"/>
              </a:lnSpc>
              <a:defRPr/>
            </a:pPr>
            <a:r>
              <a:rPr lang="en-US" sz="4200" b="1">
                <a:solidFill>
                  <a:srgbClr val="45918D"/>
                </a:solidFill>
                <a:latin typeface="Calibri" panose="020F0502020204030204" pitchFamily="34" charset="0"/>
                <a:ea typeface="Roboto Cn" pitchFamily="2" charset="0"/>
                <a:cs typeface="Calibri" panose="020F0502020204030204" pitchFamily="34" charset="0"/>
              </a:rPr>
              <a:t>02</a:t>
            </a:r>
          </a:p>
        </p:txBody>
      </p:sp>
      <p:sp>
        <p:nvSpPr>
          <p:cNvPr id="127" name="TextBox 19">
            <a:extLst>
              <a:ext uri="{FF2B5EF4-FFF2-40B4-BE49-F238E27FC236}">
                <a16:creationId xmlns:a16="http://schemas.microsoft.com/office/drawing/2014/main" id="{65D4CADF-8E6C-E0A6-23F9-D8A052C8B81F}"/>
              </a:ext>
            </a:extLst>
          </p:cNvPr>
          <p:cNvSpPr txBox="1"/>
          <p:nvPr/>
        </p:nvSpPr>
        <p:spPr bwMode="auto">
          <a:xfrm>
            <a:off x="5490723" y="5130192"/>
            <a:ext cx="1087509" cy="961610"/>
          </a:xfrm>
          <a:prstGeom prst="rect">
            <a:avLst/>
          </a:prstGeom>
          <a:noFill/>
        </p:spPr>
        <p:txBody>
          <a:bodyPr wrap="square">
            <a:spAutoFit/>
          </a:bodyPr>
          <a:lstStyle/>
          <a:p>
            <a:pPr algn="ctr">
              <a:lnSpc>
                <a:spcPct val="150000"/>
              </a:lnSpc>
              <a:defRPr/>
            </a:pPr>
            <a:r>
              <a:rPr lang="en-US" sz="4200" b="1">
                <a:solidFill>
                  <a:srgbClr val="62AC83"/>
                </a:solidFill>
                <a:latin typeface="Calibri" panose="020F0502020204030204" pitchFamily="34" charset="0"/>
                <a:ea typeface="Roboto Cn" pitchFamily="2" charset="0"/>
                <a:cs typeface="Calibri" panose="020F0502020204030204" pitchFamily="34" charset="0"/>
              </a:rPr>
              <a:t>04</a:t>
            </a:r>
          </a:p>
        </p:txBody>
      </p:sp>
      <p:sp>
        <p:nvSpPr>
          <p:cNvPr id="128" name="TextBox 19">
            <a:extLst>
              <a:ext uri="{FF2B5EF4-FFF2-40B4-BE49-F238E27FC236}">
                <a16:creationId xmlns:a16="http://schemas.microsoft.com/office/drawing/2014/main" id="{9634D502-A13C-A3BE-EAE2-3FD22C3149CA}"/>
              </a:ext>
            </a:extLst>
          </p:cNvPr>
          <p:cNvSpPr txBox="1"/>
          <p:nvPr/>
        </p:nvSpPr>
        <p:spPr bwMode="auto">
          <a:xfrm>
            <a:off x="8749494" y="5130192"/>
            <a:ext cx="1087509" cy="961610"/>
          </a:xfrm>
          <a:prstGeom prst="rect">
            <a:avLst/>
          </a:prstGeom>
          <a:noFill/>
        </p:spPr>
        <p:txBody>
          <a:bodyPr wrap="square">
            <a:spAutoFit/>
          </a:bodyPr>
          <a:lstStyle/>
          <a:p>
            <a:pPr algn="ctr">
              <a:lnSpc>
                <a:spcPct val="150000"/>
              </a:lnSpc>
              <a:defRPr/>
            </a:pPr>
            <a:r>
              <a:rPr lang="en-US" sz="4200" b="1">
                <a:solidFill>
                  <a:srgbClr val="EEA821"/>
                </a:solidFill>
                <a:latin typeface="Calibri" panose="020F0502020204030204" pitchFamily="34" charset="0"/>
                <a:ea typeface="Roboto Cn" pitchFamily="2" charset="0"/>
                <a:cs typeface="Calibri" panose="020F0502020204030204" pitchFamily="34" charset="0"/>
              </a:rPr>
              <a:t>06</a:t>
            </a:r>
          </a:p>
        </p:txBody>
      </p:sp>
    </p:spTree>
    <p:extLst>
      <p:ext uri="{BB962C8B-B14F-4D97-AF65-F5344CB8AC3E}">
        <p14:creationId xmlns:p14="http://schemas.microsoft.com/office/powerpoint/2010/main" val="2989821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feld 17">
            <a:extLst>
              <a:ext uri="{FF2B5EF4-FFF2-40B4-BE49-F238E27FC236}">
                <a16:creationId xmlns:a16="http://schemas.microsoft.com/office/drawing/2014/main" id="{652D22F9-4884-93BA-B468-8DCE94B7248C}"/>
              </a:ext>
            </a:extLst>
          </p:cNvPr>
          <p:cNvSpPr txBox="1"/>
          <p:nvPr/>
        </p:nvSpPr>
        <p:spPr>
          <a:xfrm>
            <a:off x="698307" y="2437809"/>
            <a:ext cx="8503566" cy="3877985"/>
          </a:xfrm>
          <a:prstGeom prst="rect">
            <a:avLst/>
          </a:prstGeom>
          <a:noFill/>
        </p:spPr>
        <p:txBody>
          <a:bodyPr wrap="square">
            <a:spAutoFit/>
          </a:bodyPr>
          <a:lstStyle/>
          <a:p>
            <a:pPr>
              <a:buClr>
                <a:srgbClr val="62A844"/>
              </a:buClr>
            </a:pPr>
            <a:r>
              <a:rPr lang="de-DE" sz="2200" b="1" err="1">
                <a:solidFill>
                  <a:srgbClr val="62A844"/>
                </a:solidFill>
              </a:rPr>
              <a:t>Liability</a:t>
            </a:r>
            <a:r>
              <a:rPr lang="de-DE" sz="2200" b="1">
                <a:solidFill>
                  <a:srgbClr val="62A844"/>
                </a:solidFill>
              </a:rPr>
              <a:t>:</a:t>
            </a:r>
          </a:p>
          <a:p>
            <a:pPr>
              <a:buClr>
                <a:srgbClr val="62A844"/>
              </a:buClr>
            </a:pPr>
            <a:r>
              <a:rPr lang="de-DE">
                <a:solidFill>
                  <a:srgbClr val="404040"/>
                </a:solidFill>
              </a:rPr>
              <a:t>Scope of </a:t>
            </a:r>
            <a:r>
              <a:rPr lang="de-DE" err="1">
                <a:solidFill>
                  <a:srgbClr val="404040"/>
                </a:solidFill>
              </a:rPr>
              <a:t>the</a:t>
            </a:r>
            <a:r>
              <a:rPr lang="de-DE">
                <a:solidFill>
                  <a:srgbClr val="404040"/>
                </a:solidFill>
              </a:rPr>
              <a:t> </a:t>
            </a:r>
            <a:r>
              <a:rPr lang="de-DE" err="1">
                <a:solidFill>
                  <a:srgbClr val="404040"/>
                </a:solidFill>
              </a:rPr>
              <a:t>regulation</a:t>
            </a:r>
            <a:r>
              <a:rPr lang="de-DE">
                <a:solidFill>
                  <a:srgbClr val="404040"/>
                </a:solidFill>
              </a:rPr>
              <a:t>: </a:t>
            </a:r>
            <a:r>
              <a:rPr lang="de-DE" err="1">
                <a:solidFill>
                  <a:srgbClr val="404040"/>
                </a:solidFill>
              </a:rPr>
              <a:t>Activities</a:t>
            </a:r>
            <a:r>
              <a:rPr lang="de-DE">
                <a:solidFill>
                  <a:srgbClr val="404040"/>
                </a:solidFill>
              </a:rPr>
              <a:t> of Business partners </a:t>
            </a:r>
            <a:r>
              <a:rPr lang="de-DE" err="1">
                <a:solidFill>
                  <a:srgbClr val="404040"/>
                </a:solidFill>
              </a:rPr>
              <a:t>along</a:t>
            </a:r>
            <a:r>
              <a:rPr lang="de-DE">
                <a:solidFill>
                  <a:srgbClr val="404040"/>
                </a:solidFill>
              </a:rPr>
              <a:t> </a:t>
            </a:r>
            <a:r>
              <a:rPr lang="de-DE" err="1">
                <a:solidFill>
                  <a:srgbClr val="404040"/>
                </a:solidFill>
              </a:rPr>
              <a:t>the</a:t>
            </a:r>
            <a:r>
              <a:rPr lang="de-DE">
                <a:solidFill>
                  <a:srgbClr val="404040"/>
                </a:solidFill>
              </a:rPr>
              <a:t> </a:t>
            </a:r>
            <a:r>
              <a:rPr lang="de-DE" err="1">
                <a:solidFill>
                  <a:srgbClr val="404040"/>
                </a:solidFill>
              </a:rPr>
              <a:t>entire</a:t>
            </a:r>
            <a:r>
              <a:rPr lang="de-DE">
                <a:solidFill>
                  <a:srgbClr val="404040"/>
                </a:solidFill>
              </a:rPr>
              <a:t> </a:t>
            </a:r>
            <a:r>
              <a:rPr lang="de-DE" err="1">
                <a:solidFill>
                  <a:srgbClr val="404040"/>
                </a:solidFill>
              </a:rPr>
              <a:t>supply</a:t>
            </a:r>
            <a:r>
              <a:rPr lang="de-DE">
                <a:solidFill>
                  <a:srgbClr val="404040"/>
                </a:solidFill>
              </a:rPr>
              <a:t> </a:t>
            </a:r>
            <a:r>
              <a:rPr lang="de-DE" err="1">
                <a:solidFill>
                  <a:srgbClr val="404040"/>
                </a:solidFill>
              </a:rPr>
              <a:t>chain</a:t>
            </a:r>
            <a:endParaRPr lang="de-DE">
              <a:solidFill>
                <a:srgbClr val="404040"/>
              </a:solidFill>
            </a:endParaRPr>
          </a:p>
          <a:p>
            <a:pPr marL="311150" lvl="1" indent="-265113">
              <a:buClr>
                <a:srgbClr val="62A844"/>
              </a:buClr>
              <a:buFont typeface="Arial" panose="020B0604020202020204" pitchFamily="34" charset="0"/>
              <a:buChar char="•"/>
            </a:pPr>
            <a:r>
              <a:rPr lang="de-DE" err="1">
                <a:solidFill>
                  <a:srgbClr val="404040"/>
                </a:solidFill>
              </a:rPr>
              <a:t>Production</a:t>
            </a:r>
            <a:r>
              <a:rPr lang="de-DE">
                <a:solidFill>
                  <a:srgbClr val="404040"/>
                </a:solidFill>
              </a:rPr>
              <a:t> of </a:t>
            </a:r>
            <a:r>
              <a:rPr lang="de-DE" err="1">
                <a:solidFill>
                  <a:srgbClr val="404040"/>
                </a:solidFill>
              </a:rPr>
              <a:t>goods</a:t>
            </a:r>
            <a:r>
              <a:rPr lang="de-DE">
                <a:solidFill>
                  <a:srgbClr val="404040"/>
                </a:solidFill>
              </a:rPr>
              <a:t>, </a:t>
            </a:r>
            <a:r>
              <a:rPr lang="de-DE" err="1">
                <a:solidFill>
                  <a:srgbClr val="404040"/>
                </a:solidFill>
              </a:rPr>
              <a:t>services</a:t>
            </a:r>
            <a:r>
              <a:rPr lang="de-DE">
                <a:solidFill>
                  <a:srgbClr val="404040"/>
                </a:solidFill>
              </a:rPr>
              <a:t>, </a:t>
            </a:r>
            <a:r>
              <a:rPr lang="de-DE" err="1">
                <a:solidFill>
                  <a:srgbClr val="404040"/>
                </a:solidFill>
              </a:rPr>
              <a:t>product</a:t>
            </a:r>
            <a:r>
              <a:rPr lang="de-DE">
                <a:solidFill>
                  <a:srgbClr val="404040"/>
                </a:solidFill>
              </a:rPr>
              <a:t> </a:t>
            </a:r>
            <a:r>
              <a:rPr lang="de-DE" err="1">
                <a:solidFill>
                  <a:srgbClr val="404040"/>
                </a:solidFill>
              </a:rPr>
              <a:t>development</a:t>
            </a:r>
            <a:r>
              <a:rPr lang="de-DE">
                <a:solidFill>
                  <a:srgbClr val="404040"/>
                </a:solidFill>
              </a:rPr>
              <a:t>, </a:t>
            </a:r>
            <a:r>
              <a:rPr lang="de-DE" err="1">
                <a:solidFill>
                  <a:srgbClr val="404040"/>
                </a:solidFill>
              </a:rPr>
              <a:t>raw</a:t>
            </a:r>
            <a:r>
              <a:rPr lang="de-DE">
                <a:solidFill>
                  <a:srgbClr val="404040"/>
                </a:solidFill>
              </a:rPr>
              <a:t> material </a:t>
            </a:r>
            <a:r>
              <a:rPr lang="de-DE" err="1">
                <a:solidFill>
                  <a:srgbClr val="404040"/>
                </a:solidFill>
              </a:rPr>
              <a:t>extraction</a:t>
            </a:r>
            <a:r>
              <a:rPr lang="de-DE">
                <a:solidFill>
                  <a:srgbClr val="404040"/>
                </a:solidFill>
              </a:rPr>
              <a:t>, </a:t>
            </a:r>
            <a:r>
              <a:rPr lang="de-DE" err="1">
                <a:solidFill>
                  <a:srgbClr val="404040"/>
                </a:solidFill>
              </a:rPr>
              <a:t>procurement</a:t>
            </a:r>
            <a:r>
              <a:rPr lang="de-DE">
                <a:solidFill>
                  <a:srgbClr val="404040"/>
                </a:solidFill>
              </a:rPr>
              <a:t>, </a:t>
            </a:r>
            <a:r>
              <a:rPr lang="de-DE" err="1">
                <a:solidFill>
                  <a:srgbClr val="404040"/>
                </a:solidFill>
              </a:rPr>
              <a:t>processing</a:t>
            </a:r>
            <a:r>
              <a:rPr lang="de-DE">
                <a:solidFill>
                  <a:srgbClr val="404040"/>
                </a:solidFill>
              </a:rPr>
              <a:t>, Transport, </a:t>
            </a:r>
            <a:r>
              <a:rPr lang="de-DE" err="1">
                <a:solidFill>
                  <a:srgbClr val="404040"/>
                </a:solidFill>
              </a:rPr>
              <a:t>delivery</a:t>
            </a:r>
            <a:r>
              <a:rPr lang="de-DE">
                <a:solidFill>
                  <a:srgbClr val="404040"/>
                </a:solidFill>
              </a:rPr>
              <a:t> and </a:t>
            </a:r>
            <a:r>
              <a:rPr lang="de-DE" err="1">
                <a:solidFill>
                  <a:srgbClr val="404040"/>
                </a:solidFill>
              </a:rPr>
              <a:t>storage</a:t>
            </a:r>
            <a:r>
              <a:rPr lang="de-DE">
                <a:solidFill>
                  <a:srgbClr val="404040"/>
                </a:solidFill>
              </a:rPr>
              <a:t>. </a:t>
            </a:r>
          </a:p>
          <a:p>
            <a:pPr marL="311150" lvl="1" indent="-265113">
              <a:buClr>
                <a:srgbClr val="62A844"/>
              </a:buClr>
              <a:buFont typeface="Arial" panose="020B0604020202020204" pitchFamily="34" charset="0"/>
              <a:buChar char="•"/>
            </a:pPr>
            <a:r>
              <a:rPr lang="de-DE" err="1">
                <a:solidFill>
                  <a:srgbClr val="404040"/>
                </a:solidFill>
              </a:rPr>
              <a:t>Indirect</a:t>
            </a:r>
            <a:r>
              <a:rPr lang="de-DE">
                <a:solidFill>
                  <a:srgbClr val="404040"/>
                </a:solidFill>
              </a:rPr>
              <a:t> Suppliers in </a:t>
            </a:r>
            <a:r>
              <a:rPr lang="de-DE" err="1">
                <a:solidFill>
                  <a:srgbClr val="404040"/>
                </a:solidFill>
              </a:rPr>
              <a:t>the</a:t>
            </a:r>
            <a:r>
              <a:rPr lang="de-DE">
                <a:solidFill>
                  <a:srgbClr val="404040"/>
                </a:solidFill>
              </a:rPr>
              <a:t> </a:t>
            </a:r>
            <a:r>
              <a:rPr lang="de-DE" err="1">
                <a:solidFill>
                  <a:srgbClr val="404040"/>
                </a:solidFill>
              </a:rPr>
              <a:t>upstream</a:t>
            </a:r>
            <a:r>
              <a:rPr lang="de-DE">
                <a:solidFill>
                  <a:srgbClr val="404040"/>
                </a:solidFill>
              </a:rPr>
              <a:t> </a:t>
            </a:r>
            <a:r>
              <a:rPr lang="de-DE" err="1">
                <a:solidFill>
                  <a:srgbClr val="404040"/>
                </a:solidFill>
              </a:rPr>
              <a:t>supply</a:t>
            </a:r>
            <a:r>
              <a:rPr lang="de-DE">
                <a:solidFill>
                  <a:srgbClr val="404040"/>
                </a:solidFill>
              </a:rPr>
              <a:t> </a:t>
            </a:r>
            <a:r>
              <a:rPr lang="de-DE" err="1">
                <a:solidFill>
                  <a:srgbClr val="404040"/>
                </a:solidFill>
              </a:rPr>
              <a:t>chain</a:t>
            </a:r>
            <a:r>
              <a:rPr lang="de-DE">
                <a:solidFill>
                  <a:srgbClr val="404040"/>
                </a:solidFill>
              </a:rPr>
              <a:t> are </a:t>
            </a:r>
            <a:r>
              <a:rPr lang="de-DE" err="1">
                <a:solidFill>
                  <a:srgbClr val="404040"/>
                </a:solidFill>
              </a:rPr>
              <a:t>included</a:t>
            </a:r>
            <a:r>
              <a:rPr lang="de-DE">
                <a:solidFill>
                  <a:srgbClr val="404040"/>
                </a:solidFill>
              </a:rPr>
              <a:t>.</a:t>
            </a:r>
          </a:p>
          <a:p>
            <a:pPr marL="742950" lvl="1" indent="-285750">
              <a:buClr>
                <a:srgbClr val="62A844"/>
              </a:buClr>
              <a:buFont typeface="Arial" panose="020B0604020202020204" pitchFamily="34" charset="0"/>
              <a:buChar char="•"/>
            </a:pPr>
            <a:endParaRPr lang="de-DE">
              <a:solidFill>
                <a:srgbClr val="404040"/>
              </a:solidFill>
            </a:endParaRPr>
          </a:p>
          <a:p>
            <a:pPr marL="0" lvl="1">
              <a:buClr>
                <a:srgbClr val="62A844"/>
              </a:buClr>
            </a:pPr>
            <a:r>
              <a:rPr lang="de-DE" sz="2200" b="1" err="1">
                <a:solidFill>
                  <a:srgbClr val="62A844"/>
                </a:solidFill>
              </a:rPr>
              <a:t>Sanctions</a:t>
            </a:r>
            <a:r>
              <a:rPr lang="de-DE" sz="2200" b="1">
                <a:solidFill>
                  <a:srgbClr val="62A844"/>
                </a:solidFill>
              </a:rPr>
              <a:t>:</a:t>
            </a:r>
          </a:p>
          <a:p>
            <a:pPr marL="0" lvl="1">
              <a:buClr>
                <a:srgbClr val="62A844"/>
              </a:buClr>
            </a:pPr>
            <a:r>
              <a:rPr lang="de-DE" err="1">
                <a:solidFill>
                  <a:srgbClr val="404040"/>
                </a:solidFill>
              </a:rPr>
              <a:t>Regularity</a:t>
            </a:r>
            <a:r>
              <a:rPr lang="de-DE">
                <a:solidFill>
                  <a:srgbClr val="404040"/>
                </a:solidFill>
              </a:rPr>
              <a:t> </a:t>
            </a:r>
            <a:r>
              <a:rPr lang="de-DE" err="1">
                <a:solidFill>
                  <a:srgbClr val="404040"/>
                </a:solidFill>
              </a:rPr>
              <a:t>control</a:t>
            </a:r>
            <a:r>
              <a:rPr lang="de-DE">
                <a:solidFill>
                  <a:srgbClr val="404040"/>
                </a:solidFill>
              </a:rPr>
              <a:t>: </a:t>
            </a:r>
            <a:r>
              <a:rPr lang="de-DE" err="1">
                <a:solidFill>
                  <a:srgbClr val="404040"/>
                </a:solidFill>
              </a:rPr>
              <a:t>Combination</a:t>
            </a:r>
            <a:r>
              <a:rPr lang="de-DE">
                <a:solidFill>
                  <a:srgbClr val="404040"/>
                </a:solidFill>
              </a:rPr>
              <a:t> of </a:t>
            </a:r>
            <a:r>
              <a:rPr lang="de-DE" err="1">
                <a:solidFill>
                  <a:srgbClr val="404040"/>
                </a:solidFill>
              </a:rPr>
              <a:t>fines</a:t>
            </a:r>
            <a:r>
              <a:rPr lang="de-DE">
                <a:solidFill>
                  <a:srgbClr val="404040"/>
                </a:solidFill>
              </a:rPr>
              <a:t> and </a:t>
            </a:r>
            <a:r>
              <a:rPr lang="de-DE" err="1">
                <a:solidFill>
                  <a:srgbClr val="404040"/>
                </a:solidFill>
              </a:rPr>
              <a:t>civil</a:t>
            </a:r>
            <a:r>
              <a:rPr lang="de-DE">
                <a:solidFill>
                  <a:srgbClr val="404040"/>
                </a:solidFill>
              </a:rPr>
              <a:t> </a:t>
            </a:r>
            <a:r>
              <a:rPr lang="de-DE" err="1">
                <a:solidFill>
                  <a:srgbClr val="404040"/>
                </a:solidFill>
              </a:rPr>
              <a:t>liability</a:t>
            </a:r>
            <a:r>
              <a:rPr lang="de-DE">
                <a:solidFill>
                  <a:srgbClr val="404040"/>
                </a:solidFill>
              </a:rPr>
              <a:t>.</a:t>
            </a:r>
          </a:p>
          <a:p>
            <a:pPr marL="311150" lvl="2" indent="-265113">
              <a:buClr>
                <a:srgbClr val="62A844"/>
              </a:buClr>
              <a:buFont typeface="Arial" panose="020B0604020202020204" pitchFamily="34" charset="0"/>
              <a:buChar char="•"/>
            </a:pPr>
            <a:r>
              <a:rPr lang="de-DE">
                <a:solidFill>
                  <a:srgbClr val="404040"/>
                </a:solidFill>
              </a:rPr>
              <a:t>Fines: Maximum 5% of </a:t>
            </a:r>
            <a:r>
              <a:rPr lang="de-DE" err="1">
                <a:solidFill>
                  <a:srgbClr val="404040"/>
                </a:solidFill>
              </a:rPr>
              <a:t>net</a:t>
            </a:r>
            <a:r>
              <a:rPr lang="de-DE">
                <a:solidFill>
                  <a:srgbClr val="404040"/>
                </a:solidFill>
              </a:rPr>
              <a:t> annual </a:t>
            </a:r>
            <a:r>
              <a:rPr lang="de-DE" err="1">
                <a:solidFill>
                  <a:srgbClr val="404040"/>
                </a:solidFill>
              </a:rPr>
              <a:t>turnover</a:t>
            </a:r>
            <a:r>
              <a:rPr lang="de-DE">
                <a:solidFill>
                  <a:srgbClr val="404040"/>
                </a:solidFill>
              </a:rPr>
              <a:t>.</a:t>
            </a:r>
          </a:p>
          <a:p>
            <a:pPr marL="742950" lvl="2" indent="-285750">
              <a:buClr>
                <a:srgbClr val="62A844"/>
              </a:buClr>
              <a:buFont typeface="Arial" panose="020B0604020202020204" pitchFamily="34" charset="0"/>
              <a:buChar char="•"/>
            </a:pPr>
            <a:endParaRPr lang="de-DE">
              <a:solidFill>
                <a:srgbClr val="404040"/>
              </a:solidFill>
            </a:endParaRPr>
          </a:p>
          <a:p>
            <a:pPr marL="0" lvl="1">
              <a:buClr>
                <a:srgbClr val="62A844"/>
              </a:buClr>
            </a:pPr>
            <a:r>
              <a:rPr lang="de-DE" sz="2200" b="1" err="1">
                <a:solidFill>
                  <a:srgbClr val="62A844"/>
                </a:solidFill>
              </a:rPr>
              <a:t>Civil</a:t>
            </a:r>
            <a:r>
              <a:rPr lang="de-DE" sz="2200" b="1">
                <a:solidFill>
                  <a:srgbClr val="62A844"/>
                </a:solidFill>
              </a:rPr>
              <a:t> </a:t>
            </a:r>
            <a:r>
              <a:rPr lang="de-DE" sz="2200" b="1" err="1">
                <a:solidFill>
                  <a:srgbClr val="62A844"/>
                </a:solidFill>
              </a:rPr>
              <a:t>liability</a:t>
            </a:r>
            <a:r>
              <a:rPr lang="de-DE" sz="2200" b="1">
                <a:solidFill>
                  <a:srgbClr val="62A844"/>
                </a:solidFill>
              </a:rPr>
              <a:t>:</a:t>
            </a:r>
          </a:p>
          <a:p>
            <a:pPr marL="276225" lvl="2" indent="-265113">
              <a:buClr>
                <a:srgbClr val="62A844"/>
              </a:buClr>
              <a:buFont typeface="Arial" panose="020B0604020202020204" pitchFamily="34" charset="0"/>
              <a:buChar char="•"/>
            </a:pPr>
            <a:r>
              <a:rPr lang="de-DE">
                <a:solidFill>
                  <a:srgbClr val="404040"/>
                </a:solidFill>
              </a:rPr>
              <a:t>Cross-</a:t>
            </a:r>
            <a:r>
              <a:rPr lang="de-DE" err="1">
                <a:solidFill>
                  <a:srgbClr val="404040"/>
                </a:solidFill>
              </a:rPr>
              <a:t>border</a:t>
            </a:r>
            <a:r>
              <a:rPr lang="de-DE">
                <a:solidFill>
                  <a:srgbClr val="404040"/>
                </a:solidFill>
              </a:rPr>
              <a:t> </a:t>
            </a:r>
            <a:r>
              <a:rPr lang="de-DE" err="1">
                <a:solidFill>
                  <a:srgbClr val="404040"/>
                </a:solidFill>
              </a:rPr>
              <a:t>incidents</a:t>
            </a:r>
            <a:r>
              <a:rPr lang="de-DE">
                <a:solidFill>
                  <a:srgbClr val="404040"/>
                </a:solidFill>
              </a:rPr>
              <a:t>: </a:t>
            </a:r>
            <a:r>
              <a:rPr lang="de-DE" err="1">
                <a:solidFill>
                  <a:srgbClr val="404040"/>
                </a:solidFill>
              </a:rPr>
              <a:t>application</a:t>
            </a:r>
            <a:r>
              <a:rPr lang="de-DE">
                <a:solidFill>
                  <a:srgbClr val="404040"/>
                </a:solidFill>
              </a:rPr>
              <a:t> of </a:t>
            </a:r>
            <a:r>
              <a:rPr lang="de-DE" err="1">
                <a:solidFill>
                  <a:srgbClr val="404040"/>
                </a:solidFill>
              </a:rPr>
              <a:t>the</a:t>
            </a:r>
            <a:r>
              <a:rPr lang="de-DE">
                <a:solidFill>
                  <a:srgbClr val="404040"/>
                </a:solidFill>
              </a:rPr>
              <a:t> </a:t>
            </a:r>
            <a:r>
              <a:rPr lang="de-DE" err="1">
                <a:solidFill>
                  <a:srgbClr val="404040"/>
                </a:solidFill>
              </a:rPr>
              <a:t>law</a:t>
            </a:r>
            <a:r>
              <a:rPr lang="de-DE">
                <a:solidFill>
                  <a:srgbClr val="404040"/>
                </a:solidFill>
              </a:rPr>
              <a:t> of EU Member States.</a:t>
            </a:r>
          </a:p>
          <a:p>
            <a:pPr marL="276225" lvl="2" indent="-265113">
              <a:buClr>
                <a:srgbClr val="62A844"/>
              </a:buClr>
              <a:buFont typeface="Arial" panose="020B0604020202020204" pitchFamily="34" charset="0"/>
              <a:buChar char="•"/>
            </a:pPr>
            <a:r>
              <a:rPr lang="de-DE" err="1">
                <a:solidFill>
                  <a:srgbClr val="404040"/>
                </a:solidFill>
              </a:rPr>
              <a:t>Improving</a:t>
            </a:r>
            <a:r>
              <a:rPr lang="de-DE">
                <a:solidFill>
                  <a:srgbClr val="404040"/>
                </a:solidFill>
              </a:rPr>
              <a:t> </a:t>
            </a:r>
            <a:r>
              <a:rPr lang="de-DE" err="1">
                <a:solidFill>
                  <a:srgbClr val="404040"/>
                </a:solidFill>
              </a:rPr>
              <a:t>access</a:t>
            </a:r>
            <a:r>
              <a:rPr lang="de-DE">
                <a:solidFill>
                  <a:srgbClr val="404040"/>
                </a:solidFill>
              </a:rPr>
              <a:t> </a:t>
            </a:r>
            <a:r>
              <a:rPr lang="de-DE" err="1">
                <a:solidFill>
                  <a:srgbClr val="404040"/>
                </a:solidFill>
              </a:rPr>
              <a:t>to</a:t>
            </a:r>
            <a:r>
              <a:rPr lang="de-DE">
                <a:solidFill>
                  <a:srgbClr val="404040"/>
                </a:solidFill>
              </a:rPr>
              <a:t> </a:t>
            </a:r>
            <a:r>
              <a:rPr lang="de-DE" err="1">
                <a:solidFill>
                  <a:srgbClr val="404040"/>
                </a:solidFill>
              </a:rPr>
              <a:t>civil</a:t>
            </a:r>
            <a:r>
              <a:rPr lang="de-DE">
                <a:solidFill>
                  <a:srgbClr val="404040"/>
                </a:solidFill>
              </a:rPr>
              <a:t> </a:t>
            </a:r>
            <a:r>
              <a:rPr lang="de-DE" err="1">
                <a:solidFill>
                  <a:srgbClr val="404040"/>
                </a:solidFill>
              </a:rPr>
              <a:t>law</a:t>
            </a:r>
            <a:r>
              <a:rPr lang="de-DE">
                <a:solidFill>
                  <a:srgbClr val="404040"/>
                </a:solidFill>
              </a:rPr>
              <a:t> </a:t>
            </a:r>
            <a:r>
              <a:rPr lang="de-DE" err="1">
                <a:solidFill>
                  <a:srgbClr val="404040"/>
                </a:solidFill>
              </a:rPr>
              <a:t>protection</a:t>
            </a:r>
            <a:r>
              <a:rPr lang="de-DE">
                <a:solidFill>
                  <a:srgbClr val="404040"/>
                </a:solidFill>
              </a:rPr>
              <a:t> and </a:t>
            </a:r>
            <a:r>
              <a:rPr lang="de-DE" err="1">
                <a:solidFill>
                  <a:srgbClr val="404040"/>
                </a:solidFill>
              </a:rPr>
              <a:t>simplifying</a:t>
            </a:r>
            <a:r>
              <a:rPr lang="de-DE">
                <a:solidFill>
                  <a:srgbClr val="404040"/>
                </a:solidFill>
              </a:rPr>
              <a:t> </a:t>
            </a:r>
            <a:r>
              <a:rPr lang="de-DE" err="1">
                <a:solidFill>
                  <a:srgbClr val="404040"/>
                </a:solidFill>
              </a:rPr>
              <a:t>procedures</a:t>
            </a:r>
            <a:r>
              <a:rPr lang="de-DE">
                <a:solidFill>
                  <a:srgbClr val="404040"/>
                </a:solidFill>
              </a:rPr>
              <a:t>.</a:t>
            </a:r>
          </a:p>
        </p:txBody>
      </p:sp>
      <p:pic>
        <p:nvPicPr>
          <p:cNvPr id="2" name="Picture 1" descr="A map of the world surrounded by trees&#10;&#10;AI-generated content may be incorrect.">
            <a:extLst>
              <a:ext uri="{FF2B5EF4-FFF2-40B4-BE49-F238E27FC236}">
                <a16:creationId xmlns:a16="http://schemas.microsoft.com/office/drawing/2014/main" id="{2E8849E3-B532-9823-406E-3ECB4CFC1F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9497" b="39497"/>
          <a:stretch>
            <a:fillRect/>
          </a:stretch>
        </p:blipFill>
        <p:spPr>
          <a:xfrm>
            <a:off x="-19003" y="416687"/>
            <a:ext cx="12211000" cy="1442887"/>
          </a:xfrm>
          <a:prstGeom prst="rect">
            <a:avLst/>
          </a:prstGeom>
        </p:spPr>
      </p:pic>
      <p:sp>
        <p:nvSpPr>
          <p:cNvPr id="3" name="Rectangle 2">
            <a:extLst>
              <a:ext uri="{FF2B5EF4-FFF2-40B4-BE49-F238E27FC236}">
                <a16:creationId xmlns:a16="http://schemas.microsoft.com/office/drawing/2014/main" id="{7B7FE2FC-DE95-8192-6CAB-531D812E3630}"/>
              </a:ext>
            </a:extLst>
          </p:cNvPr>
          <p:cNvSpPr/>
          <p:nvPr/>
        </p:nvSpPr>
        <p:spPr>
          <a:xfrm rot="16200000" flipH="1">
            <a:off x="5147215" y="-5185208"/>
            <a:ext cx="1859576" cy="12229994"/>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D4293411-B81D-32AC-426C-922BF7BCC00D}"/>
              </a:ext>
            </a:extLst>
          </p:cNvPr>
          <p:cNvPicPr>
            <a:picLocks noChangeAspect="1"/>
          </p:cNvPicPr>
          <p:nvPr/>
        </p:nvPicPr>
        <p:blipFill rotWithShape="1">
          <a:blip r:embed="rId3">
            <a:biLevel thresh="25000"/>
            <a:alphaModFix amt="11000"/>
            <a:extLst>
              <a:ext uri="{28A0092B-C50C-407E-A947-70E740481C1C}">
                <a14:useLocalDpi xmlns:a14="http://schemas.microsoft.com/office/drawing/2010/main"/>
              </a:ext>
            </a:extLst>
          </a:blip>
          <a:srcRect l="-862" t="-2893" r="79868" b="5354"/>
          <a:stretch/>
        </p:blipFill>
        <p:spPr>
          <a:xfrm>
            <a:off x="9469332" y="-578364"/>
            <a:ext cx="2697901" cy="6032345"/>
          </a:xfrm>
          <a:prstGeom prst="rect">
            <a:avLst/>
          </a:prstGeom>
        </p:spPr>
      </p:pic>
      <p:sp>
        <p:nvSpPr>
          <p:cNvPr id="13" name="Graphic 4">
            <a:extLst>
              <a:ext uri="{FF2B5EF4-FFF2-40B4-BE49-F238E27FC236}">
                <a16:creationId xmlns:a16="http://schemas.microsoft.com/office/drawing/2014/main" id="{1CAC35A6-8B76-7D2C-DFA1-35889F193149}"/>
              </a:ext>
            </a:extLst>
          </p:cNvPr>
          <p:cNvSpPr/>
          <p:nvPr/>
        </p:nvSpPr>
        <p:spPr>
          <a:xfrm rot="5400000">
            <a:off x="1632773" y="732333"/>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
        <p:nvSpPr>
          <p:cNvPr id="14" name="Textfeld 3">
            <a:extLst>
              <a:ext uri="{FF2B5EF4-FFF2-40B4-BE49-F238E27FC236}">
                <a16:creationId xmlns:a16="http://schemas.microsoft.com/office/drawing/2014/main" id="{953E7649-8F61-C6C9-042C-0F9432A74138}"/>
              </a:ext>
            </a:extLst>
          </p:cNvPr>
          <p:cNvSpPr txBox="1"/>
          <p:nvPr/>
        </p:nvSpPr>
        <p:spPr>
          <a:xfrm>
            <a:off x="462634" y="388703"/>
            <a:ext cx="11203971" cy="1754326"/>
          </a:xfrm>
          <a:prstGeom prst="rect">
            <a:avLst/>
          </a:prstGeom>
          <a:noFill/>
        </p:spPr>
        <p:txBody>
          <a:bodyPr wrap="square" lIns="91440" tIns="45720" rIns="91440" bIns="45720" anchor="t">
            <a:spAutoFit/>
          </a:bodyPr>
          <a:lstStyle/>
          <a:p>
            <a:r>
              <a:rPr lang="en-US" sz="3600" b="1">
                <a:solidFill>
                  <a:schemeClr val="bg1"/>
                </a:solidFill>
              </a:rPr>
              <a:t>Corporate Sustainability Due Diligence Directive (CSDDD) </a:t>
            </a:r>
          </a:p>
          <a:p>
            <a:endParaRPr lang="en-US" sz="3600" b="1">
              <a:solidFill>
                <a:schemeClr val="bg1"/>
              </a:solidFill>
            </a:endParaRPr>
          </a:p>
          <a:p>
            <a:endParaRPr lang="en-US" sz="3600" b="1">
              <a:solidFill>
                <a:schemeClr val="bg1"/>
              </a:solidFill>
            </a:endParaRPr>
          </a:p>
        </p:txBody>
      </p:sp>
    </p:spTree>
    <p:extLst>
      <p:ext uri="{BB962C8B-B14F-4D97-AF65-F5344CB8AC3E}">
        <p14:creationId xmlns:p14="http://schemas.microsoft.com/office/powerpoint/2010/main" val="2935067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19272-E5AB-5DE9-1337-E0170357A606}"/>
            </a:ext>
          </a:extLst>
        </p:cNvPr>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8BF30BB-42B5-F203-6A93-E799CCC3E9A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8BF30BB-42B5-F203-6A93-E799CCC3E9A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10" name="Group 9">
            <a:extLst>
              <a:ext uri="{FF2B5EF4-FFF2-40B4-BE49-F238E27FC236}">
                <a16:creationId xmlns:a16="http://schemas.microsoft.com/office/drawing/2014/main" id="{87232F75-3339-3BAC-E90B-632B51CC13BC}"/>
              </a:ext>
            </a:extLst>
          </p:cNvPr>
          <p:cNvGrpSpPr/>
          <p:nvPr/>
        </p:nvGrpSpPr>
        <p:grpSpPr>
          <a:xfrm>
            <a:off x="7967829" y="262194"/>
            <a:ext cx="3655308" cy="2136718"/>
            <a:chOff x="4760262" y="4606195"/>
            <a:chExt cx="3852188" cy="2251805"/>
          </a:xfrm>
        </p:grpSpPr>
        <p:sp>
          <p:nvSpPr>
            <p:cNvPr id="11" name="Freeform 10">
              <a:extLst>
                <a:ext uri="{FF2B5EF4-FFF2-40B4-BE49-F238E27FC236}">
                  <a16:creationId xmlns:a16="http://schemas.microsoft.com/office/drawing/2014/main" id="{3C77C176-7542-745C-24CF-66E44621B138}"/>
                </a:ext>
              </a:extLst>
            </p:cNvPr>
            <p:cNvSpPr/>
            <p:nvPr/>
          </p:nvSpPr>
          <p:spPr>
            <a:xfrm>
              <a:off x="8610600" y="4637315"/>
              <a:ext cx="1850" cy="2220685"/>
            </a:xfrm>
            <a:custGeom>
              <a:avLst/>
              <a:gdLst>
                <a:gd name="csX0" fmla="*/ 0 w 1850"/>
                <a:gd name="csY0" fmla="*/ 0 h 2220685"/>
                <a:gd name="csX1" fmla="*/ 0 w 1850"/>
                <a:gd name="csY1" fmla="*/ 2220685 h 2220685"/>
              </a:gdLst>
              <a:ahLst/>
              <a:cxnLst>
                <a:cxn ang="0">
                  <a:pos x="csX0" y="csY0"/>
                </a:cxn>
                <a:cxn ang="0">
                  <a:pos x="csX1" y="csY1"/>
                </a:cxn>
              </a:cxnLst>
              <a:rect l="l" t="t" r="r" b="b"/>
              <a:pathLst>
                <a:path w="1850" h="2220685">
                  <a:moveTo>
                    <a:pt x="0" y="0"/>
                  </a:moveTo>
                  <a:lnTo>
                    <a:pt x="0" y="2220685"/>
                  </a:lnTo>
                </a:path>
              </a:pathLst>
            </a:custGeom>
            <a:ln w="1851" cap="flat">
              <a:noFill/>
              <a:prstDash val="solid"/>
              <a:miter/>
            </a:ln>
          </p:spPr>
          <p:txBody>
            <a:bodyPr/>
            <a:lstStyle/>
            <a:p>
              <a:endParaRPr lang="en-US"/>
            </a:p>
          </p:txBody>
        </p:sp>
        <p:sp>
          <p:nvSpPr>
            <p:cNvPr id="12" name="Freeform 11">
              <a:extLst>
                <a:ext uri="{FF2B5EF4-FFF2-40B4-BE49-F238E27FC236}">
                  <a16:creationId xmlns:a16="http://schemas.microsoft.com/office/drawing/2014/main" id="{6A5037A6-DDDC-24FB-552D-304854213FCB}"/>
                </a:ext>
              </a:extLst>
            </p:cNvPr>
            <p:cNvSpPr/>
            <p:nvPr/>
          </p:nvSpPr>
          <p:spPr>
            <a:xfrm>
              <a:off x="4760262" y="4606195"/>
              <a:ext cx="3694702" cy="1847369"/>
            </a:xfrm>
            <a:custGeom>
              <a:avLst/>
              <a:gdLst>
                <a:gd name="csX0" fmla="*/ 3694703 w 3694702"/>
                <a:gd name="csY0" fmla="*/ 1847369 h 1847369"/>
                <a:gd name="csX1" fmla="*/ 0 w 3694702"/>
                <a:gd name="csY1" fmla="*/ 1847369 h 1847369"/>
                <a:gd name="csX2" fmla="*/ 1847352 w 3694702"/>
                <a:gd name="csY2" fmla="*/ 0 h 1847369"/>
                <a:gd name="csX3" fmla="*/ 3694703 w 3694702"/>
                <a:gd name="csY3" fmla="*/ 1847369 h 1847369"/>
              </a:gdLst>
              <a:ahLst/>
              <a:cxnLst>
                <a:cxn ang="0">
                  <a:pos x="csX0" y="csY0"/>
                </a:cxn>
                <a:cxn ang="0">
                  <a:pos x="csX1" y="csY1"/>
                </a:cxn>
                <a:cxn ang="0">
                  <a:pos x="csX2" y="csY2"/>
                </a:cxn>
                <a:cxn ang="0">
                  <a:pos x="csX3" y="csY3"/>
                </a:cxn>
              </a:cxnLst>
              <a:rect l="l" t="t" r="r" b="b"/>
              <a:pathLst>
                <a:path w="3694702" h="1847369">
                  <a:moveTo>
                    <a:pt x="3694703" y="1847369"/>
                  </a:moveTo>
                  <a:lnTo>
                    <a:pt x="0" y="1847369"/>
                  </a:lnTo>
                  <a:cubicBezTo>
                    <a:pt x="0" y="827094"/>
                    <a:pt x="827094" y="0"/>
                    <a:pt x="1847352" y="0"/>
                  </a:cubicBezTo>
                  <a:cubicBezTo>
                    <a:pt x="2867609" y="0"/>
                    <a:pt x="3694703" y="827094"/>
                    <a:pt x="3694703" y="1847369"/>
                  </a:cubicBezTo>
                  <a:close/>
                </a:path>
              </a:pathLst>
            </a:custGeom>
            <a:solidFill>
              <a:srgbClr val="EAEAEA"/>
            </a:solidFill>
            <a:ln w="1851" cap="flat">
              <a:noFill/>
              <a:prstDash val="solid"/>
              <a:miter/>
            </a:ln>
          </p:spPr>
          <p:txBody>
            <a:bodyPr/>
            <a:lstStyle/>
            <a:p>
              <a:endParaRPr lang="en-US"/>
            </a:p>
          </p:txBody>
        </p:sp>
        <p:grpSp>
          <p:nvGrpSpPr>
            <p:cNvPr id="14" name="Graphic 424">
              <a:extLst>
                <a:ext uri="{FF2B5EF4-FFF2-40B4-BE49-F238E27FC236}">
                  <a16:creationId xmlns:a16="http://schemas.microsoft.com/office/drawing/2014/main" id="{C3296238-18D8-1459-C0EA-E5FDEED47FFF}"/>
                </a:ext>
              </a:extLst>
            </p:cNvPr>
            <p:cNvGrpSpPr/>
            <p:nvPr/>
          </p:nvGrpSpPr>
          <p:grpSpPr>
            <a:xfrm>
              <a:off x="5118699" y="4964595"/>
              <a:ext cx="2977921" cy="1488969"/>
              <a:chOff x="5118699" y="4964595"/>
              <a:chExt cx="2977921" cy="1488969"/>
            </a:xfrm>
          </p:grpSpPr>
          <p:sp>
            <p:nvSpPr>
              <p:cNvPr id="185" name="Freeform 184">
                <a:extLst>
                  <a:ext uri="{FF2B5EF4-FFF2-40B4-BE49-F238E27FC236}">
                    <a16:creationId xmlns:a16="http://schemas.microsoft.com/office/drawing/2014/main" id="{F370F455-F02C-AA9B-4419-1E07D5FE0156}"/>
                  </a:ext>
                </a:extLst>
              </p:cNvPr>
              <p:cNvSpPr/>
              <p:nvPr/>
            </p:nvSpPr>
            <p:spPr>
              <a:xfrm>
                <a:off x="7348286" y="5594511"/>
                <a:ext cx="748334" cy="859053"/>
              </a:xfrm>
              <a:custGeom>
                <a:avLst/>
                <a:gdLst>
                  <a:gd name="csX0" fmla="*/ 748334 w 748334"/>
                  <a:gd name="csY0" fmla="*/ 859053 h 859053"/>
                  <a:gd name="csX1" fmla="*/ 160500 w 748334"/>
                  <a:gd name="csY1" fmla="*/ 859053 h 859053"/>
                  <a:gd name="csX2" fmla="*/ 0 w 748334"/>
                  <a:gd name="csY2" fmla="*/ 345594 h 859053"/>
                  <a:gd name="csX3" fmla="*/ 404720 w 748334"/>
                  <a:gd name="csY3" fmla="*/ 51538 h 859053"/>
                  <a:gd name="csX4" fmla="*/ 475671 w 748334"/>
                  <a:gd name="csY4" fmla="*/ 0 h 859053"/>
                  <a:gd name="csX5" fmla="*/ 748334 w 748334"/>
                  <a:gd name="csY5" fmla="*/ 859053 h 859053"/>
                </a:gdLst>
                <a:ahLst/>
                <a:cxnLst>
                  <a:cxn ang="0">
                    <a:pos x="csX0" y="csY0"/>
                  </a:cxn>
                  <a:cxn ang="0">
                    <a:pos x="csX1" y="csY1"/>
                  </a:cxn>
                  <a:cxn ang="0">
                    <a:pos x="csX2" y="csY2"/>
                  </a:cxn>
                  <a:cxn ang="0">
                    <a:pos x="csX3" y="csY3"/>
                  </a:cxn>
                  <a:cxn ang="0">
                    <a:pos x="csX4" y="csY4"/>
                  </a:cxn>
                  <a:cxn ang="0">
                    <a:pos x="csX5" y="csY5"/>
                  </a:cxn>
                </a:cxnLst>
                <a:rect l="l" t="t" r="r" b="b"/>
                <a:pathLst>
                  <a:path w="748334" h="859053">
                    <a:moveTo>
                      <a:pt x="748334" y="859053"/>
                    </a:moveTo>
                    <a:lnTo>
                      <a:pt x="160500" y="859053"/>
                    </a:lnTo>
                    <a:cubicBezTo>
                      <a:pt x="160500" y="668241"/>
                      <a:pt x="101189" y="491271"/>
                      <a:pt x="0" y="345594"/>
                    </a:cubicBezTo>
                    <a:lnTo>
                      <a:pt x="404720" y="51538"/>
                    </a:lnTo>
                    <a:lnTo>
                      <a:pt x="475671" y="0"/>
                    </a:lnTo>
                    <a:cubicBezTo>
                      <a:pt x="647422" y="242721"/>
                      <a:pt x="748334" y="539108"/>
                      <a:pt x="748334" y="859053"/>
                    </a:cubicBezTo>
                    <a:close/>
                  </a:path>
                </a:pathLst>
              </a:custGeom>
              <a:solidFill>
                <a:srgbClr val="FF0000"/>
              </a:solidFill>
              <a:ln w="1851" cap="flat">
                <a:noFill/>
                <a:prstDash val="solid"/>
                <a:miter/>
              </a:ln>
            </p:spPr>
            <p:txBody>
              <a:bodyPr/>
              <a:lstStyle/>
              <a:p>
                <a:endParaRPr lang="en-US"/>
              </a:p>
            </p:txBody>
          </p:sp>
          <p:sp>
            <p:nvSpPr>
              <p:cNvPr id="186" name="Freeform 185">
                <a:extLst>
                  <a:ext uri="{FF2B5EF4-FFF2-40B4-BE49-F238E27FC236}">
                    <a16:creationId xmlns:a16="http://schemas.microsoft.com/office/drawing/2014/main" id="{1CD4A5FF-84B5-AA2B-BF7C-3ABC28294EA3}"/>
                  </a:ext>
                </a:extLst>
              </p:cNvPr>
              <p:cNvSpPr/>
              <p:nvPr/>
            </p:nvSpPr>
            <p:spPr>
              <a:xfrm>
                <a:off x="6899874" y="5041597"/>
                <a:ext cx="911202" cy="880520"/>
              </a:xfrm>
              <a:custGeom>
                <a:avLst/>
                <a:gdLst>
                  <a:gd name="csX0" fmla="*/ 911203 w 911202"/>
                  <a:gd name="csY0" fmla="*/ 534982 h 880520"/>
                  <a:gd name="csX1" fmla="*/ 840270 w 911202"/>
                  <a:gd name="csY1" fmla="*/ 586520 h 880520"/>
                  <a:gd name="csX2" fmla="*/ 435606 w 911202"/>
                  <a:gd name="csY2" fmla="*/ 880520 h 880520"/>
                  <a:gd name="csX3" fmla="*/ 0 w 911202"/>
                  <a:gd name="csY3" fmla="*/ 559243 h 880520"/>
                  <a:gd name="csX4" fmla="*/ 154615 w 911202"/>
                  <a:gd name="csY4" fmla="*/ 83424 h 880520"/>
                  <a:gd name="csX5" fmla="*/ 181708 w 911202"/>
                  <a:gd name="csY5" fmla="*/ 0 h 880520"/>
                  <a:gd name="csX6" fmla="*/ 911203 w 911202"/>
                  <a:gd name="csY6" fmla="*/ 534963 h 8805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11202" h="880520">
                    <a:moveTo>
                      <a:pt x="911203" y="534982"/>
                    </a:moveTo>
                    <a:lnTo>
                      <a:pt x="840270" y="586520"/>
                    </a:lnTo>
                    <a:lnTo>
                      <a:pt x="435606" y="880520"/>
                    </a:lnTo>
                    <a:cubicBezTo>
                      <a:pt x="327773" y="733067"/>
                      <a:pt x="176193" y="619627"/>
                      <a:pt x="0" y="559243"/>
                    </a:cubicBezTo>
                    <a:lnTo>
                      <a:pt x="154615" y="83424"/>
                    </a:lnTo>
                    <a:lnTo>
                      <a:pt x="181708" y="0"/>
                    </a:lnTo>
                    <a:cubicBezTo>
                      <a:pt x="477114" y="99098"/>
                      <a:pt x="731161" y="288319"/>
                      <a:pt x="911203" y="534963"/>
                    </a:cubicBezTo>
                    <a:close/>
                  </a:path>
                </a:pathLst>
              </a:custGeom>
              <a:solidFill>
                <a:srgbClr val="FF6600"/>
              </a:solidFill>
              <a:ln w="1851" cap="flat">
                <a:noFill/>
                <a:prstDash val="solid"/>
                <a:miter/>
              </a:ln>
            </p:spPr>
            <p:txBody>
              <a:bodyPr/>
              <a:lstStyle/>
              <a:p>
                <a:endParaRPr lang="en-US"/>
              </a:p>
            </p:txBody>
          </p:sp>
          <p:sp>
            <p:nvSpPr>
              <p:cNvPr id="187" name="Freeform 186">
                <a:extLst>
                  <a:ext uri="{FF2B5EF4-FFF2-40B4-BE49-F238E27FC236}">
                    <a16:creationId xmlns:a16="http://schemas.microsoft.com/office/drawing/2014/main" id="{EB87EC36-8E23-EE18-658A-C4BE8D6E42F7}"/>
                  </a:ext>
                </a:extLst>
              </p:cNvPr>
              <p:cNvSpPr/>
              <p:nvPr/>
            </p:nvSpPr>
            <p:spPr>
              <a:xfrm>
                <a:off x="6154612" y="4964595"/>
                <a:ext cx="905984" cy="629360"/>
              </a:xfrm>
              <a:custGeom>
                <a:avLst/>
                <a:gdLst>
                  <a:gd name="csX0" fmla="*/ 905984 w 905984"/>
                  <a:gd name="csY0" fmla="*/ 70155 h 629360"/>
                  <a:gd name="csX1" fmla="*/ 878873 w 905984"/>
                  <a:gd name="csY1" fmla="*/ 153560 h 629360"/>
                  <a:gd name="csX2" fmla="*/ 724277 w 905984"/>
                  <a:gd name="csY2" fmla="*/ 629361 h 629360"/>
                  <a:gd name="csX3" fmla="*/ 452983 w 905984"/>
                  <a:gd name="csY3" fmla="*/ 587797 h 629360"/>
                  <a:gd name="csX4" fmla="*/ 181689 w 905984"/>
                  <a:gd name="csY4" fmla="*/ 629361 h 629360"/>
                  <a:gd name="csX5" fmla="*/ 27111 w 905984"/>
                  <a:gd name="csY5" fmla="*/ 153579 h 629360"/>
                  <a:gd name="csX6" fmla="*/ 0 w 905984"/>
                  <a:gd name="csY6" fmla="*/ 70174 h 629360"/>
                  <a:gd name="csX7" fmla="*/ 453020 w 905984"/>
                  <a:gd name="csY7" fmla="*/ 0 h 629360"/>
                  <a:gd name="csX8" fmla="*/ 905966 w 905984"/>
                  <a:gd name="csY8" fmla="*/ 70137 h 629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05984" h="629360">
                    <a:moveTo>
                      <a:pt x="905984" y="70155"/>
                    </a:moveTo>
                    <a:lnTo>
                      <a:pt x="878873" y="153560"/>
                    </a:lnTo>
                    <a:lnTo>
                      <a:pt x="724277" y="629361"/>
                    </a:lnTo>
                    <a:cubicBezTo>
                      <a:pt x="638669" y="602361"/>
                      <a:pt x="547528" y="587797"/>
                      <a:pt x="452983" y="587797"/>
                    </a:cubicBezTo>
                    <a:cubicBezTo>
                      <a:pt x="358437" y="587797"/>
                      <a:pt x="267315" y="602361"/>
                      <a:pt x="181689" y="629361"/>
                    </a:cubicBezTo>
                    <a:lnTo>
                      <a:pt x="27111" y="153579"/>
                    </a:lnTo>
                    <a:lnTo>
                      <a:pt x="0" y="70174"/>
                    </a:lnTo>
                    <a:cubicBezTo>
                      <a:pt x="142846" y="24613"/>
                      <a:pt x="295055" y="0"/>
                      <a:pt x="453020" y="0"/>
                    </a:cubicBezTo>
                    <a:cubicBezTo>
                      <a:pt x="610985" y="0"/>
                      <a:pt x="763139" y="24576"/>
                      <a:pt x="905966" y="70137"/>
                    </a:cubicBezTo>
                    <a:close/>
                  </a:path>
                </a:pathLst>
              </a:custGeom>
              <a:solidFill>
                <a:srgbClr val="FFC000"/>
              </a:solidFill>
              <a:ln w="1851" cap="flat">
                <a:noFill/>
                <a:prstDash val="solid"/>
                <a:miter/>
              </a:ln>
            </p:spPr>
            <p:txBody>
              <a:bodyPr/>
              <a:lstStyle/>
              <a:p>
                <a:endParaRPr lang="en-US"/>
              </a:p>
            </p:txBody>
          </p:sp>
          <p:sp>
            <p:nvSpPr>
              <p:cNvPr id="188" name="Freeform 187">
                <a:extLst>
                  <a:ext uri="{FF2B5EF4-FFF2-40B4-BE49-F238E27FC236}">
                    <a16:creationId xmlns:a16="http://schemas.microsoft.com/office/drawing/2014/main" id="{CE3C9744-A66B-2A7E-ABDD-B0C85FDEB27B}"/>
                  </a:ext>
                </a:extLst>
              </p:cNvPr>
              <p:cNvSpPr/>
              <p:nvPr/>
            </p:nvSpPr>
            <p:spPr>
              <a:xfrm>
                <a:off x="5404243" y="5041634"/>
                <a:ext cx="911147" cy="880483"/>
              </a:xfrm>
              <a:custGeom>
                <a:avLst/>
                <a:gdLst>
                  <a:gd name="csX0" fmla="*/ 911129 w 911147"/>
                  <a:gd name="csY0" fmla="*/ 559206 h 880483"/>
                  <a:gd name="csX1" fmla="*/ 475523 w 911147"/>
                  <a:gd name="csY1" fmla="*/ 880483 h 880483"/>
                  <a:gd name="csX2" fmla="*/ 70932 w 911147"/>
                  <a:gd name="csY2" fmla="*/ 586520 h 880483"/>
                  <a:gd name="csX3" fmla="*/ 0 w 911147"/>
                  <a:gd name="csY3" fmla="*/ 534981 h 880483"/>
                  <a:gd name="csX4" fmla="*/ 729458 w 911147"/>
                  <a:gd name="csY4" fmla="*/ 0 h 880483"/>
                  <a:gd name="csX5" fmla="*/ 756551 w 911147"/>
                  <a:gd name="csY5" fmla="*/ 83424 h 880483"/>
                  <a:gd name="csX6" fmla="*/ 911147 w 911147"/>
                  <a:gd name="csY6" fmla="*/ 559224 h 8804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11147" h="880483">
                    <a:moveTo>
                      <a:pt x="911129" y="559206"/>
                    </a:moveTo>
                    <a:cubicBezTo>
                      <a:pt x="734917" y="619590"/>
                      <a:pt x="583356" y="733030"/>
                      <a:pt x="475523" y="880483"/>
                    </a:cubicBezTo>
                    <a:lnTo>
                      <a:pt x="70932" y="586520"/>
                    </a:lnTo>
                    <a:lnTo>
                      <a:pt x="0" y="534981"/>
                    </a:lnTo>
                    <a:cubicBezTo>
                      <a:pt x="180042" y="288319"/>
                      <a:pt x="434070" y="99098"/>
                      <a:pt x="729458" y="0"/>
                    </a:cubicBezTo>
                    <a:lnTo>
                      <a:pt x="756551" y="83424"/>
                    </a:lnTo>
                    <a:lnTo>
                      <a:pt x="911147" y="559224"/>
                    </a:lnTo>
                    <a:close/>
                  </a:path>
                </a:pathLst>
              </a:custGeom>
              <a:solidFill>
                <a:srgbClr val="FFD95B"/>
              </a:solidFill>
              <a:ln w="1851" cap="flat">
                <a:noFill/>
                <a:prstDash val="solid"/>
                <a:miter/>
              </a:ln>
            </p:spPr>
            <p:txBody>
              <a:bodyPr/>
              <a:lstStyle/>
              <a:p>
                <a:endParaRPr lang="en-US"/>
              </a:p>
            </p:txBody>
          </p:sp>
          <p:sp>
            <p:nvSpPr>
              <p:cNvPr id="189" name="Freeform 188">
                <a:extLst>
                  <a:ext uri="{FF2B5EF4-FFF2-40B4-BE49-F238E27FC236}">
                    <a16:creationId xmlns:a16="http://schemas.microsoft.com/office/drawing/2014/main" id="{8ECE163D-B558-D400-7B40-5C0C98B992E8}"/>
                  </a:ext>
                </a:extLst>
              </p:cNvPr>
              <p:cNvSpPr/>
              <p:nvPr/>
            </p:nvSpPr>
            <p:spPr>
              <a:xfrm>
                <a:off x="5118699" y="5594566"/>
                <a:ext cx="748241" cy="858997"/>
              </a:xfrm>
              <a:custGeom>
                <a:avLst/>
                <a:gdLst>
                  <a:gd name="csX0" fmla="*/ 748242 w 748241"/>
                  <a:gd name="csY0" fmla="*/ 345539 h 858997"/>
                  <a:gd name="csX1" fmla="*/ 587741 w 748241"/>
                  <a:gd name="csY1" fmla="*/ 858998 h 858997"/>
                  <a:gd name="csX2" fmla="*/ 0 w 748241"/>
                  <a:gd name="csY2" fmla="*/ 858998 h 858997"/>
                  <a:gd name="csX3" fmla="*/ 272626 w 748241"/>
                  <a:gd name="csY3" fmla="*/ 0 h 858997"/>
                  <a:gd name="csX4" fmla="*/ 343577 w 748241"/>
                  <a:gd name="csY4" fmla="*/ 51538 h 858997"/>
                  <a:gd name="csX5" fmla="*/ 748242 w 748241"/>
                  <a:gd name="csY5" fmla="*/ 345539 h 858997"/>
                </a:gdLst>
                <a:ahLst/>
                <a:cxnLst>
                  <a:cxn ang="0">
                    <a:pos x="csX0" y="csY0"/>
                  </a:cxn>
                  <a:cxn ang="0">
                    <a:pos x="csX1" y="csY1"/>
                  </a:cxn>
                  <a:cxn ang="0">
                    <a:pos x="csX2" y="csY2"/>
                  </a:cxn>
                  <a:cxn ang="0">
                    <a:pos x="csX3" y="csY3"/>
                  </a:cxn>
                  <a:cxn ang="0">
                    <a:pos x="csX4" y="csY4"/>
                  </a:cxn>
                  <a:cxn ang="0">
                    <a:pos x="csX5" y="csY5"/>
                  </a:cxn>
                </a:cxnLst>
                <a:rect l="l" t="t" r="r" b="b"/>
                <a:pathLst>
                  <a:path w="748241" h="858997">
                    <a:moveTo>
                      <a:pt x="748242" y="345539"/>
                    </a:moveTo>
                    <a:cubicBezTo>
                      <a:pt x="647052" y="491234"/>
                      <a:pt x="587741" y="668186"/>
                      <a:pt x="587741" y="858998"/>
                    </a:cubicBezTo>
                    <a:lnTo>
                      <a:pt x="0" y="858998"/>
                    </a:lnTo>
                    <a:cubicBezTo>
                      <a:pt x="0" y="539053"/>
                      <a:pt x="100912" y="242702"/>
                      <a:pt x="272626" y="0"/>
                    </a:cubicBezTo>
                    <a:lnTo>
                      <a:pt x="343577" y="51538"/>
                    </a:lnTo>
                    <a:lnTo>
                      <a:pt x="748242" y="345539"/>
                    </a:lnTo>
                    <a:close/>
                  </a:path>
                </a:pathLst>
              </a:custGeom>
              <a:solidFill>
                <a:srgbClr val="FFFF00"/>
              </a:solidFill>
              <a:ln w="1851" cap="flat">
                <a:noFill/>
                <a:prstDash val="solid"/>
                <a:miter/>
              </a:ln>
            </p:spPr>
            <p:txBody>
              <a:bodyPr/>
              <a:lstStyle/>
              <a:p>
                <a:endParaRPr lang="en-US"/>
              </a:p>
            </p:txBody>
          </p:sp>
        </p:grpSp>
        <p:sp>
          <p:nvSpPr>
            <p:cNvPr id="15" name="Freeform 14">
              <a:extLst>
                <a:ext uri="{FF2B5EF4-FFF2-40B4-BE49-F238E27FC236}">
                  <a16:creationId xmlns:a16="http://schemas.microsoft.com/office/drawing/2014/main" id="{D3984A4B-DE3D-1AE5-E3DB-C2793540C5B6}"/>
                </a:ext>
              </a:extLst>
            </p:cNvPr>
            <p:cNvSpPr/>
            <p:nvPr/>
          </p:nvSpPr>
          <p:spPr>
            <a:xfrm>
              <a:off x="4760281" y="4606214"/>
              <a:ext cx="3694684" cy="1847369"/>
            </a:xfrm>
            <a:custGeom>
              <a:avLst/>
              <a:gdLst>
                <a:gd name="csX0" fmla="*/ 3654823 w 3694684"/>
                <a:gd name="csY0" fmla="*/ 1463765 h 1847369"/>
                <a:gd name="csX1" fmla="*/ 3647384 w 3694684"/>
                <a:gd name="csY1" fmla="*/ 1430140 h 1847369"/>
                <a:gd name="csX2" fmla="*/ 3642091 w 3694684"/>
                <a:gd name="csY2" fmla="*/ 1407840 h 1847369"/>
                <a:gd name="csX3" fmla="*/ 3636521 w 3694684"/>
                <a:gd name="csY3" fmla="*/ 1385652 h 1847369"/>
                <a:gd name="csX4" fmla="*/ 3633634 w 3694684"/>
                <a:gd name="csY4" fmla="*/ 1374604 h 1847369"/>
                <a:gd name="csX5" fmla="*/ 3627675 w 3694684"/>
                <a:gd name="csY5" fmla="*/ 1352582 h 1847369"/>
                <a:gd name="csX6" fmla="*/ 3621458 w 3694684"/>
                <a:gd name="csY6" fmla="*/ 1330672 h 1847369"/>
                <a:gd name="csX7" fmla="*/ 3593958 w 3694684"/>
                <a:gd name="csY7" fmla="*/ 1244139 h 1847369"/>
                <a:gd name="csX8" fmla="*/ 3590238 w 3694684"/>
                <a:gd name="csY8" fmla="*/ 1233461 h 1847369"/>
                <a:gd name="csX9" fmla="*/ 3570659 w 3694684"/>
                <a:gd name="csY9" fmla="*/ 1180479 h 1847369"/>
                <a:gd name="csX10" fmla="*/ 3558168 w 3694684"/>
                <a:gd name="csY10" fmla="*/ 1149057 h 1847369"/>
                <a:gd name="csX11" fmla="*/ 3549526 w 3694684"/>
                <a:gd name="csY11" fmla="*/ 1128275 h 1847369"/>
                <a:gd name="csX12" fmla="*/ 3536109 w 3694684"/>
                <a:gd name="csY12" fmla="*/ 1097333 h 1847369"/>
                <a:gd name="csX13" fmla="*/ 3497673 w 3694684"/>
                <a:gd name="csY13" fmla="*/ 1016297 h 1847369"/>
                <a:gd name="csX14" fmla="*/ 3487476 w 3694684"/>
                <a:gd name="csY14" fmla="*/ 996384 h 1847369"/>
                <a:gd name="csX15" fmla="*/ 3477039 w 3694684"/>
                <a:gd name="csY15" fmla="*/ 976602 h 1847369"/>
                <a:gd name="csX16" fmla="*/ 3471728 w 3694684"/>
                <a:gd name="csY16" fmla="*/ 966775 h 1847369"/>
                <a:gd name="csX17" fmla="*/ 3444358 w 3694684"/>
                <a:gd name="csY17" fmla="*/ 918142 h 1847369"/>
                <a:gd name="csX18" fmla="*/ 3397631 w 3694684"/>
                <a:gd name="csY18" fmla="*/ 842269 h 1847369"/>
                <a:gd name="csX19" fmla="*/ 3385399 w 3694684"/>
                <a:gd name="csY19" fmla="*/ 823689 h 1847369"/>
                <a:gd name="csX20" fmla="*/ 3379199 w 3694684"/>
                <a:gd name="csY20" fmla="*/ 814455 h 1847369"/>
                <a:gd name="csX21" fmla="*/ 3366634 w 3694684"/>
                <a:gd name="csY21" fmla="*/ 796116 h 1847369"/>
                <a:gd name="csX22" fmla="*/ 3353865 w 3694684"/>
                <a:gd name="csY22" fmla="*/ 777925 h 1847369"/>
                <a:gd name="csX23" fmla="*/ 3347406 w 3694684"/>
                <a:gd name="csY23" fmla="*/ 768894 h 1847369"/>
                <a:gd name="csX24" fmla="*/ 3334323 w 3694684"/>
                <a:gd name="csY24" fmla="*/ 750943 h 1847369"/>
                <a:gd name="csX25" fmla="*/ 3293814 w 3694684"/>
                <a:gd name="csY25" fmla="*/ 698091 h 1847369"/>
                <a:gd name="csX26" fmla="*/ 3279897 w 3694684"/>
                <a:gd name="csY26" fmla="*/ 680807 h 1847369"/>
                <a:gd name="csX27" fmla="*/ 3169215 w 3694684"/>
                <a:gd name="csY27" fmla="*/ 556800 h 1847369"/>
                <a:gd name="csX28" fmla="*/ 3153633 w 3694684"/>
                <a:gd name="csY28" fmla="*/ 541033 h 1847369"/>
                <a:gd name="csX29" fmla="*/ 3145768 w 3694684"/>
                <a:gd name="csY29" fmla="*/ 533223 h 1847369"/>
                <a:gd name="csX30" fmla="*/ 3129909 w 3694684"/>
                <a:gd name="csY30" fmla="*/ 517734 h 1847369"/>
                <a:gd name="csX31" fmla="*/ 3113864 w 3694684"/>
                <a:gd name="csY31" fmla="*/ 502449 h 1847369"/>
                <a:gd name="csX32" fmla="*/ 3097635 w 3694684"/>
                <a:gd name="csY32" fmla="*/ 487348 h 1847369"/>
                <a:gd name="csX33" fmla="*/ 3081239 w 3694684"/>
                <a:gd name="csY33" fmla="*/ 472432 h 1847369"/>
                <a:gd name="csX34" fmla="*/ 3064657 w 3694684"/>
                <a:gd name="csY34" fmla="*/ 457720 h 1847369"/>
                <a:gd name="csX35" fmla="*/ 3056293 w 3694684"/>
                <a:gd name="csY35" fmla="*/ 450429 h 1847369"/>
                <a:gd name="csX36" fmla="*/ 3030959 w 3694684"/>
                <a:gd name="csY36" fmla="*/ 428870 h 1847369"/>
                <a:gd name="csX37" fmla="*/ 3013859 w 3694684"/>
                <a:gd name="csY37" fmla="*/ 414750 h 1847369"/>
                <a:gd name="csX38" fmla="*/ 2996575 w 3694684"/>
                <a:gd name="csY38" fmla="*/ 400834 h 1847369"/>
                <a:gd name="csX39" fmla="*/ 2970334 w 3694684"/>
                <a:gd name="csY39" fmla="*/ 380348 h 1847369"/>
                <a:gd name="csX40" fmla="*/ 2952642 w 3694684"/>
                <a:gd name="csY40" fmla="*/ 366950 h 1847369"/>
                <a:gd name="csX41" fmla="*/ 2925791 w 3694684"/>
                <a:gd name="csY41" fmla="*/ 347241 h 1847369"/>
                <a:gd name="csX42" fmla="*/ 2907673 w 3694684"/>
                <a:gd name="csY42" fmla="*/ 334361 h 1847369"/>
                <a:gd name="csX43" fmla="*/ 2889408 w 3694684"/>
                <a:gd name="csY43" fmla="*/ 321703 h 1847369"/>
                <a:gd name="csX44" fmla="*/ 2880211 w 3694684"/>
                <a:gd name="csY44" fmla="*/ 315448 h 1847369"/>
                <a:gd name="csX45" fmla="*/ 2861705 w 3694684"/>
                <a:gd name="csY45" fmla="*/ 303105 h 1847369"/>
                <a:gd name="csX46" fmla="*/ 2852397 w 3694684"/>
                <a:gd name="csY46" fmla="*/ 297017 h 1847369"/>
                <a:gd name="csX47" fmla="*/ 2833651 w 3694684"/>
                <a:gd name="csY47" fmla="*/ 285006 h 1847369"/>
                <a:gd name="csX48" fmla="*/ 2824231 w 3694684"/>
                <a:gd name="csY48" fmla="*/ 279085 h 1847369"/>
                <a:gd name="csX49" fmla="*/ 2795714 w 3694684"/>
                <a:gd name="csY49" fmla="*/ 261652 h 1847369"/>
                <a:gd name="csX50" fmla="*/ 2786128 w 3694684"/>
                <a:gd name="csY50" fmla="*/ 255952 h 1847369"/>
                <a:gd name="csX51" fmla="*/ 2757167 w 3694684"/>
                <a:gd name="csY51" fmla="*/ 239186 h 1847369"/>
                <a:gd name="csX52" fmla="*/ 2727872 w 3694684"/>
                <a:gd name="csY52" fmla="*/ 222938 h 1847369"/>
                <a:gd name="csX53" fmla="*/ 2698263 w 3694684"/>
                <a:gd name="csY53" fmla="*/ 207208 h 1847369"/>
                <a:gd name="csX54" fmla="*/ 2678351 w 3694684"/>
                <a:gd name="csY54" fmla="*/ 197012 h 1847369"/>
                <a:gd name="csX55" fmla="*/ 2587043 w 3694684"/>
                <a:gd name="csY55" fmla="*/ 154042 h 1847369"/>
                <a:gd name="csX56" fmla="*/ 2535172 w 3694684"/>
                <a:gd name="csY56" fmla="*/ 132279 h 1847369"/>
                <a:gd name="csX57" fmla="*/ 2503657 w 3694684"/>
                <a:gd name="csY57" fmla="*/ 119973 h 1847369"/>
                <a:gd name="csX58" fmla="*/ 2493090 w 3694684"/>
                <a:gd name="csY58" fmla="*/ 115994 h 1847369"/>
                <a:gd name="csX59" fmla="*/ 2461205 w 3694684"/>
                <a:gd name="csY59" fmla="*/ 104428 h 1847369"/>
                <a:gd name="csX60" fmla="*/ 2418290 w 3694684"/>
                <a:gd name="csY60" fmla="*/ 89901 h 1847369"/>
                <a:gd name="csX61" fmla="*/ 2385794 w 3694684"/>
                <a:gd name="csY61" fmla="*/ 79686 h 1847369"/>
                <a:gd name="csX62" fmla="*/ 2374912 w 3694684"/>
                <a:gd name="csY62" fmla="*/ 76410 h 1847369"/>
                <a:gd name="csX63" fmla="*/ 2353057 w 3694684"/>
                <a:gd name="csY63" fmla="*/ 70063 h 1847369"/>
                <a:gd name="csX64" fmla="*/ 2331091 w 3694684"/>
                <a:gd name="csY64" fmla="*/ 63974 h 1847369"/>
                <a:gd name="csX65" fmla="*/ 2297929 w 3694684"/>
                <a:gd name="csY65" fmla="*/ 55332 h 1847369"/>
                <a:gd name="csX66" fmla="*/ 2242134 w 3694684"/>
                <a:gd name="csY66" fmla="*/ 42267 h 1847369"/>
                <a:gd name="csX67" fmla="*/ 2230901 w 3694684"/>
                <a:gd name="csY67" fmla="*/ 39861 h 1847369"/>
                <a:gd name="csX68" fmla="*/ 2128675 w 3694684"/>
                <a:gd name="csY68" fmla="*/ 21282 h 1847369"/>
                <a:gd name="csX69" fmla="*/ 2105691 w 3694684"/>
                <a:gd name="csY69" fmla="*/ 17914 h 1847369"/>
                <a:gd name="csX70" fmla="*/ 2047842 w 3694684"/>
                <a:gd name="csY70" fmla="*/ 10752 h 1847369"/>
                <a:gd name="csX71" fmla="*/ 2012885 w 3694684"/>
                <a:gd name="csY71" fmla="*/ 7310 h 1847369"/>
                <a:gd name="csX72" fmla="*/ 1989475 w 3694684"/>
                <a:gd name="csY72" fmla="*/ 5385 h 1847369"/>
                <a:gd name="csX73" fmla="*/ 1965973 w 3694684"/>
                <a:gd name="csY73" fmla="*/ 3738 h 1847369"/>
                <a:gd name="csX74" fmla="*/ 1895022 w 3694684"/>
                <a:gd name="csY74" fmla="*/ 592 h 1847369"/>
                <a:gd name="csX75" fmla="*/ 1871224 w 3694684"/>
                <a:gd name="csY75" fmla="*/ 148 h 1847369"/>
                <a:gd name="csX76" fmla="*/ 1847352 w 3694684"/>
                <a:gd name="csY76" fmla="*/ 0 h 1847369"/>
                <a:gd name="csX77" fmla="*/ 0 w 3694684"/>
                <a:gd name="csY77" fmla="*/ 1847369 h 1847369"/>
                <a:gd name="csX78" fmla="*/ 358437 w 3694684"/>
                <a:gd name="csY78" fmla="*/ 1847369 h 1847369"/>
                <a:gd name="csX79" fmla="*/ 631063 w 3694684"/>
                <a:gd name="csY79" fmla="*/ 988371 h 1847369"/>
                <a:gd name="csX80" fmla="*/ 643943 w 3694684"/>
                <a:gd name="csY80" fmla="*/ 970439 h 1847369"/>
                <a:gd name="csX81" fmla="*/ 1373402 w 3694684"/>
                <a:gd name="csY81" fmla="*/ 435458 h 1847369"/>
                <a:gd name="csX82" fmla="*/ 1394369 w 3694684"/>
                <a:gd name="csY82" fmla="*/ 428592 h 1847369"/>
                <a:gd name="csX83" fmla="*/ 1847389 w 3694684"/>
                <a:gd name="csY83" fmla="*/ 358419 h 1847369"/>
                <a:gd name="csX84" fmla="*/ 2300335 w 3694684"/>
                <a:gd name="csY84" fmla="*/ 428555 h 1847369"/>
                <a:gd name="csX85" fmla="*/ 2321301 w 3694684"/>
                <a:gd name="csY85" fmla="*/ 435421 h 1847369"/>
                <a:gd name="csX86" fmla="*/ 3050797 w 3694684"/>
                <a:gd name="csY86" fmla="*/ 970384 h 1847369"/>
                <a:gd name="csX87" fmla="*/ 3063677 w 3694684"/>
                <a:gd name="csY87" fmla="*/ 988297 h 1847369"/>
                <a:gd name="csX88" fmla="*/ 3336340 w 3694684"/>
                <a:gd name="csY88" fmla="*/ 1847351 h 1847369"/>
                <a:gd name="csX89" fmla="*/ 3694684 w 3694684"/>
                <a:gd name="csY89" fmla="*/ 1847351 h 1847369"/>
                <a:gd name="csX90" fmla="*/ 3665834 w 3694684"/>
                <a:gd name="csY90" fmla="*/ 1520337 h 1847369"/>
                <a:gd name="csX91" fmla="*/ 3654823 w 3694684"/>
                <a:gd name="csY91" fmla="*/ 1463783 h 1847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Lst>
              <a:rect l="l" t="t" r="r" b="b"/>
              <a:pathLst>
                <a:path w="3694684" h="1847369">
                  <a:moveTo>
                    <a:pt x="3654823" y="1463765"/>
                  </a:moveTo>
                  <a:cubicBezTo>
                    <a:pt x="3652455" y="1452513"/>
                    <a:pt x="3649975" y="1441299"/>
                    <a:pt x="3647384" y="1430140"/>
                  </a:cubicBezTo>
                  <a:cubicBezTo>
                    <a:pt x="3645663" y="1422700"/>
                    <a:pt x="3643905" y="1415261"/>
                    <a:pt x="3642091" y="1407840"/>
                  </a:cubicBezTo>
                  <a:cubicBezTo>
                    <a:pt x="3640278" y="1400419"/>
                    <a:pt x="3638427" y="1393036"/>
                    <a:pt x="3636521" y="1385652"/>
                  </a:cubicBezTo>
                  <a:cubicBezTo>
                    <a:pt x="3635577" y="1381969"/>
                    <a:pt x="3634615" y="1378287"/>
                    <a:pt x="3633634" y="1374604"/>
                  </a:cubicBezTo>
                  <a:cubicBezTo>
                    <a:pt x="3631691" y="1367239"/>
                    <a:pt x="3629711" y="1359911"/>
                    <a:pt x="3627675" y="1352582"/>
                  </a:cubicBezTo>
                  <a:cubicBezTo>
                    <a:pt x="3625640" y="1345254"/>
                    <a:pt x="3623567" y="1337944"/>
                    <a:pt x="3621458" y="1330672"/>
                  </a:cubicBezTo>
                  <a:cubicBezTo>
                    <a:pt x="3612982" y="1301525"/>
                    <a:pt x="3603803" y="1272675"/>
                    <a:pt x="3593958" y="1244139"/>
                  </a:cubicBezTo>
                  <a:cubicBezTo>
                    <a:pt x="3592718" y="1240567"/>
                    <a:pt x="3591478" y="1237014"/>
                    <a:pt x="3590238" y="1233461"/>
                  </a:cubicBezTo>
                  <a:cubicBezTo>
                    <a:pt x="3583983" y="1215677"/>
                    <a:pt x="3577451" y="1198023"/>
                    <a:pt x="3570659" y="1180479"/>
                  </a:cubicBezTo>
                  <a:cubicBezTo>
                    <a:pt x="3566588" y="1169968"/>
                    <a:pt x="3562424" y="1159494"/>
                    <a:pt x="3558168" y="1149057"/>
                  </a:cubicBezTo>
                  <a:cubicBezTo>
                    <a:pt x="3555336" y="1142098"/>
                    <a:pt x="3552450" y="1135177"/>
                    <a:pt x="3549526" y="1128275"/>
                  </a:cubicBezTo>
                  <a:cubicBezTo>
                    <a:pt x="3545140" y="1117911"/>
                    <a:pt x="3540661" y="1107604"/>
                    <a:pt x="3536109" y="1097333"/>
                  </a:cubicBezTo>
                  <a:cubicBezTo>
                    <a:pt x="3523932" y="1069963"/>
                    <a:pt x="3511126" y="1042945"/>
                    <a:pt x="3497673" y="1016297"/>
                  </a:cubicBezTo>
                  <a:cubicBezTo>
                    <a:pt x="3494305" y="1009634"/>
                    <a:pt x="3490918" y="1002991"/>
                    <a:pt x="3487476" y="996384"/>
                  </a:cubicBezTo>
                  <a:cubicBezTo>
                    <a:pt x="3484034" y="989778"/>
                    <a:pt x="3480555" y="983171"/>
                    <a:pt x="3477039" y="976602"/>
                  </a:cubicBezTo>
                  <a:cubicBezTo>
                    <a:pt x="3475281" y="973326"/>
                    <a:pt x="3473504" y="970032"/>
                    <a:pt x="3471728" y="966775"/>
                  </a:cubicBezTo>
                  <a:cubicBezTo>
                    <a:pt x="3462845" y="950416"/>
                    <a:pt x="3453722" y="934205"/>
                    <a:pt x="3444358" y="918142"/>
                  </a:cubicBezTo>
                  <a:cubicBezTo>
                    <a:pt x="3429387" y="892456"/>
                    <a:pt x="3413805" y="867159"/>
                    <a:pt x="3397631" y="842269"/>
                  </a:cubicBezTo>
                  <a:cubicBezTo>
                    <a:pt x="3393596" y="836051"/>
                    <a:pt x="3389507" y="829852"/>
                    <a:pt x="3385399" y="823689"/>
                  </a:cubicBezTo>
                  <a:cubicBezTo>
                    <a:pt x="3383344" y="820599"/>
                    <a:pt x="3381272" y="817527"/>
                    <a:pt x="3379199" y="814455"/>
                  </a:cubicBezTo>
                  <a:cubicBezTo>
                    <a:pt x="3375054" y="808311"/>
                    <a:pt x="3370872" y="802204"/>
                    <a:pt x="3366634" y="796116"/>
                  </a:cubicBezTo>
                  <a:cubicBezTo>
                    <a:pt x="3362396" y="790027"/>
                    <a:pt x="3358158" y="783957"/>
                    <a:pt x="3353865" y="777925"/>
                  </a:cubicBezTo>
                  <a:cubicBezTo>
                    <a:pt x="3351718" y="774908"/>
                    <a:pt x="3349571" y="771892"/>
                    <a:pt x="3347406" y="768894"/>
                  </a:cubicBezTo>
                  <a:cubicBezTo>
                    <a:pt x="3343076" y="762879"/>
                    <a:pt x="3338709" y="756902"/>
                    <a:pt x="3334323" y="750943"/>
                  </a:cubicBezTo>
                  <a:cubicBezTo>
                    <a:pt x="3321128" y="733085"/>
                    <a:pt x="3307619" y="715468"/>
                    <a:pt x="3293814" y="698091"/>
                  </a:cubicBezTo>
                  <a:cubicBezTo>
                    <a:pt x="3289206" y="692299"/>
                    <a:pt x="3284579" y="686543"/>
                    <a:pt x="3279897" y="680807"/>
                  </a:cubicBezTo>
                  <a:cubicBezTo>
                    <a:pt x="3244848" y="637818"/>
                    <a:pt x="3207910" y="596439"/>
                    <a:pt x="3169215" y="556800"/>
                  </a:cubicBezTo>
                  <a:cubicBezTo>
                    <a:pt x="3164052" y="551507"/>
                    <a:pt x="3158870" y="546252"/>
                    <a:pt x="3153633" y="541033"/>
                  </a:cubicBezTo>
                  <a:cubicBezTo>
                    <a:pt x="3151024" y="538424"/>
                    <a:pt x="3148396" y="535814"/>
                    <a:pt x="3145768" y="533223"/>
                  </a:cubicBezTo>
                  <a:cubicBezTo>
                    <a:pt x="3140512" y="528023"/>
                    <a:pt x="3135220" y="522879"/>
                    <a:pt x="3129909" y="517734"/>
                  </a:cubicBezTo>
                  <a:cubicBezTo>
                    <a:pt x="3124597" y="512590"/>
                    <a:pt x="3119249" y="507501"/>
                    <a:pt x="3113864" y="502449"/>
                  </a:cubicBezTo>
                  <a:cubicBezTo>
                    <a:pt x="3108479" y="497378"/>
                    <a:pt x="3103075" y="492344"/>
                    <a:pt x="3097635" y="487348"/>
                  </a:cubicBezTo>
                  <a:cubicBezTo>
                    <a:pt x="3092194" y="482351"/>
                    <a:pt x="3086735" y="477373"/>
                    <a:pt x="3081239" y="472432"/>
                  </a:cubicBezTo>
                  <a:cubicBezTo>
                    <a:pt x="3075742" y="467491"/>
                    <a:pt x="3070209" y="462587"/>
                    <a:pt x="3064657" y="457720"/>
                  </a:cubicBezTo>
                  <a:cubicBezTo>
                    <a:pt x="3061881" y="455277"/>
                    <a:pt x="3059087" y="452853"/>
                    <a:pt x="3056293" y="450429"/>
                  </a:cubicBezTo>
                  <a:cubicBezTo>
                    <a:pt x="3047910" y="443175"/>
                    <a:pt x="3039471" y="435995"/>
                    <a:pt x="3030959" y="428870"/>
                  </a:cubicBezTo>
                  <a:cubicBezTo>
                    <a:pt x="3025277" y="424132"/>
                    <a:pt x="3019577" y="419432"/>
                    <a:pt x="3013859" y="414750"/>
                  </a:cubicBezTo>
                  <a:cubicBezTo>
                    <a:pt x="3008123" y="410087"/>
                    <a:pt x="3002367" y="405442"/>
                    <a:pt x="2996575" y="400834"/>
                  </a:cubicBezTo>
                  <a:cubicBezTo>
                    <a:pt x="2987896" y="393931"/>
                    <a:pt x="2979143" y="387102"/>
                    <a:pt x="2970334" y="380348"/>
                  </a:cubicBezTo>
                  <a:cubicBezTo>
                    <a:pt x="2964468" y="375851"/>
                    <a:pt x="2958564" y="371373"/>
                    <a:pt x="2952642" y="366950"/>
                  </a:cubicBezTo>
                  <a:cubicBezTo>
                    <a:pt x="2943760" y="360306"/>
                    <a:pt x="2934803" y="353737"/>
                    <a:pt x="2925791" y="347241"/>
                  </a:cubicBezTo>
                  <a:cubicBezTo>
                    <a:pt x="2919776" y="342911"/>
                    <a:pt x="2913743" y="338617"/>
                    <a:pt x="2907673" y="334361"/>
                  </a:cubicBezTo>
                  <a:cubicBezTo>
                    <a:pt x="2901604" y="330105"/>
                    <a:pt x="2895515" y="325886"/>
                    <a:pt x="2889408" y="321703"/>
                  </a:cubicBezTo>
                  <a:cubicBezTo>
                    <a:pt x="2886355" y="319612"/>
                    <a:pt x="2883283" y="317521"/>
                    <a:pt x="2880211" y="315448"/>
                  </a:cubicBezTo>
                  <a:cubicBezTo>
                    <a:pt x="2874067" y="311303"/>
                    <a:pt x="2867905" y="307176"/>
                    <a:pt x="2861705" y="303105"/>
                  </a:cubicBezTo>
                  <a:cubicBezTo>
                    <a:pt x="2858615" y="301069"/>
                    <a:pt x="2855506" y="299034"/>
                    <a:pt x="2852397" y="297017"/>
                  </a:cubicBezTo>
                  <a:cubicBezTo>
                    <a:pt x="2846179" y="292982"/>
                    <a:pt x="2839924" y="288967"/>
                    <a:pt x="2833651" y="285006"/>
                  </a:cubicBezTo>
                  <a:cubicBezTo>
                    <a:pt x="2830523" y="283026"/>
                    <a:pt x="2827377" y="281046"/>
                    <a:pt x="2824231" y="279085"/>
                  </a:cubicBezTo>
                  <a:cubicBezTo>
                    <a:pt x="2814793" y="273181"/>
                    <a:pt x="2805281" y="267370"/>
                    <a:pt x="2795714" y="261652"/>
                  </a:cubicBezTo>
                  <a:cubicBezTo>
                    <a:pt x="2792531" y="259746"/>
                    <a:pt x="2789329" y="257840"/>
                    <a:pt x="2786128" y="255952"/>
                  </a:cubicBezTo>
                  <a:cubicBezTo>
                    <a:pt x="2776523" y="250271"/>
                    <a:pt x="2766882" y="244682"/>
                    <a:pt x="2757167" y="239186"/>
                  </a:cubicBezTo>
                  <a:cubicBezTo>
                    <a:pt x="2747451" y="233690"/>
                    <a:pt x="2737699" y="228268"/>
                    <a:pt x="2727872" y="222938"/>
                  </a:cubicBezTo>
                  <a:cubicBezTo>
                    <a:pt x="2718045" y="217609"/>
                    <a:pt x="2708182" y="212353"/>
                    <a:pt x="2698263" y="207208"/>
                  </a:cubicBezTo>
                  <a:cubicBezTo>
                    <a:pt x="2691656" y="203766"/>
                    <a:pt x="2685013" y="200361"/>
                    <a:pt x="2678351" y="197012"/>
                  </a:cubicBezTo>
                  <a:cubicBezTo>
                    <a:pt x="2648371" y="181893"/>
                    <a:pt x="2617930" y="167551"/>
                    <a:pt x="2587043" y="154042"/>
                  </a:cubicBezTo>
                  <a:cubicBezTo>
                    <a:pt x="2569889" y="146528"/>
                    <a:pt x="2552586" y="139274"/>
                    <a:pt x="2535172" y="132279"/>
                  </a:cubicBezTo>
                  <a:cubicBezTo>
                    <a:pt x="2524716" y="128078"/>
                    <a:pt x="2514205" y="123970"/>
                    <a:pt x="2503657" y="119973"/>
                  </a:cubicBezTo>
                  <a:cubicBezTo>
                    <a:pt x="2500141" y="118640"/>
                    <a:pt x="2496625" y="117308"/>
                    <a:pt x="2493090" y="115994"/>
                  </a:cubicBezTo>
                  <a:cubicBezTo>
                    <a:pt x="2482505" y="112052"/>
                    <a:pt x="2471882" y="108184"/>
                    <a:pt x="2461205" y="104428"/>
                  </a:cubicBezTo>
                  <a:cubicBezTo>
                    <a:pt x="2446974" y="99413"/>
                    <a:pt x="2432669" y="94583"/>
                    <a:pt x="2418290" y="89901"/>
                  </a:cubicBezTo>
                  <a:cubicBezTo>
                    <a:pt x="2407501" y="86403"/>
                    <a:pt x="2396675" y="82998"/>
                    <a:pt x="2385794" y="79686"/>
                  </a:cubicBezTo>
                  <a:cubicBezTo>
                    <a:pt x="2382167" y="78575"/>
                    <a:pt x="2378540" y="77483"/>
                    <a:pt x="2374912" y="76410"/>
                  </a:cubicBezTo>
                  <a:cubicBezTo>
                    <a:pt x="2367640" y="74245"/>
                    <a:pt x="2360348" y="72135"/>
                    <a:pt x="2353057" y="70063"/>
                  </a:cubicBezTo>
                  <a:cubicBezTo>
                    <a:pt x="2345747" y="67990"/>
                    <a:pt x="2338419" y="65954"/>
                    <a:pt x="2331091" y="63974"/>
                  </a:cubicBezTo>
                  <a:cubicBezTo>
                    <a:pt x="2320080" y="60995"/>
                    <a:pt x="2309032" y="58108"/>
                    <a:pt x="2297929" y="55332"/>
                  </a:cubicBezTo>
                  <a:cubicBezTo>
                    <a:pt x="2279441" y="50706"/>
                    <a:pt x="2260843" y="46338"/>
                    <a:pt x="2242134" y="42267"/>
                  </a:cubicBezTo>
                  <a:cubicBezTo>
                    <a:pt x="2238396" y="41453"/>
                    <a:pt x="2234639" y="40657"/>
                    <a:pt x="2230901" y="39861"/>
                  </a:cubicBezTo>
                  <a:cubicBezTo>
                    <a:pt x="2197147" y="32737"/>
                    <a:pt x="2163059" y="26537"/>
                    <a:pt x="2128675" y="21282"/>
                  </a:cubicBezTo>
                  <a:cubicBezTo>
                    <a:pt x="2121033" y="20116"/>
                    <a:pt x="2113371" y="18987"/>
                    <a:pt x="2105691" y="17914"/>
                  </a:cubicBezTo>
                  <a:cubicBezTo>
                    <a:pt x="2086501" y="15230"/>
                    <a:pt x="2067218" y="12843"/>
                    <a:pt x="2047842" y="10752"/>
                  </a:cubicBezTo>
                  <a:cubicBezTo>
                    <a:pt x="2036221" y="9493"/>
                    <a:pt x="2024562" y="8346"/>
                    <a:pt x="2012885" y="7310"/>
                  </a:cubicBezTo>
                  <a:cubicBezTo>
                    <a:pt x="2005094" y="6625"/>
                    <a:pt x="1997285" y="5977"/>
                    <a:pt x="1989475" y="5385"/>
                  </a:cubicBezTo>
                  <a:cubicBezTo>
                    <a:pt x="1981666" y="4793"/>
                    <a:pt x="1973820" y="4238"/>
                    <a:pt x="1965973" y="3738"/>
                  </a:cubicBezTo>
                  <a:cubicBezTo>
                    <a:pt x="1942434" y="2239"/>
                    <a:pt x="1918784" y="1203"/>
                    <a:pt x="1895022" y="592"/>
                  </a:cubicBezTo>
                  <a:cubicBezTo>
                    <a:pt x="1887102" y="389"/>
                    <a:pt x="1879163" y="241"/>
                    <a:pt x="1871224" y="148"/>
                  </a:cubicBezTo>
                  <a:cubicBezTo>
                    <a:pt x="1863285" y="56"/>
                    <a:pt x="1855309" y="0"/>
                    <a:pt x="1847352" y="0"/>
                  </a:cubicBezTo>
                  <a:cubicBezTo>
                    <a:pt x="827094" y="0"/>
                    <a:pt x="0" y="827094"/>
                    <a:pt x="0" y="1847369"/>
                  </a:cubicBezTo>
                  <a:lnTo>
                    <a:pt x="358437" y="1847369"/>
                  </a:lnTo>
                  <a:cubicBezTo>
                    <a:pt x="358437" y="1527443"/>
                    <a:pt x="459349" y="1231074"/>
                    <a:pt x="631063" y="988371"/>
                  </a:cubicBezTo>
                  <a:cubicBezTo>
                    <a:pt x="635301" y="982357"/>
                    <a:pt x="639613" y="976380"/>
                    <a:pt x="643943" y="970439"/>
                  </a:cubicBezTo>
                  <a:cubicBezTo>
                    <a:pt x="823985" y="723777"/>
                    <a:pt x="1078013" y="534556"/>
                    <a:pt x="1373402" y="435458"/>
                  </a:cubicBezTo>
                  <a:cubicBezTo>
                    <a:pt x="1380360" y="433126"/>
                    <a:pt x="1387355" y="430831"/>
                    <a:pt x="1394369" y="428592"/>
                  </a:cubicBezTo>
                  <a:cubicBezTo>
                    <a:pt x="1537214" y="383031"/>
                    <a:pt x="1689424" y="358419"/>
                    <a:pt x="1847389" y="358419"/>
                  </a:cubicBezTo>
                  <a:cubicBezTo>
                    <a:pt x="2005353" y="358419"/>
                    <a:pt x="2157507" y="382994"/>
                    <a:pt x="2300335" y="428555"/>
                  </a:cubicBezTo>
                  <a:cubicBezTo>
                    <a:pt x="2307348" y="430794"/>
                    <a:pt x="2314343" y="433089"/>
                    <a:pt x="2321301" y="435421"/>
                  </a:cubicBezTo>
                  <a:cubicBezTo>
                    <a:pt x="2616708" y="534519"/>
                    <a:pt x="2870755" y="723740"/>
                    <a:pt x="3050797" y="970384"/>
                  </a:cubicBezTo>
                  <a:cubicBezTo>
                    <a:pt x="3055127" y="976324"/>
                    <a:pt x="3059420" y="982302"/>
                    <a:pt x="3063677" y="988297"/>
                  </a:cubicBezTo>
                  <a:cubicBezTo>
                    <a:pt x="3235410" y="1231018"/>
                    <a:pt x="3336340" y="1527406"/>
                    <a:pt x="3336340" y="1847351"/>
                  </a:cubicBezTo>
                  <a:lnTo>
                    <a:pt x="3694684" y="1847351"/>
                  </a:lnTo>
                  <a:cubicBezTo>
                    <a:pt x="3694684" y="1735762"/>
                    <a:pt x="3684784" y="1626485"/>
                    <a:pt x="3665834" y="1520337"/>
                  </a:cubicBezTo>
                  <a:cubicBezTo>
                    <a:pt x="3662447" y="1501387"/>
                    <a:pt x="3658765" y="1482529"/>
                    <a:pt x="3654823" y="1463783"/>
                  </a:cubicBezTo>
                  <a:close/>
                </a:path>
              </a:pathLst>
            </a:custGeom>
            <a:solidFill>
              <a:srgbClr val="EAEAEA"/>
            </a:solidFill>
            <a:ln w="1851" cap="flat">
              <a:noFill/>
              <a:prstDash val="solid"/>
              <a:miter/>
            </a:ln>
            <a:effectLst>
              <a:outerShdw blurRad="50800" dist="38100" dir="5400000" algn="t" rotWithShape="0">
                <a:prstClr val="black">
                  <a:alpha val="40000"/>
                </a:prstClr>
              </a:outerShdw>
            </a:effectLst>
          </p:spPr>
          <p:txBody>
            <a:bodyPr/>
            <a:lstStyle/>
            <a:p>
              <a:endParaRPr lang="en-US"/>
            </a:p>
          </p:txBody>
        </p:sp>
        <p:sp>
          <p:nvSpPr>
            <p:cNvPr id="16" name="Freeform 15">
              <a:extLst>
                <a:ext uri="{FF2B5EF4-FFF2-40B4-BE49-F238E27FC236}">
                  <a16:creationId xmlns:a16="http://schemas.microsoft.com/office/drawing/2014/main" id="{EF30AFD8-F05F-8563-8C50-56BC8DB1879F}"/>
                </a:ext>
              </a:extLst>
            </p:cNvPr>
            <p:cNvSpPr/>
            <p:nvPr/>
          </p:nvSpPr>
          <p:spPr>
            <a:xfrm>
              <a:off x="5692321" y="5538272"/>
              <a:ext cx="1830585" cy="915292"/>
            </a:xfrm>
            <a:custGeom>
              <a:avLst/>
              <a:gdLst>
                <a:gd name="csX0" fmla="*/ 1830585 w 1830585"/>
                <a:gd name="csY0" fmla="*/ 915292 h 915292"/>
                <a:gd name="csX1" fmla="*/ 0 w 1830585"/>
                <a:gd name="csY1" fmla="*/ 915292 h 915292"/>
                <a:gd name="csX2" fmla="*/ 915293 w 1830585"/>
                <a:gd name="csY2" fmla="*/ 0 h 915292"/>
                <a:gd name="csX3" fmla="*/ 1830585 w 1830585"/>
                <a:gd name="csY3" fmla="*/ 915292 h 915292"/>
              </a:gdLst>
              <a:ahLst/>
              <a:cxnLst>
                <a:cxn ang="0">
                  <a:pos x="csX0" y="csY0"/>
                </a:cxn>
                <a:cxn ang="0">
                  <a:pos x="csX1" y="csY1"/>
                </a:cxn>
                <a:cxn ang="0">
                  <a:pos x="csX2" y="csY2"/>
                </a:cxn>
                <a:cxn ang="0">
                  <a:pos x="csX3" y="csY3"/>
                </a:cxn>
              </a:cxnLst>
              <a:rect l="l" t="t" r="r" b="b"/>
              <a:pathLst>
                <a:path w="1830585" h="915292">
                  <a:moveTo>
                    <a:pt x="1830585" y="915292"/>
                  </a:moveTo>
                  <a:lnTo>
                    <a:pt x="0" y="915292"/>
                  </a:lnTo>
                  <a:cubicBezTo>
                    <a:pt x="0" y="409790"/>
                    <a:pt x="409790" y="0"/>
                    <a:pt x="915293" y="0"/>
                  </a:cubicBezTo>
                  <a:cubicBezTo>
                    <a:pt x="1420795" y="0"/>
                    <a:pt x="1830585" y="409790"/>
                    <a:pt x="1830585" y="915292"/>
                  </a:cubicBezTo>
                  <a:close/>
                </a:path>
              </a:pathLst>
            </a:custGeom>
            <a:solidFill>
              <a:srgbClr val="FFFFFF"/>
            </a:solidFill>
            <a:ln w="1851" cap="flat">
              <a:noFill/>
              <a:prstDash val="solid"/>
              <a:miter/>
            </a:ln>
          </p:spPr>
          <p:txBody>
            <a:bodyPr/>
            <a:lstStyle/>
            <a:p>
              <a:endParaRPr lang="en-US"/>
            </a:p>
          </p:txBody>
        </p:sp>
        <p:sp>
          <p:nvSpPr>
            <p:cNvPr id="18" name="Freeform 17">
              <a:extLst>
                <a:ext uri="{FF2B5EF4-FFF2-40B4-BE49-F238E27FC236}">
                  <a16:creationId xmlns:a16="http://schemas.microsoft.com/office/drawing/2014/main" id="{552305C0-81F3-6A16-D57E-716BBB25377D}"/>
                </a:ext>
              </a:extLst>
            </p:cNvPr>
            <p:cNvSpPr/>
            <p:nvPr/>
          </p:nvSpPr>
          <p:spPr>
            <a:xfrm>
              <a:off x="5715731" y="5561682"/>
              <a:ext cx="1783765" cy="891882"/>
            </a:xfrm>
            <a:custGeom>
              <a:avLst/>
              <a:gdLst>
                <a:gd name="csX0" fmla="*/ 1783766 w 1783765"/>
                <a:gd name="csY0" fmla="*/ 891883 h 891882"/>
                <a:gd name="csX1" fmla="*/ 0 w 1783765"/>
                <a:gd name="csY1" fmla="*/ 891883 h 891882"/>
                <a:gd name="csX2" fmla="*/ 891883 w 1783765"/>
                <a:gd name="csY2" fmla="*/ 0 h 891882"/>
                <a:gd name="csX3" fmla="*/ 1783766 w 1783765"/>
                <a:gd name="csY3" fmla="*/ 891883 h 891882"/>
              </a:gdLst>
              <a:ahLst/>
              <a:cxnLst>
                <a:cxn ang="0">
                  <a:pos x="csX0" y="csY0"/>
                </a:cxn>
                <a:cxn ang="0">
                  <a:pos x="csX1" y="csY1"/>
                </a:cxn>
                <a:cxn ang="0">
                  <a:pos x="csX2" y="csY2"/>
                </a:cxn>
                <a:cxn ang="0">
                  <a:pos x="csX3" y="csY3"/>
                </a:cxn>
              </a:cxnLst>
              <a:rect l="l" t="t" r="r" b="b"/>
              <a:pathLst>
                <a:path w="1783765" h="891882">
                  <a:moveTo>
                    <a:pt x="1783766" y="891883"/>
                  </a:moveTo>
                  <a:lnTo>
                    <a:pt x="0" y="891883"/>
                  </a:lnTo>
                  <a:cubicBezTo>
                    <a:pt x="0" y="399298"/>
                    <a:pt x="399316" y="0"/>
                    <a:pt x="891883" y="0"/>
                  </a:cubicBezTo>
                  <a:cubicBezTo>
                    <a:pt x="1384450" y="0"/>
                    <a:pt x="1783766" y="399316"/>
                    <a:pt x="1783766" y="891883"/>
                  </a:cubicBezTo>
                  <a:close/>
                </a:path>
              </a:pathLst>
            </a:custGeom>
            <a:solidFill>
              <a:srgbClr val="EAEAEA"/>
            </a:solidFill>
            <a:ln w="1851" cap="flat">
              <a:noFill/>
              <a:prstDash val="solid"/>
              <a:miter/>
            </a:ln>
          </p:spPr>
          <p:txBody>
            <a:bodyPr/>
            <a:lstStyle/>
            <a:p>
              <a:endParaRPr lang="en-US"/>
            </a:p>
          </p:txBody>
        </p:sp>
        <p:grpSp>
          <p:nvGrpSpPr>
            <p:cNvPr id="19" name="Graphic 424">
              <a:extLst>
                <a:ext uri="{FF2B5EF4-FFF2-40B4-BE49-F238E27FC236}">
                  <a16:creationId xmlns:a16="http://schemas.microsoft.com/office/drawing/2014/main" id="{ECFCA325-6E26-EBC1-2C97-A89C193FD609}"/>
                </a:ext>
              </a:extLst>
            </p:cNvPr>
            <p:cNvGrpSpPr/>
            <p:nvPr/>
          </p:nvGrpSpPr>
          <p:grpSpPr>
            <a:xfrm>
              <a:off x="5289618" y="5088565"/>
              <a:ext cx="2641783" cy="1196653"/>
              <a:chOff x="5289618" y="5088565"/>
              <a:chExt cx="2641783" cy="1196653"/>
            </a:xfrm>
            <a:solidFill>
              <a:srgbClr val="FFFFFF"/>
            </a:solidFill>
          </p:grpSpPr>
          <p:grpSp>
            <p:nvGrpSpPr>
              <p:cNvPr id="153" name="Graphic 424">
                <a:extLst>
                  <a:ext uri="{FF2B5EF4-FFF2-40B4-BE49-F238E27FC236}">
                    <a16:creationId xmlns:a16="http://schemas.microsoft.com/office/drawing/2014/main" id="{4CDD8B3E-D972-29C3-7FF5-F38274F3ADE3}"/>
                  </a:ext>
                </a:extLst>
              </p:cNvPr>
              <p:cNvGrpSpPr/>
              <p:nvPr/>
            </p:nvGrpSpPr>
            <p:grpSpPr>
              <a:xfrm>
                <a:off x="7583457" y="5937274"/>
                <a:ext cx="347944" cy="347944"/>
                <a:chOff x="7583457" y="5937274"/>
                <a:chExt cx="347944" cy="347944"/>
              </a:xfrm>
              <a:solidFill>
                <a:srgbClr val="FFFFFF"/>
              </a:solidFill>
            </p:grpSpPr>
            <p:sp>
              <p:nvSpPr>
                <p:cNvPr id="180" name="Freeform 179">
                  <a:extLst>
                    <a:ext uri="{FF2B5EF4-FFF2-40B4-BE49-F238E27FC236}">
                      <a16:creationId xmlns:a16="http://schemas.microsoft.com/office/drawing/2014/main" id="{02B82BCE-1A3A-31EA-65A6-40EDC221ECB0}"/>
                    </a:ext>
                  </a:extLst>
                </p:cNvPr>
                <p:cNvSpPr/>
                <p:nvPr/>
              </p:nvSpPr>
              <p:spPr>
                <a:xfrm>
                  <a:off x="7583457" y="5937274"/>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40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1" y="14323"/>
                        <a:pt x="14305" y="85941"/>
                        <a:pt x="14305" y="173991"/>
                      </a:cubicBezTo>
                      <a:cubicBezTo>
                        <a:pt x="14305" y="262041"/>
                        <a:pt x="85922" y="333658"/>
                        <a:pt x="173972" y="333658"/>
                      </a:cubicBezTo>
                      <a:cubicBezTo>
                        <a:pt x="262023" y="333658"/>
                        <a:pt x="333640" y="262041"/>
                        <a:pt x="333640" y="173991"/>
                      </a:cubicBezTo>
                      <a:cubicBezTo>
                        <a:pt x="333640" y="85941"/>
                        <a:pt x="262023" y="14323"/>
                        <a:pt x="173972" y="14323"/>
                      </a:cubicBezTo>
                      <a:close/>
                    </a:path>
                  </a:pathLst>
                </a:custGeom>
                <a:solidFill>
                  <a:srgbClr val="FFFFFF"/>
                </a:solidFill>
                <a:ln w="1851" cap="flat">
                  <a:noFill/>
                  <a:prstDash val="solid"/>
                  <a:miter/>
                </a:ln>
              </p:spPr>
              <p:txBody>
                <a:bodyPr/>
                <a:lstStyle/>
                <a:p>
                  <a:endParaRPr lang="en-US"/>
                </a:p>
              </p:txBody>
            </p:sp>
            <p:grpSp>
              <p:nvGrpSpPr>
                <p:cNvPr id="181" name="Graphic 424">
                  <a:extLst>
                    <a:ext uri="{FF2B5EF4-FFF2-40B4-BE49-F238E27FC236}">
                      <a16:creationId xmlns:a16="http://schemas.microsoft.com/office/drawing/2014/main" id="{3C81DF2F-BB9D-4842-1D53-7308D4A9350D}"/>
                    </a:ext>
                  </a:extLst>
                </p:cNvPr>
                <p:cNvGrpSpPr/>
                <p:nvPr/>
              </p:nvGrpSpPr>
              <p:grpSpPr>
                <a:xfrm>
                  <a:off x="7679761" y="6062557"/>
                  <a:ext cx="155337" cy="121212"/>
                  <a:chOff x="7679761" y="6062557"/>
                  <a:chExt cx="155337" cy="121212"/>
                </a:xfrm>
                <a:solidFill>
                  <a:srgbClr val="FFFFFF"/>
                </a:solidFill>
              </p:grpSpPr>
              <p:sp>
                <p:nvSpPr>
                  <p:cNvPr id="182" name="Freeform 181">
                    <a:extLst>
                      <a:ext uri="{FF2B5EF4-FFF2-40B4-BE49-F238E27FC236}">
                        <a16:creationId xmlns:a16="http://schemas.microsoft.com/office/drawing/2014/main" id="{4B43D974-21E8-74D2-7F2F-8A1876C559D9}"/>
                      </a:ext>
                    </a:extLst>
                  </p:cNvPr>
                  <p:cNvSpPr/>
                  <p:nvPr/>
                </p:nvSpPr>
                <p:spPr>
                  <a:xfrm>
                    <a:off x="7679761" y="606255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83" name="Freeform 182">
                    <a:extLst>
                      <a:ext uri="{FF2B5EF4-FFF2-40B4-BE49-F238E27FC236}">
                        <a16:creationId xmlns:a16="http://schemas.microsoft.com/office/drawing/2014/main" id="{22E5A593-7028-220C-67BA-016DA7DCBB7C}"/>
                      </a:ext>
                    </a:extLst>
                  </p:cNvPr>
                  <p:cNvSpPr/>
                  <p:nvPr/>
                </p:nvSpPr>
                <p:spPr>
                  <a:xfrm>
                    <a:off x="7816407" y="606255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84" name="Freeform 183">
                    <a:extLst>
                      <a:ext uri="{FF2B5EF4-FFF2-40B4-BE49-F238E27FC236}">
                        <a16:creationId xmlns:a16="http://schemas.microsoft.com/office/drawing/2014/main" id="{34D0B7A8-EE4E-2F9A-C2B6-EB947B7E9D35}"/>
                      </a:ext>
                    </a:extLst>
                  </p:cNvPr>
                  <p:cNvSpPr/>
                  <p:nvPr/>
                </p:nvSpPr>
                <p:spPr>
                  <a:xfrm>
                    <a:off x="7708012" y="6148516"/>
                    <a:ext cx="96760" cy="35253"/>
                  </a:xfrm>
                  <a:custGeom>
                    <a:avLst/>
                    <a:gdLst>
                      <a:gd name="csX0" fmla="*/ 95940 w 96760"/>
                      <a:gd name="csY0" fmla="*/ 518 h 35253"/>
                      <a:gd name="csX1" fmla="*/ 94386 w 96760"/>
                      <a:gd name="csY1" fmla="*/ 0 h 35253"/>
                      <a:gd name="csX2" fmla="*/ 48380 w 96760"/>
                      <a:gd name="csY2" fmla="*/ 9068 h 35253"/>
                      <a:gd name="csX3" fmla="*/ 48380 w 96760"/>
                      <a:gd name="csY3" fmla="*/ 9068 h 35253"/>
                      <a:gd name="csX4" fmla="*/ 48380 w 96760"/>
                      <a:gd name="csY4" fmla="*/ 9068 h 35253"/>
                      <a:gd name="csX5" fmla="*/ 2375 w 96760"/>
                      <a:gd name="csY5" fmla="*/ 0 h 35253"/>
                      <a:gd name="csX6" fmla="*/ 821 w 96760"/>
                      <a:gd name="csY6" fmla="*/ 518 h 35253"/>
                      <a:gd name="csX7" fmla="*/ 16680 w 96760"/>
                      <a:gd name="csY7" fmla="*/ 25334 h 35253"/>
                      <a:gd name="csX8" fmla="*/ 48380 w 96760"/>
                      <a:gd name="csY8" fmla="*/ 35253 h 35253"/>
                      <a:gd name="csX9" fmla="*/ 48380 w 96760"/>
                      <a:gd name="csY9" fmla="*/ 35253 h 35253"/>
                      <a:gd name="csX10" fmla="*/ 80081 w 96760"/>
                      <a:gd name="csY10" fmla="*/ 25334 h 35253"/>
                      <a:gd name="csX11" fmla="*/ 95940 w 96760"/>
                      <a:gd name="csY11" fmla="*/ 518 h 35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6760" h="35253">
                        <a:moveTo>
                          <a:pt x="95940" y="518"/>
                        </a:moveTo>
                        <a:cubicBezTo>
                          <a:pt x="95533" y="166"/>
                          <a:pt x="94996" y="0"/>
                          <a:pt x="94386" y="0"/>
                        </a:cubicBezTo>
                        <a:cubicBezTo>
                          <a:pt x="88279" y="0"/>
                          <a:pt x="72271" y="9068"/>
                          <a:pt x="48380" y="9068"/>
                        </a:cubicBezTo>
                        <a:cubicBezTo>
                          <a:pt x="48380" y="9068"/>
                          <a:pt x="48380" y="9068"/>
                          <a:pt x="48380" y="9068"/>
                        </a:cubicBezTo>
                        <a:cubicBezTo>
                          <a:pt x="48380" y="9068"/>
                          <a:pt x="48380" y="9068"/>
                          <a:pt x="48380" y="9068"/>
                        </a:cubicBezTo>
                        <a:cubicBezTo>
                          <a:pt x="24489" y="9068"/>
                          <a:pt x="8482" y="0"/>
                          <a:pt x="2375" y="0"/>
                        </a:cubicBezTo>
                        <a:cubicBezTo>
                          <a:pt x="1764" y="0"/>
                          <a:pt x="1228" y="148"/>
                          <a:pt x="821" y="518"/>
                        </a:cubicBezTo>
                        <a:cubicBezTo>
                          <a:pt x="-2640" y="3498"/>
                          <a:pt x="5262" y="17062"/>
                          <a:pt x="16680" y="25334"/>
                        </a:cubicBezTo>
                        <a:cubicBezTo>
                          <a:pt x="29412" y="34550"/>
                          <a:pt x="42163" y="35253"/>
                          <a:pt x="48380" y="35253"/>
                        </a:cubicBezTo>
                        <a:lnTo>
                          <a:pt x="48380" y="35253"/>
                        </a:lnTo>
                        <a:cubicBezTo>
                          <a:pt x="54598" y="35253"/>
                          <a:pt x="67349" y="34550"/>
                          <a:pt x="80081" y="25334"/>
                        </a:cubicBezTo>
                        <a:cubicBezTo>
                          <a:pt x="91499" y="17062"/>
                          <a:pt x="99401" y="3498"/>
                          <a:pt x="95940" y="518"/>
                        </a:cubicBezTo>
                        <a:close/>
                      </a:path>
                    </a:pathLst>
                  </a:custGeom>
                  <a:solidFill>
                    <a:srgbClr val="FFFFFF"/>
                  </a:solidFill>
                  <a:ln w="1851" cap="flat">
                    <a:noFill/>
                    <a:prstDash val="solid"/>
                    <a:miter/>
                  </a:ln>
                </p:spPr>
                <p:txBody>
                  <a:bodyPr/>
                  <a:lstStyle/>
                  <a:p>
                    <a:endParaRPr lang="en-US"/>
                  </a:p>
                </p:txBody>
              </p:sp>
            </p:grpSp>
          </p:grpSp>
          <p:grpSp>
            <p:nvGrpSpPr>
              <p:cNvPr id="154" name="Graphic 424">
                <a:extLst>
                  <a:ext uri="{FF2B5EF4-FFF2-40B4-BE49-F238E27FC236}">
                    <a16:creationId xmlns:a16="http://schemas.microsoft.com/office/drawing/2014/main" id="{EE1EEDB1-898D-0BCF-8AF5-C07EE53FCBA2}"/>
                  </a:ext>
                </a:extLst>
              </p:cNvPr>
              <p:cNvGrpSpPr/>
              <p:nvPr/>
            </p:nvGrpSpPr>
            <p:grpSpPr>
              <a:xfrm>
                <a:off x="7156438" y="5338447"/>
                <a:ext cx="347944" cy="347944"/>
                <a:chOff x="7156438" y="5338447"/>
                <a:chExt cx="347944" cy="347944"/>
              </a:xfrm>
              <a:solidFill>
                <a:srgbClr val="FFFFFF"/>
              </a:solidFill>
            </p:grpSpPr>
            <p:sp>
              <p:nvSpPr>
                <p:cNvPr id="175" name="Freeform 174">
                  <a:extLst>
                    <a:ext uri="{FF2B5EF4-FFF2-40B4-BE49-F238E27FC236}">
                      <a16:creationId xmlns:a16="http://schemas.microsoft.com/office/drawing/2014/main" id="{9854C0C0-AD8E-BD79-6314-919DF6F9848D}"/>
                    </a:ext>
                  </a:extLst>
                </p:cNvPr>
                <p:cNvSpPr/>
                <p:nvPr/>
              </p:nvSpPr>
              <p:spPr>
                <a:xfrm>
                  <a:off x="7156438" y="5338447"/>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40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1" y="14323"/>
                        <a:pt x="14305" y="85941"/>
                        <a:pt x="14305" y="173991"/>
                      </a:cubicBezTo>
                      <a:cubicBezTo>
                        <a:pt x="14305" y="262041"/>
                        <a:pt x="85922" y="333658"/>
                        <a:pt x="173972" y="333658"/>
                      </a:cubicBezTo>
                      <a:cubicBezTo>
                        <a:pt x="262023" y="333658"/>
                        <a:pt x="333640" y="262041"/>
                        <a:pt x="333640" y="173991"/>
                      </a:cubicBezTo>
                      <a:cubicBezTo>
                        <a:pt x="333640" y="85941"/>
                        <a:pt x="262023" y="14323"/>
                        <a:pt x="173972" y="14323"/>
                      </a:cubicBezTo>
                      <a:close/>
                    </a:path>
                  </a:pathLst>
                </a:custGeom>
                <a:solidFill>
                  <a:srgbClr val="FFFFFF"/>
                </a:solidFill>
                <a:ln w="1851" cap="flat">
                  <a:noFill/>
                  <a:prstDash val="solid"/>
                  <a:miter/>
                </a:ln>
              </p:spPr>
              <p:txBody>
                <a:bodyPr/>
                <a:lstStyle/>
                <a:p>
                  <a:endParaRPr lang="en-US"/>
                </a:p>
              </p:txBody>
            </p:sp>
            <p:grpSp>
              <p:nvGrpSpPr>
                <p:cNvPr id="176" name="Graphic 424">
                  <a:extLst>
                    <a:ext uri="{FF2B5EF4-FFF2-40B4-BE49-F238E27FC236}">
                      <a16:creationId xmlns:a16="http://schemas.microsoft.com/office/drawing/2014/main" id="{8EE6C18E-02A1-3820-5D4C-F3B8D9B5AFE2}"/>
                    </a:ext>
                  </a:extLst>
                </p:cNvPr>
                <p:cNvGrpSpPr/>
                <p:nvPr/>
              </p:nvGrpSpPr>
              <p:grpSpPr>
                <a:xfrm>
                  <a:off x="7252741" y="5463731"/>
                  <a:ext cx="155318" cy="114457"/>
                  <a:chOff x="7252741" y="5463731"/>
                  <a:chExt cx="155318" cy="114457"/>
                </a:xfrm>
                <a:solidFill>
                  <a:srgbClr val="FFFFFF"/>
                </a:solidFill>
              </p:grpSpPr>
              <p:sp>
                <p:nvSpPr>
                  <p:cNvPr id="177" name="Freeform 176">
                    <a:extLst>
                      <a:ext uri="{FF2B5EF4-FFF2-40B4-BE49-F238E27FC236}">
                        <a16:creationId xmlns:a16="http://schemas.microsoft.com/office/drawing/2014/main" id="{FE6B2895-A8BD-DB3E-2C8A-0DB612A3D2FB}"/>
                      </a:ext>
                    </a:extLst>
                  </p:cNvPr>
                  <p:cNvSpPr/>
                  <p:nvPr/>
                </p:nvSpPr>
                <p:spPr>
                  <a:xfrm>
                    <a:off x="7252741"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78" name="Freeform 177">
                    <a:extLst>
                      <a:ext uri="{FF2B5EF4-FFF2-40B4-BE49-F238E27FC236}">
                        <a16:creationId xmlns:a16="http://schemas.microsoft.com/office/drawing/2014/main" id="{4ECEA35B-3C07-A10F-CF35-27D82F991DDD}"/>
                      </a:ext>
                    </a:extLst>
                  </p:cNvPr>
                  <p:cNvSpPr/>
                  <p:nvPr/>
                </p:nvSpPr>
                <p:spPr>
                  <a:xfrm>
                    <a:off x="7389369"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79" name="Freeform 178">
                    <a:extLst>
                      <a:ext uri="{FF2B5EF4-FFF2-40B4-BE49-F238E27FC236}">
                        <a16:creationId xmlns:a16="http://schemas.microsoft.com/office/drawing/2014/main" id="{D4A2EAE3-C40E-F171-7CC5-D39663A5CBA9}"/>
                      </a:ext>
                    </a:extLst>
                  </p:cNvPr>
                  <p:cNvSpPr/>
                  <p:nvPr/>
                </p:nvSpPr>
                <p:spPr>
                  <a:xfrm>
                    <a:off x="7282015" y="5559989"/>
                    <a:ext cx="96756" cy="18200"/>
                  </a:xfrm>
                  <a:custGeom>
                    <a:avLst/>
                    <a:gdLst>
                      <a:gd name="csX0" fmla="*/ 817 w 96756"/>
                      <a:gd name="csY0" fmla="*/ 268 h 18200"/>
                      <a:gd name="csX1" fmla="*/ 7053 w 96756"/>
                      <a:gd name="csY1" fmla="*/ 805 h 18200"/>
                      <a:gd name="csX2" fmla="*/ 9533 w 96756"/>
                      <a:gd name="csY2" fmla="*/ 1490 h 18200"/>
                      <a:gd name="csX3" fmla="*/ 15510 w 96756"/>
                      <a:gd name="csY3" fmla="*/ 3229 h 18200"/>
                      <a:gd name="csX4" fmla="*/ 17953 w 96756"/>
                      <a:gd name="csY4" fmla="*/ 3895 h 18200"/>
                      <a:gd name="csX5" fmla="*/ 48376 w 96756"/>
                      <a:gd name="csY5" fmla="*/ 8189 h 18200"/>
                      <a:gd name="csX6" fmla="*/ 94382 w 96756"/>
                      <a:gd name="csY6" fmla="*/ 9 h 18200"/>
                      <a:gd name="csX7" fmla="*/ 95936 w 96756"/>
                      <a:gd name="csY7" fmla="*/ 268 h 18200"/>
                      <a:gd name="csX8" fmla="*/ 80077 w 96756"/>
                      <a:gd name="csY8" fmla="*/ 13074 h 18200"/>
                      <a:gd name="csX9" fmla="*/ 48376 w 96756"/>
                      <a:gd name="csY9" fmla="*/ 18200 h 18200"/>
                      <a:gd name="csX10" fmla="*/ 16676 w 96756"/>
                      <a:gd name="csY10" fmla="*/ 13074 h 18200"/>
                      <a:gd name="csX11" fmla="*/ 8367 w 96756"/>
                      <a:gd name="csY11" fmla="*/ 9188 h 18200"/>
                      <a:gd name="csX12" fmla="*/ 6609 w 96756"/>
                      <a:gd name="csY12" fmla="*/ 8133 h 18200"/>
                      <a:gd name="csX13" fmla="*/ 4129 w 96756"/>
                      <a:gd name="csY13" fmla="*/ 6431 h 18200"/>
                      <a:gd name="csX14" fmla="*/ 2704 w 96756"/>
                      <a:gd name="csY14" fmla="*/ 5246 h 18200"/>
                      <a:gd name="csX15" fmla="*/ 1372 w 96756"/>
                      <a:gd name="csY15" fmla="*/ 3932 h 18200"/>
                      <a:gd name="csX16" fmla="*/ 817 w 96756"/>
                      <a:gd name="csY16" fmla="*/ 268 h 18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6756" h="18200">
                        <a:moveTo>
                          <a:pt x="817" y="268"/>
                        </a:moveTo>
                        <a:cubicBezTo>
                          <a:pt x="2038" y="-268"/>
                          <a:pt x="4129" y="46"/>
                          <a:pt x="7053" y="805"/>
                        </a:cubicBezTo>
                        <a:cubicBezTo>
                          <a:pt x="7812" y="1008"/>
                          <a:pt x="8645" y="1231"/>
                          <a:pt x="9533" y="1490"/>
                        </a:cubicBezTo>
                        <a:cubicBezTo>
                          <a:pt x="11310" y="1989"/>
                          <a:pt x="13290" y="2600"/>
                          <a:pt x="15510" y="3229"/>
                        </a:cubicBezTo>
                        <a:cubicBezTo>
                          <a:pt x="16288" y="3451"/>
                          <a:pt x="17102" y="3673"/>
                          <a:pt x="17953" y="3895"/>
                        </a:cubicBezTo>
                        <a:cubicBezTo>
                          <a:pt x="25818" y="6005"/>
                          <a:pt x="36052" y="8189"/>
                          <a:pt x="48376" y="8189"/>
                        </a:cubicBezTo>
                        <a:cubicBezTo>
                          <a:pt x="72267" y="8189"/>
                          <a:pt x="88275" y="9"/>
                          <a:pt x="94382" y="9"/>
                        </a:cubicBezTo>
                        <a:cubicBezTo>
                          <a:pt x="94992" y="9"/>
                          <a:pt x="95529" y="83"/>
                          <a:pt x="95936" y="268"/>
                        </a:cubicBezTo>
                        <a:cubicBezTo>
                          <a:pt x="99397" y="1804"/>
                          <a:pt x="91495" y="8799"/>
                          <a:pt x="80077" y="13074"/>
                        </a:cubicBezTo>
                        <a:cubicBezTo>
                          <a:pt x="67345" y="17830"/>
                          <a:pt x="54595" y="18182"/>
                          <a:pt x="48376" y="18200"/>
                        </a:cubicBezTo>
                        <a:cubicBezTo>
                          <a:pt x="42159" y="18200"/>
                          <a:pt x="29408" y="17849"/>
                          <a:pt x="16676" y="13074"/>
                        </a:cubicBezTo>
                        <a:cubicBezTo>
                          <a:pt x="13586" y="11927"/>
                          <a:pt x="10754" y="10576"/>
                          <a:pt x="8367" y="9188"/>
                        </a:cubicBezTo>
                        <a:cubicBezTo>
                          <a:pt x="7756" y="8836"/>
                          <a:pt x="7183" y="8485"/>
                          <a:pt x="6609" y="8133"/>
                        </a:cubicBezTo>
                        <a:cubicBezTo>
                          <a:pt x="5702" y="7559"/>
                          <a:pt x="4888" y="6986"/>
                          <a:pt x="4129" y="6431"/>
                        </a:cubicBezTo>
                        <a:cubicBezTo>
                          <a:pt x="3611" y="6023"/>
                          <a:pt x="3130" y="5635"/>
                          <a:pt x="2704" y="5246"/>
                        </a:cubicBezTo>
                        <a:cubicBezTo>
                          <a:pt x="2186" y="4784"/>
                          <a:pt x="1742" y="4358"/>
                          <a:pt x="1372" y="3932"/>
                        </a:cubicBezTo>
                        <a:cubicBezTo>
                          <a:pt x="-164" y="2230"/>
                          <a:pt x="-497" y="842"/>
                          <a:pt x="817" y="268"/>
                        </a:cubicBezTo>
                        <a:close/>
                      </a:path>
                    </a:pathLst>
                  </a:custGeom>
                  <a:solidFill>
                    <a:srgbClr val="FFFFFF"/>
                  </a:solidFill>
                  <a:ln w="1851" cap="flat">
                    <a:noFill/>
                    <a:prstDash val="solid"/>
                    <a:miter/>
                  </a:ln>
                </p:spPr>
                <p:txBody>
                  <a:bodyPr/>
                  <a:lstStyle/>
                  <a:p>
                    <a:endParaRPr lang="en-US"/>
                  </a:p>
                </p:txBody>
              </p:sp>
            </p:grpSp>
          </p:grpSp>
          <p:grpSp>
            <p:nvGrpSpPr>
              <p:cNvPr id="155" name="Graphic 424">
                <a:extLst>
                  <a:ext uri="{FF2B5EF4-FFF2-40B4-BE49-F238E27FC236}">
                    <a16:creationId xmlns:a16="http://schemas.microsoft.com/office/drawing/2014/main" id="{2F29F6B5-061D-B7CC-B254-388A662D107B}"/>
                  </a:ext>
                </a:extLst>
              </p:cNvPr>
              <p:cNvGrpSpPr/>
              <p:nvPr/>
            </p:nvGrpSpPr>
            <p:grpSpPr>
              <a:xfrm>
                <a:off x="6433678" y="5088565"/>
                <a:ext cx="347944" cy="347944"/>
                <a:chOff x="6433678" y="5088565"/>
                <a:chExt cx="347944" cy="347944"/>
              </a:xfrm>
              <a:solidFill>
                <a:srgbClr val="FFFFFF"/>
              </a:solidFill>
            </p:grpSpPr>
            <p:sp>
              <p:nvSpPr>
                <p:cNvPr id="170" name="Freeform 169">
                  <a:extLst>
                    <a:ext uri="{FF2B5EF4-FFF2-40B4-BE49-F238E27FC236}">
                      <a16:creationId xmlns:a16="http://schemas.microsoft.com/office/drawing/2014/main" id="{5D94E155-1D73-834F-5EBB-FF10E0619D85}"/>
                    </a:ext>
                  </a:extLst>
                </p:cNvPr>
                <p:cNvSpPr/>
                <p:nvPr/>
              </p:nvSpPr>
              <p:spPr>
                <a:xfrm>
                  <a:off x="6433678" y="5088565"/>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05 h 347944"/>
                    <a:gd name="csX6" fmla="*/ 14305 w 347944"/>
                    <a:gd name="csY6" fmla="*/ 173972 h 347944"/>
                    <a:gd name="csX7" fmla="*/ 173972 w 347944"/>
                    <a:gd name="csY7" fmla="*/ 333639 h 347944"/>
                    <a:gd name="csX8" fmla="*/ 333640 w 347944"/>
                    <a:gd name="csY8" fmla="*/ 173972 h 347944"/>
                    <a:gd name="csX9" fmla="*/ 173972 w 347944"/>
                    <a:gd name="csY9" fmla="*/ 14305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05"/>
                      </a:moveTo>
                      <a:cubicBezTo>
                        <a:pt x="85940" y="14305"/>
                        <a:pt x="14305" y="85922"/>
                        <a:pt x="14305" y="173972"/>
                      </a:cubicBezTo>
                      <a:cubicBezTo>
                        <a:pt x="14305" y="262022"/>
                        <a:pt x="85922" y="333639"/>
                        <a:pt x="173972" y="333639"/>
                      </a:cubicBezTo>
                      <a:cubicBezTo>
                        <a:pt x="262022" y="333639"/>
                        <a:pt x="333640" y="262022"/>
                        <a:pt x="333640" y="173972"/>
                      </a:cubicBezTo>
                      <a:cubicBezTo>
                        <a:pt x="333640" y="85922"/>
                        <a:pt x="262022" y="14305"/>
                        <a:pt x="173972" y="14305"/>
                      </a:cubicBezTo>
                      <a:close/>
                    </a:path>
                  </a:pathLst>
                </a:custGeom>
                <a:solidFill>
                  <a:srgbClr val="FFFFFF"/>
                </a:solidFill>
                <a:ln w="1851" cap="flat">
                  <a:noFill/>
                  <a:prstDash val="solid"/>
                  <a:miter/>
                </a:ln>
              </p:spPr>
              <p:txBody>
                <a:bodyPr/>
                <a:lstStyle/>
                <a:p>
                  <a:endParaRPr lang="en-US"/>
                </a:p>
              </p:txBody>
            </p:sp>
            <p:grpSp>
              <p:nvGrpSpPr>
                <p:cNvPr id="171" name="Graphic 424">
                  <a:extLst>
                    <a:ext uri="{FF2B5EF4-FFF2-40B4-BE49-F238E27FC236}">
                      <a16:creationId xmlns:a16="http://schemas.microsoft.com/office/drawing/2014/main" id="{2DB45220-CEE3-BC9C-26D7-B62C851A765E}"/>
                    </a:ext>
                  </a:extLst>
                </p:cNvPr>
                <p:cNvGrpSpPr/>
                <p:nvPr/>
              </p:nvGrpSpPr>
              <p:grpSpPr>
                <a:xfrm>
                  <a:off x="6533239" y="5213849"/>
                  <a:ext cx="155337" cy="105334"/>
                  <a:chOff x="6533239" y="5213849"/>
                  <a:chExt cx="155337" cy="105334"/>
                </a:xfrm>
                <a:solidFill>
                  <a:srgbClr val="FFFFFF"/>
                </a:solidFill>
              </p:grpSpPr>
              <p:sp>
                <p:nvSpPr>
                  <p:cNvPr id="172" name="Freeform 171">
                    <a:extLst>
                      <a:ext uri="{FF2B5EF4-FFF2-40B4-BE49-F238E27FC236}">
                        <a16:creationId xmlns:a16="http://schemas.microsoft.com/office/drawing/2014/main" id="{C933F62F-42A4-491E-7366-833D83E4500F}"/>
                      </a:ext>
                    </a:extLst>
                  </p:cNvPr>
                  <p:cNvSpPr/>
                  <p:nvPr/>
                </p:nvSpPr>
                <p:spPr>
                  <a:xfrm>
                    <a:off x="6533239" y="5213849"/>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73" name="Freeform 172">
                    <a:extLst>
                      <a:ext uri="{FF2B5EF4-FFF2-40B4-BE49-F238E27FC236}">
                        <a16:creationId xmlns:a16="http://schemas.microsoft.com/office/drawing/2014/main" id="{1EE6F577-2923-9EA5-954E-90C12175F0FE}"/>
                      </a:ext>
                    </a:extLst>
                  </p:cNvPr>
                  <p:cNvSpPr/>
                  <p:nvPr/>
                </p:nvSpPr>
                <p:spPr>
                  <a:xfrm>
                    <a:off x="6669885" y="5213849"/>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74" name="Freeform 173">
                    <a:extLst>
                      <a:ext uri="{FF2B5EF4-FFF2-40B4-BE49-F238E27FC236}">
                        <a16:creationId xmlns:a16="http://schemas.microsoft.com/office/drawing/2014/main" id="{58298E17-B7E6-C339-A295-20797D8AAD50}"/>
                      </a:ext>
                    </a:extLst>
                  </p:cNvPr>
                  <p:cNvSpPr/>
                  <p:nvPr/>
                </p:nvSpPr>
                <p:spPr>
                  <a:xfrm>
                    <a:off x="6583297" y="5312928"/>
                    <a:ext cx="53166" cy="6254"/>
                  </a:xfrm>
                  <a:custGeom>
                    <a:avLst/>
                    <a:gdLst>
                      <a:gd name="csX0" fmla="*/ 50040 w 53166"/>
                      <a:gd name="csY0" fmla="*/ 6255 h 6254"/>
                      <a:gd name="csX1" fmla="*/ 3128 w 53166"/>
                      <a:gd name="csY1" fmla="*/ 6255 h 6254"/>
                      <a:gd name="csX2" fmla="*/ 0 w 53166"/>
                      <a:gd name="csY2" fmla="*/ 3127 h 6254"/>
                      <a:gd name="csX3" fmla="*/ 3128 w 53166"/>
                      <a:gd name="csY3" fmla="*/ 0 h 6254"/>
                      <a:gd name="csX4" fmla="*/ 50040 w 53166"/>
                      <a:gd name="csY4" fmla="*/ 0 h 6254"/>
                      <a:gd name="csX5" fmla="*/ 53167 w 53166"/>
                      <a:gd name="csY5" fmla="*/ 3127 h 6254"/>
                      <a:gd name="csX6" fmla="*/ 50040 w 53166"/>
                      <a:gd name="csY6" fmla="*/ 6255 h 625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166" h="6254">
                        <a:moveTo>
                          <a:pt x="50040" y="6255"/>
                        </a:moveTo>
                        <a:lnTo>
                          <a:pt x="3128" y="6255"/>
                        </a:lnTo>
                        <a:cubicBezTo>
                          <a:pt x="1406" y="6255"/>
                          <a:pt x="0" y="4849"/>
                          <a:pt x="0" y="3127"/>
                        </a:cubicBezTo>
                        <a:cubicBezTo>
                          <a:pt x="0" y="1406"/>
                          <a:pt x="1406" y="0"/>
                          <a:pt x="3128" y="0"/>
                        </a:cubicBezTo>
                        <a:lnTo>
                          <a:pt x="50040" y="0"/>
                        </a:lnTo>
                        <a:cubicBezTo>
                          <a:pt x="51760" y="0"/>
                          <a:pt x="53167" y="1406"/>
                          <a:pt x="53167" y="3127"/>
                        </a:cubicBezTo>
                        <a:cubicBezTo>
                          <a:pt x="53167" y="4849"/>
                          <a:pt x="51760" y="6255"/>
                          <a:pt x="50040" y="6255"/>
                        </a:cubicBezTo>
                        <a:close/>
                      </a:path>
                    </a:pathLst>
                  </a:custGeom>
                  <a:solidFill>
                    <a:srgbClr val="FFFFFF"/>
                  </a:solidFill>
                  <a:ln w="1851" cap="flat">
                    <a:noFill/>
                    <a:prstDash val="solid"/>
                    <a:miter/>
                  </a:ln>
                </p:spPr>
                <p:txBody>
                  <a:bodyPr/>
                  <a:lstStyle/>
                  <a:p>
                    <a:endParaRPr lang="en-US"/>
                  </a:p>
                </p:txBody>
              </p:sp>
            </p:grpSp>
          </p:grpSp>
          <p:grpSp>
            <p:nvGrpSpPr>
              <p:cNvPr id="156" name="Graphic 424">
                <a:extLst>
                  <a:ext uri="{FF2B5EF4-FFF2-40B4-BE49-F238E27FC236}">
                    <a16:creationId xmlns:a16="http://schemas.microsoft.com/office/drawing/2014/main" id="{4BFE33A1-BA17-C062-692A-1FD0B71A983A}"/>
                  </a:ext>
                </a:extLst>
              </p:cNvPr>
              <p:cNvGrpSpPr/>
              <p:nvPr/>
            </p:nvGrpSpPr>
            <p:grpSpPr>
              <a:xfrm>
                <a:off x="5719839" y="5338447"/>
                <a:ext cx="347944" cy="347944"/>
                <a:chOff x="5719839" y="5338447"/>
                <a:chExt cx="347944" cy="347944"/>
              </a:xfrm>
              <a:solidFill>
                <a:srgbClr val="FFFFFF"/>
              </a:solidFill>
            </p:grpSpPr>
            <p:sp>
              <p:nvSpPr>
                <p:cNvPr id="165" name="Freeform 164">
                  <a:extLst>
                    <a:ext uri="{FF2B5EF4-FFF2-40B4-BE49-F238E27FC236}">
                      <a16:creationId xmlns:a16="http://schemas.microsoft.com/office/drawing/2014/main" id="{1D1A45E3-23CD-0B98-5D37-746A7FE90FDF}"/>
                    </a:ext>
                  </a:extLst>
                </p:cNvPr>
                <p:cNvSpPr/>
                <p:nvPr/>
              </p:nvSpPr>
              <p:spPr>
                <a:xfrm>
                  <a:off x="5719839" y="5338447"/>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21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1" y="14323"/>
                        <a:pt x="14305" y="85941"/>
                        <a:pt x="14305" y="173991"/>
                      </a:cubicBezTo>
                      <a:cubicBezTo>
                        <a:pt x="14305" y="262041"/>
                        <a:pt x="85922" y="333658"/>
                        <a:pt x="173972" y="333658"/>
                      </a:cubicBezTo>
                      <a:cubicBezTo>
                        <a:pt x="262022" y="333658"/>
                        <a:pt x="333621" y="262041"/>
                        <a:pt x="333621" y="173991"/>
                      </a:cubicBezTo>
                      <a:cubicBezTo>
                        <a:pt x="333621" y="85941"/>
                        <a:pt x="262004" y="14323"/>
                        <a:pt x="173972" y="14323"/>
                      </a:cubicBezTo>
                      <a:close/>
                    </a:path>
                  </a:pathLst>
                </a:custGeom>
                <a:solidFill>
                  <a:srgbClr val="FFFFFF"/>
                </a:solidFill>
                <a:ln w="1851" cap="flat">
                  <a:noFill/>
                  <a:prstDash val="solid"/>
                  <a:miter/>
                </a:ln>
              </p:spPr>
              <p:txBody>
                <a:bodyPr/>
                <a:lstStyle/>
                <a:p>
                  <a:endParaRPr lang="en-US"/>
                </a:p>
              </p:txBody>
            </p:sp>
            <p:grpSp>
              <p:nvGrpSpPr>
                <p:cNvPr id="166" name="Graphic 424">
                  <a:extLst>
                    <a:ext uri="{FF2B5EF4-FFF2-40B4-BE49-F238E27FC236}">
                      <a16:creationId xmlns:a16="http://schemas.microsoft.com/office/drawing/2014/main" id="{9C6A5215-2C42-05BF-73C0-170FA82A9B07}"/>
                    </a:ext>
                  </a:extLst>
                </p:cNvPr>
                <p:cNvGrpSpPr/>
                <p:nvPr/>
              </p:nvGrpSpPr>
              <p:grpSpPr>
                <a:xfrm>
                  <a:off x="5816143" y="5463731"/>
                  <a:ext cx="155318" cy="114448"/>
                  <a:chOff x="5816143" y="5463731"/>
                  <a:chExt cx="155318" cy="114448"/>
                </a:xfrm>
                <a:solidFill>
                  <a:srgbClr val="FFFFFF"/>
                </a:solidFill>
              </p:grpSpPr>
              <p:sp>
                <p:nvSpPr>
                  <p:cNvPr id="167" name="Freeform 166">
                    <a:extLst>
                      <a:ext uri="{FF2B5EF4-FFF2-40B4-BE49-F238E27FC236}">
                        <a16:creationId xmlns:a16="http://schemas.microsoft.com/office/drawing/2014/main" id="{57E179FA-D40F-CB05-A870-B1C799B44CB7}"/>
                      </a:ext>
                    </a:extLst>
                  </p:cNvPr>
                  <p:cNvSpPr/>
                  <p:nvPr/>
                </p:nvSpPr>
                <p:spPr>
                  <a:xfrm>
                    <a:off x="5816143"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68" name="Freeform 167">
                    <a:extLst>
                      <a:ext uri="{FF2B5EF4-FFF2-40B4-BE49-F238E27FC236}">
                        <a16:creationId xmlns:a16="http://schemas.microsoft.com/office/drawing/2014/main" id="{F4209C4C-23DB-4114-D6B1-63B90FB71F6D}"/>
                      </a:ext>
                    </a:extLst>
                  </p:cNvPr>
                  <p:cNvSpPr/>
                  <p:nvPr/>
                </p:nvSpPr>
                <p:spPr>
                  <a:xfrm>
                    <a:off x="5952770"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69" name="Freeform 168">
                    <a:extLst>
                      <a:ext uri="{FF2B5EF4-FFF2-40B4-BE49-F238E27FC236}">
                        <a16:creationId xmlns:a16="http://schemas.microsoft.com/office/drawing/2014/main" id="{8BCABF8E-FBC0-EF40-9E90-ED7516BF62E5}"/>
                      </a:ext>
                    </a:extLst>
                  </p:cNvPr>
                  <p:cNvSpPr/>
                  <p:nvPr/>
                </p:nvSpPr>
                <p:spPr>
                  <a:xfrm>
                    <a:off x="5845412" y="5559979"/>
                    <a:ext cx="96756" cy="18200"/>
                  </a:xfrm>
                  <a:custGeom>
                    <a:avLst/>
                    <a:gdLst>
                      <a:gd name="csX0" fmla="*/ 95958 w 96756"/>
                      <a:gd name="csY0" fmla="*/ 17932 h 18200"/>
                      <a:gd name="csX1" fmla="*/ 89722 w 96756"/>
                      <a:gd name="csY1" fmla="*/ 17395 h 18200"/>
                      <a:gd name="csX2" fmla="*/ 87242 w 96756"/>
                      <a:gd name="csY2" fmla="*/ 16711 h 18200"/>
                      <a:gd name="csX3" fmla="*/ 81246 w 96756"/>
                      <a:gd name="csY3" fmla="*/ 14971 h 18200"/>
                      <a:gd name="csX4" fmla="*/ 78804 w 96756"/>
                      <a:gd name="csY4" fmla="*/ 14305 h 18200"/>
                      <a:gd name="csX5" fmla="*/ 48380 w 96756"/>
                      <a:gd name="csY5" fmla="*/ 10012 h 18200"/>
                      <a:gd name="csX6" fmla="*/ 2375 w 96756"/>
                      <a:gd name="csY6" fmla="*/ 18191 h 18200"/>
                      <a:gd name="csX7" fmla="*/ 821 w 96756"/>
                      <a:gd name="csY7" fmla="*/ 17932 h 18200"/>
                      <a:gd name="csX8" fmla="*/ 16680 w 96756"/>
                      <a:gd name="csY8" fmla="*/ 5126 h 18200"/>
                      <a:gd name="csX9" fmla="*/ 48380 w 96756"/>
                      <a:gd name="csY9" fmla="*/ 0 h 18200"/>
                      <a:gd name="csX10" fmla="*/ 80081 w 96756"/>
                      <a:gd name="csY10" fmla="*/ 5126 h 18200"/>
                      <a:gd name="csX11" fmla="*/ 88390 w 96756"/>
                      <a:gd name="csY11" fmla="*/ 9012 h 18200"/>
                      <a:gd name="csX12" fmla="*/ 90148 w 96756"/>
                      <a:gd name="csY12" fmla="*/ 10067 h 18200"/>
                      <a:gd name="csX13" fmla="*/ 92627 w 96756"/>
                      <a:gd name="csY13" fmla="*/ 11770 h 18200"/>
                      <a:gd name="csX14" fmla="*/ 94052 w 96756"/>
                      <a:gd name="csY14" fmla="*/ 12954 h 18200"/>
                      <a:gd name="csX15" fmla="*/ 95385 w 96756"/>
                      <a:gd name="csY15" fmla="*/ 14268 h 18200"/>
                      <a:gd name="csX16" fmla="*/ 95940 w 96756"/>
                      <a:gd name="csY16" fmla="*/ 17932 h 18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6756" h="18200">
                        <a:moveTo>
                          <a:pt x="95958" y="17932"/>
                        </a:moveTo>
                        <a:cubicBezTo>
                          <a:pt x="94737" y="18469"/>
                          <a:pt x="92646" y="18154"/>
                          <a:pt x="89722" y="17395"/>
                        </a:cubicBezTo>
                        <a:cubicBezTo>
                          <a:pt x="88963" y="17192"/>
                          <a:pt x="88131" y="16970"/>
                          <a:pt x="87242" y="16711"/>
                        </a:cubicBezTo>
                        <a:cubicBezTo>
                          <a:pt x="85466" y="16211"/>
                          <a:pt x="83467" y="15600"/>
                          <a:pt x="81246" y="14971"/>
                        </a:cubicBezTo>
                        <a:cubicBezTo>
                          <a:pt x="80469" y="14749"/>
                          <a:pt x="79655" y="14527"/>
                          <a:pt x="78804" y="14305"/>
                        </a:cubicBezTo>
                        <a:cubicBezTo>
                          <a:pt x="70939" y="12195"/>
                          <a:pt x="60705" y="10012"/>
                          <a:pt x="48380" y="10012"/>
                        </a:cubicBezTo>
                        <a:cubicBezTo>
                          <a:pt x="24489" y="10012"/>
                          <a:pt x="8482" y="18191"/>
                          <a:pt x="2375" y="18191"/>
                        </a:cubicBezTo>
                        <a:cubicBezTo>
                          <a:pt x="1764" y="18191"/>
                          <a:pt x="1228" y="18117"/>
                          <a:pt x="821" y="17932"/>
                        </a:cubicBezTo>
                        <a:cubicBezTo>
                          <a:pt x="-2640" y="16396"/>
                          <a:pt x="5262" y="9401"/>
                          <a:pt x="16680" y="5126"/>
                        </a:cubicBezTo>
                        <a:cubicBezTo>
                          <a:pt x="29412" y="370"/>
                          <a:pt x="42162" y="19"/>
                          <a:pt x="48380" y="0"/>
                        </a:cubicBezTo>
                        <a:cubicBezTo>
                          <a:pt x="54598" y="0"/>
                          <a:pt x="67349" y="352"/>
                          <a:pt x="80081" y="5126"/>
                        </a:cubicBezTo>
                        <a:cubicBezTo>
                          <a:pt x="83171" y="6273"/>
                          <a:pt x="86002" y="7624"/>
                          <a:pt x="88390" y="9012"/>
                        </a:cubicBezTo>
                        <a:cubicBezTo>
                          <a:pt x="89000" y="9364"/>
                          <a:pt x="89574" y="9715"/>
                          <a:pt x="90148" y="10067"/>
                        </a:cubicBezTo>
                        <a:cubicBezTo>
                          <a:pt x="91055" y="10641"/>
                          <a:pt x="91869" y="11214"/>
                          <a:pt x="92627" y="11770"/>
                        </a:cubicBezTo>
                        <a:cubicBezTo>
                          <a:pt x="93146" y="12177"/>
                          <a:pt x="93627" y="12565"/>
                          <a:pt x="94052" y="12954"/>
                        </a:cubicBezTo>
                        <a:cubicBezTo>
                          <a:pt x="94571" y="13417"/>
                          <a:pt x="95015" y="13842"/>
                          <a:pt x="95385" y="14268"/>
                        </a:cubicBezTo>
                        <a:cubicBezTo>
                          <a:pt x="96921" y="15970"/>
                          <a:pt x="97254" y="17358"/>
                          <a:pt x="95940" y="17932"/>
                        </a:cubicBezTo>
                        <a:close/>
                      </a:path>
                    </a:pathLst>
                  </a:custGeom>
                  <a:solidFill>
                    <a:srgbClr val="FFFFFF"/>
                  </a:solidFill>
                  <a:ln w="1851" cap="flat">
                    <a:noFill/>
                    <a:prstDash val="solid"/>
                    <a:miter/>
                  </a:ln>
                </p:spPr>
                <p:txBody>
                  <a:bodyPr/>
                  <a:lstStyle/>
                  <a:p>
                    <a:endParaRPr lang="en-US"/>
                  </a:p>
                </p:txBody>
              </p:sp>
            </p:grpSp>
          </p:grpSp>
          <p:grpSp>
            <p:nvGrpSpPr>
              <p:cNvPr id="157" name="Graphic 424">
                <a:extLst>
                  <a:ext uri="{FF2B5EF4-FFF2-40B4-BE49-F238E27FC236}">
                    <a16:creationId xmlns:a16="http://schemas.microsoft.com/office/drawing/2014/main" id="{5086C92F-C242-BAB6-16C4-9526127C5F21}"/>
                  </a:ext>
                </a:extLst>
              </p:cNvPr>
              <p:cNvGrpSpPr/>
              <p:nvPr/>
            </p:nvGrpSpPr>
            <p:grpSpPr>
              <a:xfrm>
                <a:off x="5289618" y="5937274"/>
                <a:ext cx="347944" cy="347944"/>
                <a:chOff x="5289618" y="5937274"/>
                <a:chExt cx="347944" cy="347944"/>
              </a:xfrm>
              <a:solidFill>
                <a:srgbClr val="FFFFFF"/>
              </a:solidFill>
            </p:grpSpPr>
            <p:sp>
              <p:nvSpPr>
                <p:cNvPr id="158" name="Freeform 157">
                  <a:extLst>
                    <a:ext uri="{FF2B5EF4-FFF2-40B4-BE49-F238E27FC236}">
                      <a16:creationId xmlns:a16="http://schemas.microsoft.com/office/drawing/2014/main" id="{B8B35B0C-BAFB-BBA8-02FF-80984CBD770C}"/>
                    </a:ext>
                  </a:extLst>
                </p:cNvPr>
                <p:cNvSpPr/>
                <p:nvPr/>
              </p:nvSpPr>
              <p:spPr>
                <a:xfrm>
                  <a:off x="5289618" y="5937274"/>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40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0" y="14323"/>
                        <a:pt x="14305" y="85941"/>
                        <a:pt x="14305" y="173991"/>
                      </a:cubicBezTo>
                      <a:cubicBezTo>
                        <a:pt x="14305" y="262041"/>
                        <a:pt x="85922" y="333658"/>
                        <a:pt x="173972" y="333658"/>
                      </a:cubicBezTo>
                      <a:cubicBezTo>
                        <a:pt x="262022" y="333658"/>
                        <a:pt x="333640" y="262041"/>
                        <a:pt x="333640" y="173991"/>
                      </a:cubicBezTo>
                      <a:cubicBezTo>
                        <a:pt x="333640" y="85941"/>
                        <a:pt x="262022" y="14323"/>
                        <a:pt x="173972" y="14323"/>
                      </a:cubicBezTo>
                      <a:close/>
                    </a:path>
                  </a:pathLst>
                </a:custGeom>
                <a:solidFill>
                  <a:srgbClr val="FFFFFF"/>
                </a:solidFill>
                <a:ln w="1851" cap="flat">
                  <a:noFill/>
                  <a:prstDash val="solid"/>
                  <a:miter/>
                </a:ln>
              </p:spPr>
              <p:txBody>
                <a:bodyPr/>
                <a:lstStyle/>
                <a:p>
                  <a:endParaRPr lang="en-US"/>
                </a:p>
              </p:txBody>
            </p:sp>
            <p:grpSp>
              <p:nvGrpSpPr>
                <p:cNvPr id="159" name="Graphic 424">
                  <a:extLst>
                    <a:ext uri="{FF2B5EF4-FFF2-40B4-BE49-F238E27FC236}">
                      <a16:creationId xmlns:a16="http://schemas.microsoft.com/office/drawing/2014/main" id="{A7C77A72-254E-BA72-55E7-A1077A1E9EF9}"/>
                    </a:ext>
                  </a:extLst>
                </p:cNvPr>
                <p:cNvGrpSpPr/>
                <p:nvPr/>
              </p:nvGrpSpPr>
              <p:grpSpPr>
                <a:xfrm>
                  <a:off x="5371729" y="6032569"/>
                  <a:ext cx="184019" cy="144418"/>
                  <a:chOff x="5371729" y="6032569"/>
                  <a:chExt cx="184019" cy="144418"/>
                </a:xfrm>
                <a:solidFill>
                  <a:srgbClr val="FFFFFF"/>
                </a:solidFill>
              </p:grpSpPr>
              <p:sp>
                <p:nvSpPr>
                  <p:cNvPr id="160" name="Freeform 159">
                    <a:extLst>
                      <a:ext uri="{FF2B5EF4-FFF2-40B4-BE49-F238E27FC236}">
                        <a16:creationId xmlns:a16="http://schemas.microsoft.com/office/drawing/2014/main" id="{98213E5F-6B42-546E-D7A9-BB86B54B00B7}"/>
                      </a:ext>
                    </a:extLst>
                  </p:cNvPr>
                  <p:cNvSpPr/>
                  <p:nvPr/>
                </p:nvSpPr>
                <p:spPr>
                  <a:xfrm>
                    <a:off x="5385922" y="607271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61" name="Freeform 160">
                    <a:extLst>
                      <a:ext uri="{FF2B5EF4-FFF2-40B4-BE49-F238E27FC236}">
                        <a16:creationId xmlns:a16="http://schemas.microsoft.com/office/drawing/2014/main" id="{9FA6819F-DB7D-D837-73AC-27F3AF51F17B}"/>
                      </a:ext>
                    </a:extLst>
                  </p:cNvPr>
                  <p:cNvSpPr/>
                  <p:nvPr/>
                </p:nvSpPr>
                <p:spPr>
                  <a:xfrm>
                    <a:off x="5522568" y="607271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62" name="Freeform 161">
                    <a:extLst>
                      <a:ext uri="{FF2B5EF4-FFF2-40B4-BE49-F238E27FC236}">
                        <a16:creationId xmlns:a16="http://schemas.microsoft.com/office/drawing/2014/main" id="{068265C7-81F6-033B-7862-E75039369F7F}"/>
                      </a:ext>
                    </a:extLst>
                  </p:cNvPr>
                  <p:cNvSpPr/>
                  <p:nvPr/>
                </p:nvSpPr>
                <p:spPr>
                  <a:xfrm>
                    <a:off x="5371729" y="6032569"/>
                    <a:ext cx="47181" cy="21307"/>
                  </a:xfrm>
                  <a:custGeom>
                    <a:avLst/>
                    <a:gdLst>
                      <a:gd name="csX0" fmla="*/ 39787 w 47181"/>
                      <a:gd name="csY0" fmla="*/ 1841 h 21307"/>
                      <a:gd name="csX1" fmla="*/ 6384 w 47181"/>
                      <a:gd name="csY1" fmla="*/ 13518 h 21307"/>
                      <a:gd name="csX2" fmla="*/ 3738 w 47181"/>
                      <a:gd name="csY2" fmla="*/ 20625 h 21307"/>
                      <a:gd name="csX3" fmla="*/ 46153 w 47181"/>
                      <a:gd name="csY3" fmla="*/ 6616 h 21307"/>
                      <a:gd name="csX4" fmla="*/ 39805 w 47181"/>
                      <a:gd name="csY4" fmla="*/ 1841 h 21307"/>
                      <a:gd name="csX5" fmla="*/ 39805 w 47181"/>
                      <a:gd name="csY5" fmla="*/ 1841 h 21307"/>
                    </a:gdLst>
                    <a:ahLst/>
                    <a:cxnLst>
                      <a:cxn ang="0">
                        <a:pos x="csX0" y="csY0"/>
                      </a:cxn>
                      <a:cxn ang="0">
                        <a:pos x="csX1" y="csY1"/>
                      </a:cxn>
                      <a:cxn ang="0">
                        <a:pos x="csX2" y="csY2"/>
                      </a:cxn>
                      <a:cxn ang="0">
                        <a:pos x="csX3" y="csY3"/>
                      </a:cxn>
                      <a:cxn ang="0">
                        <a:pos x="csX4" y="csY4"/>
                      </a:cxn>
                      <a:cxn ang="0">
                        <a:pos x="csX5" y="csY5"/>
                      </a:cxn>
                    </a:cxnLst>
                    <a:rect l="l" t="t" r="r" b="b"/>
                    <a:pathLst>
                      <a:path w="47181" h="21307">
                        <a:moveTo>
                          <a:pt x="39787" y="1841"/>
                        </a:moveTo>
                        <a:cubicBezTo>
                          <a:pt x="32736" y="10965"/>
                          <a:pt x="19338" y="16109"/>
                          <a:pt x="6384" y="13518"/>
                        </a:cubicBezTo>
                        <a:cubicBezTo>
                          <a:pt x="-167" y="12205"/>
                          <a:pt x="-2702" y="19551"/>
                          <a:pt x="3738" y="20625"/>
                        </a:cubicBezTo>
                        <a:cubicBezTo>
                          <a:pt x="19930" y="23326"/>
                          <a:pt x="36918" y="17886"/>
                          <a:pt x="46153" y="6616"/>
                        </a:cubicBezTo>
                        <a:cubicBezTo>
                          <a:pt x="49650" y="2341"/>
                          <a:pt x="43395" y="-2822"/>
                          <a:pt x="39805" y="1841"/>
                        </a:cubicBezTo>
                        <a:lnTo>
                          <a:pt x="39805" y="1841"/>
                        </a:lnTo>
                        <a:close/>
                      </a:path>
                    </a:pathLst>
                  </a:custGeom>
                  <a:solidFill>
                    <a:srgbClr val="FFFFFF"/>
                  </a:solidFill>
                  <a:ln w="1851" cap="flat">
                    <a:noFill/>
                    <a:prstDash val="solid"/>
                    <a:miter/>
                  </a:ln>
                </p:spPr>
                <p:txBody>
                  <a:bodyPr/>
                  <a:lstStyle/>
                  <a:p>
                    <a:endParaRPr lang="en-US"/>
                  </a:p>
                </p:txBody>
              </p:sp>
              <p:sp>
                <p:nvSpPr>
                  <p:cNvPr id="163" name="Freeform 162">
                    <a:extLst>
                      <a:ext uri="{FF2B5EF4-FFF2-40B4-BE49-F238E27FC236}">
                        <a16:creationId xmlns:a16="http://schemas.microsoft.com/office/drawing/2014/main" id="{0BAA32D2-C0C6-B240-FA1E-60BABDEBAC3C}"/>
                      </a:ext>
                    </a:extLst>
                  </p:cNvPr>
                  <p:cNvSpPr/>
                  <p:nvPr/>
                </p:nvSpPr>
                <p:spPr>
                  <a:xfrm>
                    <a:off x="5508567" y="6032569"/>
                    <a:ext cx="47181" cy="21307"/>
                  </a:xfrm>
                  <a:custGeom>
                    <a:avLst/>
                    <a:gdLst>
                      <a:gd name="csX0" fmla="*/ 7394 w 47181"/>
                      <a:gd name="csY0" fmla="*/ 1841 h 21307"/>
                      <a:gd name="csX1" fmla="*/ 40797 w 47181"/>
                      <a:gd name="csY1" fmla="*/ 13518 h 21307"/>
                      <a:gd name="csX2" fmla="*/ 43444 w 47181"/>
                      <a:gd name="csY2" fmla="*/ 20625 h 21307"/>
                      <a:gd name="csX3" fmla="*/ 1028 w 47181"/>
                      <a:gd name="csY3" fmla="*/ 6616 h 21307"/>
                      <a:gd name="csX4" fmla="*/ 7376 w 47181"/>
                      <a:gd name="csY4" fmla="*/ 1841 h 21307"/>
                      <a:gd name="csX5" fmla="*/ 7376 w 47181"/>
                      <a:gd name="csY5" fmla="*/ 1841 h 21307"/>
                    </a:gdLst>
                    <a:ahLst/>
                    <a:cxnLst>
                      <a:cxn ang="0">
                        <a:pos x="csX0" y="csY0"/>
                      </a:cxn>
                      <a:cxn ang="0">
                        <a:pos x="csX1" y="csY1"/>
                      </a:cxn>
                      <a:cxn ang="0">
                        <a:pos x="csX2" y="csY2"/>
                      </a:cxn>
                      <a:cxn ang="0">
                        <a:pos x="csX3" y="csY3"/>
                      </a:cxn>
                      <a:cxn ang="0">
                        <a:pos x="csX4" y="csY4"/>
                      </a:cxn>
                      <a:cxn ang="0">
                        <a:pos x="csX5" y="csY5"/>
                      </a:cxn>
                    </a:cxnLst>
                    <a:rect l="l" t="t" r="r" b="b"/>
                    <a:pathLst>
                      <a:path w="47181" h="21307">
                        <a:moveTo>
                          <a:pt x="7394" y="1841"/>
                        </a:moveTo>
                        <a:cubicBezTo>
                          <a:pt x="14445" y="10965"/>
                          <a:pt x="27843" y="16109"/>
                          <a:pt x="40797" y="13518"/>
                        </a:cubicBezTo>
                        <a:cubicBezTo>
                          <a:pt x="47348" y="12205"/>
                          <a:pt x="49884" y="19551"/>
                          <a:pt x="43444" y="20625"/>
                        </a:cubicBezTo>
                        <a:cubicBezTo>
                          <a:pt x="27251" y="23326"/>
                          <a:pt x="10263" y="17886"/>
                          <a:pt x="1028" y="6616"/>
                        </a:cubicBezTo>
                        <a:cubicBezTo>
                          <a:pt x="-2469" y="2341"/>
                          <a:pt x="3786" y="-2822"/>
                          <a:pt x="7376" y="1841"/>
                        </a:cubicBezTo>
                        <a:lnTo>
                          <a:pt x="7376" y="1841"/>
                        </a:lnTo>
                        <a:close/>
                      </a:path>
                    </a:pathLst>
                  </a:custGeom>
                  <a:solidFill>
                    <a:srgbClr val="FFFFFF"/>
                  </a:solidFill>
                  <a:ln w="1851" cap="flat">
                    <a:noFill/>
                    <a:prstDash val="solid"/>
                    <a:miter/>
                  </a:ln>
                </p:spPr>
                <p:txBody>
                  <a:bodyPr/>
                  <a:lstStyle/>
                  <a:p>
                    <a:endParaRPr lang="en-US"/>
                  </a:p>
                </p:txBody>
              </p:sp>
              <p:sp>
                <p:nvSpPr>
                  <p:cNvPr id="164" name="Freeform 163">
                    <a:extLst>
                      <a:ext uri="{FF2B5EF4-FFF2-40B4-BE49-F238E27FC236}">
                        <a16:creationId xmlns:a16="http://schemas.microsoft.com/office/drawing/2014/main" id="{54C045D5-8460-399D-F874-BD75DB0DBEC5}"/>
                      </a:ext>
                    </a:extLst>
                  </p:cNvPr>
                  <p:cNvSpPr/>
                  <p:nvPr/>
                </p:nvSpPr>
                <p:spPr>
                  <a:xfrm>
                    <a:off x="5415210" y="6158787"/>
                    <a:ext cx="96756" cy="18200"/>
                  </a:xfrm>
                  <a:custGeom>
                    <a:avLst/>
                    <a:gdLst>
                      <a:gd name="csX0" fmla="*/ 95959 w 96756"/>
                      <a:gd name="csY0" fmla="*/ 17932 h 18200"/>
                      <a:gd name="csX1" fmla="*/ 89722 w 96756"/>
                      <a:gd name="csY1" fmla="*/ 17395 h 18200"/>
                      <a:gd name="csX2" fmla="*/ 87242 w 96756"/>
                      <a:gd name="csY2" fmla="*/ 16711 h 18200"/>
                      <a:gd name="csX3" fmla="*/ 81246 w 96756"/>
                      <a:gd name="csY3" fmla="*/ 14971 h 18200"/>
                      <a:gd name="csX4" fmla="*/ 78804 w 96756"/>
                      <a:gd name="csY4" fmla="*/ 14305 h 18200"/>
                      <a:gd name="csX5" fmla="*/ 48380 w 96756"/>
                      <a:gd name="csY5" fmla="*/ 10012 h 18200"/>
                      <a:gd name="csX6" fmla="*/ 2375 w 96756"/>
                      <a:gd name="csY6" fmla="*/ 18191 h 18200"/>
                      <a:gd name="csX7" fmla="*/ 821 w 96756"/>
                      <a:gd name="csY7" fmla="*/ 17932 h 18200"/>
                      <a:gd name="csX8" fmla="*/ 16680 w 96756"/>
                      <a:gd name="csY8" fmla="*/ 5126 h 18200"/>
                      <a:gd name="csX9" fmla="*/ 48380 w 96756"/>
                      <a:gd name="csY9" fmla="*/ 0 h 18200"/>
                      <a:gd name="csX10" fmla="*/ 80081 w 96756"/>
                      <a:gd name="csY10" fmla="*/ 5126 h 18200"/>
                      <a:gd name="csX11" fmla="*/ 88390 w 96756"/>
                      <a:gd name="csY11" fmla="*/ 9012 h 18200"/>
                      <a:gd name="csX12" fmla="*/ 90148 w 96756"/>
                      <a:gd name="csY12" fmla="*/ 10067 h 18200"/>
                      <a:gd name="csX13" fmla="*/ 92628 w 96756"/>
                      <a:gd name="csY13" fmla="*/ 11770 h 18200"/>
                      <a:gd name="csX14" fmla="*/ 94052 w 96756"/>
                      <a:gd name="csY14" fmla="*/ 12954 h 18200"/>
                      <a:gd name="csX15" fmla="*/ 95385 w 96756"/>
                      <a:gd name="csY15" fmla="*/ 14268 h 18200"/>
                      <a:gd name="csX16" fmla="*/ 95940 w 96756"/>
                      <a:gd name="csY16" fmla="*/ 17932 h 18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6756" h="18200">
                        <a:moveTo>
                          <a:pt x="95959" y="17932"/>
                        </a:moveTo>
                        <a:cubicBezTo>
                          <a:pt x="94737" y="18469"/>
                          <a:pt x="92646" y="18154"/>
                          <a:pt x="89722" y="17395"/>
                        </a:cubicBezTo>
                        <a:cubicBezTo>
                          <a:pt x="88963" y="17192"/>
                          <a:pt x="88131" y="16970"/>
                          <a:pt x="87242" y="16711"/>
                        </a:cubicBezTo>
                        <a:cubicBezTo>
                          <a:pt x="85466" y="16211"/>
                          <a:pt x="83467" y="15600"/>
                          <a:pt x="81246" y="14971"/>
                        </a:cubicBezTo>
                        <a:cubicBezTo>
                          <a:pt x="80469" y="14749"/>
                          <a:pt x="79655" y="14527"/>
                          <a:pt x="78804" y="14305"/>
                        </a:cubicBezTo>
                        <a:cubicBezTo>
                          <a:pt x="70939" y="12195"/>
                          <a:pt x="60705" y="10012"/>
                          <a:pt x="48380" y="10012"/>
                        </a:cubicBezTo>
                        <a:cubicBezTo>
                          <a:pt x="24489" y="10012"/>
                          <a:pt x="8482" y="18191"/>
                          <a:pt x="2375" y="18191"/>
                        </a:cubicBezTo>
                        <a:cubicBezTo>
                          <a:pt x="1764" y="18191"/>
                          <a:pt x="1228" y="18117"/>
                          <a:pt x="821" y="17932"/>
                        </a:cubicBezTo>
                        <a:cubicBezTo>
                          <a:pt x="-2640" y="16396"/>
                          <a:pt x="5262" y="9401"/>
                          <a:pt x="16680" y="5126"/>
                        </a:cubicBezTo>
                        <a:cubicBezTo>
                          <a:pt x="29412" y="370"/>
                          <a:pt x="42162" y="19"/>
                          <a:pt x="48380" y="0"/>
                        </a:cubicBezTo>
                        <a:cubicBezTo>
                          <a:pt x="54598" y="0"/>
                          <a:pt x="67349" y="352"/>
                          <a:pt x="80081" y="5126"/>
                        </a:cubicBezTo>
                        <a:cubicBezTo>
                          <a:pt x="83171" y="6273"/>
                          <a:pt x="86002" y="7624"/>
                          <a:pt x="88390" y="9012"/>
                        </a:cubicBezTo>
                        <a:cubicBezTo>
                          <a:pt x="89000" y="9364"/>
                          <a:pt x="89574" y="9715"/>
                          <a:pt x="90148" y="10067"/>
                        </a:cubicBezTo>
                        <a:cubicBezTo>
                          <a:pt x="91054" y="10641"/>
                          <a:pt x="91869" y="11214"/>
                          <a:pt x="92628" y="11770"/>
                        </a:cubicBezTo>
                        <a:cubicBezTo>
                          <a:pt x="93146" y="12177"/>
                          <a:pt x="93627" y="12565"/>
                          <a:pt x="94052" y="12954"/>
                        </a:cubicBezTo>
                        <a:cubicBezTo>
                          <a:pt x="94571" y="13417"/>
                          <a:pt x="95015" y="13842"/>
                          <a:pt x="95385" y="14268"/>
                        </a:cubicBezTo>
                        <a:cubicBezTo>
                          <a:pt x="96921" y="15970"/>
                          <a:pt x="97254" y="17358"/>
                          <a:pt x="95940" y="17932"/>
                        </a:cubicBezTo>
                        <a:close/>
                      </a:path>
                    </a:pathLst>
                  </a:custGeom>
                  <a:solidFill>
                    <a:srgbClr val="FFFFFF"/>
                  </a:solidFill>
                  <a:ln w="1851" cap="flat">
                    <a:noFill/>
                    <a:prstDash val="solid"/>
                    <a:miter/>
                  </a:ln>
                </p:spPr>
                <p:txBody>
                  <a:bodyPr/>
                  <a:lstStyle/>
                  <a:p>
                    <a:endParaRPr lang="en-US"/>
                  </a:p>
                </p:txBody>
              </p:sp>
            </p:grpSp>
          </p:grpSp>
        </p:grpSp>
        <p:grpSp>
          <p:nvGrpSpPr>
            <p:cNvPr id="20" name="Graphic 424">
              <a:extLst>
                <a:ext uri="{FF2B5EF4-FFF2-40B4-BE49-F238E27FC236}">
                  <a16:creationId xmlns:a16="http://schemas.microsoft.com/office/drawing/2014/main" id="{A21E72D1-3FA6-6DC6-EDBE-98388B2EB4CD}"/>
                </a:ext>
              </a:extLst>
            </p:cNvPr>
            <p:cNvGrpSpPr/>
            <p:nvPr/>
          </p:nvGrpSpPr>
          <p:grpSpPr>
            <a:xfrm>
              <a:off x="6523921" y="5922303"/>
              <a:ext cx="332458" cy="671072"/>
              <a:chOff x="6364541" y="5614016"/>
              <a:chExt cx="481703" cy="972326"/>
            </a:xfrm>
          </p:grpSpPr>
          <p:grpSp>
            <p:nvGrpSpPr>
              <p:cNvPr id="91" name="Graphic 424">
                <a:extLst>
                  <a:ext uri="{FF2B5EF4-FFF2-40B4-BE49-F238E27FC236}">
                    <a16:creationId xmlns:a16="http://schemas.microsoft.com/office/drawing/2014/main" id="{598D45AE-C01F-B6F9-AB27-EC76343081D8}"/>
                  </a:ext>
                </a:extLst>
              </p:cNvPr>
              <p:cNvGrpSpPr/>
              <p:nvPr/>
            </p:nvGrpSpPr>
            <p:grpSpPr>
              <a:xfrm>
                <a:off x="6463176" y="5614016"/>
                <a:ext cx="288892" cy="679252"/>
                <a:chOff x="6463176" y="5614016"/>
                <a:chExt cx="288892" cy="679252"/>
              </a:xfrm>
              <a:solidFill>
                <a:srgbClr val="000000"/>
              </a:solidFill>
            </p:grpSpPr>
            <p:sp>
              <p:nvSpPr>
                <p:cNvPr id="151" name="Freeform 150">
                  <a:extLst>
                    <a:ext uri="{FF2B5EF4-FFF2-40B4-BE49-F238E27FC236}">
                      <a16:creationId xmlns:a16="http://schemas.microsoft.com/office/drawing/2014/main" id="{FD62B930-6D0A-9779-89D7-224D875A312D}"/>
                    </a:ext>
                  </a:extLst>
                </p:cNvPr>
                <p:cNvSpPr/>
                <p:nvPr/>
              </p:nvSpPr>
              <p:spPr>
                <a:xfrm>
                  <a:off x="6607614" y="5614053"/>
                  <a:ext cx="144455" cy="679214"/>
                </a:xfrm>
                <a:custGeom>
                  <a:avLst/>
                  <a:gdLst>
                    <a:gd name="csX0" fmla="*/ 0 w 144455"/>
                    <a:gd name="csY0" fmla="*/ 0 h 679214"/>
                    <a:gd name="csX1" fmla="*/ 0 w 144455"/>
                    <a:gd name="csY1" fmla="*/ 679215 h 679214"/>
                    <a:gd name="csX2" fmla="*/ 144455 w 144455"/>
                    <a:gd name="csY2" fmla="*/ 679215 h 679214"/>
                    <a:gd name="csX3" fmla="*/ 11862 w 144455"/>
                    <a:gd name="csY3" fmla="*/ 0 h 679214"/>
                    <a:gd name="csX4" fmla="*/ 0 w 144455"/>
                    <a:gd name="csY4" fmla="*/ 0 h 679214"/>
                  </a:gdLst>
                  <a:ahLst/>
                  <a:cxnLst>
                    <a:cxn ang="0">
                      <a:pos x="csX0" y="csY0"/>
                    </a:cxn>
                    <a:cxn ang="0">
                      <a:pos x="csX1" y="csY1"/>
                    </a:cxn>
                    <a:cxn ang="0">
                      <a:pos x="csX2" y="csY2"/>
                    </a:cxn>
                    <a:cxn ang="0">
                      <a:pos x="csX3" y="csY3"/>
                    </a:cxn>
                    <a:cxn ang="0">
                      <a:pos x="csX4" y="csY4"/>
                    </a:cxn>
                  </a:cxnLst>
                  <a:rect l="l" t="t" r="r" b="b"/>
                  <a:pathLst>
                    <a:path w="144455" h="679214">
                      <a:moveTo>
                        <a:pt x="0" y="0"/>
                      </a:moveTo>
                      <a:lnTo>
                        <a:pt x="0" y="679215"/>
                      </a:lnTo>
                      <a:lnTo>
                        <a:pt x="144455" y="679215"/>
                      </a:lnTo>
                      <a:lnTo>
                        <a:pt x="11862" y="0"/>
                      </a:lnTo>
                      <a:lnTo>
                        <a:pt x="0" y="0"/>
                      </a:lnTo>
                      <a:close/>
                    </a:path>
                  </a:pathLst>
                </a:custGeom>
                <a:solidFill>
                  <a:srgbClr val="000000"/>
                </a:solidFill>
                <a:ln w="1851" cap="flat">
                  <a:noFill/>
                  <a:prstDash val="solid"/>
                  <a:miter/>
                </a:ln>
              </p:spPr>
              <p:txBody>
                <a:bodyPr/>
                <a:lstStyle/>
                <a:p>
                  <a:endParaRPr lang="en-US"/>
                </a:p>
              </p:txBody>
            </p:sp>
            <p:sp>
              <p:nvSpPr>
                <p:cNvPr id="152" name="Freeform 151">
                  <a:extLst>
                    <a:ext uri="{FF2B5EF4-FFF2-40B4-BE49-F238E27FC236}">
                      <a16:creationId xmlns:a16="http://schemas.microsoft.com/office/drawing/2014/main" id="{A5131083-BA5C-FAD7-7DC2-7DD98DFB8461}"/>
                    </a:ext>
                  </a:extLst>
                </p:cNvPr>
                <p:cNvSpPr/>
                <p:nvPr/>
              </p:nvSpPr>
              <p:spPr>
                <a:xfrm>
                  <a:off x="6463176" y="5614016"/>
                  <a:ext cx="144437" cy="679252"/>
                </a:xfrm>
                <a:custGeom>
                  <a:avLst/>
                  <a:gdLst>
                    <a:gd name="csX0" fmla="*/ 132593 w 144437"/>
                    <a:gd name="csY0" fmla="*/ 19 h 679252"/>
                    <a:gd name="csX1" fmla="*/ 0 w 144437"/>
                    <a:gd name="csY1" fmla="*/ 679252 h 679252"/>
                    <a:gd name="csX2" fmla="*/ 144437 w 144437"/>
                    <a:gd name="csY2" fmla="*/ 679252 h 679252"/>
                    <a:gd name="csX3" fmla="*/ 144437 w 144437"/>
                    <a:gd name="csY3" fmla="*/ 37 h 679252"/>
                    <a:gd name="csX4" fmla="*/ 132593 w 144437"/>
                    <a:gd name="csY4" fmla="*/ 0 h 679252"/>
                  </a:gdLst>
                  <a:ahLst/>
                  <a:cxnLst>
                    <a:cxn ang="0">
                      <a:pos x="csX0" y="csY0"/>
                    </a:cxn>
                    <a:cxn ang="0">
                      <a:pos x="csX1" y="csY1"/>
                    </a:cxn>
                    <a:cxn ang="0">
                      <a:pos x="csX2" y="csY2"/>
                    </a:cxn>
                    <a:cxn ang="0">
                      <a:pos x="csX3" y="csY3"/>
                    </a:cxn>
                    <a:cxn ang="0">
                      <a:pos x="csX4" y="csY4"/>
                    </a:cxn>
                  </a:cxnLst>
                  <a:rect l="l" t="t" r="r" b="b"/>
                  <a:pathLst>
                    <a:path w="144437" h="679252">
                      <a:moveTo>
                        <a:pt x="132593" y="19"/>
                      </a:moveTo>
                      <a:lnTo>
                        <a:pt x="0" y="679252"/>
                      </a:lnTo>
                      <a:lnTo>
                        <a:pt x="144437" y="679252"/>
                      </a:lnTo>
                      <a:lnTo>
                        <a:pt x="144437" y="37"/>
                      </a:lnTo>
                      <a:cubicBezTo>
                        <a:pt x="129873" y="37"/>
                        <a:pt x="147157" y="19"/>
                        <a:pt x="132593" y="0"/>
                      </a:cubicBezTo>
                      <a:close/>
                    </a:path>
                  </a:pathLst>
                </a:custGeom>
                <a:solidFill>
                  <a:srgbClr val="000000"/>
                </a:solidFill>
                <a:ln w="1851" cap="flat">
                  <a:noFill/>
                  <a:prstDash val="solid"/>
                  <a:miter/>
                </a:ln>
              </p:spPr>
              <p:txBody>
                <a:bodyPr/>
                <a:lstStyle/>
                <a:p>
                  <a:endParaRPr lang="en-US"/>
                </a:p>
              </p:txBody>
            </p:sp>
          </p:grpSp>
          <p:grpSp>
            <p:nvGrpSpPr>
              <p:cNvPr id="92" name="Graphic 424">
                <a:extLst>
                  <a:ext uri="{FF2B5EF4-FFF2-40B4-BE49-F238E27FC236}">
                    <a16:creationId xmlns:a16="http://schemas.microsoft.com/office/drawing/2014/main" id="{0D355554-1A5B-C5BD-2FF5-6DE73B0FD778}"/>
                  </a:ext>
                </a:extLst>
              </p:cNvPr>
              <p:cNvGrpSpPr/>
              <p:nvPr/>
            </p:nvGrpSpPr>
            <p:grpSpPr>
              <a:xfrm>
                <a:off x="6364541" y="6082099"/>
                <a:ext cx="481703" cy="504243"/>
                <a:chOff x="6364541" y="6082099"/>
                <a:chExt cx="481703" cy="504243"/>
              </a:xfrm>
            </p:grpSpPr>
            <p:sp>
              <p:nvSpPr>
                <p:cNvPr id="99" name="Freeform 98">
                  <a:extLst>
                    <a:ext uri="{FF2B5EF4-FFF2-40B4-BE49-F238E27FC236}">
                      <a16:creationId xmlns:a16="http://schemas.microsoft.com/office/drawing/2014/main" id="{C24FD9AC-C8EE-1126-288A-C35AC37932CE}"/>
                    </a:ext>
                  </a:extLst>
                </p:cNvPr>
                <p:cNvSpPr/>
                <p:nvPr/>
              </p:nvSpPr>
              <p:spPr>
                <a:xfrm>
                  <a:off x="6364541" y="6082099"/>
                  <a:ext cx="481703" cy="504243"/>
                </a:xfrm>
                <a:custGeom>
                  <a:avLst/>
                  <a:gdLst>
                    <a:gd name="csX0" fmla="*/ 240852 w 481703"/>
                    <a:gd name="csY0" fmla="*/ 504244 h 504243"/>
                    <a:gd name="csX1" fmla="*/ 147102 w 481703"/>
                    <a:gd name="csY1" fmla="*/ 484424 h 504243"/>
                    <a:gd name="csX2" fmla="*/ 70544 w 481703"/>
                    <a:gd name="csY2" fmla="*/ 430387 h 504243"/>
                    <a:gd name="csX3" fmla="*/ 18931 w 481703"/>
                    <a:gd name="csY3" fmla="*/ 350258 h 504243"/>
                    <a:gd name="csX4" fmla="*/ 0 w 481703"/>
                    <a:gd name="csY4" fmla="*/ 252122 h 504243"/>
                    <a:gd name="csX5" fmla="*/ 18931 w 481703"/>
                    <a:gd name="csY5" fmla="*/ 153986 h 504243"/>
                    <a:gd name="csX6" fmla="*/ 70544 w 481703"/>
                    <a:gd name="csY6" fmla="*/ 73856 h 504243"/>
                    <a:gd name="csX7" fmla="*/ 147102 w 481703"/>
                    <a:gd name="csY7" fmla="*/ 19820 h 504243"/>
                    <a:gd name="csX8" fmla="*/ 240852 w 481703"/>
                    <a:gd name="csY8" fmla="*/ 0 h 504243"/>
                    <a:gd name="csX9" fmla="*/ 334602 w 481703"/>
                    <a:gd name="csY9" fmla="*/ 19820 h 504243"/>
                    <a:gd name="csX10" fmla="*/ 411160 w 481703"/>
                    <a:gd name="csY10" fmla="*/ 73856 h 504243"/>
                    <a:gd name="csX11" fmla="*/ 462772 w 481703"/>
                    <a:gd name="csY11" fmla="*/ 153986 h 504243"/>
                    <a:gd name="csX12" fmla="*/ 481704 w 481703"/>
                    <a:gd name="csY12" fmla="*/ 252122 h 504243"/>
                    <a:gd name="csX13" fmla="*/ 462772 w 481703"/>
                    <a:gd name="csY13" fmla="*/ 350258 h 504243"/>
                    <a:gd name="csX14" fmla="*/ 411160 w 481703"/>
                    <a:gd name="csY14" fmla="*/ 430387 h 504243"/>
                    <a:gd name="csX15" fmla="*/ 334602 w 481703"/>
                    <a:gd name="csY15" fmla="*/ 484424 h 504243"/>
                    <a:gd name="csX16" fmla="*/ 240852 w 481703"/>
                    <a:gd name="csY16" fmla="*/ 504244 h 5042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81703" h="504243">
                      <a:moveTo>
                        <a:pt x="240852" y="504244"/>
                      </a:moveTo>
                      <a:cubicBezTo>
                        <a:pt x="208337" y="504244"/>
                        <a:pt x="176803" y="497582"/>
                        <a:pt x="147102" y="484424"/>
                      </a:cubicBezTo>
                      <a:cubicBezTo>
                        <a:pt x="118418" y="471729"/>
                        <a:pt x="92658" y="453556"/>
                        <a:pt x="70544" y="430387"/>
                      </a:cubicBezTo>
                      <a:cubicBezTo>
                        <a:pt x="48429" y="407237"/>
                        <a:pt x="31053" y="380274"/>
                        <a:pt x="18931" y="350258"/>
                      </a:cubicBezTo>
                      <a:cubicBezTo>
                        <a:pt x="6366" y="319168"/>
                        <a:pt x="0" y="286154"/>
                        <a:pt x="0" y="252122"/>
                      </a:cubicBezTo>
                      <a:cubicBezTo>
                        <a:pt x="0" y="218090"/>
                        <a:pt x="6366" y="185076"/>
                        <a:pt x="18931" y="153986"/>
                      </a:cubicBezTo>
                      <a:cubicBezTo>
                        <a:pt x="31071" y="123970"/>
                        <a:pt x="48429" y="97007"/>
                        <a:pt x="70544" y="73856"/>
                      </a:cubicBezTo>
                      <a:cubicBezTo>
                        <a:pt x="92658" y="50706"/>
                        <a:pt x="118418" y="32515"/>
                        <a:pt x="147102" y="19820"/>
                      </a:cubicBezTo>
                      <a:cubicBezTo>
                        <a:pt x="176785" y="6681"/>
                        <a:pt x="208337" y="0"/>
                        <a:pt x="240852" y="0"/>
                      </a:cubicBezTo>
                      <a:cubicBezTo>
                        <a:pt x="273366" y="0"/>
                        <a:pt x="304900" y="6662"/>
                        <a:pt x="334602" y="19820"/>
                      </a:cubicBezTo>
                      <a:cubicBezTo>
                        <a:pt x="363286" y="32515"/>
                        <a:pt x="389046" y="50687"/>
                        <a:pt x="411160" y="73856"/>
                      </a:cubicBezTo>
                      <a:cubicBezTo>
                        <a:pt x="433274" y="97007"/>
                        <a:pt x="450651" y="123970"/>
                        <a:pt x="462772" y="153986"/>
                      </a:cubicBezTo>
                      <a:cubicBezTo>
                        <a:pt x="475338" y="185076"/>
                        <a:pt x="481704" y="218090"/>
                        <a:pt x="481704" y="252122"/>
                      </a:cubicBezTo>
                      <a:cubicBezTo>
                        <a:pt x="481704" y="286154"/>
                        <a:pt x="475338" y="319168"/>
                        <a:pt x="462772" y="350258"/>
                      </a:cubicBezTo>
                      <a:cubicBezTo>
                        <a:pt x="450633" y="380274"/>
                        <a:pt x="433274" y="407237"/>
                        <a:pt x="411160" y="430387"/>
                      </a:cubicBezTo>
                      <a:cubicBezTo>
                        <a:pt x="389046" y="453538"/>
                        <a:pt x="363286" y="471729"/>
                        <a:pt x="334602" y="484424"/>
                      </a:cubicBezTo>
                      <a:cubicBezTo>
                        <a:pt x="304919" y="497563"/>
                        <a:pt x="273366" y="504244"/>
                        <a:pt x="240852" y="504244"/>
                      </a:cubicBezTo>
                      <a:close/>
                    </a:path>
                  </a:pathLst>
                </a:custGeom>
                <a:solidFill>
                  <a:srgbClr val="FFFFFF">
                    <a:alpha val="0"/>
                  </a:srgbClr>
                </a:solidFill>
                <a:ln w="1851" cap="flat">
                  <a:noFill/>
                  <a:prstDash val="solid"/>
                  <a:miter/>
                </a:ln>
              </p:spPr>
              <p:txBody>
                <a:bodyPr/>
                <a:lstStyle/>
                <a:p>
                  <a:endParaRPr lang="en-US"/>
                </a:p>
              </p:txBody>
            </p:sp>
            <p:sp>
              <p:nvSpPr>
                <p:cNvPr id="100" name="Freeform 99">
                  <a:extLst>
                    <a:ext uri="{FF2B5EF4-FFF2-40B4-BE49-F238E27FC236}">
                      <a16:creationId xmlns:a16="http://schemas.microsoft.com/office/drawing/2014/main" id="{2D3044B4-33DD-3F53-0797-517B98F352B1}"/>
                    </a:ext>
                  </a:extLst>
                </p:cNvPr>
                <p:cNvSpPr/>
                <p:nvPr/>
              </p:nvSpPr>
              <p:spPr>
                <a:xfrm>
                  <a:off x="6365485" y="6082359"/>
                  <a:ext cx="479816" cy="501874"/>
                </a:xfrm>
                <a:custGeom>
                  <a:avLst/>
                  <a:gdLst>
                    <a:gd name="csX0" fmla="*/ 239908 w 479816"/>
                    <a:gd name="csY0" fmla="*/ 501875 h 501874"/>
                    <a:gd name="csX1" fmla="*/ 146528 w 479816"/>
                    <a:gd name="csY1" fmla="*/ 482148 h 501874"/>
                    <a:gd name="csX2" fmla="*/ 70266 w 479816"/>
                    <a:gd name="csY2" fmla="*/ 428370 h 501874"/>
                    <a:gd name="csX3" fmla="*/ 18857 w 479816"/>
                    <a:gd name="csY3" fmla="*/ 348611 h 501874"/>
                    <a:gd name="csX4" fmla="*/ 0 w 479816"/>
                    <a:gd name="csY4" fmla="*/ 250937 h 501874"/>
                    <a:gd name="csX5" fmla="*/ 18857 w 479816"/>
                    <a:gd name="csY5" fmla="*/ 153264 h 501874"/>
                    <a:gd name="csX6" fmla="*/ 70266 w 479816"/>
                    <a:gd name="csY6" fmla="*/ 73505 h 501874"/>
                    <a:gd name="csX7" fmla="*/ 146528 w 479816"/>
                    <a:gd name="csY7" fmla="*/ 19727 h 501874"/>
                    <a:gd name="csX8" fmla="*/ 239908 w 479816"/>
                    <a:gd name="csY8" fmla="*/ 0 h 501874"/>
                    <a:gd name="csX9" fmla="*/ 333288 w 479816"/>
                    <a:gd name="csY9" fmla="*/ 19727 h 501874"/>
                    <a:gd name="csX10" fmla="*/ 409550 w 479816"/>
                    <a:gd name="csY10" fmla="*/ 73505 h 501874"/>
                    <a:gd name="csX11" fmla="*/ 460959 w 479816"/>
                    <a:gd name="csY11" fmla="*/ 153264 h 501874"/>
                    <a:gd name="csX12" fmla="*/ 479816 w 479816"/>
                    <a:gd name="csY12" fmla="*/ 250937 h 501874"/>
                    <a:gd name="csX13" fmla="*/ 460959 w 479816"/>
                    <a:gd name="csY13" fmla="*/ 348611 h 501874"/>
                    <a:gd name="csX14" fmla="*/ 409550 w 479816"/>
                    <a:gd name="csY14" fmla="*/ 428370 h 501874"/>
                    <a:gd name="csX15" fmla="*/ 333288 w 479816"/>
                    <a:gd name="csY15" fmla="*/ 482148 h 501874"/>
                    <a:gd name="csX16" fmla="*/ 239908 w 479816"/>
                    <a:gd name="csY16" fmla="*/ 501875 h 501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9816" h="501874">
                      <a:moveTo>
                        <a:pt x="239908" y="501875"/>
                      </a:moveTo>
                      <a:cubicBezTo>
                        <a:pt x="207523" y="501875"/>
                        <a:pt x="176100" y="495231"/>
                        <a:pt x="146528" y="482148"/>
                      </a:cubicBezTo>
                      <a:cubicBezTo>
                        <a:pt x="117956" y="469508"/>
                        <a:pt x="92307" y="451410"/>
                        <a:pt x="70266" y="428370"/>
                      </a:cubicBezTo>
                      <a:cubicBezTo>
                        <a:pt x="48226" y="405331"/>
                        <a:pt x="30942" y="378479"/>
                        <a:pt x="18857" y="348611"/>
                      </a:cubicBezTo>
                      <a:cubicBezTo>
                        <a:pt x="6347" y="317669"/>
                        <a:pt x="0" y="284803"/>
                        <a:pt x="0" y="250937"/>
                      </a:cubicBezTo>
                      <a:cubicBezTo>
                        <a:pt x="0" y="217072"/>
                        <a:pt x="6347" y="184187"/>
                        <a:pt x="18857" y="153264"/>
                      </a:cubicBezTo>
                      <a:cubicBezTo>
                        <a:pt x="30942" y="123378"/>
                        <a:pt x="48244" y="96544"/>
                        <a:pt x="70266" y="73505"/>
                      </a:cubicBezTo>
                      <a:cubicBezTo>
                        <a:pt x="92307" y="50465"/>
                        <a:pt x="117956" y="32366"/>
                        <a:pt x="146528" y="19727"/>
                      </a:cubicBezTo>
                      <a:cubicBezTo>
                        <a:pt x="176100" y="6643"/>
                        <a:pt x="207523" y="0"/>
                        <a:pt x="239908" y="0"/>
                      </a:cubicBezTo>
                      <a:cubicBezTo>
                        <a:pt x="272293" y="0"/>
                        <a:pt x="303716" y="6643"/>
                        <a:pt x="333288" y="19727"/>
                      </a:cubicBezTo>
                      <a:cubicBezTo>
                        <a:pt x="361861" y="32366"/>
                        <a:pt x="387510" y="50465"/>
                        <a:pt x="409550" y="73505"/>
                      </a:cubicBezTo>
                      <a:cubicBezTo>
                        <a:pt x="431590" y="96544"/>
                        <a:pt x="448875" y="123396"/>
                        <a:pt x="460959" y="153264"/>
                      </a:cubicBezTo>
                      <a:cubicBezTo>
                        <a:pt x="473469" y="184206"/>
                        <a:pt x="479816" y="217072"/>
                        <a:pt x="479816" y="250937"/>
                      </a:cubicBezTo>
                      <a:cubicBezTo>
                        <a:pt x="479816" y="284803"/>
                        <a:pt x="473469" y="317688"/>
                        <a:pt x="460959" y="348611"/>
                      </a:cubicBezTo>
                      <a:cubicBezTo>
                        <a:pt x="448875" y="378497"/>
                        <a:pt x="431572" y="405331"/>
                        <a:pt x="409550" y="428370"/>
                      </a:cubicBezTo>
                      <a:cubicBezTo>
                        <a:pt x="387510" y="451410"/>
                        <a:pt x="361861" y="469508"/>
                        <a:pt x="333288" y="482148"/>
                      </a:cubicBezTo>
                      <a:cubicBezTo>
                        <a:pt x="303716" y="495231"/>
                        <a:pt x="272293" y="501875"/>
                        <a:pt x="239908" y="501875"/>
                      </a:cubicBezTo>
                      <a:close/>
                    </a:path>
                  </a:pathLst>
                </a:custGeom>
                <a:solidFill>
                  <a:srgbClr val="FAFAFA">
                    <a:alpha val="2000"/>
                  </a:srgbClr>
                </a:solidFill>
                <a:ln w="1851" cap="flat">
                  <a:noFill/>
                  <a:prstDash val="solid"/>
                  <a:miter/>
                </a:ln>
              </p:spPr>
              <p:txBody>
                <a:bodyPr/>
                <a:lstStyle/>
                <a:p>
                  <a:endParaRPr lang="en-US"/>
                </a:p>
              </p:txBody>
            </p:sp>
            <p:sp>
              <p:nvSpPr>
                <p:cNvPr id="101" name="Freeform 100">
                  <a:extLst>
                    <a:ext uri="{FF2B5EF4-FFF2-40B4-BE49-F238E27FC236}">
                      <a16:creationId xmlns:a16="http://schemas.microsoft.com/office/drawing/2014/main" id="{B2365650-80A2-D882-7001-3AC29A8853A1}"/>
                    </a:ext>
                  </a:extLst>
                </p:cNvPr>
                <p:cNvSpPr/>
                <p:nvPr/>
              </p:nvSpPr>
              <p:spPr>
                <a:xfrm>
                  <a:off x="6366429" y="6082525"/>
                  <a:ext cx="477928" cy="499580"/>
                </a:xfrm>
                <a:custGeom>
                  <a:avLst/>
                  <a:gdLst>
                    <a:gd name="csX0" fmla="*/ 238964 w 477928"/>
                    <a:gd name="csY0" fmla="*/ 499580 h 499580"/>
                    <a:gd name="csX1" fmla="*/ 145955 w 477928"/>
                    <a:gd name="csY1" fmla="*/ 479946 h 499580"/>
                    <a:gd name="csX2" fmla="*/ 69989 w 477928"/>
                    <a:gd name="csY2" fmla="*/ 426409 h 499580"/>
                    <a:gd name="csX3" fmla="*/ 18783 w 477928"/>
                    <a:gd name="csY3" fmla="*/ 347019 h 499580"/>
                    <a:gd name="csX4" fmla="*/ 0 w 477928"/>
                    <a:gd name="csY4" fmla="*/ 249790 h 499580"/>
                    <a:gd name="csX5" fmla="*/ 18783 w 477928"/>
                    <a:gd name="csY5" fmla="*/ 152561 h 499580"/>
                    <a:gd name="csX6" fmla="*/ 69989 w 477928"/>
                    <a:gd name="csY6" fmla="*/ 73172 h 499580"/>
                    <a:gd name="csX7" fmla="*/ 145955 w 477928"/>
                    <a:gd name="csY7" fmla="*/ 19635 h 499580"/>
                    <a:gd name="csX8" fmla="*/ 238964 w 477928"/>
                    <a:gd name="csY8" fmla="*/ 0 h 499580"/>
                    <a:gd name="csX9" fmla="*/ 331974 w 477928"/>
                    <a:gd name="csY9" fmla="*/ 19635 h 499580"/>
                    <a:gd name="csX10" fmla="*/ 407940 w 477928"/>
                    <a:gd name="csY10" fmla="*/ 73172 h 499580"/>
                    <a:gd name="csX11" fmla="*/ 459145 w 477928"/>
                    <a:gd name="csY11" fmla="*/ 152561 h 499580"/>
                    <a:gd name="csX12" fmla="*/ 477929 w 477928"/>
                    <a:gd name="csY12" fmla="*/ 249790 h 499580"/>
                    <a:gd name="csX13" fmla="*/ 459145 w 477928"/>
                    <a:gd name="csY13" fmla="*/ 347019 h 499580"/>
                    <a:gd name="csX14" fmla="*/ 407940 w 477928"/>
                    <a:gd name="csY14" fmla="*/ 426409 h 499580"/>
                    <a:gd name="csX15" fmla="*/ 331974 w 477928"/>
                    <a:gd name="csY15" fmla="*/ 479946 h 499580"/>
                    <a:gd name="csX16" fmla="*/ 238964 w 477928"/>
                    <a:gd name="csY16" fmla="*/ 499580 h 4995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7928" h="499580">
                      <a:moveTo>
                        <a:pt x="238964" y="499580"/>
                      </a:moveTo>
                      <a:cubicBezTo>
                        <a:pt x="206709" y="499580"/>
                        <a:pt x="175416" y="492974"/>
                        <a:pt x="145955" y="479946"/>
                      </a:cubicBezTo>
                      <a:cubicBezTo>
                        <a:pt x="117493" y="467362"/>
                        <a:pt x="91936" y="449356"/>
                        <a:pt x="69989" y="426409"/>
                      </a:cubicBezTo>
                      <a:cubicBezTo>
                        <a:pt x="48041" y="403462"/>
                        <a:pt x="30812" y="376758"/>
                        <a:pt x="18783" y="347019"/>
                      </a:cubicBezTo>
                      <a:cubicBezTo>
                        <a:pt x="6329" y="316226"/>
                        <a:pt x="0" y="283508"/>
                        <a:pt x="0" y="249790"/>
                      </a:cubicBezTo>
                      <a:cubicBezTo>
                        <a:pt x="0" y="216073"/>
                        <a:pt x="6311" y="183355"/>
                        <a:pt x="18783" y="152561"/>
                      </a:cubicBezTo>
                      <a:cubicBezTo>
                        <a:pt x="30812" y="122822"/>
                        <a:pt x="48041" y="96100"/>
                        <a:pt x="69989" y="73172"/>
                      </a:cubicBezTo>
                      <a:cubicBezTo>
                        <a:pt x="91936" y="50225"/>
                        <a:pt x="117493" y="32219"/>
                        <a:pt x="145955" y="19635"/>
                      </a:cubicBezTo>
                      <a:cubicBezTo>
                        <a:pt x="175416" y="6607"/>
                        <a:pt x="206709" y="0"/>
                        <a:pt x="238964" y="0"/>
                      </a:cubicBezTo>
                      <a:cubicBezTo>
                        <a:pt x="271220" y="0"/>
                        <a:pt x="302513" y="6607"/>
                        <a:pt x="331974" y="19635"/>
                      </a:cubicBezTo>
                      <a:cubicBezTo>
                        <a:pt x="360436" y="32219"/>
                        <a:pt x="385992" y="50225"/>
                        <a:pt x="407940" y="73172"/>
                      </a:cubicBezTo>
                      <a:cubicBezTo>
                        <a:pt x="429888" y="96119"/>
                        <a:pt x="447117" y="122822"/>
                        <a:pt x="459145" y="152561"/>
                      </a:cubicBezTo>
                      <a:cubicBezTo>
                        <a:pt x="471600" y="183355"/>
                        <a:pt x="477929" y="216073"/>
                        <a:pt x="477929" y="249790"/>
                      </a:cubicBezTo>
                      <a:cubicBezTo>
                        <a:pt x="477929" y="283508"/>
                        <a:pt x="471618" y="316226"/>
                        <a:pt x="459145" y="347019"/>
                      </a:cubicBezTo>
                      <a:cubicBezTo>
                        <a:pt x="447117" y="376758"/>
                        <a:pt x="429888" y="403480"/>
                        <a:pt x="407940" y="426409"/>
                      </a:cubicBezTo>
                      <a:cubicBezTo>
                        <a:pt x="385992" y="449356"/>
                        <a:pt x="360436" y="467362"/>
                        <a:pt x="331974" y="479946"/>
                      </a:cubicBezTo>
                      <a:cubicBezTo>
                        <a:pt x="302513" y="492974"/>
                        <a:pt x="271220" y="499580"/>
                        <a:pt x="238964" y="499580"/>
                      </a:cubicBezTo>
                      <a:close/>
                    </a:path>
                  </a:pathLst>
                </a:custGeom>
                <a:solidFill>
                  <a:srgbClr val="F5F5F5">
                    <a:alpha val="4000"/>
                  </a:srgbClr>
                </a:solidFill>
                <a:ln w="1851" cap="flat">
                  <a:noFill/>
                  <a:prstDash val="solid"/>
                  <a:miter/>
                </a:ln>
              </p:spPr>
              <p:txBody>
                <a:bodyPr/>
                <a:lstStyle/>
                <a:p>
                  <a:endParaRPr lang="en-US"/>
                </a:p>
              </p:txBody>
            </p:sp>
            <p:sp>
              <p:nvSpPr>
                <p:cNvPr id="102" name="Freeform 101">
                  <a:extLst>
                    <a:ext uri="{FF2B5EF4-FFF2-40B4-BE49-F238E27FC236}">
                      <a16:creationId xmlns:a16="http://schemas.microsoft.com/office/drawing/2014/main" id="{3E5AB11B-3C2F-4834-3B1D-86E458AA4262}"/>
                    </a:ext>
                  </a:extLst>
                </p:cNvPr>
                <p:cNvSpPr/>
                <p:nvPr/>
              </p:nvSpPr>
              <p:spPr>
                <a:xfrm>
                  <a:off x="6367391" y="6082710"/>
                  <a:ext cx="476004" cy="497266"/>
                </a:xfrm>
                <a:custGeom>
                  <a:avLst/>
                  <a:gdLst>
                    <a:gd name="csX0" fmla="*/ 238002 w 476004"/>
                    <a:gd name="csY0" fmla="*/ 497267 h 497266"/>
                    <a:gd name="csX1" fmla="*/ 145362 w 476004"/>
                    <a:gd name="csY1" fmla="*/ 477725 h 497266"/>
                    <a:gd name="csX2" fmla="*/ 69711 w 476004"/>
                    <a:gd name="csY2" fmla="*/ 424447 h 497266"/>
                    <a:gd name="csX3" fmla="*/ 18709 w 476004"/>
                    <a:gd name="csY3" fmla="*/ 345409 h 497266"/>
                    <a:gd name="csX4" fmla="*/ 0 w 476004"/>
                    <a:gd name="csY4" fmla="*/ 248643 h 497266"/>
                    <a:gd name="csX5" fmla="*/ 18709 w 476004"/>
                    <a:gd name="csY5" fmla="*/ 151858 h 497266"/>
                    <a:gd name="csX6" fmla="*/ 69711 w 476004"/>
                    <a:gd name="csY6" fmla="*/ 72820 h 497266"/>
                    <a:gd name="csX7" fmla="*/ 145362 w 476004"/>
                    <a:gd name="csY7" fmla="*/ 19542 h 497266"/>
                    <a:gd name="csX8" fmla="*/ 238002 w 476004"/>
                    <a:gd name="csY8" fmla="*/ 0 h 497266"/>
                    <a:gd name="csX9" fmla="*/ 330642 w 476004"/>
                    <a:gd name="csY9" fmla="*/ 19542 h 497266"/>
                    <a:gd name="csX10" fmla="*/ 406293 w 476004"/>
                    <a:gd name="csY10" fmla="*/ 72820 h 497266"/>
                    <a:gd name="csX11" fmla="*/ 457295 w 476004"/>
                    <a:gd name="csY11" fmla="*/ 151858 h 497266"/>
                    <a:gd name="csX12" fmla="*/ 476004 w 476004"/>
                    <a:gd name="csY12" fmla="*/ 248643 h 497266"/>
                    <a:gd name="csX13" fmla="*/ 457295 w 476004"/>
                    <a:gd name="csY13" fmla="*/ 345409 h 497266"/>
                    <a:gd name="csX14" fmla="*/ 406293 w 476004"/>
                    <a:gd name="csY14" fmla="*/ 424447 h 497266"/>
                    <a:gd name="csX15" fmla="*/ 330642 w 476004"/>
                    <a:gd name="csY15" fmla="*/ 477725 h 497266"/>
                    <a:gd name="csX16" fmla="*/ 238002 w 476004"/>
                    <a:gd name="csY16" fmla="*/ 497267 h 497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6004" h="497266">
                      <a:moveTo>
                        <a:pt x="238002" y="497267"/>
                      </a:moveTo>
                      <a:cubicBezTo>
                        <a:pt x="205876" y="497267"/>
                        <a:pt x="174694" y="490697"/>
                        <a:pt x="145362" y="477725"/>
                      </a:cubicBezTo>
                      <a:cubicBezTo>
                        <a:pt x="117012" y="465196"/>
                        <a:pt x="91566" y="447283"/>
                        <a:pt x="69711" y="424447"/>
                      </a:cubicBezTo>
                      <a:cubicBezTo>
                        <a:pt x="47856" y="401611"/>
                        <a:pt x="30683" y="375018"/>
                        <a:pt x="18709" y="345409"/>
                      </a:cubicBezTo>
                      <a:cubicBezTo>
                        <a:pt x="6292" y="314764"/>
                        <a:pt x="0" y="282193"/>
                        <a:pt x="0" y="248643"/>
                      </a:cubicBezTo>
                      <a:cubicBezTo>
                        <a:pt x="0" y="215092"/>
                        <a:pt x="6292" y="182522"/>
                        <a:pt x="18709" y="151858"/>
                      </a:cubicBezTo>
                      <a:cubicBezTo>
                        <a:pt x="30701" y="122249"/>
                        <a:pt x="47856" y="95656"/>
                        <a:pt x="69711" y="72820"/>
                      </a:cubicBezTo>
                      <a:cubicBezTo>
                        <a:pt x="91566" y="49984"/>
                        <a:pt x="117030" y="32052"/>
                        <a:pt x="145362" y="19542"/>
                      </a:cubicBezTo>
                      <a:cubicBezTo>
                        <a:pt x="174712" y="6570"/>
                        <a:pt x="205876" y="0"/>
                        <a:pt x="238002" y="0"/>
                      </a:cubicBezTo>
                      <a:cubicBezTo>
                        <a:pt x="270128" y="0"/>
                        <a:pt x="301310" y="6570"/>
                        <a:pt x="330642" y="19542"/>
                      </a:cubicBezTo>
                      <a:cubicBezTo>
                        <a:pt x="358992" y="32070"/>
                        <a:pt x="384438" y="49984"/>
                        <a:pt x="406293" y="72820"/>
                      </a:cubicBezTo>
                      <a:cubicBezTo>
                        <a:pt x="428148" y="95656"/>
                        <a:pt x="445321" y="122249"/>
                        <a:pt x="457295" y="151858"/>
                      </a:cubicBezTo>
                      <a:cubicBezTo>
                        <a:pt x="469712" y="182503"/>
                        <a:pt x="476004" y="215073"/>
                        <a:pt x="476004" y="248643"/>
                      </a:cubicBezTo>
                      <a:cubicBezTo>
                        <a:pt x="476004" y="282212"/>
                        <a:pt x="469712" y="314764"/>
                        <a:pt x="457295" y="345409"/>
                      </a:cubicBezTo>
                      <a:cubicBezTo>
                        <a:pt x="445303" y="375018"/>
                        <a:pt x="428148" y="401611"/>
                        <a:pt x="406293" y="424447"/>
                      </a:cubicBezTo>
                      <a:cubicBezTo>
                        <a:pt x="384438" y="447283"/>
                        <a:pt x="358974" y="465215"/>
                        <a:pt x="330642" y="477725"/>
                      </a:cubicBezTo>
                      <a:cubicBezTo>
                        <a:pt x="301292" y="490697"/>
                        <a:pt x="270128" y="497267"/>
                        <a:pt x="238002" y="497267"/>
                      </a:cubicBezTo>
                      <a:close/>
                    </a:path>
                  </a:pathLst>
                </a:custGeom>
                <a:solidFill>
                  <a:srgbClr val="F0F0F0">
                    <a:alpha val="6000"/>
                  </a:srgbClr>
                </a:solidFill>
                <a:ln w="1851" cap="flat">
                  <a:noFill/>
                  <a:prstDash val="solid"/>
                  <a:miter/>
                </a:ln>
              </p:spPr>
              <p:txBody>
                <a:bodyPr/>
                <a:lstStyle/>
                <a:p>
                  <a:endParaRPr lang="en-US"/>
                </a:p>
              </p:txBody>
            </p:sp>
            <p:sp>
              <p:nvSpPr>
                <p:cNvPr id="103" name="Freeform 102">
                  <a:extLst>
                    <a:ext uri="{FF2B5EF4-FFF2-40B4-BE49-F238E27FC236}">
                      <a16:creationId xmlns:a16="http://schemas.microsoft.com/office/drawing/2014/main" id="{63F48836-FF8F-8B25-2CD3-5A1BA4DC1BF3}"/>
                    </a:ext>
                  </a:extLst>
                </p:cNvPr>
                <p:cNvSpPr/>
                <p:nvPr/>
              </p:nvSpPr>
              <p:spPr>
                <a:xfrm>
                  <a:off x="6368279" y="6082895"/>
                  <a:ext cx="474190" cy="494953"/>
                </a:xfrm>
                <a:custGeom>
                  <a:avLst/>
                  <a:gdLst>
                    <a:gd name="csX0" fmla="*/ 237095 w 474190"/>
                    <a:gd name="csY0" fmla="*/ 494954 h 494953"/>
                    <a:gd name="csX1" fmla="*/ 144807 w 474190"/>
                    <a:gd name="csY1" fmla="*/ 475504 h 494953"/>
                    <a:gd name="csX2" fmla="*/ 69452 w 474190"/>
                    <a:gd name="csY2" fmla="*/ 422467 h 494953"/>
                    <a:gd name="csX3" fmla="*/ 18635 w 474190"/>
                    <a:gd name="csY3" fmla="*/ 343799 h 494953"/>
                    <a:gd name="csX4" fmla="*/ 0 w 474190"/>
                    <a:gd name="csY4" fmla="*/ 247477 h 494953"/>
                    <a:gd name="csX5" fmla="*/ 18635 w 474190"/>
                    <a:gd name="csY5" fmla="*/ 151155 h 494953"/>
                    <a:gd name="csX6" fmla="*/ 69452 w 474190"/>
                    <a:gd name="csY6" fmla="*/ 72487 h 494953"/>
                    <a:gd name="csX7" fmla="*/ 144807 w 474190"/>
                    <a:gd name="csY7" fmla="*/ 19450 h 494953"/>
                    <a:gd name="csX8" fmla="*/ 237095 w 474190"/>
                    <a:gd name="csY8" fmla="*/ 0 h 494953"/>
                    <a:gd name="csX9" fmla="*/ 329383 w 474190"/>
                    <a:gd name="csY9" fmla="*/ 19450 h 494953"/>
                    <a:gd name="csX10" fmla="*/ 404739 w 474190"/>
                    <a:gd name="csY10" fmla="*/ 72487 h 494953"/>
                    <a:gd name="csX11" fmla="*/ 455555 w 474190"/>
                    <a:gd name="csY11" fmla="*/ 151155 h 494953"/>
                    <a:gd name="csX12" fmla="*/ 474191 w 474190"/>
                    <a:gd name="csY12" fmla="*/ 247477 h 494953"/>
                    <a:gd name="csX13" fmla="*/ 455555 w 474190"/>
                    <a:gd name="csY13" fmla="*/ 343799 h 494953"/>
                    <a:gd name="csX14" fmla="*/ 404739 w 474190"/>
                    <a:gd name="csY14" fmla="*/ 422467 h 494953"/>
                    <a:gd name="csX15" fmla="*/ 329383 w 474190"/>
                    <a:gd name="csY15" fmla="*/ 475504 h 494953"/>
                    <a:gd name="csX16" fmla="*/ 237095 w 474190"/>
                    <a:gd name="csY16" fmla="*/ 494954 h 49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4190" h="494953">
                      <a:moveTo>
                        <a:pt x="237095" y="494954"/>
                      </a:moveTo>
                      <a:cubicBezTo>
                        <a:pt x="205080" y="494954"/>
                        <a:pt x="174046" y="488403"/>
                        <a:pt x="144807" y="475504"/>
                      </a:cubicBezTo>
                      <a:cubicBezTo>
                        <a:pt x="116568" y="463031"/>
                        <a:pt x="91215" y="445192"/>
                        <a:pt x="69452" y="422467"/>
                      </a:cubicBezTo>
                      <a:cubicBezTo>
                        <a:pt x="47671" y="399742"/>
                        <a:pt x="30590" y="373279"/>
                        <a:pt x="18635" y="343799"/>
                      </a:cubicBezTo>
                      <a:cubicBezTo>
                        <a:pt x="6273" y="313283"/>
                        <a:pt x="0" y="280880"/>
                        <a:pt x="0" y="247477"/>
                      </a:cubicBezTo>
                      <a:cubicBezTo>
                        <a:pt x="0" y="214074"/>
                        <a:pt x="6273" y="181671"/>
                        <a:pt x="18635" y="151155"/>
                      </a:cubicBezTo>
                      <a:cubicBezTo>
                        <a:pt x="30571" y="121694"/>
                        <a:pt x="47671" y="95230"/>
                        <a:pt x="69452" y="72487"/>
                      </a:cubicBezTo>
                      <a:cubicBezTo>
                        <a:pt x="91233" y="49762"/>
                        <a:pt x="116586" y="31922"/>
                        <a:pt x="144807" y="19450"/>
                      </a:cubicBezTo>
                      <a:cubicBezTo>
                        <a:pt x="174028" y="6551"/>
                        <a:pt x="205080" y="0"/>
                        <a:pt x="237095" y="0"/>
                      </a:cubicBezTo>
                      <a:cubicBezTo>
                        <a:pt x="269110" y="0"/>
                        <a:pt x="300144" y="6551"/>
                        <a:pt x="329383" y="19450"/>
                      </a:cubicBezTo>
                      <a:cubicBezTo>
                        <a:pt x="357623" y="31922"/>
                        <a:pt x="382976" y="49762"/>
                        <a:pt x="404739" y="72487"/>
                      </a:cubicBezTo>
                      <a:cubicBezTo>
                        <a:pt x="426520" y="95212"/>
                        <a:pt x="443601" y="121675"/>
                        <a:pt x="455555" y="151155"/>
                      </a:cubicBezTo>
                      <a:cubicBezTo>
                        <a:pt x="467917" y="181671"/>
                        <a:pt x="474191" y="214074"/>
                        <a:pt x="474191" y="247477"/>
                      </a:cubicBezTo>
                      <a:cubicBezTo>
                        <a:pt x="474191" y="280880"/>
                        <a:pt x="467917" y="313283"/>
                        <a:pt x="455555" y="343799"/>
                      </a:cubicBezTo>
                      <a:cubicBezTo>
                        <a:pt x="443619" y="373260"/>
                        <a:pt x="426520" y="399723"/>
                        <a:pt x="404739" y="422467"/>
                      </a:cubicBezTo>
                      <a:cubicBezTo>
                        <a:pt x="382957" y="445192"/>
                        <a:pt x="357605" y="463031"/>
                        <a:pt x="329383" y="475504"/>
                      </a:cubicBezTo>
                      <a:cubicBezTo>
                        <a:pt x="300163" y="488403"/>
                        <a:pt x="269110" y="494954"/>
                        <a:pt x="237095" y="494954"/>
                      </a:cubicBezTo>
                      <a:close/>
                    </a:path>
                  </a:pathLst>
                </a:custGeom>
                <a:solidFill>
                  <a:srgbClr val="EBEBEB">
                    <a:alpha val="8000"/>
                  </a:srgbClr>
                </a:solidFill>
                <a:ln w="1851" cap="flat">
                  <a:noFill/>
                  <a:prstDash val="solid"/>
                  <a:miter/>
                </a:ln>
              </p:spPr>
              <p:txBody>
                <a:bodyPr/>
                <a:lstStyle/>
                <a:p>
                  <a:endParaRPr lang="en-US"/>
                </a:p>
              </p:txBody>
            </p:sp>
            <p:sp>
              <p:nvSpPr>
                <p:cNvPr id="104" name="Freeform 103">
                  <a:extLst>
                    <a:ext uri="{FF2B5EF4-FFF2-40B4-BE49-F238E27FC236}">
                      <a16:creationId xmlns:a16="http://schemas.microsoft.com/office/drawing/2014/main" id="{A79A532E-A341-7B32-EB3E-4753E530347F}"/>
                    </a:ext>
                  </a:extLst>
                </p:cNvPr>
                <p:cNvSpPr/>
                <p:nvPr/>
              </p:nvSpPr>
              <p:spPr>
                <a:xfrm>
                  <a:off x="6369223" y="6083099"/>
                  <a:ext cx="472302" cy="492621"/>
                </a:xfrm>
                <a:custGeom>
                  <a:avLst/>
                  <a:gdLst>
                    <a:gd name="csX0" fmla="*/ 236152 w 472302"/>
                    <a:gd name="csY0" fmla="*/ 492622 h 492621"/>
                    <a:gd name="csX1" fmla="*/ 144234 w 472302"/>
                    <a:gd name="csY1" fmla="*/ 473265 h 492621"/>
                    <a:gd name="csX2" fmla="*/ 69174 w 472302"/>
                    <a:gd name="csY2" fmla="*/ 420487 h 492621"/>
                    <a:gd name="csX3" fmla="*/ 18561 w 472302"/>
                    <a:gd name="csY3" fmla="*/ 342189 h 492621"/>
                    <a:gd name="csX4" fmla="*/ 0 w 472302"/>
                    <a:gd name="csY4" fmla="*/ 246311 h 492621"/>
                    <a:gd name="csX5" fmla="*/ 18561 w 472302"/>
                    <a:gd name="csY5" fmla="*/ 150433 h 492621"/>
                    <a:gd name="csX6" fmla="*/ 69174 w 472302"/>
                    <a:gd name="csY6" fmla="*/ 72135 h 492621"/>
                    <a:gd name="csX7" fmla="*/ 144234 w 472302"/>
                    <a:gd name="csY7" fmla="*/ 19357 h 492621"/>
                    <a:gd name="csX8" fmla="*/ 236152 w 472302"/>
                    <a:gd name="csY8" fmla="*/ 0 h 492621"/>
                    <a:gd name="csX9" fmla="*/ 328069 w 472302"/>
                    <a:gd name="csY9" fmla="*/ 19357 h 492621"/>
                    <a:gd name="csX10" fmla="*/ 403129 w 472302"/>
                    <a:gd name="csY10" fmla="*/ 72135 h 492621"/>
                    <a:gd name="csX11" fmla="*/ 453742 w 472302"/>
                    <a:gd name="csY11" fmla="*/ 150433 h 492621"/>
                    <a:gd name="csX12" fmla="*/ 472303 w 472302"/>
                    <a:gd name="csY12" fmla="*/ 246311 h 492621"/>
                    <a:gd name="csX13" fmla="*/ 453742 w 472302"/>
                    <a:gd name="csY13" fmla="*/ 342189 h 492621"/>
                    <a:gd name="csX14" fmla="*/ 403129 w 472302"/>
                    <a:gd name="csY14" fmla="*/ 420487 h 492621"/>
                    <a:gd name="csX15" fmla="*/ 328069 w 472302"/>
                    <a:gd name="csY15" fmla="*/ 473265 h 492621"/>
                    <a:gd name="csX16" fmla="*/ 236152 w 472302"/>
                    <a:gd name="csY16" fmla="*/ 492622 h 492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2302" h="492621">
                      <a:moveTo>
                        <a:pt x="236152" y="492622"/>
                      </a:moveTo>
                      <a:cubicBezTo>
                        <a:pt x="204266" y="492622"/>
                        <a:pt x="173343" y="486108"/>
                        <a:pt x="144234" y="473265"/>
                      </a:cubicBezTo>
                      <a:cubicBezTo>
                        <a:pt x="116123" y="460866"/>
                        <a:pt x="90863" y="443101"/>
                        <a:pt x="69174" y="420487"/>
                      </a:cubicBezTo>
                      <a:cubicBezTo>
                        <a:pt x="47486" y="397873"/>
                        <a:pt x="30460" y="371521"/>
                        <a:pt x="18561" y="342189"/>
                      </a:cubicBezTo>
                      <a:cubicBezTo>
                        <a:pt x="6255" y="311821"/>
                        <a:pt x="0" y="279566"/>
                        <a:pt x="0" y="246311"/>
                      </a:cubicBezTo>
                      <a:cubicBezTo>
                        <a:pt x="0" y="213056"/>
                        <a:pt x="6236" y="180801"/>
                        <a:pt x="18561" y="150433"/>
                      </a:cubicBezTo>
                      <a:cubicBezTo>
                        <a:pt x="30460" y="121101"/>
                        <a:pt x="47486" y="94768"/>
                        <a:pt x="69174" y="72135"/>
                      </a:cubicBezTo>
                      <a:cubicBezTo>
                        <a:pt x="90863" y="49521"/>
                        <a:pt x="116123" y="31756"/>
                        <a:pt x="144234" y="19357"/>
                      </a:cubicBezTo>
                      <a:cubicBezTo>
                        <a:pt x="173343" y="6514"/>
                        <a:pt x="204266" y="0"/>
                        <a:pt x="236152" y="0"/>
                      </a:cubicBezTo>
                      <a:cubicBezTo>
                        <a:pt x="268037" y="0"/>
                        <a:pt x="298960" y="6514"/>
                        <a:pt x="328069" y="19357"/>
                      </a:cubicBezTo>
                      <a:cubicBezTo>
                        <a:pt x="356180" y="31756"/>
                        <a:pt x="381440" y="49521"/>
                        <a:pt x="403129" y="72135"/>
                      </a:cubicBezTo>
                      <a:cubicBezTo>
                        <a:pt x="424817" y="94749"/>
                        <a:pt x="441842" y="121101"/>
                        <a:pt x="453742" y="150433"/>
                      </a:cubicBezTo>
                      <a:cubicBezTo>
                        <a:pt x="466048" y="180801"/>
                        <a:pt x="472303" y="213056"/>
                        <a:pt x="472303" y="246311"/>
                      </a:cubicBezTo>
                      <a:cubicBezTo>
                        <a:pt x="472303" y="279566"/>
                        <a:pt x="466066" y="311821"/>
                        <a:pt x="453742" y="342189"/>
                      </a:cubicBezTo>
                      <a:cubicBezTo>
                        <a:pt x="441842" y="371521"/>
                        <a:pt x="424817" y="397854"/>
                        <a:pt x="403129" y="420487"/>
                      </a:cubicBezTo>
                      <a:cubicBezTo>
                        <a:pt x="381440" y="443101"/>
                        <a:pt x="356180" y="460866"/>
                        <a:pt x="328069" y="473265"/>
                      </a:cubicBezTo>
                      <a:cubicBezTo>
                        <a:pt x="298960" y="486108"/>
                        <a:pt x="268037" y="492622"/>
                        <a:pt x="236152" y="492622"/>
                      </a:cubicBezTo>
                      <a:close/>
                    </a:path>
                  </a:pathLst>
                </a:custGeom>
                <a:solidFill>
                  <a:srgbClr val="E6E6E6">
                    <a:alpha val="10000"/>
                  </a:srgbClr>
                </a:solidFill>
                <a:ln w="1851" cap="flat">
                  <a:noFill/>
                  <a:prstDash val="solid"/>
                  <a:miter/>
                </a:ln>
              </p:spPr>
              <p:txBody>
                <a:bodyPr/>
                <a:lstStyle/>
                <a:p>
                  <a:endParaRPr lang="en-US"/>
                </a:p>
              </p:txBody>
            </p:sp>
            <p:sp>
              <p:nvSpPr>
                <p:cNvPr id="105" name="Freeform 104">
                  <a:extLst>
                    <a:ext uri="{FF2B5EF4-FFF2-40B4-BE49-F238E27FC236}">
                      <a16:creationId xmlns:a16="http://schemas.microsoft.com/office/drawing/2014/main" id="{A9C79F2C-50DC-2698-E983-1D7789900975}"/>
                    </a:ext>
                  </a:extLst>
                </p:cNvPr>
                <p:cNvSpPr/>
                <p:nvPr/>
              </p:nvSpPr>
              <p:spPr>
                <a:xfrm>
                  <a:off x="6370167" y="6083302"/>
                  <a:ext cx="470415" cy="490290"/>
                </a:xfrm>
                <a:custGeom>
                  <a:avLst/>
                  <a:gdLst>
                    <a:gd name="csX0" fmla="*/ 235208 w 470415"/>
                    <a:gd name="csY0" fmla="*/ 490290 h 490290"/>
                    <a:gd name="csX1" fmla="*/ 143660 w 470415"/>
                    <a:gd name="csY1" fmla="*/ 471026 h 490290"/>
                    <a:gd name="csX2" fmla="*/ 68897 w 470415"/>
                    <a:gd name="csY2" fmla="*/ 418488 h 490290"/>
                    <a:gd name="csX3" fmla="*/ 18487 w 470415"/>
                    <a:gd name="csY3" fmla="*/ 340561 h 490290"/>
                    <a:gd name="csX4" fmla="*/ 0 w 470415"/>
                    <a:gd name="csY4" fmla="*/ 245145 h 490290"/>
                    <a:gd name="csX5" fmla="*/ 18487 w 470415"/>
                    <a:gd name="csY5" fmla="*/ 149730 h 490290"/>
                    <a:gd name="csX6" fmla="*/ 68897 w 470415"/>
                    <a:gd name="csY6" fmla="*/ 71802 h 490290"/>
                    <a:gd name="csX7" fmla="*/ 143660 w 470415"/>
                    <a:gd name="csY7" fmla="*/ 19264 h 490290"/>
                    <a:gd name="csX8" fmla="*/ 235208 w 470415"/>
                    <a:gd name="csY8" fmla="*/ 0 h 490290"/>
                    <a:gd name="csX9" fmla="*/ 326755 w 470415"/>
                    <a:gd name="csY9" fmla="*/ 19264 h 490290"/>
                    <a:gd name="csX10" fmla="*/ 401519 w 470415"/>
                    <a:gd name="csY10" fmla="*/ 71802 h 490290"/>
                    <a:gd name="csX11" fmla="*/ 451928 w 470415"/>
                    <a:gd name="csY11" fmla="*/ 149730 h 490290"/>
                    <a:gd name="csX12" fmla="*/ 470415 w 470415"/>
                    <a:gd name="csY12" fmla="*/ 245145 h 490290"/>
                    <a:gd name="csX13" fmla="*/ 451928 w 470415"/>
                    <a:gd name="csY13" fmla="*/ 340561 h 490290"/>
                    <a:gd name="csX14" fmla="*/ 401519 w 470415"/>
                    <a:gd name="csY14" fmla="*/ 418488 h 490290"/>
                    <a:gd name="csX15" fmla="*/ 326755 w 470415"/>
                    <a:gd name="csY15" fmla="*/ 471026 h 490290"/>
                    <a:gd name="csX16" fmla="*/ 235208 w 470415"/>
                    <a:gd name="csY16" fmla="*/ 490290 h 490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0415" h="490290">
                      <a:moveTo>
                        <a:pt x="235208" y="490290"/>
                      </a:moveTo>
                      <a:cubicBezTo>
                        <a:pt x="203452" y="490290"/>
                        <a:pt x="172658" y="483813"/>
                        <a:pt x="143660" y="471026"/>
                      </a:cubicBezTo>
                      <a:cubicBezTo>
                        <a:pt x="115661" y="458682"/>
                        <a:pt x="90493" y="441009"/>
                        <a:pt x="68897" y="418488"/>
                      </a:cubicBezTo>
                      <a:cubicBezTo>
                        <a:pt x="47301" y="395967"/>
                        <a:pt x="30331" y="369762"/>
                        <a:pt x="18487" y="340561"/>
                      </a:cubicBezTo>
                      <a:cubicBezTo>
                        <a:pt x="6218" y="310341"/>
                        <a:pt x="0" y="278233"/>
                        <a:pt x="0" y="245145"/>
                      </a:cubicBezTo>
                      <a:cubicBezTo>
                        <a:pt x="0" y="212057"/>
                        <a:pt x="6218" y="179949"/>
                        <a:pt x="18487" y="149730"/>
                      </a:cubicBezTo>
                      <a:cubicBezTo>
                        <a:pt x="30331" y="120546"/>
                        <a:pt x="47282" y="94324"/>
                        <a:pt x="68897" y="71802"/>
                      </a:cubicBezTo>
                      <a:cubicBezTo>
                        <a:pt x="90493" y="49281"/>
                        <a:pt x="115642" y="31608"/>
                        <a:pt x="143660" y="19264"/>
                      </a:cubicBezTo>
                      <a:cubicBezTo>
                        <a:pt x="172658" y="6477"/>
                        <a:pt x="203452" y="0"/>
                        <a:pt x="235208" y="0"/>
                      </a:cubicBezTo>
                      <a:cubicBezTo>
                        <a:pt x="266963" y="0"/>
                        <a:pt x="297757" y="6477"/>
                        <a:pt x="326755" y="19264"/>
                      </a:cubicBezTo>
                      <a:cubicBezTo>
                        <a:pt x="354755" y="31608"/>
                        <a:pt x="379922" y="49281"/>
                        <a:pt x="401519" y="71802"/>
                      </a:cubicBezTo>
                      <a:cubicBezTo>
                        <a:pt x="423115" y="94324"/>
                        <a:pt x="440084" y="120528"/>
                        <a:pt x="451928" y="149730"/>
                      </a:cubicBezTo>
                      <a:cubicBezTo>
                        <a:pt x="464197" y="179949"/>
                        <a:pt x="470415" y="212057"/>
                        <a:pt x="470415" y="245145"/>
                      </a:cubicBezTo>
                      <a:cubicBezTo>
                        <a:pt x="470415" y="278233"/>
                        <a:pt x="464197" y="310341"/>
                        <a:pt x="451928" y="340561"/>
                      </a:cubicBezTo>
                      <a:cubicBezTo>
                        <a:pt x="440084" y="369744"/>
                        <a:pt x="423133" y="395967"/>
                        <a:pt x="401519" y="418488"/>
                      </a:cubicBezTo>
                      <a:cubicBezTo>
                        <a:pt x="379922" y="441009"/>
                        <a:pt x="354773" y="458682"/>
                        <a:pt x="326755" y="471026"/>
                      </a:cubicBezTo>
                      <a:cubicBezTo>
                        <a:pt x="297757" y="483813"/>
                        <a:pt x="266963" y="490290"/>
                        <a:pt x="235208" y="490290"/>
                      </a:cubicBezTo>
                      <a:close/>
                    </a:path>
                  </a:pathLst>
                </a:custGeom>
                <a:solidFill>
                  <a:srgbClr val="E1E1E1">
                    <a:alpha val="12000"/>
                  </a:srgbClr>
                </a:solidFill>
                <a:ln w="1851" cap="flat">
                  <a:noFill/>
                  <a:prstDash val="solid"/>
                  <a:miter/>
                </a:ln>
              </p:spPr>
              <p:txBody>
                <a:bodyPr/>
                <a:lstStyle/>
                <a:p>
                  <a:endParaRPr lang="en-US"/>
                </a:p>
              </p:txBody>
            </p:sp>
            <p:sp>
              <p:nvSpPr>
                <p:cNvPr id="106" name="Freeform 105">
                  <a:extLst>
                    <a:ext uri="{FF2B5EF4-FFF2-40B4-BE49-F238E27FC236}">
                      <a16:creationId xmlns:a16="http://schemas.microsoft.com/office/drawing/2014/main" id="{2BC86096-B90E-127F-8B0C-870A1D442905}"/>
                    </a:ext>
                  </a:extLst>
                </p:cNvPr>
                <p:cNvSpPr/>
                <p:nvPr/>
              </p:nvSpPr>
              <p:spPr>
                <a:xfrm>
                  <a:off x="6371111" y="6083524"/>
                  <a:ext cx="468527" cy="487958"/>
                </a:xfrm>
                <a:custGeom>
                  <a:avLst/>
                  <a:gdLst>
                    <a:gd name="csX0" fmla="*/ 234264 w 468527"/>
                    <a:gd name="csY0" fmla="*/ 487958 h 487958"/>
                    <a:gd name="csX1" fmla="*/ 143086 w 468527"/>
                    <a:gd name="csY1" fmla="*/ 468787 h 487958"/>
                    <a:gd name="csX2" fmla="*/ 68619 w 468527"/>
                    <a:gd name="csY2" fmla="*/ 416508 h 487958"/>
                    <a:gd name="csX3" fmla="*/ 18413 w 468527"/>
                    <a:gd name="csY3" fmla="*/ 338951 h 487958"/>
                    <a:gd name="csX4" fmla="*/ 0 w 468527"/>
                    <a:gd name="csY4" fmla="*/ 243979 h 487958"/>
                    <a:gd name="csX5" fmla="*/ 18413 w 468527"/>
                    <a:gd name="csY5" fmla="*/ 149008 h 487958"/>
                    <a:gd name="csX6" fmla="*/ 68619 w 468527"/>
                    <a:gd name="csY6" fmla="*/ 71451 h 487958"/>
                    <a:gd name="csX7" fmla="*/ 143086 w 468527"/>
                    <a:gd name="csY7" fmla="*/ 19172 h 487958"/>
                    <a:gd name="csX8" fmla="*/ 234264 w 468527"/>
                    <a:gd name="csY8" fmla="*/ 0 h 487958"/>
                    <a:gd name="csX9" fmla="*/ 325441 w 468527"/>
                    <a:gd name="csY9" fmla="*/ 19172 h 487958"/>
                    <a:gd name="csX10" fmla="*/ 399909 w 468527"/>
                    <a:gd name="csY10" fmla="*/ 71451 h 487958"/>
                    <a:gd name="csX11" fmla="*/ 450115 w 468527"/>
                    <a:gd name="csY11" fmla="*/ 149008 h 487958"/>
                    <a:gd name="csX12" fmla="*/ 468528 w 468527"/>
                    <a:gd name="csY12" fmla="*/ 243979 h 487958"/>
                    <a:gd name="csX13" fmla="*/ 450115 w 468527"/>
                    <a:gd name="csY13" fmla="*/ 338951 h 487958"/>
                    <a:gd name="csX14" fmla="*/ 399909 w 468527"/>
                    <a:gd name="csY14" fmla="*/ 416508 h 487958"/>
                    <a:gd name="csX15" fmla="*/ 325441 w 468527"/>
                    <a:gd name="csY15" fmla="*/ 468787 h 487958"/>
                    <a:gd name="csX16" fmla="*/ 234264 w 468527"/>
                    <a:gd name="csY16" fmla="*/ 487958 h 4879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8527" h="487958">
                      <a:moveTo>
                        <a:pt x="234264" y="487958"/>
                      </a:moveTo>
                      <a:cubicBezTo>
                        <a:pt x="202637" y="487958"/>
                        <a:pt x="171955" y="481500"/>
                        <a:pt x="143086" y="468787"/>
                      </a:cubicBezTo>
                      <a:cubicBezTo>
                        <a:pt x="115198" y="456499"/>
                        <a:pt x="90141" y="438900"/>
                        <a:pt x="68619" y="416508"/>
                      </a:cubicBezTo>
                      <a:cubicBezTo>
                        <a:pt x="47097" y="394098"/>
                        <a:pt x="30220" y="368005"/>
                        <a:pt x="18413" y="338951"/>
                      </a:cubicBezTo>
                      <a:cubicBezTo>
                        <a:pt x="6199" y="308879"/>
                        <a:pt x="0" y="276919"/>
                        <a:pt x="0" y="243979"/>
                      </a:cubicBezTo>
                      <a:cubicBezTo>
                        <a:pt x="0" y="211039"/>
                        <a:pt x="6199" y="179098"/>
                        <a:pt x="18413" y="149008"/>
                      </a:cubicBezTo>
                      <a:cubicBezTo>
                        <a:pt x="30220" y="119954"/>
                        <a:pt x="47097" y="93861"/>
                        <a:pt x="68619" y="71451"/>
                      </a:cubicBezTo>
                      <a:cubicBezTo>
                        <a:pt x="90141" y="49040"/>
                        <a:pt x="115179" y="31460"/>
                        <a:pt x="143086" y="19172"/>
                      </a:cubicBezTo>
                      <a:cubicBezTo>
                        <a:pt x="171974" y="6458"/>
                        <a:pt x="202637" y="0"/>
                        <a:pt x="234264" y="0"/>
                      </a:cubicBezTo>
                      <a:cubicBezTo>
                        <a:pt x="265890" y="0"/>
                        <a:pt x="296572" y="6458"/>
                        <a:pt x="325441" y="19172"/>
                      </a:cubicBezTo>
                      <a:cubicBezTo>
                        <a:pt x="353330" y="31460"/>
                        <a:pt x="378386" y="49059"/>
                        <a:pt x="399909" y="71451"/>
                      </a:cubicBezTo>
                      <a:cubicBezTo>
                        <a:pt x="421431" y="93861"/>
                        <a:pt x="438308" y="119954"/>
                        <a:pt x="450115" y="149008"/>
                      </a:cubicBezTo>
                      <a:cubicBezTo>
                        <a:pt x="462328" y="179080"/>
                        <a:pt x="468528" y="211039"/>
                        <a:pt x="468528" y="243979"/>
                      </a:cubicBezTo>
                      <a:cubicBezTo>
                        <a:pt x="468528" y="276919"/>
                        <a:pt x="462328" y="308860"/>
                        <a:pt x="450115" y="338951"/>
                      </a:cubicBezTo>
                      <a:cubicBezTo>
                        <a:pt x="438308" y="368005"/>
                        <a:pt x="421431" y="394098"/>
                        <a:pt x="399909" y="416508"/>
                      </a:cubicBezTo>
                      <a:cubicBezTo>
                        <a:pt x="378386" y="438918"/>
                        <a:pt x="353348" y="456499"/>
                        <a:pt x="325441" y="468787"/>
                      </a:cubicBezTo>
                      <a:cubicBezTo>
                        <a:pt x="296554" y="481500"/>
                        <a:pt x="265890" y="487958"/>
                        <a:pt x="234264" y="487958"/>
                      </a:cubicBezTo>
                      <a:close/>
                    </a:path>
                  </a:pathLst>
                </a:custGeom>
                <a:solidFill>
                  <a:srgbClr val="DCDCDC">
                    <a:alpha val="14000"/>
                  </a:srgbClr>
                </a:solidFill>
                <a:ln w="1851" cap="flat">
                  <a:noFill/>
                  <a:prstDash val="solid"/>
                  <a:miter/>
                </a:ln>
              </p:spPr>
              <p:txBody>
                <a:bodyPr/>
                <a:lstStyle/>
                <a:p>
                  <a:endParaRPr lang="en-US"/>
                </a:p>
              </p:txBody>
            </p:sp>
            <p:sp>
              <p:nvSpPr>
                <p:cNvPr id="107" name="Freeform 106">
                  <a:extLst>
                    <a:ext uri="{FF2B5EF4-FFF2-40B4-BE49-F238E27FC236}">
                      <a16:creationId xmlns:a16="http://schemas.microsoft.com/office/drawing/2014/main" id="{DC22265A-DFB3-560A-C8AA-93221FB3E5EA}"/>
                    </a:ext>
                  </a:extLst>
                </p:cNvPr>
                <p:cNvSpPr/>
                <p:nvPr/>
              </p:nvSpPr>
              <p:spPr>
                <a:xfrm>
                  <a:off x="6372073" y="6083728"/>
                  <a:ext cx="466603" cy="485626"/>
                </a:xfrm>
                <a:custGeom>
                  <a:avLst/>
                  <a:gdLst>
                    <a:gd name="csX0" fmla="*/ 233302 w 466603"/>
                    <a:gd name="csY0" fmla="*/ 485627 h 485626"/>
                    <a:gd name="csX1" fmla="*/ 142494 w 466603"/>
                    <a:gd name="csY1" fmla="*/ 466547 h 485626"/>
                    <a:gd name="csX2" fmla="*/ 68342 w 466603"/>
                    <a:gd name="csY2" fmla="*/ 414509 h 485626"/>
                    <a:gd name="csX3" fmla="*/ 18339 w 466603"/>
                    <a:gd name="csY3" fmla="*/ 337322 h 485626"/>
                    <a:gd name="csX4" fmla="*/ 0 w 466603"/>
                    <a:gd name="csY4" fmla="*/ 242813 h 485626"/>
                    <a:gd name="csX5" fmla="*/ 18339 w 466603"/>
                    <a:gd name="csY5" fmla="*/ 148305 h 485626"/>
                    <a:gd name="csX6" fmla="*/ 68342 w 466603"/>
                    <a:gd name="csY6" fmla="*/ 71117 h 485626"/>
                    <a:gd name="csX7" fmla="*/ 142494 w 466603"/>
                    <a:gd name="csY7" fmla="*/ 19079 h 485626"/>
                    <a:gd name="csX8" fmla="*/ 233302 w 466603"/>
                    <a:gd name="csY8" fmla="*/ 0 h 485626"/>
                    <a:gd name="csX9" fmla="*/ 324109 w 466603"/>
                    <a:gd name="csY9" fmla="*/ 19079 h 485626"/>
                    <a:gd name="csX10" fmla="*/ 398262 w 466603"/>
                    <a:gd name="csY10" fmla="*/ 71117 h 485626"/>
                    <a:gd name="csX11" fmla="*/ 448264 w 466603"/>
                    <a:gd name="csY11" fmla="*/ 148305 h 485626"/>
                    <a:gd name="csX12" fmla="*/ 466603 w 466603"/>
                    <a:gd name="csY12" fmla="*/ 242813 h 485626"/>
                    <a:gd name="csX13" fmla="*/ 448264 w 466603"/>
                    <a:gd name="csY13" fmla="*/ 337322 h 485626"/>
                    <a:gd name="csX14" fmla="*/ 398262 w 466603"/>
                    <a:gd name="csY14" fmla="*/ 414509 h 485626"/>
                    <a:gd name="csX15" fmla="*/ 324109 w 466603"/>
                    <a:gd name="csY15" fmla="*/ 466547 h 485626"/>
                    <a:gd name="csX16" fmla="*/ 233302 w 466603"/>
                    <a:gd name="csY16" fmla="*/ 485627 h 485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6603" h="485626">
                      <a:moveTo>
                        <a:pt x="233302" y="485627"/>
                      </a:moveTo>
                      <a:cubicBezTo>
                        <a:pt x="201805" y="485627"/>
                        <a:pt x="171252" y="479205"/>
                        <a:pt x="142494" y="466547"/>
                      </a:cubicBezTo>
                      <a:cubicBezTo>
                        <a:pt x="114717" y="454315"/>
                        <a:pt x="89753" y="436809"/>
                        <a:pt x="68342" y="414509"/>
                      </a:cubicBezTo>
                      <a:cubicBezTo>
                        <a:pt x="46912" y="392210"/>
                        <a:pt x="30090" y="366247"/>
                        <a:pt x="18339" y="337322"/>
                      </a:cubicBezTo>
                      <a:cubicBezTo>
                        <a:pt x="6181" y="307380"/>
                        <a:pt x="0" y="275587"/>
                        <a:pt x="0" y="242813"/>
                      </a:cubicBezTo>
                      <a:cubicBezTo>
                        <a:pt x="0" y="210040"/>
                        <a:pt x="6162" y="178228"/>
                        <a:pt x="18339" y="148305"/>
                      </a:cubicBezTo>
                      <a:cubicBezTo>
                        <a:pt x="30090" y="119399"/>
                        <a:pt x="46912" y="93417"/>
                        <a:pt x="68342" y="71117"/>
                      </a:cubicBezTo>
                      <a:cubicBezTo>
                        <a:pt x="89771" y="48818"/>
                        <a:pt x="114717" y="31312"/>
                        <a:pt x="142494" y="19079"/>
                      </a:cubicBezTo>
                      <a:cubicBezTo>
                        <a:pt x="171252" y="6421"/>
                        <a:pt x="201805" y="0"/>
                        <a:pt x="233302" y="0"/>
                      </a:cubicBezTo>
                      <a:cubicBezTo>
                        <a:pt x="264798" y="0"/>
                        <a:pt x="295351" y="6421"/>
                        <a:pt x="324109" y="19079"/>
                      </a:cubicBezTo>
                      <a:cubicBezTo>
                        <a:pt x="351886" y="31312"/>
                        <a:pt x="376850" y="48818"/>
                        <a:pt x="398262" y="71117"/>
                      </a:cubicBezTo>
                      <a:cubicBezTo>
                        <a:pt x="419691" y="93417"/>
                        <a:pt x="436513" y="119380"/>
                        <a:pt x="448264" y="148305"/>
                      </a:cubicBezTo>
                      <a:cubicBezTo>
                        <a:pt x="460422" y="178247"/>
                        <a:pt x="466603" y="210040"/>
                        <a:pt x="466603" y="242813"/>
                      </a:cubicBezTo>
                      <a:cubicBezTo>
                        <a:pt x="466603" y="275587"/>
                        <a:pt x="460441" y="307398"/>
                        <a:pt x="448264" y="337322"/>
                      </a:cubicBezTo>
                      <a:cubicBezTo>
                        <a:pt x="436513" y="366228"/>
                        <a:pt x="419691" y="392210"/>
                        <a:pt x="398262" y="414509"/>
                      </a:cubicBezTo>
                      <a:cubicBezTo>
                        <a:pt x="376832" y="436809"/>
                        <a:pt x="351886" y="454315"/>
                        <a:pt x="324109" y="466547"/>
                      </a:cubicBezTo>
                      <a:cubicBezTo>
                        <a:pt x="295351" y="479205"/>
                        <a:pt x="264798" y="485627"/>
                        <a:pt x="233302" y="485627"/>
                      </a:cubicBezTo>
                      <a:close/>
                    </a:path>
                  </a:pathLst>
                </a:custGeom>
                <a:solidFill>
                  <a:srgbClr val="D7D7D7">
                    <a:alpha val="16000"/>
                  </a:srgbClr>
                </a:solidFill>
                <a:ln w="1851" cap="flat">
                  <a:noFill/>
                  <a:prstDash val="solid"/>
                  <a:miter/>
                </a:ln>
              </p:spPr>
              <p:txBody>
                <a:bodyPr/>
                <a:lstStyle/>
                <a:p>
                  <a:endParaRPr lang="en-US"/>
                </a:p>
              </p:txBody>
            </p:sp>
            <p:sp>
              <p:nvSpPr>
                <p:cNvPr id="108" name="Freeform 107">
                  <a:extLst>
                    <a:ext uri="{FF2B5EF4-FFF2-40B4-BE49-F238E27FC236}">
                      <a16:creationId xmlns:a16="http://schemas.microsoft.com/office/drawing/2014/main" id="{FF7204F4-3A10-F424-8C93-859A4943F8C6}"/>
                    </a:ext>
                  </a:extLst>
                </p:cNvPr>
                <p:cNvSpPr/>
                <p:nvPr/>
              </p:nvSpPr>
              <p:spPr>
                <a:xfrm>
                  <a:off x="6373017" y="6083931"/>
                  <a:ext cx="464715" cy="483295"/>
                </a:xfrm>
                <a:custGeom>
                  <a:avLst/>
                  <a:gdLst>
                    <a:gd name="csX0" fmla="*/ 232358 w 464715"/>
                    <a:gd name="csY0" fmla="*/ 483295 h 483295"/>
                    <a:gd name="csX1" fmla="*/ 141920 w 464715"/>
                    <a:gd name="csY1" fmla="*/ 464308 h 483295"/>
                    <a:gd name="csX2" fmla="*/ 68064 w 464715"/>
                    <a:gd name="csY2" fmla="*/ 412529 h 483295"/>
                    <a:gd name="csX3" fmla="*/ 18265 w 464715"/>
                    <a:gd name="csY3" fmla="*/ 335712 h 483295"/>
                    <a:gd name="csX4" fmla="*/ 0 w 464715"/>
                    <a:gd name="csY4" fmla="*/ 241647 h 483295"/>
                    <a:gd name="csX5" fmla="*/ 18265 w 464715"/>
                    <a:gd name="csY5" fmla="*/ 147583 h 483295"/>
                    <a:gd name="csX6" fmla="*/ 68064 w 464715"/>
                    <a:gd name="csY6" fmla="*/ 70766 h 483295"/>
                    <a:gd name="csX7" fmla="*/ 141920 w 464715"/>
                    <a:gd name="csY7" fmla="*/ 18987 h 483295"/>
                    <a:gd name="csX8" fmla="*/ 232358 w 464715"/>
                    <a:gd name="csY8" fmla="*/ 0 h 483295"/>
                    <a:gd name="csX9" fmla="*/ 322795 w 464715"/>
                    <a:gd name="csY9" fmla="*/ 18987 h 483295"/>
                    <a:gd name="csX10" fmla="*/ 396651 w 464715"/>
                    <a:gd name="csY10" fmla="*/ 70766 h 483295"/>
                    <a:gd name="csX11" fmla="*/ 446450 w 464715"/>
                    <a:gd name="csY11" fmla="*/ 147583 h 483295"/>
                    <a:gd name="csX12" fmla="*/ 464716 w 464715"/>
                    <a:gd name="csY12" fmla="*/ 241647 h 483295"/>
                    <a:gd name="csX13" fmla="*/ 446450 w 464715"/>
                    <a:gd name="csY13" fmla="*/ 335712 h 483295"/>
                    <a:gd name="csX14" fmla="*/ 396651 w 464715"/>
                    <a:gd name="csY14" fmla="*/ 412529 h 483295"/>
                    <a:gd name="csX15" fmla="*/ 322795 w 464715"/>
                    <a:gd name="csY15" fmla="*/ 464308 h 483295"/>
                    <a:gd name="csX16" fmla="*/ 232358 w 464715"/>
                    <a:gd name="csY16" fmla="*/ 483295 h 483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715" h="483295">
                      <a:moveTo>
                        <a:pt x="232358" y="483295"/>
                      </a:moveTo>
                      <a:cubicBezTo>
                        <a:pt x="200991" y="483295"/>
                        <a:pt x="170549" y="476911"/>
                        <a:pt x="141920" y="464308"/>
                      </a:cubicBezTo>
                      <a:cubicBezTo>
                        <a:pt x="114254" y="452132"/>
                        <a:pt x="89401" y="434718"/>
                        <a:pt x="68064" y="412529"/>
                      </a:cubicBezTo>
                      <a:cubicBezTo>
                        <a:pt x="46727" y="390341"/>
                        <a:pt x="29961" y="364488"/>
                        <a:pt x="18265" y="335712"/>
                      </a:cubicBezTo>
                      <a:cubicBezTo>
                        <a:pt x="6144" y="305918"/>
                        <a:pt x="0" y="274273"/>
                        <a:pt x="0" y="241647"/>
                      </a:cubicBezTo>
                      <a:cubicBezTo>
                        <a:pt x="0" y="209022"/>
                        <a:pt x="6144" y="177377"/>
                        <a:pt x="18265" y="147583"/>
                      </a:cubicBezTo>
                      <a:cubicBezTo>
                        <a:pt x="29961" y="118807"/>
                        <a:pt x="46727" y="92973"/>
                        <a:pt x="68064" y="70766"/>
                      </a:cubicBezTo>
                      <a:cubicBezTo>
                        <a:pt x="89401" y="48577"/>
                        <a:pt x="114254" y="31145"/>
                        <a:pt x="141920" y="18987"/>
                      </a:cubicBezTo>
                      <a:cubicBezTo>
                        <a:pt x="170567" y="6384"/>
                        <a:pt x="200991" y="0"/>
                        <a:pt x="232358" y="0"/>
                      </a:cubicBezTo>
                      <a:cubicBezTo>
                        <a:pt x="263725" y="0"/>
                        <a:pt x="294167" y="6384"/>
                        <a:pt x="322795" y="18987"/>
                      </a:cubicBezTo>
                      <a:cubicBezTo>
                        <a:pt x="350461" y="31164"/>
                        <a:pt x="375315" y="48577"/>
                        <a:pt x="396651" y="70766"/>
                      </a:cubicBezTo>
                      <a:cubicBezTo>
                        <a:pt x="417989" y="92954"/>
                        <a:pt x="434755" y="118807"/>
                        <a:pt x="446450" y="147583"/>
                      </a:cubicBezTo>
                      <a:cubicBezTo>
                        <a:pt x="458572" y="177377"/>
                        <a:pt x="464716" y="209022"/>
                        <a:pt x="464716" y="241647"/>
                      </a:cubicBezTo>
                      <a:cubicBezTo>
                        <a:pt x="464716" y="274273"/>
                        <a:pt x="458572" y="305918"/>
                        <a:pt x="446450" y="335712"/>
                      </a:cubicBezTo>
                      <a:cubicBezTo>
                        <a:pt x="434755" y="364488"/>
                        <a:pt x="417989" y="390322"/>
                        <a:pt x="396651" y="412529"/>
                      </a:cubicBezTo>
                      <a:cubicBezTo>
                        <a:pt x="375315" y="434718"/>
                        <a:pt x="350461" y="452150"/>
                        <a:pt x="322795" y="464308"/>
                      </a:cubicBezTo>
                      <a:cubicBezTo>
                        <a:pt x="294148" y="476911"/>
                        <a:pt x="263725" y="483295"/>
                        <a:pt x="232358" y="483295"/>
                      </a:cubicBezTo>
                      <a:close/>
                    </a:path>
                  </a:pathLst>
                </a:custGeom>
                <a:solidFill>
                  <a:srgbClr val="D2D2D2">
                    <a:alpha val="18000"/>
                  </a:srgbClr>
                </a:solidFill>
                <a:ln w="1851" cap="flat">
                  <a:noFill/>
                  <a:prstDash val="solid"/>
                  <a:miter/>
                </a:ln>
              </p:spPr>
              <p:txBody>
                <a:bodyPr/>
                <a:lstStyle/>
                <a:p>
                  <a:endParaRPr lang="en-US"/>
                </a:p>
              </p:txBody>
            </p:sp>
            <p:sp>
              <p:nvSpPr>
                <p:cNvPr id="109" name="Freeform 108">
                  <a:extLst>
                    <a:ext uri="{FF2B5EF4-FFF2-40B4-BE49-F238E27FC236}">
                      <a16:creationId xmlns:a16="http://schemas.microsoft.com/office/drawing/2014/main" id="{FD30960E-5E78-480D-1F97-108B8AB4A186}"/>
                    </a:ext>
                  </a:extLst>
                </p:cNvPr>
                <p:cNvSpPr/>
                <p:nvPr/>
              </p:nvSpPr>
              <p:spPr>
                <a:xfrm>
                  <a:off x="6373923" y="6084135"/>
                  <a:ext cx="462864" cy="480963"/>
                </a:xfrm>
                <a:custGeom>
                  <a:avLst/>
                  <a:gdLst>
                    <a:gd name="csX0" fmla="*/ 231433 w 462864"/>
                    <a:gd name="csY0" fmla="*/ 480963 h 480963"/>
                    <a:gd name="csX1" fmla="*/ 141347 w 462864"/>
                    <a:gd name="csY1" fmla="*/ 462069 h 480963"/>
                    <a:gd name="csX2" fmla="*/ 67786 w 462864"/>
                    <a:gd name="csY2" fmla="*/ 410531 h 480963"/>
                    <a:gd name="csX3" fmla="*/ 18191 w 462864"/>
                    <a:gd name="csY3" fmla="*/ 334084 h 480963"/>
                    <a:gd name="csX4" fmla="*/ 0 w 462864"/>
                    <a:gd name="csY4" fmla="*/ 240482 h 480963"/>
                    <a:gd name="csX5" fmla="*/ 18191 w 462864"/>
                    <a:gd name="csY5" fmla="*/ 146880 h 480963"/>
                    <a:gd name="csX6" fmla="*/ 67786 w 462864"/>
                    <a:gd name="csY6" fmla="*/ 70433 h 480963"/>
                    <a:gd name="csX7" fmla="*/ 141347 w 462864"/>
                    <a:gd name="csY7" fmla="*/ 18894 h 480963"/>
                    <a:gd name="csX8" fmla="*/ 231433 w 462864"/>
                    <a:gd name="csY8" fmla="*/ 0 h 480963"/>
                    <a:gd name="csX9" fmla="*/ 321518 w 462864"/>
                    <a:gd name="csY9" fmla="*/ 18894 h 480963"/>
                    <a:gd name="csX10" fmla="*/ 395078 w 462864"/>
                    <a:gd name="csY10" fmla="*/ 70433 h 480963"/>
                    <a:gd name="csX11" fmla="*/ 444674 w 462864"/>
                    <a:gd name="csY11" fmla="*/ 146880 h 480963"/>
                    <a:gd name="csX12" fmla="*/ 462865 w 462864"/>
                    <a:gd name="csY12" fmla="*/ 240482 h 480963"/>
                    <a:gd name="csX13" fmla="*/ 444674 w 462864"/>
                    <a:gd name="csY13" fmla="*/ 334084 h 480963"/>
                    <a:gd name="csX14" fmla="*/ 395078 w 462864"/>
                    <a:gd name="csY14" fmla="*/ 410531 h 480963"/>
                    <a:gd name="csX15" fmla="*/ 321518 w 462864"/>
                    <a:gd name="csY15" fmla="*/ 462069 h 480963"/>
                    <a:gd name="csX16" fmla="*/ 231433 w 462864"/>
                    <a:gd name="csY16" fmla="*/ 480963 h 480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2864" h="480963">
                      <a:moveTo>
                        <a:pt x="231433" y="480963"/>
                      </a:moveTo>
                      <a:cubicBezTo>
                        <a:pt x="200195" y="480963"/>
                        <a:pt x="169883" y="474598"/>
                        <a:pt x="141347" y="462069"/>
                      </a:cubicBezTo>
                      <a:cubicBezTo>
                        <a:pt x="113792" y="449948"/>
                        <a:pt x="89031" y="432627"/>
                        <a:pt x="67786" y="410531"/>
                      </a:cubicBezTo>
                      <a:cubicBezTo>
                        <a:pt x="46542" y="388453"/>
                        <a:pt x="29850" y="362730"/>
                        <a:pt x="18191" y="334084"/>
                      </a:cubicBezTo>
                      <a:cubicBezTo>
                        <a:pt x="6125" y="304437"/>
                        <a:pt x="0" y="272941"/>
                        <a:pt x="0" y="240482"/>
                      </a:cubicBezTo>
                      <a:cubicBezTo>
                        <a:pt x="0" y="208023"/>
                        <a:pt x="6125" y="176526"/>
                        <a:pt x="18191" y="146880"/>
                      </a:cubicBezTo>
                      <a:cubicBezTo>
                        <a:pt x="29850" y="118252"/>
                        <a:pt x="46542" y="92529"/>
                        <a:pt x="67786" y="70433"/>
                      </a:cubicBezTo>
                      <a:cubicBezTo>
                        <a:pt x="89049" y="48355"/>
                        <a:pt x="113792" y="31016"/>
                        <a:pt x="141347" y="18894"/>
                      </a:cubicBezTo>
                      <a:cubicBezTo>
                        <a:pt x="169883" y="6348"/>
                        <a:pt x="200176" y="0"/>
                        <a:pt x="231433" y="0"/>
                      </a:cubicBezTo>
                      <a:cubicBezTo>
                        <a:pt x="262689" y="0"/>
                        <a:pt x="292983" y="6366"/>
                        <a:pt x="321518" y="18894"/>
                      </a:cubicBezTo>
                      <a:cubicBezTo>
                        <a:pt x="349073" y="31016"/>
                        <a:pt x="373834" y="48337"/>
                        <a:pt x="395078" y="70433"/>
                      </a:cubicBezTo>
                      <a:cubicBezTo>
                        <a:pt x="416323" y="92510"/>
                        <a:pt x="433015" y="118233"/>
                        <a:pt x="444674" y="146880"/>
                      </a:cubicBezTo>
                      <a:cubicBezTo>
                        <a:pt x="456740" y="176526"/>
                        <a:pt x="462865" y="208023"/>
                        <a:pt x="462865" y="240482"/>
                      </a:cubicBezTo>
                      <a:cubicBezTo>
                        <a:pt x="462865" y="272941"/>
                        <a:pt x="456740" y="304437"/>
                        <a:pt x="444674" y="334084"/>
                      </a:cubicBezTo>
                      <a:cubicBezTo>
                        <a:pt x="433015" y="362712"/>
                        <a:pt x="416323" y="388435"/>
                        <a:pt x="395078" y="410531"/>
                      </a:cubicBezTo>
                      <a:cubicBezTo>
                        <a:pt x="373834" y="432608"/>
                        <a:pt x="349073" y="449948"/>
                        <a:pt x="321518" y="462069"/>
                      </a:cubicBezTo>
                      <a:cubicBezTo>
                        <a:pt x="292983" y="474616"/>
                        <a:pt x="262689" y="480963"/>
                        <a:pt x="231433" y="480963"/>
                      </a:cubicBezTo>
                      <a:close/>
                    </a:path>
                  </a:pathLst>
                </a:custGeom>
                <a:solidFill>
                  <a:srgbClr val="CDCDCD">
                    <a:alpha val="20000"/>
                  </a:srgbClr>
                </a:solidFill>
                <a:ln w="1851" cap="flat">
                  <a:noFill/>
                  <a:prstDash val="solid"/>
                  <a:miter/>
                </a:ln>
              </p:spPr>
              <p:txBody>
                <a:bodyPr/>
                <a:lstStyle/>
                <a:p>
                  <a:endParaRPr lang="en-US"/>
                </a:p>
              </p:txBody>
            </p:sp>
            <p:sp>
              <p:nvSpPr>
                <p:cNvPr id="110" name="Freeform 109">
                  <a:extLst>
                    <a:ext uri="{FF2B5EF4-FFF2-40B4-BE49-F238E27FC236}">
                      <a16:creationId xmlns:a16="http://schemas.microsoft.com/office/drawing/2014/main" id="{0E6C53BB-009D-813C-89FA-8333EF8AA676}"/>
                    </a:ext>
                  </a:extLst>
                </p:cNvPr>
                <p:cNvSpPr/>
                <p:nvPr/>
              </p:nvSpPr>
              <p:spPr>
                <a:xfrm>
                  <a:off x="6374867" y="6084339"/>
                  <a:ext cx="460977" cy="478631"/>
                </a:xfrm>
                <a:custGeom>
                  <a:avLst/>
                  <a:gdLst>
                    <a:gd name="csX0" fmla="*/ 230489 w 460977"/>
                    <a:gd name="csY0" fmla="*/ 478632 h 478631"/>
                    <a:gd name="csX1" fmla="*/ 140773 w 460977"/>
                    <a:gd name="csY1" fmla="*/ 459830 h 478631"/>
                    <a:gd name="csX2" fmla="*/ 67509 w 460977"/>
                    <a:gd name="csY2" fmla="*/ 408550 h 478631"/>
                    <a:gd name="csX3" fmla="*/ 18117 w 460977"/>
                    <a:gd name="csY3" fmla="*/ 332474 h 478631"/>
                    <a:gd name="csX4" fmla="*/ 0 w 460977"/>
                    <a:gd name="csY4" fmla="*/ 239316 h 478631"/>
                    <a:gd name="csX5" fmla="*/ 18117 w 460977"/>
                    <a:gd name="csY5" fmla="*/ 146158 h 478631"/>
                    <a:gd name="csX6" fmla="*/ 67509 w 460977"/>
                    <a:gd name="csY6" fmla="*/ 70081 h 478631"/>
                    <a:gd name="csX7" fmla="*/ 140773 w 460977"/>
                    <a:gd name="csY7" fmla="*/ 18802 h 478631"/>
                    <a:gd name="csX8" fmla="*/ 230489 w 460977"/>
                    <a:gd name="csY8" fmla="*/ 0 h 478631"/>
                    <a:gd name="csX9" fmla="*/ 320204 w 460977"/>
                    <a:gd name="csY9" fmla="*/ 18802 h 478631"/>
                    <a:gd name="csX10" fmla="*/ 393469 w 460977"/>
                    <a:gd name="csY10" fmla="*/ 70081 h 478631"/>
                    <a:gd name="csX11" fmla="*/ 442860 w 460977"/>
                    <a:gd name="csY11" fmla="*/ 146158 h 478631"/>
                    <a:gd name="csX12" fmla="*/ 460977 w 460977"/>
                    <a:gd name="csY12" fmla="*/ 239316 h 478631"/>
                    <a:gd name="csX13" fmla="*/ 442860 w 460977"/>
                    <a:gd name="csY13" fmla="*/ 332474 h 478631"/>
                    <a:gd name="csX14" fmla="*/ 393469 w 460977"/>
                    <a:gd name="csY14" fmla="*/ 408550 h 478631"/>
                    <a:gd name="csX15" fmla="*/ 320204 w 460977"/>
                    <a:gd name="csY15" fmla="*/ 459830 h 478631"/>
                    <a:gd name="csX16" fmla="*/ 230489 w 460977"/>
                    <a:gd name="csY16" fmla="*/ 478632 h 478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0977" h="478631">
                      <a:moveTo>
                        <a:pt x="230489" y="478632"/>
                      </a:moveTo>
                      <a:cubicBezTo>
                        <a:pt x="199381" y="478632"/>
                        <a:pt x="169198" y="472303"/>
                        <a:pt x="140773" y="459830"/>
                      </a:cubicBezTo>
                      <a:cubicBezTo>
                        <a:pt x="113329" y="447783"/>
                        <a:pt x="88679" y="430517"/>
                        <a:pt x="67509" y="408550"/>
                      </a:cubicBezTo>
                      <a:cubicBezTo>
                        <a:pt x="46338" y="386566"/>
                        <a:pt x="29720" y="360972"/>
                        <a:pt x="18117" y="332474"/>
                      </a:cubicBezTo>
                      <a:cubicBezTo>
                        <a:pt x="6107" y="302976"/>
                        <a:pt x="0" y="271627"/>
                        <a:pt x="0" y="239316"/>
                      </a:cubicBezTo>
                      <a:cubicBezTo>
                        <a:pt x="0" y="207005"/>
                        <a:pt x="6088" y="175675"/>
                        <a:pt x="18117" y="146158"/>
                      </a:cubicBezTo>
                      <a:cubicBezTo>
                        <a:pt x="29720" y="117659"/>
                        <a:pt x="46338" y="92066"/>
                        <a:pt x="67509" y="70081"/>
                      </a:cubicBezTo>
                      <a:cubicBezTo>
                        <a:pt x="88679" y="48096"/>
                        <a:pt x="113329" y="30849"/>
                        <a:pt x="140773" y="18802"/>
                      </a:cubicBezTo>
                      <a:cubicBezTo>
                        <a:pt x="169179" y="6329"/>
                        <a:pt x="199362" y="0"/>
                        <a:pt x="230489" y="0"/>
                      </a:cubicBezTo>
                      <a:cubicBezTo>
                        <a:pt x="261615" y="0"/>
                        <a:pt x="291780" y="6329"/>
                        <a:pt x="320204" y="18802"/>
                      </a:cubicBezTo>
                      <a:cubicBezTo>
                        <a:pt x="347648" y="30849"/>
                        <a:pt x="372298" y="48115"/>
                        <a:pt x="393469" y="70081"/>
                      </a:cubicBezTo>
                      <a:cubicBezTo>
                        <a:pt x="414639" y="92066"/>
                        <a:pt x="431257" y="117659"/>
                        <a:pt x="442860" y="146158"/>
                      </a:cubicBezTo>
                      <a:cubicBezTo>
                        <a:pt x="454871" y="175656"/>
                        <a:pt x="460977" y="207005"/>
                        <a:pt x="460977" y="239316"/>
                      </a:cubicBezTo>
                      <a:cubicBezTo>
                        <a:pt x="460977" y="271627"/>
                        <a:pt x="454889" y="302957"/>
                        <a:pt x="442860" y="332474"/>
                      </a:cubicBezTo>
                      <a:cubicBezTo>
                        <a:pt x="431257" y="360972"/>
                        <a:pt x="414639" y="386566"/>
                        <a:pt x="393469" y="408550"/>
                      </a:cubicBezTo>
                      <a:cubicBezTo>
                        <a:pt x="372298" y="430535"/>
                        <a:pt x="347648" y="447783"/>
                        <a:pt x="320204" y="459830"/>
                      </a:cubicBezTo>
                      <a:cubicBezTo>
                        <a:pt x="291798" y="472303"/>
                        <a:pt x="261615" y="478632"/>
                        <a:pt x="230489" y="478632"/>
                      </a:cubicBezTo>
                      <a:close/>
                    </a:path>
                  </a:pathLst>
                </a:custGeom>
                <a:solidFill>
                  <a:srgbClr val="C8C8C8">
                    <a:alpha val="22000"/>
                  </a:srgbClr>
                </a:solidFill>
                <a:ln w="1851" cap="flat">
                  <a:noFill/>
                  <a:prstDash val="solid"/>
                  <a:miter/>
                </a:ln>
              </p:spPr>
              <p:txBody>
                <a:bodyPr/>
                <a:lstStyle/>
                <a:p>
                  <a:endParaRPr lang="en-US"/>
                </a:p>
              </p:txBody>
            </p:sp>
            <p:sp>
              <p:nvSpPr>
                <p:cNvPr id="111" name="Freeform 110">
                  <a:extLst>
                    <a:ext uri="{FF2B5EF4-FFF2-40B4-BE49-F238E27FC236}">
                      <a16:creationId xmlns:a16="http://schemas.microsoft.com/office/drawing/2014/main" id="{78F46689-46D9-A6FB-EF74-3E28AE34C26A}"/>
                    </a:ext>
                  </a:extLst>
                </p:cNvPr>
                <p:cNvSpPr/>
                <p:nvPr/>
              </p:nvSpPr>
              <p:spPr>
                <a:xfrm>
                  <a:off x="6375811" y="6084561"/>
                  <a:ext cx="459089" cy="476299"/>
                </a:xfrm>
                <a:custGeom>
                  <a:avLst/>
                  <a:gdLst>
                    <a:gd name="csX0" fmla="*/ 229545 w 459089"/>
                    <a:gd name="csY0" fmla="*/ 476300 h 476299"/>
                    <a:gd name="csX1" fmla="*/ 140199 w 459089"/>
                    <a:gd name="csY1" fmla="*/ 457591 h 476299"/>
                    <a:gd name="csX2" fmla="*/ 67231 w 459089"/>
                    <a:gd name="csY2" fmla="*/ 406552 h 476299"/>
                    <a:gd name="csX3" fmla="*/ 18043 w 459089"/>
                    <a:gd name="csY3" fmla="*/ 330845 h 476299"/>
                    <a:gd name="csX4" fmla="*/ 0 w 459089"/>
                    <a:gd name="csY4" fmla="*/ 238150 h 476299"/>
                    <a:gd name="csX5" fmla="*/ 18043 w 459089"/>
                    <a:gd name="csY5" fmla="*/ 145455 h 476299"/>
                    <a:gd name="csX6" fmla="*/ 67231 w 459089"/>
                    <a:gd name="csY6" fmla="*/ 69748 h 476299"/>
                    <a:gd name="csX7" fmla="*/ 140199 w 459089"/>
                    <a:gd name="csY7" fmla="*/ 18709 h 476299"/>
                    <a:gd name="csX8" fmla="*/ 229545 w 459089"/>
                    <a:gd name="csY8" fmla="*/ 0 h 476299"/>
                    <a:gd name="csX9" fmla="*/ 318890 w 459089"/>
                    <a:gd name="csY9" fmla="*/ 18709 h 476299"/>
                    <a:gd name="csX10" fmla="*/ 391859 w 459089"/>
                    <a:gd name="csY10" fmla="*/ 69748 h 476299"/>
                    <a:gd name="csX11" fmla="*/ 441047 w 459089"/>
                    <a:gd name="csY11" fmla="*/ 145455 h 476299"/>
                    <a:gd name="csX12" fmla="*/ 459090 w 459089"/>
                    <a:gd name="csY12" fmla="*/ 238150 h 476299"/>
                    <a:gd name="csX13" fmla="*/ 441047 w 459089"/>
                    <a:gd name="csY13" fmla="*/ 330845 h 476299"/>
                    <a:gd name="csX14" fmla="*/ 391859 w 459089"/>
                    <a:gd name="csY14" fmla="*/ 406552 h 476299"/>
                    <a:gd name="csX15" fmla="*/ 318890 w 459089"/>
                    <a:gd name="csY15" fmla="*/ 457591 h 476299"/>
                    <a:gd name="csX16" fmla="*/ 229545 w 459089"/>
                    <a:gd name="csY16" fmla="*/ 476300 h 476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9089" h="476299">
                      <a:moveTo>
                        <a:pt x="229545" y="476300"/>
                      </a:moveTo>
                      <a:cubicBezTo>
                        <a:pt x="198548" y="476300"/>
                        <a:pt x="168495" y="470008"/>
                        <a:pt x="140199" y="457591"/>
                      </a:cubicBezTo>
                      <a:cubicBezTo>
                        <a:pt x="112866" y="445599"/>
                        <a:pt x="88328" y="428426"/>
                        <a:pt x="67231" y="406552"/>
                      </a:cubicBezTo>
                      <a:cubicBezTo>
                        <a:pt x="46153" y="384678"/>
                        <a:pt x="29609" y="359214"/>
                        <a:pt x="18043" y="330845"/>
                      </a:cubicBezTo>
                      <a:cubicBezTo>
                        <a:pt x="6070" y="301476"/>
                        <a:pt x="0" y="270294"/>
                        <a:pt x="0" y="238150"/>
                      </a:cubicBezTo>
                      <a:cubicBezTo>
                        <a:pt x="0" y="206006"/>
                        <a:pt x="6070" y="174805"/>
                        <a:pt x="18043" y="145455"/>
                      </a:cubicBezTo>
                      <a:cubicBezTo>
                        <a:pt x="29609" y="117104"/>
                        <a:pt x="46153" y="91622"/>
                        <a:pt x="67231" y="69748"/>
                      </a:cubicBezTo>
                      <a:cubicBezTo>
                        <a:pt x="88309" y="47874"/>
                        <a:pt x="112866" y="30701"/>
                        <a:pt x="140199" y="18709"/>
                      </a:cubicBezTo>
                      <a:cubicBezTo>
                        <a:pt x="168495" y="6292"/>
                        <a:pt x="198566" y="0"/>
                        <a:pt x="229545" y="0"/>
                      </a:cubicBezTo>
                      <a:cubicBezTo>
                        <a:pt x="260524" y="0"/>
                        <a:pt x="290595" y="6292"/>
                        <a:pt x="318890" y="18709"/>
                      </a:cubicBezTo>
                      <a:cubicBezTo>
                        <a:pt x="346223" y="30701"/>
                        <a:pt x="370780" y="47874"/>
                        <a:pt x="391859" y="69748"/>
                      </a:cubicBezTo>
                      <a:cubicBezTo>
                        <a:pt x="412937" y="91622"/>
                        <a:pt x="429481" y="117086"/>
                        <a:pt x="441047" y="145455"/>
                      </a:cubicBezTo>
                      <a:cubicBezTo>
                        <a:pt x="453020" y="174823"/>
                        <a:pt x="459090" y="206006"/>
                        <a:pt x="459090" y="238150"/>
                      </a:cubicBezTo>
                      <a:cubicBezTo>
                        <a:pt x="459090" y="270294"/>
                        <a:pt x="453020" y="301495"/>
                        <a:pt x="441047" y="330845"/>
                      </a:cubicBezTo>
                      <a:cubicBezTo>
                        <a:pt x="429481" y="359196"/>
                        <a:pt x="412937" y="384678"/>
                        <a:pt x="391859" y="406552"/>
                      </a:cubicBezTo>
                      <a:cubicBezTo>
                        <a:pt x="370780" y="428426"/>
                        <a:pt x="346223" y="445599"/>
                        <a:pt x="318890" y="457591"/>
                      </a:cubicBezTo>
                      <a:cubicBezTo>
                        <a:pt x="290595" y="470008"/>
                        <a:pt x="260524" y="476300"/>
                        <a:pt x="229545" y="476300"/>
                      </a:cubicBezTo>
                      <a:close/>
                    </a:path>
                  </a:pathLst>
                </a:custGeom>
                <a:solidFill>
                  <a:srgbClr val="C3C3C3">
                    <a:alpha val="24000"/>
                  </a:srgbClr>
                </a:solidFill>
                <a:ln w="1851" cap="flat">
                  <a:noFill/>
                  <a:prstDash val="solid"/>
                  <a:miter/>
                </a:ln>
              </p:spPr>
              <p:txBody>
                <a:bodyPr/>
                <a:lstStyle/>
                <a:p>
                  <a:endParaRPr lang="en-US"/>
                </a:p>
              </p:txBody>
            </p:sp>
            <p:sp>
              <p:nvSpPr>
                <p:cNvPr id="112" name="Freeform 111">
                  <a:extLst>
                    <a:ext uri="{FF2B5EF4-FFF2-40B4-BE49-F238E27FC236}">
                      <a16:creationId xmlns:a16="http://schemas.microsoft.com/office/drawing/2014/main" id="{6062991F-A494-C142-741F-F78D6F73CBB2}"/>
                    </a:ext>
                  </a:extLst>
                </p:cNvPr>
                <p:cNvSpPr/>
                <p:nvPr/>
              </p:nvSpPr>
              <p:spPr>
                <a:xfrm>
                  <a:off x="6376773" y="6084727"/>
                  <a:ext cx="457165" cy="474005"/>
                </a:xfrm>
                <a:custGeom>
                  <a:avLst/>
                  <a:gdLst>
                    <a:gd name="csX0" fmla="*/ 228583 w 457165"/>
                    <a:gd name="csY0" fmla="*/ 474005 h 474005"/>
                    <a:gd name="csX1" fmla="*/ 139607 w 457165"/>
                    <a:gd name="csY1" fmla="*/ 455389 h 474005"/>
                    <a:gd name="csX2" fmla="*/ 66954 w 457165"/>
                    <a:gd name="csY2" fmla="*/ 404590 h 474005"/>
                    <a:gd name="csX3" fmla="*/ 17969 w 457165"/>
                    <a:gd name="csY3" fmla="*/ 329254 h 474005"/>
                    <a:gd name="csX4" fmla="*/ 0 w 457165"/>
                    <a:gd name="csY4" fmla="*/ 237003 h 474005"/>
                    <a:gd name="csX5" fmla="*/ 17969 w 457165"/>
                    <a:gd name="csY5" fmla="*/ 144752 h 474005"/>
                    <a:gd name="csX6" fmla="*/ 66954 w 457165"/>
                    <a:gd name="csY6" fmla="*/ 69415 h 474005"/>
                    <a:gd name="csX7" fmla="*/ 139607 w 457165"/>
                    <a:gd name="csY7" fmla="*/ 18617 h 474005"/>
                    <a:gd name="csX8" fmla="*/ 228583 w 457165"/>
                    <a:gd name="csY8" fmla="*/ 0 h 474005"/>
                    <a:gd name="csX9" fmla="*/ 317558 w 457165"/>
                    <a:gd name="csY9" fmla="*/ 18617 h 474005"/>
                    <a:gd name="csX10" fmla="*/ 390211 w 457165"/>
                    <a:gd name="csY10" fmla="*/ 69415 h 474005"/>
                    <a:gd name="csX11" fmla="*/ 439196 w 457165"/>
                    <a:gd name="csY11" fmla="*/ 144752 h 474005"/>
                    <a:gd name="csX12" fmla="*/ 457165 w 457165"/>
                    <a:gd name="csY12" fmla="*/ 237003 h 474005"/>
                    <a:gd name="csX13" fmla="*/ 439196 w 457165"/>
                    <a:gd name="csY13" fmla="*/ 329254 h 474005"/>
                    <a:gd name="csX14" fmla="*/ 390211 w 457165"/>
                    <a:gd name="csY14" fmla="*/ 404590 h 474005"/>
                    <a:gd name="csX15" fmla="*/ 317558 w 457165"/>
                    <a:gd name="csY15" fmla="*/ 455389 h 474005"/>
                    <a:gd name="csX16" fmla="*/ 228583 w 457165"/>
                    <a:gd name="csY16" fmla="*/ 474005 h 474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165" h="474005">
                      <a:moveTo>
                        <a:pt x="228583" y="474005"/>
                      </a:moveTo>
                      <a:cubicBezTo>
                        <a:pt x="197715" y="474005"/>
                        <a:pt x="167791" y="467732"/>
                        <a:pt x="139607" y="455389"/>
                      </a:cubicBezTo>
                      <a:cubicBezTo>
                        <a:pt x="112385" y="443452"/>
                        <a:pt x="87939" y="426371"/>
                        <a:pt x="66954" y="404590"/>
                      </a:cubicBezTo>
                      <a:cubicBezTo>
                        <a:pt x="45968" y="382828"/>
                        <a:pt x="29480" y="357475"/>
                        <a:pt x="17969" y="329254"/>
                      </a:cubicBezTo>
                      <a:cubicBezTo>
                        <a:pt x="6051" y="300033"/>
                        <a:pt x="0" y="268999"/>
                        <a:pt x="0" y="237003"/>
                      </a:cubicBezTo>
                      <a:cubicBezTo>
                        <a:pt x="0" y="205006"/>
                        <a:pt x="6051" y="173972"/>
                        <a:pt x="17969" y="144752"/>
                      </a:cubicBezTo>
                      <a:cubicBezTo>
                        <a:pt x="29480" y="116531"/>
                        <a:pt x="45968" y="91178"/>
                        <a:pt x="66954" y="69415"/>
                      </a:cubicBezTo>
                      <a:cubicBezTo>
                        <a:pt x="87939" y="47652"/>
                        <a:pt x="112404" y="30553"/>
                        <a:pt x="139607" y="18617"/>
                      </a:cubicBezTo>
                      <a:cubicBezTo>
                        <a:pt x="167791" y="6255"/>
                        <a:pt x="197734" y="0"/>
                        <a:pt x="228583" y="0"/>
                      </a:cubicBezTo>
                      <a:cubicBezTo>
                        <a:pt x="259432" y="0"/>
                        <a:pt x="289374" y="6273"/>
                        <a:pt x="317558" y="18617"/>
                      </a:cubicBezTo>
                      <a:cubicBezTo>
                        <a:pt x="344780" y="30553"/>
                        <a:pt x="369226" y="47634"/>
                        <a:pt x="390211" y="69415"/>
                      </a:cubicBezTo>
                      <a:cubicBezTo>
                        <a:pt x="411197" y="91178"/>
                        <a:pt x="427686" y="116531"/>
                        <a:pt x="439196" y="144752"/>
                      </a:cubicBezTo>
                      <a:cubicBezTo>
                        <a:pt x="451114" y="173972"/>
                        <a:pt x="457165" y="205006"/>
                        <a:pt x="457165" y="237003"/>
                      </a:cubicBezTo>
                      <a:cubicBezTo>
                        <a:pt x="457165" y="268999"/>
                        <a:pt x="451114" y="300033"/>
                        <a:pt x="439196" y="329254"/>
                      </a:cubicBezTo>
                      <a:cubicBezTo>
                        <a:pt x="427686" y="357475"/>
                        <a:pt x="411197" y="382828"/>
                        <a:pt x="390211" y="404590"/>
                      </a:cubicBezTo>
                      <a:cubicBezTo>
                        <a:pt x="369226" y="426353"/>
                        <a:pt x="344761" y="443452"/>
                        <a:pt x="317558" y="455389"/>
                      </a:cubicBezTo>
                      <a:cubicBezTo>
                        <a:pt x="289374" y="467750"/>
                        <a:pt x="259432" y="474005"/>
                        <a:pt x="228583" y="474005"/>
                      </a:cubicBezTo>
                      <a:close/>
                    </a:path>
                  </a:pathLst>
                </a:custGeom>
                <a:solidFill>
                  <a:srgbClr val="BEBEBE">
                    <a:alpha val="25000"/>
                  </a:srgbClr>
                </a:solidFill>
                <a:ln w="1851" cap="flat">
                  <a:noFill/>
                  <a:prstDash val="solid"/>
                  <a:miter/>
                </a:ln>
              </p:spPr>
              <p:txBody>
                <a:bodyPr/>
                <a:lstStyle/>
                <a:p>
                  <a:endParaRPr lang="en-US"/>
                </a:p>
              </p:txBody>
            </p:sp>
            <p:sp>
              <p:nvSpPr>
                <p:cNvPr id="113" name="Freeform 112">
                  <a:extLst>
                    <a:ext uri="{FF2B5EF4-FFF2-40B4-BE49-F238E27FC236}">
                      <a16:creationId xmlns:a16="http://schemas.microsoft.com/office/drawing/2014/main" id="{88B436E7-EA8A-96D7-E31C-BF154BD8C2C0}"/>
                    </a:ext>
                  </a:extLst>
                </p:cNvPr>
                <p:cNvSpPr/>
                <p:nvPr/>
              </p:nvSpPr>
              <p:spPr>
                <a:xfrm>
                  <a:off x="6377717" y="6084968"/>
                  <a:ext cx="455277" cy="471636"/>
                </a:xfrm>
                <a:custGeom>
                  <a:avLst/>
                  <a:gdLst>
                    <a:gd name="csX0" fmla="*/ 227639 w 455277"/>
                    <a:gd name="csY0" fmla="*/ 471637 h 471636"/>
                    <a:gd name="csX1" fmla="*/ 139033 w 455277"/>
                    <a:gd name="csY1" fmla="*/ 453112 h 471636"/>
                    <a:gd name="csX2" fmla="*/ 66676 w 455277"/>
                    <a:gd name="csY2" fmla="*/ 402573 h 471636"/>
                    <a:gd name="csX3" fmla="*/ 17895 w 455277"/>
                    <a:gd name="csY3" fmla="*/ 327607 h 471636"/>
                    <a:gd name="csX4" fmla="*/ 0 w 455277"/>
                    <a:gd name="csY4" fmla="*/ 235818 h 471636"/>
                    <a:gd name="csX5" fmla="*/ 17895 w 455277"/>
                    <a:gd name="csY5" fmla="*/ 144030 h 471636"/>
                    <a:gd name="csX6" fmla="*/ 66676 w 455277"/>
                    <a:gd name="csY6" fmla="*/ 69063 h 471636"/>
                    <a:gd name="csX7" fmla="*/ 139033 w 455277"/>
                    <a:gd name="csY7" fmla="*/ 18524 h 471636"/>
                    <a:gd name="csX8" fmla="*/ 227639 w 455277"/>
                    <a:gd name="csY8" fmla="*/ 0 h 471636"/>
                    <a:gd name="csX9" fmla="*/ 316244 w 455277"/>
                    <a:gd name="csY9" fmla="*/ 18524 h 471636"/>
                    <a:gd name="csX10" fmla="*/ 388601 w 455277"/>
                    <a:gd name="csY10" fmla="*/ 69063 h 471636"/>
                    <a:gd name="csX11" fmla="*/ 437383 w 455277"/>
                    <a:gd name="csY11" fmla="*/ 144030 h 471636"/>
                    <a:gd name="csX12" fmla="*/ 455278 w 455277"/>
                    <a:gd name="csY12" fmla="*/ 235818 h 471636"/>
                    <a:gd name="csX13" fmla="*/ 437383 w 455277"/>
                    <a:gd name="csY13" fmla="*/ 327607 h 471636"/>
                    <a:gd name="csX14" fmla="*/ 388601 w 455277"/>
                    <a:gd name="csY14" fmla="*/ 402573 h 471636"/>
                    <a:gd name="csX15" fmla="*/ 316244 w 455277"/>
                    <a:gd name="csY15" fmla="*/ 453112 h 471636"/>
                    <a:gd name="csX16" fmla="*/ 227639 w 455277"/>
                    <a:gd name="csY16" fmla="*/ 471637 h 471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5277" h="471636">
                      <a:moveTo>
                        <a:pt x="227639" y="471637"/>
                      </a:moveTo>
                      <a:cubicBezTo>
                        <a:pt x="196901" y="471637"/>
                        <a:pt x="167088" y="465400"/>
                        <a:pt x="139033" y="453112"/>
                      </a:cubicBezTo>
                      <a:cubicBezTo>
                        <a:pt x="111923" y="441232"/>
                        <a:pt x="87587" y="424225"/>
                        <a:pt x="66676" y="402573"/>
                      </a:cubicBezTo>
                      <a:cubicBezTo>
                        <a:pt x="45765" y="380922"/>
                        <a:pt x="29350" y="355698"/>
                        <a:pt x="17895" y="327607"/>
                      </a:cubicBezTo>
                      <a:cubicBezTo>
                        <a:pt x="6033" y="298534"/>
                        <a:pt x="0" y="267648"/>
                        <a:pt x="0" y="235818"/>
                      </a:cubicBezTo>
                      <a:cubicBezTo>
                        <a:pt x="0" y="203989"/>
                        <a:pt x="6014" y="173102"/>
                        <a:pt x="17895" y="144030"/>
                      </a:cubicBezTo>
                      <a:cubicBezTo>
                        <a:pt x="29369" y="115957"/>
                        <a:pt x="45783" y="90734"/>
                        <a:pt x="66676" y="69063"/>
                      </a:cubicBezTo>
                      <a:cubicBezTo>
                        <a:pt x="87587" y="47412"/>
                        <a:pt x="111923" y="30405"/>
                        <a:pt x="139033" y="18524"/>
                      </a:cubicBezTo>
                      <a:cubicBezTo>
                        <a:pt x="167106" y="6236"/>
                        <a:pt x="196919" y="0"/>
                        <a:pt x="227639" y="0"/>
                      </a:cubicBezTo>
                      <a:cubicBezTo>
                        <a:pt x="258358" y="0"/>
                        <a:pt x="288189" y="6236"/>
                        <a:pt x="316244" y="18524"/>
                      </a:cubicBezTo>
                      <a:cubicBezTo>
                        <a:pt x="343355" y="30405"/>
                        <a:pt x="367690" y="47412"/>
                        <a:pt x="388601" y="69063"/>
                      </a:cubicBezTo>
                      <a:cubicBezTo>
                        <a:pt x="409513" y="90715"/>
                        <a:pt x="425928" y="115938"/>
                        <a:pt x="437383" y="144030"/>
                      </a:cubicBezTo>
                      <a:cubicBezTo>
                        <a:pt x="449245" y="173102"/>
                        <a:pt x="455278" y="203989"/>
                        <a:pt x="455278" y="235818"/>
                      </a:cubicBezTo>
                      <a:cubicBezTo>
                        <a:pt x="455278" y="267648"/>
                        <a:pt x="449263" y="298534"/>
                        <a:pt x="437383" y="327607"/>
                      </a:cubicBezTo>
                      <a:cubicBezTo>
                        <a:pt x="425909" y="355680"/>
                        <a:pt x="409495" y="380903"/>
                        <a:pt x="388601" y="402573"/>
                      </a:cubicBezTo>
                      <a:cubicBezTo>
                        <a:pt x="367690" y="424225"/>
                        <a:pt x="343355" y="441232"/>
                        <a:pt x="316244" y="453112"/>
                      </a:cubicBezTo>
                      <a:cubicBezTo>
                        <a:pt x="288171" y="465400"/>
                        <a:pt x="258358" y="471637"/>
                        <a:pt x="227639" y="471637"/>
                      </a:cubicBezTo>
                      <a:close/>
                    </a:path>
                  </a:pathLst>
                </a:custGeom>
                <a:solidFill>
                  <a:srgbClr val="B9B9B9">
                    <a:alpha val="27000"/>
                  </a:srgbClr>
                </a:solidFill>
                <a:ln w="1851" cap="flat">
                  <a:noFill/>
                  <a:prstDash val="solid"/>
                  <a:miter/>
                </a:ln>
              </p:spPr>
              <p:txBody>
                <a:bodyPr/>
                <a:lstStyle/>
                <a:p>
                  <a:endParaRPr lang="en-US"/>
                </a:p>
              </p:txBody>
            </p:sp>
            <p:sp>
              <p:nvSpPr>
                <p:cNvPr id="114" name="Freeform 113">
                  <a:extLst>
                    <a:ext uri="{FF2B5EF4-FFF2-40B4-BE49-F238E27FC236}">
                      <a16:creationId xmlns:a16="http://schemas.microsoft.com/office/drawing/2014/main" id="{D11796A1-7F24-4BB0-6F55-C5E362D2D08A}"/>
                    </a:ext>
                  </a:extLst>
                </p:cNvPr>
                <p:cNvSpPr/>
                <p:nvPr/>
              </p:nvSpPr>
              <p:spPr>
                <a:xfrm>
                  <a:off x="6378642" y="6085134"/>
                  <a:ext cx="453427" cy="469341"/>
                </a:xfrm>
                <a:custGeom>
                  <a:avLst/>
                  <a:gdLst>
                    <a:gd name="csX0" fmla="*/ 226714 w 453427"/>
                    <a:gd name="csY0" fmla="*/ 469342 h 469341"/>
                    <a:gd name="csX1" fmla="*/ 138460 w 453427"/>
                    <a:gd name="csY1" fmla="*/ 450910 h 469341"/>
                    <a:gd name="csX2" fmla="*/ 66399 w 453427"/>
                    <a:gd name="csY2" fmla="*/ 400612 h 469341"/>
                    <a:gd name="csX3" fmla="*/ 17821 w 453427"/>
                    <a:gd name="csY3" fmla="*/ 326015 h 469341"/>
                    <a:gd name="csX4" fmla="*/ 0 w 453427"/>
                    <a:gd name="csY4" fmla="*/ 234671 h 469341"/>
                    <a:gd name="csX5" fmla="*/ 17821 w 453427"/>
                    <a:gd name="csY5" fmla="*/ 143327 h 469341"/>
                    <a:gd name="csX6" fmla="*/ 66399 w 453427"/>
                    <a:gd name="csY6" fmla="*/ 68730 h 469341"/>
                    <a:gd name="csX7" fmla="*/ 138460 w 453427"/>
                    <a:gd name="csY7" fmla="*/ 18432 h 469341"/>
                    <a:gd name="csX8" fmla="*/ 226714 w 453427"/>
                    <a:gd name="csY8" fmla="*/ 0 h 469341"/>
                    <a:gd name="csX9" fmla="*/ 314967 w 453427"/>
                    <a:gd name="csY9" fmla="*/ 18432 h 469341"/>
                    <a:gd name="csX10" fmla="*/ 387029 w 453427"/>
                    <a:gd name="csY10" fmla="*/ 68730 h 469341"/>
                    <a:gd name="csX11" fmla="*/ 435606 w 453427"/>
                    <a:gd name="csY11" fmla="*/ 143327 h 469341"/>
                    <a:gd name="csX12" fmla="*/ 453427 w 453427"/>
                    <a:gd name="csY12" fmla="*/ 234671 h 469341"/>
                    <a:gd name="csX13" fmla="*/ 435606 w 453427"/>
                    <a:gd name="csY13" fmla="*/ 326015 h 469341"/>
                    <a:gd name="csX14" fmla="*/ 387029 w 453427"/>
                    <a:gd name="csY14" fmla="*/ 400612 h 469341"/>
                    <a:gd name="csX15" fmla="*/ 314967 w 453427"/>
                    <a:gd name="csY15" fmla="*/ 450910 h 469341"/>
                    <a:gd name="csX16" fmla="*/ 226714 w 453427"/>
                    <a:gd name="csY16" fmla="*/ 469342 h 469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3427" h="469341">
                      <a:moveTo>
                        <a:pt x="226714" y="469342"/>
                      </a:moveTo>
                      <a:cubicBezTo>
                        <a:pt x="196105" y="469342"/>
                        <a:pt x="166422" y="463142"/>
                        <a:pt x="138460" y="450910"/>
                      </a:cubicBezTo>
                      <a:cubicBezTo>
                        <a:pt x="111460" y="439085"/>
                        <a:pt x="87217" y="422171"/>
                        <a:pt x="66399" y="400612"/>
                      </a:cubicBezTo>
                      <a:cubicBezTo>
                        <a:pt x="45580" y="379052"/>
                        <a:pt x="29239" y="353959"/>
                        <a:pt x="17821" y="326015"/>
                      </a:cubicBezTo>
                      <a:cubicBezTo>
                        <a:pt x="5996" y="297091"/>
                        <a:pt x="0" y="266353"/>
                        <a:pt x="0" y="234671"/>
                      </a:cubicBezTo>
                      <a:cubicBezTo>
                        <a:pt x="0" y="202989"/>
                        <a:pt x="5996" y="172251"/>
                        <a:pt x="17821" y="143327"/>
                      </a:cubicBezTo>
                      <a:cubicBezTo>
                        <a:pt x="29239" y="115383"/>
                        <a:pt x="45580" y="90289"/>
                        <a:pt x="66399" y="68730"/>
                      </a:cubicBezTo>
                      <a:cubicBezTo>
                        <a:pt x="87217" y="47171"/>
                        <a:pt x="111460" y="30257"/>
                        <a:pt x="138460" y="18432"/>
                      </a:cubicBezTo>
                      <a:cubicBezTo>
                        <a:pt x="166403" y="6199"/>
                        <a:pt x="196105" y="0"/>
                        <a:pt x="226714" y="0"/>
                      </a:cubicBezTo>
                      <a:cubicBezTo>
                        <a:pt x="257322" y="0"/>
                        <a:pt x="287005" y="6199"/>
                        <a:pt x="314967" y="18432"/>
                      </a:cubicBezTo>
                      <a:cubicBezTo>
                        <a:pt x="341967" y="30257"/>
                        <a:pt x="366210" y="47171"/>
                        <a:pt x="387029" y="68730"/>
                      </a:cubicBezTo>
                      <a:cubicBezTo>
                        <a:pt x="407847" y="90289"/>
                        <a:pt x="424188" y="115383"/>
                        <a:pt x="435606" y="143327"/>
                      </a:cubicBezTo>
                      <a:cubicBezTo>
                        <a:pt x="447431" y="172251"/>
                        <a:pt x="453427" y="202989"/>
                        <a:pt x="453427" y="234671"/>
                      </a:cubicBezTo>
                      <a:cubicBezTo>
                        <a:pt x="453427" y="266353"/>
                        <a:pt x="447431" y="297091"/>
                        <a:pt x="435606" y="326015"/>
                      </a:cubicBezTo>
                      <a:cubicBezTo>
                        <a:pt x="424188" y="353959"/>
                        <a:pt x="407847" y="379052"/>
                        <a:pt x="387029" y="400612"/>
                      </a:cubicBezTo>
                      <a:cubicBezTo>
                        <a:pt x="366210" y="422171"/>
                        <a:pt x="341967" y="439085"/>
                        <a:pt x="314967" y="450910"/>
                      </a:cubicBezTo>
                      <a:cubicBezTo>
                        <a:pt x="287024" y="463142"/>
                        <a:pt x="257322" y="469342"/>
                        <a:pt x="226714" y="469342"/>
                      </a:cubicBezTo>
                      <a:close/>
                    </a:path>
                  </a:pathLst>
                </a:custGeom>
                <a:solidFill>
                  <a:srgbClr val="B4B4B4">
                    <a:alpha val="29000"/>
                  </a:srgbClr>
                </a:solidFill>
                <a:ln w="1851" cap="flat">
                  <a:noFill/>
                  <a:prstDash val="solid"/>
                  <a:miter/>
                </a:ln>
              </p:spPr>
              <p:txBody>
                <a:bodyPr/>
                <a:lstStyle/>
                <a:p>
                  <a:endParaRPr lang="en-US"/>
                </a:p>
              </p:txBody>
            </p:sp>
            <p:sp>
              <p:nvSpPr>
                <p:cNvPr id="115" name="Freeform 114">
                  <a:extLst>
                    <a:ext uri="{FF2B5EF4-FFF2-40B4-BE49-F238E27FC236}">
                      <a16:creationId xmlns:a16="http://schemas.microsoft.com/office/drawing/2014/main" id="{F5C550D4-A41F-51D6-F33A-D5E647BFA7A4}"/>
                    </a:ext>
                  </a:extLst>
                </p:cNvPr>
                <p:cNvSpPr/>
                <p:nvPr/>
              </p:nvSpPr>
              <p:spPr>
                <a:xfrm>
                  <a:off x="6379549" y="6085338"/>
                  <a:ext cx="451576" cy="467010"/>
                </a:xfrm>
                <a:custGeom>
                  <a:avLst/>
                  <a:gdLst>
                    <a:gd name="csX0" fmla="*/ 225788 w 451576"/>
                    <a:gd name="csY0" fmla="*/ 467010 h 467010"/>
                    <a:gd name="csX1" fmla="*/ 137905 w 451576"/>
                    <a:gd name="csY1" fmla="*/ 448652 h 467010"/>
                    <a:gd name="csX2" fmla="*/ 66139 w 451576"/>
                    <a:gd name="csY2" fmla="*/ 398613 h 467010"/>
                    <a:gd name="csX3" fmla="*/ 17747 w 451576"/>
                    <a:gd name="csY3" fmla="*/ 324387 h 467010"/>
                    <a:gd name="csX4" fmla="*/ 0 w 451576"/>
                    <a:gd name="csY4" fmla="*/ 233505 h 467010"/>
                    <a:gd name="csX5" fmla="*/ 17747 w 451576"/>
                    <a:gd name="csY5" fmla="*/ 142624 h 467010"/>
                    <a:gd name="csX6" fmla="*/ 66139 w 451576"/>
                    <a:gd name="csY6" fmla="*/ 68397 h 467010"/>
                    <a:gd name="csX7" fmla="*/ 137905 w 451576"/>
                    <a:gd name="csY7" fmla="*/ 18358 h 467010"/>
                    <a:gd name="csX8" fmla="*/ 225788 w 451576"/>
                    <a:gd name="csY8" fmla="*/ 0 h 467010"/>
                    <a:gd name="csX9" fmla="*/ 313672 w 451576"/>
                    <a:gd name="csY9" fmla="*/ 18358 h 467010"/>
                    <a:gd name="csX10" fmla="*/ 385437 w 451576"/>
                    <a:gd name="csY10" fmla="*/ 68397 h 467010"/>
                    <a:gd name="csX11" fmla="*/ 433829 w 451576"/>
                    <a:gd name="csY11" fmla="*/ 142624 h 467010"/>
                    <a:gd name="csX12" fmla="*/ 451576 w 451576"/>
                    <a:gd name="csY12" fmla="*/ 233505 h 467010"/>
                    <a:gd name="csX13" fmla="*/ 433829 w 451576"/>
                    <a:gd name="csY13" fmla="*/ 324387 h 467010"/>
                    <a:gd name="csX14" fmla="*/ 385437 w 451576"/>
                    <a:gd name="csY14" fmla="*/ 398613 h 467010"/>
                    <a:gd name="csX15" fmla="*/ 313672 w 451576"/>
                    <a:gd name="csY15" fmla="*/ 448652 h 467010"/>
                    <a:gd name="csX16" fmla="*/ 225788 w 451576"/>
                    <a:gd name="csY16" fmla="*/ 467010 h 4670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1576" h="467010">
                      <a:moveTo>
                        <a:pt x="225788" y="467010"/>
                      </a:moveTo>
                      <a:cubicBezTo>
                        <a:pt x="195309" y="467010"/>
                        <a:pt x="165737" y="460829"/>
                        <a:pt x="137905" y="448652"/>
                      </a:cubicBezTo>
                      <a:cubicBezTo>
                        <a:pt x="111016" y="436883"/>
                        <a:pt x="86884" y="420061"/>
                        <a:pt x="66139" y="398613"/>
                      </a:cubicBezTo>
                      <a:cubicBezTo>
                        <a:pt x="45413" y="377165"/>
                        <a:pt x="29128" y="352201"/>
                        <a:pt x="17747" y="324387"/>
                      </a:cubicBezTo>
                      <a:cubicBezTo>
                        <a:pt x="5977" y="295592"/>
                        <a:pt x="0" y="265020"/>
                        <a:pt x="0" y="233505"/>
                      </a:cubicBezTo>
                      <a:cubicBezTo>
                        <a:pt x="0" y="201990"/>
                        <a:pt x="5977" y="171400"/>
                        <a:pt x="17747" y="142624"/>
                      </a:cubicBezTo>
                      <a:cubicBezTo>
                        <a:pt x="29109" y="114809"/>
                        <a:pt x="45394" y="89845"/>
                        <a:pt x="66139" y="68397"/>
                      </a:cubicBezTo>
                      <a:cubicBezTo>
                        <a:pt x="86866" y="46949"/>
                        <a:pt x="111016" y="30109"/>
                        <a:pt x="137905" y="18358"/>
                      </a:cubicBezTo>
                      <a:cubicBezTo>
                        <a:pt x="165737" y="6181"/>
                        <a:pt x="195309" y="0"/>
                        <a:pt x="225788" y="0"/>
                      </a:cubicBezTo>
                      <a:cubicBezTo>
                        <a:pt x="256267" y="0"/>
                        <a:pt x="285839" y="6181"/>
                        <a:pt x="313672" y="18358"/>
                      </a:cubicBezTo>
                      <a:cubicBezTo>
                        <a:pt x="340561" y="30127"/>
                        <a:pt x="364692" y="46949"/>
                        <a:pt x="385437" y="68397"/>
                      </a:cubicBezTo>
                      <a:cubicBezTo>
                        <a:pt x="406163" y="89845"/>
                        <a:pt x="422449" y="114809"/>
                        <a:pt x="433829" y="142624"/>
                      </a:cubicBezTo>
                      <a:cubicBezTo>
                        <a:pt x="445599" y="171418"/>
                        <a:pt x="451576" y="201990"/>
                        <a:pt x="451576" y="233505"/>
                      </a:cubicBezTo>
                      <a:cubicBezTo>
                        <a:pt x="451576" y="265020"/>
                        <a:pt x="445599" y="295610"/>
                        <a:pt x="433829" y="324387"/>
                      </a:cubicBezTo>
                      <a:cubicBezTo>
                        <a:pt x="422467" y="352201"/>
                        <a:pt x="406182" y="377165"/>
                        <a:pt x="385437" y="398613"/>
                      </a:cubicBezTo>
                      <a:cubicBezTo>
                        <a:pt x="364711" y="420061"/>
                        <a:pt x="340561" y="436901"/>
                        <a:pt x="313672" y="448652"/>
                      </a:cubicBezTo>
                      <a:cubicBezTo>
                        <a:pt x="285839" y="460829"/>
                        <a:pt x="256267" y="467010"/>
                        <a:pt x="225788" y="467010"/>
                      </a:cubicBezTo>
                      <a:close/>
                    </a:path>
                  </a:pathLst>
                </a:custGeom>
                <a:solidFill>
                  <a:srgbClr val="AFAFAF">
                    <a:alpha val="31000"/>
                  </a:srgbClr>
                </a:solidFill>
                <a:ln w="1851" cap="flat">
                  <a:noFill/>
                  <a:prstDash val="solid"/>
                  <a:miter/>
                </a:ln>
              </p:spPr>
              <p:txBody>
                <a:bodyPr/>
                <a:lstStyle/>
                <a:p>
                  <a:endParaRPr lang="en-US"/>
                </a:p>
              </p:txBody>
            </p:sp>
            <p:sp>
              <p:nvSpPr>
                <p:cNvPr id="116" name="Freeform 115">
                  <a:extLst>
                    <a:ext uri="{FF2B5EF4-FFF2-40B4-BE49-F238E27FC236}">
                      <a16:creationId xmlns:a16="http://schemas.microsoft.com/office/drawing/2014/main" id="{FE9C9F7F-1CE3-6ED6-D519-39539D7A2D61}"/>
                    </a:ext>
                  </a:extLst>
                </p:cNvPr>
                <p:cNvSpPr/>
                <p:nvPr/>
              </p:nvSpPr>
              <p:spPr>
                <a:xfrm>
                  <a:off x="6380493" y="6085504"/>
                  <a:ext cx="449688" cy="464715"/>
                </a:xfrm>
                <a:custGeom>
                  <a:avLst/>
                  <a:gdLst>
                    <a:gd name="csX0" fmla="*/ 224844 w 449688"/>
                    <a:gd name="csY0" fmla="*/ 464715 h 464715"/>
                    <a:gd name="csX1" fmla="*/ 137331 w 449688"/>
                    <a:gd name="csY1" fmla="*/ 446450 h 464715"/>
                    <a:gd name="csX2" fmla="*/ 65862 w 449688"/>
                    <a:gd name="csY2" fmla="*/ 396651 h 464715"/>
                    <a:gd name="csX3" fmla="*/ 17673 w 449688"/>
                    <a:gd name="csY3" fmla="*/ 322795 h 464715"/>
                    <a:gd name="csX4" fmla="*/ 0 w 449688"/>
                    <a:gd name="csY4" fmla="*/ 232358 h 464715"/>
                    <a:gd name="csX5" fmla="*/ 17673 w 449688"/>
                    <a:gd name="csY5" fmla="*/ 141920 h 464715"/>
                    <a:gd name="csX6" fmla="*/ 65862 w 449688"/>
                    <a:gd name="csY6" fmla="*/ 68064 h 464715"/>
                    <a:gd name="csX7" fmla="*/ 137331 w 449688"/>
                    <a:gd name="csY7" fmla="*/ 18265 h 464715"/>
                    <a:gd name="csX8" fmla="*/ 224844 w 449688"/>
                    <a:gd name="csY8" fmla="*/ 0 h 464715"/>
                    <a:gd name="csX9" fmla="*/ 312358 w 449688"/>
                    <a:gd name="csY9" fmla="*/ 18265 h 464715"/>
                    <a:gd name="csX10" fmla="*/ 383827 w 449688"/>
                    <a:gd name="csY10" fmla="*/ 68064 h 464715"/>
                    <a:gd name="csX11" fmla="*/ 432016 w 449688"/>
                    <a:gd name="csY11" fmla="*/ 141920 h 464715"/>
                    <a:gd name="csX12" fmla="*/ 449689 w 449688"/>
                    <a:gd name="csY12" fmla="*/ 232358 h 464715"/>
                    <a:gd name="csX13" fmla="*/ 432016 w 449688"/>
                    <a:gd name="csY13" fmla="*/ 322795 h 464715"/>
                    <a:gd name="csX14" fmla="*/ 383827 w 449688"/>
                    <a:gd name="csY14" fmla="*/ 396651 h 464715"/>
                    <a:gd name="csX15" fmla="*/ 312358 w 449688"/>
                    <a:gd name="csY15" fmla="*/ 446450 h 464715"/>
                    <a:gd name="csX16" fmla="*/ 224844 w 449688"/>
                    <a:gd name="csY16" fmla="*/ 464715 h 464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688" h="464715">
                      <a:moveTo>
                        <a:pt x="224844" y="464715"/>
                      </a:moveTo>
                      <a:cubicBezTo>
                        <a:pt x="194495" y="464715"/>
                        <a:pt x="165052" y="458571"/>
                        <a:pt x="137331" y="446450"/>
                      </a:cubicBezTo>
                      <a:cubicBezTo>
                        <a:pt x="110553" y="434755"/>
                        <a:pt x="86514" y="417988"/>
                        <a:pt x="65862" y="396651"/>
                      </a:cubicBezTo>
                      <a:cubicBezTo>
                        <a:pt x="45209" y="375314"/>
                        <a:pt x="28998" y="350461"/>
                        <a:pt x="17673" y="322795"/>
                      </a:cubicBezTo>
                      <a:cubicBezTo>
                        <a:pt x="5959" y="294148"/>
                        <a:pt x="0" y="263725"/>
                        <a:pt x="0" y="232358"/>
                      </a:cubicBezTo>
                      <a:cubicBezTo>
                        <a:pt x="0" y="200990"/>
                        <a:pt x="5940" y="170567"/>
                        <a:pt x="17673" y="141920"/>
                      </a:cubicBezTo>
                      <a:cubicBezTo>
                        <a:pt x="28998" y="114254"/>
                        <a:pt x="45209" y="89401"/>
                        <a:pt x="65862" y="68064"/>
                      </a:cubicBezTo>
                      <a:cubicBezTo>
                        <a:pt x="86514" y="46727"/>
                        <a:pt x="110553" y="29979"/>
                        <a:pt x="137331" y="18265"/>
                      </a:cubicBezTo>
                      <a:cubicBezTo>
                        <a:pt x="165052" y="6144"/>
                        <a:pt x="194495" y="0"/>
                        <a:pt x="224844" y="0"/>
                      </a:cubicBezTo>
                      <a:cubicBezTo>
                        <a:pt x="255194" y="0"/>
                        <a:pt x="284636" y="6144"/>
                        <a:pt x="312358" y="18265"/>
                      </a:cubicBezTo>
                      <a:cubicBezTo>
                        <a:pt x="339136" y="29961"/>
                        <a:pt x="363175" y="46727"/>
                        <a:pt x="383827" y="68064"/>
                      </a:cubicBezTo>
                      <a:cubicBezTo>
                        <a:pt x="404479" y="89401"/>
                        <a:pt x="420690" y="114254"/>
                        <a:pt x="432016" y="141920"/>
                      </a:cubicBezTo>
                      <a:cubicBezTo>
                        <a:pt x="443730" y="170567"/>
                        <a:pt x="449689" y="200990"/>
                        <a:pt x="449689" y="232358"/>
                      </a:cubicBezTo>
                      <a:cubicBezTo>
                        <a:pt x="449689" y="263725"/>
                        <a:pt x="443748" y="294148"/>
                        <a:pt x="432016" y="322795"/>
                      </a:cubicBezTo>
                      <a:cubicBezTo>
                        <a:pt x="420690" y="350461"/>
                        <a:pt x="404479" y="375314"/>
                        <a:pt x="383827" y="396651"/>
                      </a:cubicBezTo>
                      <a:cubicBezTo>
                        <a:pt x="363175" y="417988"/>
                        <a:pt x="339136" y="434736"/>
                        <a:pt x="312358" y="446450"/>
                      </a:cubicBezTo>
                      <a:cubicBezTo>
                        <a:pt x="284636" y="458571"/>
                        <a:pt x="255194" y="464715"/>
                        <a:pt x="224844" y="464715"/>
                      </a:cubicBezTo>
                      <a:close/>
                    </a:path>
                  </a:pathLst>
                </a:custGeom>
                <a:solidFill>
                  <a:srgbClr val="AAAAAA">
                    <a:alpha val="33000"/>
                  </a:srgbClr>
                </a:solidFill>
                <a:ln w="1851" cap="flat">
                  <a:noFill/>
                  <a:prstDash val="solid"/>
                  <a:miter/>
                </a:ln>
              </p:spPr>
              <p:txBody>
                <a:bodyPr/>
                <a:lstStyle/>
                <a:p>
                  <a:endParaRPr lang="en-US"/>
                </a:p>
              </p:txBody>
            </p:sp>
            <p:sp>
              <p:nvSpPr>
                <p:cNvPr id="117" name="Freeform 116">
                  <a:extLst>
                    <a:ext uri="{FF2B5EF4-FFF2-40B4-BE49-F238E27FC236}">
                      <a16:creationId xmlns:a16="http://schemas.microsoft.com/office/drawing/2014/main" id="{5C7EDC69-BEFC-31CF-DDFF-D6FA73014313}"/>
                    </a:ext>
                  </a:extLst>
                </p:cNvPr>
                <p:cNvSpPr/>
                <p:nvPr/>
              </p:nvSpPr>
              <p:spPr>
                <a:xfrm>
                  <a:off x="6381437" y="6085763"/>
                  <a:ext cx="447801" cy="462346"/>
                </a:xfrm>
                <a:custGeom>
                  <a:avLst/>
                  <a:gdLst>
                    <a:gd name="csX0" fmla="*/ 223901 w 447801"/>
                    <a:gd name="csY0" fmla="*/ 462347 h 462346"/>
                    <a:gd name="csX1" fmla="*/ 136757 w 447801"/>
                    <a:gd name="csY1" fmla="*/ 444174 h 462346"/>
                    <a:gd name="csX2" fmla="*/ 65584 w 447801"/>
                    <a:gd name="csY2" fmla="*/ 394634 h 462346"/>
                    <a:gd name="csX3" fmla="*/ 17599 w 447801"/>
                    <a:gd name="csY3" fmla="*/ 321148 h 462346"/>
                    <a:gd name="csX4" fmla="*/ 0 w 447801"/>
                    <a:gd name="csY4" fmla="*/ 231173 h 462346"/>
                    <a:gd name="csX5" fmla="*/ 17599 w 447801"/>
                    <a:gd name="csY5" fmla="*/ 141199 h 462346"/>
                    <a:gd name="csX6" fmla="*/ 65584 w 447801"/>
                    <a:gd name="csY6" fmla="*/ 67712 h 462346"/>
                    <a:gd name="csX7" fmla="*/ 136757 w 447801"/>
                    <a:gd name="csY7" fmla="*/ 18173 h 462346"/>
                    <a:gd name="csX8" fmla="*/ 223901 w 447801"/>
                    <a:gd name="csY8" fmla="*/ 0 h 462346"/>
                    <a:gd name="csX9" fmla="*/ 311044 w 447801"/>
                    <a:gd name="csY9" fmla="*/ 18173 h 462346"/>
                    <a:gd name="csX10" fmla="*/ 382217 w 447801"/>
                    <a:gd name="csY10" fmla="*/ 67712 h 462346"/>
                    <a:gd name="csX11" fmla="*/ 430202 w 447801"/>
                    <a:gd name="csY11" fmla="*/ 141199 h 462346"/>
                    <a:gd name="csX12" fmla="*/ 447801 w 447801"/>
                    <a:gd name="csY12" fmla="*/ 231173 h 462346"/>
                    <a:gd name="csX13" fmla="*/ 430202 w 447801"/>
                    <a:gd name="csY13" fmla="*/ 321148 h 462346"/>
                    <a:gd name="csX14" fmla="*/ 382217 w 447801"/>
                    <a:gd name="csY14" fmla="*/ 394634 h 462346"/>
                    <a:gd name="csX15" fmla="*/ 311044 w 447801"/>
                    <a:gd name="csY15" fmla="*/ 444174 h 462346"/>
                    <a:gd name="csX16" fmla="*/ 223901 w 447801"/>
                    <a:gd name="csY16" fmla="*/ 462347 h 4623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7801" h="462346">
                      <a:moveTo>
                        <a:pt x="223901" y="462347"/>
                      </a:moveTo>
                      <a:cubicBezTo>
                        <a:pt x="193681" y="462347"/>
                        <a:pt x="164349" y="456240"/>
                        <a:pt x="136757" y="444174"/>
                      </a:cubicBezTo>
                      <a:cubicBezTo>
                        <a:pt x="110091" y="432534"/>
                        <a:pt x="86163" y="415860"/>
                        <a:pt x="65584" y="394634"/>
                      </a:cubicBezTo>
                      <a:cubicBezTo>
                        <a:pt x="45024" y="373408"/>
                        <a:pt x="28888" y="348685"/>
                        <a:pt x="17599" y="321148"/>
                      </a:cubicBezTo>
                      <a:cubicBezTo>
                        <a:pt x="5922" y="292649"/>
                        <a:pt x="0" y="262374"/>
                        <a:pt x="0" y="231173"/>
                      </a:cubicBezTo>
                      <a:cubicBezTo>
                        <a:pt x="0" y="199973"/>
                        <a:pt x="5922" y="169697"/>
                        <a:pt x="17599" y="141199"/>
                      </a:cubicBezTo>
                      <a:cubicBezTo>
                        <a:pt x="28869" y="113662"/>
                        <a:pt x="45024" y="88957"/>
                        <a:pt x="65584" y="67712"/>
                      </a:cubicBezTo>
                      <a:cubicBezTo>
                        <a:pt x="86144" y="46486"/>
                        <a:pt x="110091" y="29813"/>
                        <a:pt x="136757" y="18173"/>
                      </a:cubicBezTo>
                      <a:cubicBezTo>
                        <a:pt x="164349" y="6125"/>
                        <a:pt x="193681" y="0"/>
                        <a:pt x="223901" y="0"/>
                      </a:cubicBezTo>
                      <a:cubicBezTo>
                        <a:pt x="254120" y="0"/>
                        <a:pt x="283452" y="6107"/>
                        <a:pt x="311044" y="18173"/>
                      </a:cubicBezTo>
                      <a:cubicBezTo>
                        <a:pt x="337711" y="29813"/>
                        <a:pt x="361639" y="46486"/>
                        <a:pt x="382217" y="67712"/>
                      </a:cubicBezTo>
                      <a:cubicBezTo>
                        <a:pt x="402777" y="88938"/>
                        <a:pt x="418914" y="113662"/>
                        <a:pt x="430202" y="141199"/>
                      </a:cubicBezTo>
                      <a:cubicBezTo>
                        <a:pt x="441879" y="169697"/>
                        <a:pt x="447801" y="199973"/>
                        <a:pt x="447801" y="231173"/>
                      </a:cubicBezTo>
                      <a:cubicBezTo>
                        <a:pt x="447801" y="262374"/>
                        <a:pt x="441879" y="292649"/>
                        <a:pt x="430202" y="321148"/>
                      </a:cubicBezTo>
                      <a:cubicBezTo>
                        <a:pt x="418932" y="348685"/>
                        <a:pt x="402777" y="373390"/>
                        <a:pt x="382217" y="394634"/>
                      </a:cubicBezTo>
                      <a:cubicBezTo>
                        <a:pt x="361657" y="415860"/>
                        <a:pt x="337711" y="432534"/>
                        <a:pt x="311044" y="444174"/>
                      </a:cubicBezTo>
                      <a:cubicBezTo>
                        <a:pt x="283452" y="456221"/>
                        <a:pt x="254120" y="462347"/>
                        <a:pt x="223901" y="462347"/>
                      </a:cubicBezTo>
                      <a:close/>
                    </a:path>
                  </a:pathLst>
                </a:custGeom>
                <a:solidFill>
                  <a:srgbClr val="A5A5A5">
                    <a:alpha val="35000"/>
                  </a:srgbClr>
                </a:solidFill>
                <a:ln w="1851" cap="flat">
                  <a:noFill/>
                  <a:prstDash val="solid"/>
                  <a:miter/>
                </a:ln>
              </p:spPr>
              <p:txBody>
                <a:bodyPr/>
                <a:lstStyle/>
                <a:p>
                  <a:endParaRPr lang="en-US"/>
                </a:p>
              </p:txBody>
            </p:sp>
            <p:sp>
              <p:nvSpPr>
                <p:cNvPr id="118" name="Freeform 117">
                  <a:extLst>
                    <a:ext uri="{FF2B5EF4-FFF2-40B4-BE49-F238E27FC236}">
                      <a16:creationId xmlns:a16="http://schemas.microsoft.com/office/drawing/2014/main" id="{7F673CEF-8BCD-E51E-D1B1-DC0C8826CA88}"/>
                    </a:ext>
                  </a:extLst>
                </p:cNvPr>
                <p:cNvSpPr/>
                <p:nvPr/>
              </p:nvSpPr>
              <p:spPr>
                <a:xfrm>
                  <a:off x="6382399" y="6085930"/>
                  <a:ext cx="445876" cy="460051"/>
                </a:xfrm>
                <a:custGeom>
                  <a:avLst/>
                  <a:gdLst>
                    <a:gd name="csX0" fmla="*/ 222938 w 445876"/>
                    <a:gd name="csY0" fmla="*/ 460052 h 460051"/>
                    <a:gd name="csX1" fmla="*/ 136165 w 445876"/>
                    <a:gd name="csY1" fmla="*/ 441972 h 460051"/>
                    <a:gd name="csX2" fmla="*/ 65307 w 445876"/>
                    <a:gd name="csY2" fmla="*/ 392673 h 460051"/>
                    <a:gd name="csX3" fmla="*/ 17525 w 445876"/>
                    <a:gd name="csY3" fmla="*/ 319557 h 460051"/>
                    <a:gd name="csX4" fmla="*/ 0 w 445876"/>
                    <a:gd name="csY4" fmla="*/ 230026 h 460051"/>
                    <a:gd name="csX5" fmla="*/ 17525 w 445876"/>
                    <a:gd name="csY5" fmla="*/ 140495 h 460051"/>
                    <a:gd name="csX6" fmla="*/ 65307 w 445876"/>
                    <a:gd name="csY6" fmla="*/ 67379 h 460051"/>
                    <a:gd name="csX7" fmla="*/ 136165 w 445876"/>
                    <a:gd name="csY7" fmla="*/ 18080 h 460051"/>
                    <a:gd name="csX8" fmla="*/ 222938 w 445876"/>
                    <a:gd name="csY8" fmla="*/ 0 h 460051"/>
                    <a:gd name="csX9" fmla="*/ 309712 w 445876"/>
                    <a:gd name="csY9" fmla="*/ 18080 h 460051"/>
                    <a:gd name="csX10" fmla="*/ 380570 w 445876"/>
                    <a:gd name="csY10" fmla="*/ 67379 h 460051"/>
                    <a:gd name="csX11" fmla="*/ 428352 w 445876"/>
                    <a:gd name="csY11" fmla="*/ 140495 h 460051"/>
                    <a:gd name="csX12" fmla="*/ 445877 w 445876"/>
                    <a:gd name="csY12" fmla="*/ 230026 h 460051"/>
                    <a:gd name="csX13" fmla="*/ 428352 w 445876"/>
                    <a:gd name="csY13" fmla="*/ 319557 h 460051"/>
                    <a:gd name="csX14" fmla="*/ 380570 w 445876"/>
                    <a:gd name="csY14" fmla="*/ 392673 h 460051"/>
                    <a:gd name="csX15" fmla="*/ 309712 w 445876"/>
                    <a:gd name="csY15" fmla="*/ 441972 h 460051"/>
                    <a:gd name="csX16" fmla="*/ 222938 w 445876"/>
                    <a:gd name="csY16" fmla="*/ 460052 h 4600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5876" h="460051">
                      <a:moveTo>
                        <a:pt x="222938" y="460052"/>
                      </a:moveTo>
                      <a:cubicBezTo>
                        <a:pt x="192848" y="460052"/>
                        <a:pt x="163646" y="453964"/>
                        <a:pt x="136165" y="441972"/>
                      </a:cubicBezTo>
                      <a:cubicBezTo>
                        <a:pt x="109609" y="430387"/>
                        <a:pt x="85774" y="413806"/>
                        <a:pt x="65307" y="392673"/>
                      </a:cubicBezTo>
                      <a:cubicBezTo>
                        <a:pt x="44839" y="371558"/>
                        <a:pt x="28758" y="346945"/>
                        <a:pt x="17525" y="319557"/>
                      </a:cubicBezTo>
                      <a:cubicBezTo>
                        <a:pt x="5903" y="291206"/>
                        <a:pt x="0" y="261079"/>
                        <a:pt x="0" y="230026"/>
                      </a:cubicBezTo>
                      <a:cubicBezTo>
                        <a:pt x="0" y="198973"/>
                        <a:pt x="5903" y="168846"/>
                        <a:pt x="17525" y="140495"/>
                      </a:cubicBezTo>
                      <a:cubicBezTo>
                        <a:pt x="28758" y="113107"/>
                        <a:pt x="44821" y="88513"/>
                        <a:pt x="65307" y="67379"/>
                      </a:cubicBezTo>
                      <a:cubicBezTo>
                        <a:pt x="85774" y="46264"/>
                        <a:pt x="109628" y="29665"/>
                        <a:pt x="136165" y="18080"/>
                      </a:cubicBezTo>
                      <a:cubicBezTo>
                        <a:pt x="163646" y="6088"/>
                        <a:pt x="192848" y="0"/>
                        <a:pt x="222938" y="0"/>
                      </a:cubicBezTo>
                      <a:cubicBezTo>
                        <a:pt x="253029" y="0"/>
                        <a:pt x="282231" y="6088"/>
                        <a:pt x="309712" y="18080"/>
                      </a:cubicBezTo>
                      <a:cubicBezTo>
                        <a:pt x="336267" y="29665"/>
                        <a:pt x="360103" y="46246"/>
                        <a:pt x="380570" y="67379"/>
                      </a:cubicBezTo>
                      <a:cubicBezTo>
                        <a:pt x="401037" y="88494"/>
                        <a:pt x="417119" y="113107"/>
                        <a:pt x="428352" y="140495"/>
                      </a:cubicBezTo>
                      <a:cubicBezTo>
                        <a:pt x="439973" y="168846"/>
                        <a:pt x="445877" y="198973"/>
                        <a:pt x="445877" y="230026"/>
                      </a:cubicBezTo>
                      <a:cubicBezTo>
                        <a:pt x="445877" y="261079"/>
                        <a:pt x="439973" y="291206"/>
                        <a:pt x="428352" y="319557"/>
                      </a:cubicBezTo>
                      <a:cubicBezTo>
                        <a:pt x="417119" y="346945"/>
                        <a:pt x="401056" y="371539"/>
                        <a:pt x="380570" y="392673"/>
                      </a:cubicBezTo>
                      <a:cubicBezTo>
                        <a:pt x="360103" y="413788"/>
                        <a:pt x="336249" y="430387"/>
                        <a:pt x="309712" y="441972"/>
                      </a:cubicBezTo>
                      <a:cubicBezTo>
                        <a:pt x="282231" y="453964"/>
                        <a:pt x="253029" y="460052"/>
                        <a:pt x="222938" y="460052"/>
                      </a:cubicBezTo>
                      <a:close/>
                    </a:path>
                  </a:pathLst>
                </a:custGeom>
                <a:solidFill>
                  <a:srgbClr val="A0A0A0">
                    <a:alpha val="37000"/>
                  </a:srgbClr>
                </a:solidFill>
                <a:ln w="1851" cap="flat">
                  <a:noFill/>
                  <a:prstDash val="solid"/>
                  <a:miter/>
                </a:ln>
              </p:spPr>
              <p:txBody>
                <a:bodyPr/>
                <a:lstStyle/>
                <a:p>
                  <a:endParaRPr lang="en-US"/>
                </a:p>
              </p:txBody>
            </p:sp>
            <p:sp>
              <p:nvSpPr>
                <p:cNvPr id="119" name="Freeform 118">
                  <a:extLst>
                    <a:ext uri="{FF2B5EF4-FFF2-40B4-BE49-F238E27FC236}">
                      <a16:creationId xmlns:a16="http://schemas.microsoft.com/office/drawing/2014/main" id="{4BB67DFA-A445-153D-A16A-7F00C1B6D99D}"/>
                    </a:ext>
                  </a:extLst>
                </p:cNvPr>
                <p:cNvSpPr/>
                <p:nvPr/>
              </p:nvSpPr>
              <p:spPr>
                <a:xfrm>
                  <a:off x="6383343" y="6086152"/>
                  <a:ext cx="443989" cy="457701"/>
                </a:xfrm>
                <a:custGeom>
                  <a:avLst/>
                  <a:gdLst>
                    <a:gd name="csX0" fmla="*/ 221995 w 443989"/>
                    <a:gd name="csY0" fmla="*/ 457702 h 457701"/>
                    <a:gd name="csX1" fmla="*/ 135591 w 443989"/>
                    <a:gd name="csY1" fmla="*/ 439714 h 457701"/>
                    <a:gd name="csX2" fmla="*/ 65029 w 443989"/>
                    <a:gd name="csY2" fmla="*/ 390674 h 457701"/>
                    <a:gd name="csX3" fmla="*/ 17451 w 443989"/>
                    <a:gd name="csY3" fmla="*/ 317928 h 457701"/>
                    <a:gd name="csX4" fmla="*/ 0 w 443989"/>
                    <a:gd name="csY4" fmla="*/ 228860 h 457701"/>
                    <a:gd name="csX5" fmla="*/ 17451 w 443989"/>
                    <a:gd name="csY5" fmla="*/ 139774 h 457701"/>
                    <a:gd name="csX6" fmla="*/ 65029 w 443989"/>
                    <a:gd name="csY6" fmla="*/ 67028 h 457701"/>
                    <a:gd name="csX7" fmla="*/ 135591 w 443989"/>
                    <a:gd name="csY7" fmla="*/ 17987 h 457701"/>
                    <a:gd name="csX8" fmla="*/ 221995 w 443989"/>
                    <a:gd name="csY8" fmla="*/ 0 h 457701"/>
                    <a:gd name="csX9" fmla="*/ 308398 w 443989"/>
                    <a:gd name="csY9" fmla="*/ 17987 h 457701"/>
                    <a:gd name="csX10" fmla="*/ 378960 w 443989"/>
                    <a:gd name="csY10" fmla="*/ 67028 h 457701"/>
                    <a:gd name="csX11" fmla="*/ 426538 w 443989"/>
                    <a:gd name="csY11" fmla="*/ 139774 h 457701"/>
                    <a:gd name="csX12" fmla="*/ 443989 w 443989"/>
                    <a:gd name="csY12" fmla="*/ 228860 h 457701"/>
                    <a:gd name="csX13" fmla="*/ 426538 w 443989"/>
                    <a:gd name="csY13" fmla="*/ 317928 h 457701"/>
                    <a:gd name="csX14" fmla="*/ 378960 w 443989"/>
                    <a:gd name="csY14" fmla="*/ 390674 h 457701"/>
                    <a:gd name="csX15" fmla="*/ 308398 w 443989"/>
                    <a:gd name="csY15" fmla="*/ 439714 h 457701"/>
                    <a:gd name="csX16" fmla="*/ 221995 w 443989"/>
                    <a:gd name="csY16" fmla="*/ 457702 h 4577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3989" h="457701">
                      <a:moveTo>
                        <a:pt x="221995" y="457702"/>
                      </a:moveTo>
                      <a:cubicBezTo>
                        <a:pt x="192015" y="457702"/>
                        <a:pt x="162943" y="451650"/>
                        <a:pt x="135591" y="439714"/>
                      </a:cubicBezTo>
                      <a:cubicBezTo>
                        <a:pt x="109165" y="428185"/>
                        <a:pt x="85422" y="411697"/>
                        <a:pt x="65029" y="390674"/>
                      </a:cubicBezTo>
                      <a:cubicBezTo>
                        <a:pt x="44636" y="369651"/>
                        <a:pt x="28628" y="345187"/>
                        <a:pt x="17451" y="317928"/>
                      </a:cubicBezTo>
                      <a:cubicBezTo>
                        <a:pt x="5866" y="289707"/>
                        <a:pt x="0" y="259746"/>
                        <a:pt x="0" y="228860"/>
                      </a:cubicBezTo>
                      <a:cubicBezTo>
                        <a:pt x="0" y="197974"/>
                        <a:pt x="5866" y="167995"/>
                        <a:pt x="17451" y="139774"/>
                      </a:cubicBezTo>
                      <a:cubicBezTo>
                        <a:pt x="28628" y="112515"/>
                        <a:pt x="44636" y="88050"/>
                        <a:pt x="65029" y="67028"/>
                      </a:cubicBezTo>
                      <a:cubicBezTo>
                        <a:pt x="85422" y="46005"/>
                        <a:pt x="109165" y="29517"/>
                        <a:pt x="135591" y="17987"/>
                      </a:cubicBezTo>
                      <a:cubicBezTo>
                        <a:pt x="162961" y="6051"/>
                        <a:pt x="192034" y="0"/>
                        <a:pt x="221995" y="0"/>
                      </a:cubicBezTo>
                      <a:cubicBezTo>
                        <a:pt x="251955" y="0"/>
                        <a:pt x="281046" y="6051"/>
                        <a:pt x="308398" y="17987"/>
                      </a:cubicBezTo>
                      <a:cubicBezTo>
                        <a:pt x="334824" y="29517"/>
                        <a:pt x="358567" y="46024"/>
                        <a:pt x="378960" y="67028"/>
                      </a:cubicBezTo>
                      <a:cubicBezTo>
                        <a:pt x="399353" y="88050"/>
                        <a:pt x="415361" y="112515"/>
                        <a:pt x="426538" y="139774"/>
                      </a:cubicBezTo>
                      <a:cubicBezTo>
                        <a:pt x="438123" y="167995"/>
                        <a:pt x="443989" y="197956"/>
                        <a:pt x="443989" y="228860"/>
                      </a:cubicBezTo>
                      <a:cubicBezTo>
                        <a:pt x="443989" y="259765"/>
                        <a:pt x="438123" y="289725"/>
                        <a:pt x="426538" y="317928"/>
                      </a:cubicBezTo>
                      <a:cubicBezTo>
                        <a:pt x="415361" y="345187"/>
                        <a:pt x="399353" y="369651"/>
                        <a:pt x="378960" y="390674"/>
                      </a:cubicBezTo>
                      <a:cubicBezTo>
                        <a:pt x="358567" y="411697"/>
                        <a:pt x="334824" y="428185"/>
                        <a:pt x="308398" y="439714"/>
                      </a:cubicBezTo>
                      <a:cubicBezTo>
                        <a:pt x="281028" y="451650"/>
                        <a:pt x="251955" y="457702"/>
                        <a:pt x="221995" y="457702"/>
                      </a:cubicBezTo>
                      <a:close/>
                    </a:path>
                  </a:pathLst>
                </a:custGeom>
                <a:solidFill>
                  <a:srgbClr val="9B9B9B">
                    <a:alpha val="39000"/>
                  </a:srgbClr>
                </a:solidFill>
                <a:ln w="1851" cap="flat">
                  <a:noFill/>
                  <a:prstDash val="solid"/>
                  <a:miter/>
                </a:ln>
              </p:spPr>
              <p:txBody>
                <a:bodyPr/>
                <a:lstStyle/>
                <a:p>
                  <a:endParaRPr lang="en-US"/>
                </a:p>
              </p:txBody>
            </p:sp>
            <p:sp>
              <p:nvSpPr>
                <p:cNvPr id="120" name="Freeform 119">
                  <a:extLst>
                    <a:ext uri="{FF2B5EF4-FFF2-40B4-BE49-F238E27FC236}">
                      <a16:creationId xmlns:a16="http://schemas.microsoft.com/office/drawing/2014/main" id="{B37AC8D9-29DB-35F7-7FC9-00EA8707AF32}"/>
                    </a:ext>
                  </a:extLst>
                </p:cNvPr>
                <p:cNvSpPr/>
                <p:nvPr/>
              </p:nvSpPr>
              <p:spPr>
                <a:xfrm>
                  <a:off x="6384268" y="6086337"/>
                  <a:ext cx="442138" cy="455388"/>
                </a:xfrm>
                <a:custGeom>
                  <a:avLst/>
                  <a:gdLst>
                    <a:gd name="csX0" fmla="*/ 221069 w 442138"/>
                    <a:gd name="csY0" fmla="*/ 455389 h 455388"/>
                    <a:gd name="csX1" fmla="*/ 135018 w 442138"/>
                    <a:gd name="csY1" fmla="*/ 437493 h 455388"/>
                    <a:gd name="csX2" fmla="*/ 64752 w 442138"/>
                    <a:gd name="csY2" fmla="*/ 388694 h 455388"/>
                    <a:gd name="csX3" fmla="*/ 17377 w 442138"/>
                    <a:gd name="csY3" fmla="*/ 316318 h 455388"/>
                    <a:gd name="csX4" fmla="*/ 0 w 442138"/>
                    <a:gd name="csY4" fmla="*/ 227694 h 455388"/>
                    <a:gd name="csX5" fmla="*/ 17377 w 442138"/>
                    <a:gd name="csY5" fmla="*/ 139070 h 455388"/>
                    <a:gd name="csX6" fmla="*/ 64752 w 442138"/>
                    <a:gd name="csY6" fmla="*/ 66695 h 455388"/>
                    <a:gd name="csX7" fmla="*/ 135018 w 442138"/>
                    <a:gd name="csY7" fmla="*/ 17895 h 455388"/>
                    <a:gd name="csX8" fmla="*/ 221069 w 442138"/>
                    <a:gd name="csY8" fmla="*/ 0 h 455388"/>
                    <a:gd name="csX9" fmla="*/ 307121 w 442138"/>
                    <a:gd name="csY9" fmla="*/ 17895 h 455388"/>
                    <a:gd name="csX10" fmla="*/ 377387 w 442138"/>
                    <a:gd name="csY10" fmla="*/ 66695 h 455388"/>
                    <a:gd name="csX11" fmla="*/ 424762 w 442138"/>
                    <a:gd name="csY11" fmla="*/ 139070 h 455388"/>
                    <a:gd name="csX12" fmla="*/ 442139 w 442138"/>
                    <a:gd name="csY12" fmla="*/ 227694 h 455388"/>
                    <a:gd name="csX13" fmla="*/ 424762 w 442138"/>
                    <a:gd name="csY13" fmla="*/ 316318 h 455388"/>
                    <a:gd name="csX14" fmla="*/ 377387 w 442138"/>
                    <a:gd name="csY14" fmla="*/ 388694 h 455388"/>
                    <a:gd name="csX15" fmla="*/ 307121 w 442138"/>
                    <a:gd name="csY15" fmla="*/ 437493 h 455388"/>
                    <a:gd name="csX16" fmla="*/ 221069 w 442138"/>
                    <a:gd name="csY16" fmla="*/ 455389 h 455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2138" h="455388">
                      <a:moveTo>
                        <a:pt x="221069" y="455389"/>
                      </a:moveTo>
                      <a:cubicBezTo>
                        <a:pt x="191220" y="455389"/>
                        <a:pt x="162277" y="449374"/>
                        <a:pt x="135018" y="437493"/>
                      </a:cubicBezTo>
                      <a:cubicBezTo>
                        <a:pt x="108703" y="426020"/>
                        <a:pt x="85052" y="409605"/>
                        <a:pt x="64752" y="388694"/>
                      </a:cubicBezTo>
                      <a:cubicBezTo>
                        <a:pt x="44451" y="367783"/>
                        <a:pt x="28517" y="343429"/>
                        <a:pt x="17377" y="316318"/>
                      </a:cubicBezTo>
                      <a:cubicBezTo>
                        <a:pt x="5848" y="288245"/>
                        <a:pt x="0" y="258432"/>
                        <a:pt x="0" y="227694"/>
                      </a:cubicBezTo>
                      <a:cubicBezTo>
                        <a:pt x="0" y="196956"/>
                        <a:pt x="5848" y="167144"/>
                        <a:pt x="17377" y="139070"/>
                      </a:cubicBezTo>
                      <a:cubicBezTo>
                        <a:pt x="28517" y="111960"/>
                        <a:pt x="44451" y="87606"/>
                        <a:pt x="64752" y="66695"/>
                      </a:cubicBezTo>
                      <a:cubicBezTo>
                        <a:pt x="85052" y="45783"/>
                        <a:pt x="108703" y="29369"/>
                        <a:pt x="135018" y="17895"/>
                      </a:cubicBezTo>
                      <a:cubicBezTo>
                        <a:pt x="162277" y="6014"/>
                        <a:pt x="191220" y="0"/>
                        <a:pt x="221069" y="0"/>
                      </a:cubicBezTo>
                      <a:cubicBezTo>
                        <a:pt x="250919" y="0"/>
                        <a:pt x="279862" y="6014"/>
                        <a:pt x="307121" y="17895"/>
                      </a:cubicBezTo>
                      <a:cubicBezTo>
                        <a:pt x="333436" y="29369"/>
                        <a:pt x="357086" y="45783"/>
                        <a:pt x="377387" y="66695"/>
                      </a:cubicBezTo>
                      <a:cubicBezTo>
                        <a:pt x="397688" y="87606"/>
                        <a:pt x="413621" y="111960"/>
                        <a:pt x="424762" y="139070"/>
                      </a:cubicBezTo>
                      <a:cubicBezTo>
                        <a:pt x="436291" y="167144"/>
                        <a:pt x="442139" y="196956"/>
                        <a:pt x="442139" y="227694"/>
                      </a:cubicBezTo>
                      <a:cubicBezTo>
                        <a:pt x="442139" y="258432"/>
                        <a:pt x="436291" y="288245"/>
                        <a:pt x="424762" y="316318"/>
                      </a:cubicBezTo>
                      <a:cubicBezTo>
                        <a:pt x="413621" y="343429"/>
                        <a:pt x="397688" y="367783"/>
                        <a:pt x="377387" y="388694"/>
                      </a:cubicBezTo>
                      <a:cubicBezTo>
                        <a:pt x="357086" y="409605"/>
                        <a:pt x="333436" y="426020"/>
                        <a:pt x="307121" y="437493"/>
                      </a:cubicBezTo>
                      <a:cubicBezTo>
                        <a:pt x="279862" y="449374"/>
                        <a:pt x="250919" y="455389"/>
                        <a:pt x="221069" y="455389"/>
                      </a:cubicBezTo>
                      <a:close/>
                    </a:path>
                  </a:pathLst>
                </a:custGeom>
                <a:solidFill>
                  <a:srgbClr val="969696">
                    <a:alpha val="41000"/>
                  </a:srgbClr>
                </a:solidFill>
                <a:ln w="1851" cap="flat">
                  <a:noFill/>
                  <a:prstDash val="solid"/>
                  <a:miter/>
                </a:ln>
              </p:spPr>
              <p:txBody>
                <a:bodyPr/>
                <a:lstStyle/>
                <a:p>
                  <a:endParaRPr lang="en-US"/>
                </a:p>
              </p:txBody>
            </p:sp>
            <p:sp>
              <p:nvSpPr>
                <p:cNvPr id="121" name="Freeform 120">
                  <a:extLst>
                    <a:ext uri="{FF2B5EF4-FFF2-40B4-BE49-F238E27FC236}">
                      <a16:creationId xmlns:a16="http://schemas.microsoft.com/office/drawing/2014/main" id="{67EFCBAB-5DB6-C0B7-7D06-0FCF34C11666}"/>
                    </a:ext>
                  </a:extLst>
                </p:cNvPr>
                <p:cNvSpPr/>
                <p:nvPr/>
              </p:nvSpPr>
              <p:spPr>
                <a:xfrm>
                  <a:off x="6385212" y="6086541"/>
                  <a:ext cx="440250" cy="453056"/>
                </a:xfrm>
                <a:custGeom>
                  <a:avLst/>
                  <a:gdLst>
                    <a:gd name="csX0" fmla="*/ 220126 w 440250"/>
                    <a:gd name="csY0" fmla="*/ 453057 h 453056"/>
                    <a:gd name="csX1" fmla="*/ 134444 w 440250"/>
                    <a:gd name="csY1" fmla="*/ 435254 h 453056"/>
                    <a:gd name="csX2" fmla="*/ 64474 w 440250"/>
                    <a:gd name="csY2" fmla="*/ 386714 h 453056"/>
                    <a:gd name="csX3" fmla="*/ 17303 w 440250"/>
                    <a:gd name="csY3" fmla="*/ 314708 h 453056"/>
                    <a:gd name="csX4" fmla="*/ 0 w 440250"/>
                    <a:gd name="csY4" fmla="*/ 226528 h 453056"/>
                    <a:gd name="csX5" fmla="*/ 17303 w 440250"/>
                    <a:gd name="csY5" fmla="*/ 138349 h 453056"/>
                    <a:gd name="csX6" fmla="*/ 64474 w 440250"/>
                    <a:gd name="csY6" fmla="*/ 66343 h 453056"/>
                    <a:gd name="csX7" fmla="*/ 134444 w 440250"/>
                    <a:gd name="csY7" fmla="*/ 17802 h 453056"/>
                    <a:gd name="csX8" fmla="*/ 220126 w 440250"/>
                    <a:gd name="csY8" fmla="*/ 0 h 453056"/>
                    <a:gd name="csX9" fmla="*/ 305807 w 440250"/>
                    <a:gd name="csY9" fmla="*/ 17802 h 453056"/>
                    <a:gd name="csX10" fmla="*/ 375777 w 440250"/>
                    <a:gd name="csY10" fmla="*/ 66343 h 453056"/>
                    <a:gd name="csX11" fmla="*/ 422948 w 440250"/>
                    <a:gd name="csY11" fmla="*/ 138349 h 453056"/>
                    <a:gd name="csX12" fmla="*/ 440251 w 440250"/>
                    <a:gd name="csY12" fmla="*/ 226528 h 453056"/>
                    <a:gd name="csX13" fmla="*/ 422948 w 440250"/>
                    <a:gd name="csY13" fmla="*/ 314708 h 453056"/>
                    <a:gd name="csX14" fmla="*/ 375777 w 440250"/>
                    <a:gd name="csY14" fmla="*/ 386714 h 453056"/>
                    <a:gd name="csX15" fmla="*/ 305807 w 440250"/>
                    <a:gd name="csY15" fmla="*/ 435254 h 453056"/>
                    <a:gd name="csX16" fmla="*/ 220126 w 440250"/>
                    <a:gd name="csY16" fmla="*/ 453057 h 4530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0250" h="453056">
                      <a:moveTo>
                        <a:pt x="220126" y="453057"/>
                      </a:moveTo>
                      <a:cubicBezTo>
                        <a:pt x="190405" y="453057"/>
                        <a:pt x="161592" y="447061"/>
                        <a:pt x="134444" y="435254"/>
                      </a:cubicBezTo>
                      <a:cubicBezTo>
                        <a:pt x="108240" y="423836"/>
                        <a:pt x="84701" y="407514"/>
                        <a:pt x="64474" y="386714"/>
                      </a:cubicBezTo>
                      <a:cubicBezTo>
                        <a:pt x="44266" y="365913"/>
                        <a:pt x="28388" y="341689"/>
                        <a:pt x="17303" y="314708"/>
                      </a:cubicBezTo>
                      <a:cubicBezTo>
                        <a:pt x="5829" y="286783"/>
                        <a:pt x="0" y="257118"/>
                        <a:pt x="0" y="226528"/>
                      </a:cubicBezTo>
                      <a:cubicBezTo>
                        <a:pt x="0" y="195938"/>
                        <a:pt x="5811" y="166274"/>
                        <a:pt x="17303" y="138349"/>
                      </a:cubicBezTo>
                      <a:cubicBezTo>
                        <a:pt x="28388" y="111367"/>
                        <a:pt x="44266" y="87143"/>
                        <a:pt x="64474" y="66343"/>
                      </a:cubicBezTo>
                      <a:cubicBezTo>
                        <a:pt x="84682" y="45543"/>
                        <a:pt x="108221" y="29202"/>
                        <a:pt x="134444" y="17802"/>
                      </a:cubicBezTo>
                      <a:cubicBezTo>
                        <a:pt x="161573" y="5996"/>
                        <a:pt x="190405" y="0"/>
                        <a:pt x="220126" y="0"/>
                      </a:cubicBezTo>
                      <a:cubicBezTo>
                        <a:pt x="249846" y="0"/>
                        <a:pt x="278659" y="5996"/>
                        <a:pt x="305807" y="17802"/>
                      </a:cubicBezTo>
                      <a:cubicBezTo>
                        <a:pt x="332011" y="29220"/>
                        <a:pt x="355550" y="45543"/>
                        <a:pt x="375777" y="66343"/>
                      </a:cubicBezTo>
                      <a:cubicBezTo>
                        <a:pt x="395985" y="87143"/>
                        <a:pt x="411863" y="111367"/>
                        <a:pt x="422948" y="138349"/>
                      </a:cubicBezTo>
                      <a:cubicBezTo>
                        <a:pt x="434422" y="166274"/>
                        <a:pt x="440251" y="195938"/>
                        <a:pt x="440251" y="226528"/>
                      </a:cubicBezTo>
                      <a:cubicBezTo>
                        <a:pt x="440251" y="257118"/>
                        <a:pt x="434440" y="286783"/>
                        <a:pt x="422948" y="314708"/>
                      </a:cubicBezTo>
                      <a:cubicBezTo>
                        <a:pt x="411863" y="341689"/>
                        <a:pt x="395985" y="365913"/>
                        <a:pt x="375777" y="386714"/>
                      </a:cubicBezTo>
                      <a:cubicBezTo>
                        <a:pt x="355569" y="407514"/>
                        <a:pt x="332030" y="423855"/>
                        <a:pt x="305807" y="435254"/>
                      </a:cubicBezTo>
                      <a:cubicBezTo>
                        <a:pt x="278678" y="447061"/>
                        <a:pt x="249846" y="453057"/>
                        <a:pt x="220126" y="453057"/>
                      </a:cubicBezTo>
                      <a:close/>
                    </a:path>
                  </a:pathLst>
                </a:custGeom>
                <a:solidFill>
                  <a:srgbClr val="919191">
                    <a:alpha val="43000"/>
                  </a:srgbClr>
                </a:solidFill>
                <a:ln w="1851" cap="flat">
                  <a:noFill/>
                  <a:prstDash val="solid"/>
                  <a:miter/>
                </a:ln>
              </p:spPr>
              <p:txBody>
                <a:bodyPr/>
                <a:lstStyle/>
                <a:p>
                  <a:endParaRPr lang="en-US"/>
                </a:p>
              </p:txBody>
            </p:sp>
            <p:sp>
              <p:nvSpPr>
                <p:cNvPr id="122" name="Freeform 121">
                  <a:extLst>
                    <a:ext uri="{FF2B5EF4-FFF2-40B4-BE49-F238E27FC236}">
                      <a16:creationId xmlns:a16="http://schemas.microsoft.com/office/drawing/2014/main" id="{0A37C03D-2609-550F-98E3-D3629D9F07CE}"/>
                    </a:ext>
                  </a:extLst>
                </p:cNvPr>
                <p:cNvSpPr/>
                <p:nvPr/>
              </p:nvSpPr>
              <p:spPr>
                <a:xfrm>
                  <a:off x="6386137" y="6086744"/>
                  <a:ext cx="438363" cy="450724"/>
                </a:xfrm>
                <a:custGeom>
                  <a:avLst/>
                  <a:gdLst>
                    <a:gd name="csX0" fmla="*/ 219182 w 438363"/>
                    <a:gd name="csY0" fmla="*/ 450725 h 450724"/>
                    <a:gd name="csX1" fmla="*/ 133870 w 438363"/>
                    <a:gd name="csY1" fmla="*/ 433015 h 450724"/>
                    <a:gd name="csX2" fmla="*/ 64196 w 438363"/>
                    <a:gd name="csY2" fmla="*/ 384715 h 450724"/>
                    <a:gd name="csX3" fmla="*/ 17229 w 438363"/>
                    <a:gd name="csY3" fmla="*/ 313079 h 450724"/>
                    <a:gd name="csX4" fmla="*/ 0 w 438363"/>
                    <a:gd name="csY4" fmla="*/ 225362 h 450724"/>
                    <a:gd name="csX5" fmla="*/ 17229 w 438363"/>
                    <a:gd name="csY5" fmla="*/ 137645 h 450724"/>
                    <a:gd name="csX6" fmla="*/ 64196 w 438363"/>
                    <a:gd name="csY6" fmla="*/ 66010 h 450724"/>
                    <a:gd name="csX7" fmla="*/ 133870 w 438363"/>
                    <a:gd name="csY7" fmla="*/ 17710 h 450724"/>
                    <a:gd name="csX8" fmla="*/ 219182 w 438363"/>
                    <a:gd name="csY8" fmla="*/ 0 h 450724"/>
                    <a:gd name="csX9" fmla="*/ 304493 w 438363"/>
                    <a:gd name="csY9" fmla="*/ 17710 h 450724"/>
                    <a:gd name="csX10" fmla="*/ 374167 w 438363"/>
                    <a:gd name="csY10" fmla="*/ 66010 h 450724"/>
                    <a:gd name="csX11" fmla="*/ 421135 w 438363"/>
                    <a:gd name="csY11" fmla="*/ 137645 h 450724"/>
                    <a:gd name="csX12" fmla="*/ 438363 w 438363"/>
                    <a:gd name="csY12" fmla="*/ 225362 h 450724"/>
                    <a:gd name="csX13" fmla="*/ 421135 w 438363"/>
                    <a:gd name="csY13" fmla="*/ 313079 h 450724"/>
                    <a:gd name="csX14" fmla="*/ 374167 w 438363"/>
                    <a:gd name="csY14" fmla="*/ 384715 h 450724"/>
                    <a:gd name="csX15" fmla="*/ 304493 w 438363"/>
                    <a:gd name="csY15" fmla="*/ 433015 h 450724"/>
                    <a:gd name="csX16" fmla="*/ 219182 w 438363"/>
                    <a:gd name="csY16" fmla="*/ 450725 h 450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8363" h="450724">
                      <a:moveTo>
                        <a:pt x="219182" y="450725"/>
                      </a:moveTo>
                      <a:cubicBezTo>
                        <a:pt x="189591" y="450725"/>
                        <a:pt x="160889" y="444766"/>
                        <a:pt x="133870" y="433015"/>
                      </a:cubicBezTo>
                      <a:cubicBezTo>
                        <a:pt x="107777" y="421671"/>
                        <a:pt x="84331" y="405423"/>
                        <a:pt x="64196" y="384715"/>
                      </a:cubicBezTo>
                      <a:cubicBezTo>
                        <a:pt x="44062" y="364026"/>
                        <a:pt x="28258" y="339913"/>
                        <a:pt x="17229" y="313079"/>
                      </a:cubicBezTo>
                      <a:cubicBezTo>
                        <a:pt x="5792" y="285303"/>
                        <a:pt x="0" y="255786"/>
                        <a:pt x="0" y="225362"/>
                      </a:cubicBezTo>
                      <a:cubicBezTo>
                        <a:pt x="0" y="194939"/>
                        <a:pt x="5792" y="165423"/>
                        <a:pt x="17229" y="137645"/>
                      </a:cubicBezTo>
                      <a:cubicBezTo>
                        <a:pt x="28277" y="110812"/>
                        <a:pt x="44062" y="86718"/>
                        <a:pt x="64196" y="66010"/>
                      </a:cubicBezTo>
                      <a:cubicBezTo>
                        <a:pt x="84331" y="45320"/>
                        <a:pt x="107759" y="29072"/>
                        <a:pt x="133870" y="17710"/>
                      </a:cubicBezTo>
                      <a:cubicBezTo>
                        <a:pt x="160889" y="5959"/>
                        <a:pt x="189591" y="0"/>
                        <a:pt x="219182" y="0"/>
                      </a:cubicBezTo>
                      <a:cubicBezTo>
                        <a:pt x="248772" y="0"/>
                        <a:pt x="277475" y="5959"/>
                        <a:pt x="304493" y="17710"/>
                      </a:cubicBezTo>
                      <a:cubicBezTo>
                        <a:pt x="330586" y="29054"/>
                        <a:pt x="354033" y="45302"/>
                        <a:pt x="374167" y="66010"/>
                      </a:cubicBezTo>
                      <a:cubicBezTo>
                        <a:pt x="394301" y="86699"/>
                        <a:pt x="410105" y="110812"/>
                        <a:pt x="421135" y="137645"/>
                      </a:cubicBezTo>
                      <a:cubicBezTo>
                        <a:pt x="432571" y="165423"/>
                        <a:pt x="438363" y="194939"/>
                        <a:pt x="438363" y="225362"/>
                      </a:cubicBezTo>
                      <a:cubicBezTo>
                        <a:pt x="438363" y="255786"/>
                        <a:pt x="432571" y="285303"/>
                        <a:pt x="421135" y="313079"/>
                      </a:cubicBezTo>
                      <a:cubicBezTo>
                        <a:pt x="410087" y="339913"/>
                        <a:pt x="394301" y="364007"/>
                        <a:pt x="374167" y="384715"/>
                      </a:cubicBezTo>
                      <a:cubicBezTo>
                        <a:pt x="354033" y="405404"/>
                        <a:pt x="330605" y="421653"/>
                        <a:pt x="304493" y="433015"/>
                      </a:cubicBezTo>
                      <a:cubicBezTo>
                        <a:pt x="277475" y="444766"/>
                        <a:pt x="248772" y="450725"/>
                        <a:pt x="219182" y="450725"/>
                      </a:cubicBezTo>
                      <a:close/>
                    </a:path>
                  </a:pathLst>
                </a:custGeom>
                <a:solidFill>
                  <a:srgbClr val="8C8C8C">
                    <a:alpha val="45000"/>
                  </a:srgbClr>
                </a:solidFill>
                <a:ln w="1851" cap="flat">
                  <a:noFill/>
                  <a:prstDash val="solid"/>
                  <a:miter/>
                </a:ln>
              </p:spPr>
              <p:txBody>
                <a:bodyPr/>
                <a:lstStyle/>
                <a:p>
                  <a:endParaRPr lang="en-US"/>
                </a:p>
              </p:txBody>
            </p:sp>
            <p:sp>
              <p:nvSpPr>
                <p:cNvPr id="123" name="Freeform 122">
                  <a:extLst>
                    <a:ext uri="{FF2B5EF4-FFF2-40B4-BE49-F238E27FC236}">
                      <a16:creationId xmlns:a16="http://schemas.microsoft.com/office/drawing/2014/main" id="{662CB996-8C04-0C14-1224-0FBA2C929369}"/>
                    </a:ext>
                  </a:extLst>
                </p:cNvPr>
                <p:cNvSpPr/>
                <p:nvPr/>
              </p:nvSpPr>
              <p:spPr>
                <a:xfrm>
                  <a:off x="6387100" y="6086966"/>
                  <a:ext cx="436438" cy="448393"/>
                </a:xfrm>
                <a:custGeom>
                  <a:avLst/>
                  <a:gdLst>
                    <a:gd name="csX0" fmla="*/ 218219 w 436438"/>
                    <a:gd name="csY0" fmla="*/ 448393 h 448393"/>
                    <a:gd name="csX1" fmla="*/ 133278 w 436438"/>
                    <a:gd name="csY1" fmla="*/ 430776 h 448393"/>
                    <a:gd name="csX2" fmla="*/ 63919 w 436438"/>
                    <a:gd name="csY2" fmla="*/ 382735 h 448393"/>
                    <a:gd name="csX3" fmla="*/ 17155 w 436438"/>
                    <a:gd name="csY3" fmla="*/ 311469 h 448393"/>
                    <a:gd name="csX4" fmla="*/ 0 w 436438"/>
                    <a:gd name="csY4" fmla="*/ 224197 h 448393"/>
                    <a:gd name="csX5" fmla="*/ 17155 w 436438"/>
                    <a:gd name="csY5" fmla="*/ 136924 h 448393"/>
                    <a:gd name="csX6" fmla="*/ 63919 w 436438"/>
                    <a:gd name="csY6" fmla="*/ 65658 h 448393"/>
                    <a:gd name="csX7" fmla="*/ 133278 w 436438"/>
                    <a:gd name="csY7" fmla="*/ 17617 h 448393"/>
                    <a:gd name="csX8" fmla="*/ 218219 w 436438"/>
                    <a:gd name="csY8" fmla="*/ 0 h 448393"/>
                    <a:gd name="csX9" fmla="*/ 303161 w 436438"/>
                    <a:gd name="csY9" fmla="*/ 17617 h 448393"/>
                    <a:gd name="csX10" fmla="*/ 372520 w 436438"/>
                    <a:gd name="csY10" fmla="*/ 65658 h 448393"/>
                    <a:gd name="csX11" fmla="*/ 419284 w 436438"/>
                    <a:gd name="csY11" fmla="*/ 136924 h 448393"/>
                    <a:gd name="csX12" fmla="*/ 436439 w 436438"/>
                    <a:gd name="csY12" fmla="*/ 224197 h 448393"/>
                    <a:gd name="csX13" fmla="*/ 419284 w 436438"/>
                    <a:gd name="csY13" fmla="*/ 311469 h 448393"/>
                    <a:gd name="csX14" fmla="*/ 372520 w 436438"/>
                    <a:gd name="csY14" fmla="*/ 382735 h 448393"/>
                    <a:gd name="csX15" fmla="*/ 303161 w 436438"/>
                    <a:gd name="csY15" fmla="*/ 430776 h 448393"/>
                    <a:gd name="csX16" fmla="*/ 218219 w 436438"/>
                    <a:gd name="csY16" fmla="*/ 448393 h 448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6438" h="448393">
                      <a:moveTo>
                        <a:pt x="218219" y="448393"/>
                      </a:moveTo>
                      <a:cubicBezTo>
                        <a:pt x="188758" y="448393"/>
                        <a:pt x="160186" y="442471"/>
                        <a:pt x="133278" y="430776"/>
                      </a:cubicBezTo>
                      <a:cubicBezTo>
                        <a:pt x="107296" y="419488"/>
                        <a:pt x="83960" y="403313"/>
                        <a:pt x="63919" y="382735"/>
                      </a:cubicBezTo>
                      <a:cubicBezTo>
                        <a:pt x="43877" y="362138"/>
                        <a:pt x="28147" y="338173"/>
                        <a:pt x="17155" y="311469"/>
                      </a:cubicBezTo>
                      <a:cubicBezTo>
                        <a:pt x="5774" y="283822"/>
                        <a:pt x="0" y="254472"/>
                        <a:pt x="0" y="224197"/>
                      </a:cubicBezTo>
                      <a:cubicBezTo>
                        <a:pt x="0" y="193921"/>
                        <a:pt x="5774" y="164571"/>
                        <a:pt x="17155" y="136924"/>
                      </a:cubicBezTo>
                      <a:cubicBezTo>
                        <a:pt x="28147" y="110220"/>
                        <a:pt x="43877" y="86255"/>
                        <a:pt x="63919" y="65658"/>
                      </a:cubicBezTo>
                      <a:cubicBezTo>
                        <a:pt x="83960" y="45061"/>
                        <a:pt x="107296" y="28906"/>
                        <a:pt x="133278" y="17617"/>
                      </a:cubicBezTo>
                      <a:cubicBezTo>
                        <a:pt x="160186" y="5922"/>
                        <a:pt x="188758" y="0"/>
                        <a:pt x="218219" y="0"/>
                      </a:cubicBezTo>
                      <a:cubicBezTo>
                        <a:pt x="247681" y="0"/>
                        <a:pt x="276253" y="5922"/>
                        <a:pt x="303161" y="17617"/>
                      </a:cubicBezTo>
                      <a:cubicBezTo>
                        <a:pt x="329143" y="28906"/>
                        <a:pt x="352478" y="45080"/>
                        <a:pt x="372520" y="65658"/>
                      </a:cubicBezTo>
                      <a:cubicBezTo>
                        <a:pt x="392562" y="86255"/>
                        <a:pt x="408292" y="110220"/>
                        <a:pt x="419284" y="136924"/>
                      </a:cubicBezTo>
                      <a:cubicBezTo>
                        <a:pt x="430665" y="164571"/>
                        <a:pt x="436439" y="193921"/>
                        <a:pt x="436439" y="224197"/>
                      </a:cubicBezTo>
                      <a:cubicBezTo>
                        <a:pt x="436439" y="254472"/>
                        <a:pt x="430665" y="283822"/>
                        <a:pt x="419284" y="311469"/>
                      </a:cubicBezTo>
                      <a:cubicBezTo>
                        <a:pt x="408292" y="338173"/>
                        <a:pt x="392562" y="362138"/>
                        <a:pt x="372520" y="382735"/>
                      </a:cubicBezTo>
                      <a:cubicBezTo>
                        <a:pt x="352478" y="403332"/>
                        <a:pt x="329143" y="419488"/>
                        <a:pt x="303161" y="430776"/>
                      </a:cubicBezTo>
                      <a:cubicBezTo>
                        <a:pt x="276253" y="442471"/>
                        <a:pt x="247681" y="448393"/>
                        <a:pt x="218219" y="448393"/>
                      </a:cubicBezTo>
                      <a:close/>
                    </a:path>
                  </a:pathLst>
                </a:custGeom>
                <a:solidFill>
                  <a:srgbClr val="878787">
                    <a:alpha val="47000"/>
                  </a:srgbClr>
                </a:solidFill>
                <a:ln w="1851" cap="flat">
                  <a:noFill/>
                  <a:prstDash val="solid"/>
                  <a:miter/>
                </a:ln>
              </p:spPr>
              <p:txBody>
                <a:bodyPr/>
                <a:lstStyle/>
                <a:p>
                  <a:endParaRPr lang="en-US"/>
                </a:p>
              </p:txBody>
            </p:sp>
            <p:sp>
              <p:nvSpPr>
                <p:cNvPr id="124" name="Freeform 123">
                  <a:extLst>
                    <a:ext uri="{FF2B5EF4-FFF2-40B4-BE49-F238E27FC236}">
                      <a16:creationId xmlns:a16="http://schemas.microsoft.com/office/drawing/2014/main" id="{8D0833A8-BC12-CB1F-B6BF-6DD78931224B}"/>
                    </a:ext>
                  </a:extLst>
                </p:cNvPr>
                <p:cNvSpPr/>
                <p:nvPr/>
              </p:nvSpPr>
              <p:spPr>
                <a:xfrm>
                  <a:off x="6388043" y="6087170"/>
                  <a:ext cx="434551" cy="446061"/>
                </a:xfrm>
                <a:custGeom>
                  <a:avLst/>
                  <a:gdLst>
                    <a:gd name="csX0" fmla="*/ 217276 w 434551"/>
                    <a:gd name="csY0" fmla="*/ 446062 h 446061"/>
                    <a:gd name="csX1" fmla="*/ 132704 w 434551"/>
                    <a:gd name="csY1" fmla="*/ 428537 h 446061"/>
                    <a:gd name="csX2" fmla="*/ 63641 w 434551"/>
                    <a:gd name="csY2" fmla="*/ 380736 h 446061"/>
                    <a:gd name="csX3" fmla="*/ 17081 w 434551"/>
                    <a:gd name="csY3" fmla="*/ 309841 h 446061"/>
                    <a:gd name="csX4" fmla="*/ 0 w 434551"/>
                    <a:gd name="csY4" fmla="*/ 223031 h 446061"/>
                    <a:gd name="csX5" fmla="*/ 17081 w 434551"/>
                    <a:gd name="csY5" fmla="*/ 136220 h 446061"/>
                    <a:gd name="csX6" fmla="*/ 63641 w 434551"/>
                    <a:gd name="csY6" fmla="*/ 65325 h 446061"/>
                    <a:gd name="csX7" fmla="*/ 132704 w 434551"/>
                    <a:gd name="csY7" fmla="*/ 17525 h 446061"/>
                    <a:gd name="csX8" fmla="*/ 217276 w 434551"/>
                    <a:gd name="csY8" fmla="*/ 0 h 446061"/>
                    <a:gd name="csX9" fmla="*/ 301847 w 434551"/>
                    <a:gd name="csY9" fmla="*/ 17525 h 446061"/>
                    <a:gd name="csX10" fmla="*/ 370910 w 434551"/>
                    <a:gd name="csY10" fmla="*/ 65325 h 446061"/>
                    <a:gd name="csX11" fmla="*/ 417470 w 434551"/>
                    <a:gd name="csY11" fmla="*/ 136220 h 446061"/>
                    <a:gd name="csX12" fmla="*/ 434551 w 434551"/>
                    <a:gd name="csY12" fmla="*/ 223031 h 446061"/>
                    <a:gd name="csX13" fmla="*/ 417470 w 434551"/>
                    <a:gd name="csY13" fmla="*/ 309841 h 446061"/>
                    <a:gd name="csX14" fmla="*/ 370910 w 434551"/>
                    <a:gd name="csY14" fmla="*/ 380736 h 446061"/>
                    <a:gd name="csX15" fmla="*/ 301847 w 434551"/>
                    <a:gd name="csY15" fmla="*/ 428537 h 446061"/>
                    <a:gd name="csX16" fmla="*/ 217276 w 434551"/>
                    <a:gd name="csY16" fmla="*/ 446062 h 4460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551" h="446061">
                      <a:moveTo>
                        <a:pt x="217276" y="446062"/>
                      </a:moveTo>
                      <a:cubicBezTo>
                        <a:pt x="187944" y="446062"/>
                        <a:pt x="159482" y="440158"/>
                        <a:pt x="132704" y="428537"/>
                      </a:cubicBezTo>
                      <a:cubicBezTo>
                        <a:pt x="106833" y="417304"/>
                        <a:pt x="83590" y="401222"/>
                        <a:pt x="63641" y="380736"/>
                      </a:cubicBezTo>
                      <a:cubicBezTo>
                        <a:pt x="43692" y="360251"/>
                        <a:pt x="28018" y="336397"/>
                        <a:pt x="17081" y="309841"/>
                      </a:cubicBezTo>
                      <a:cubicBezTo>
                        <a:pt x="5755" y="282342"/>
                        <a:pt x="0" y="253140"/>
                        <a:pt x="0" y="223031"/>
                      </a:cubicBezTo>
                      <a:cubicBezTo>
                        <a:pt x="0" y="192922"/>
                        <a:pt x="5737" y="163720"/>
                        <a:pt x="17081" y="136220"/>
                      </a:cubicBezTo>
                      <a:cubicBezTo>
                        <a:pt x="28018" y="109665"/>
                        <a:pt x="43692" y="85811"/>
                        <a:pt x="63641" y="65325"/>
                      </a:cubicBezTo>
                      <a:cubicBezTo>
                        <a:pt x="83590" y="44839"/>
                        <a:pt x="106833" y="28758"/>
                        <a:pt x="132704" y="17525"/>
                      </a:cubicBezTo>
                      <a:cubicBezTo>
                        <a:pt x="159501" y="5903"/>
                        <a:pt x="187944" y="0"/>
                        <a:pt x="217276" y="0"/>
                      </a:cubicBezTo>
                      <a:cubicBezTo>
                        <a:pt x="246607" y="0"/>
                        <a:pt x="275069" y="5903"/>
                        <a:pt x="301847" y="17525"/>
                      </a:cubicBezTo>
                      <a:cubicBezTo>
                        <a:pt x="327718" y="28758"/>
                        <a:pt x="350961" y="44839"/>
                        <a:pt x="370910" y="65325"/>
                      </a:cubicBezTo>
                      <a:cubicBezTo>
                        <a:pt x="390859" y="85811"/>
                        <a:pt x="406534" y="109665"/>
                        <a:pt x="417470" y="136220"/>
                      </a:cubicBezTo>
                      <a:cubicBezTo>
                        <a:pt x="428796" y="163720"/>
                        <a:pt x="434551" y="192922"/>
                        <a:pt x="434551" y="223031"/>
                      </a:cubicBezTo>
                      <a:cubicBezTo>
                        <a:pt x="434551" y="253140"/>
                        <a:pt x="428814" y="282342"/>
                        <a:pt x="417470" y="309841"/>
                      </a:cubicBezTo>
                      <a:cubicBezTo>
                        <a:pt x="406534" y="336397"/>
                        <a:pt x="390859" y="360251"/>
                        <a:pt x="370910" y="380736"/>
                      </a:cubicBezTo>
                      <a:cubicBezTo>
                        <a:pt x="350961" y="401222"/>
                        <a:pt x="327718" y="417304"/>
                        <a:pt x="301847" y="428537"/>
                      </a:cubicBezTo>
                      <a:cubicBezTo>
                        <a:pt x="275050" y="440158"/>
                        <a:pt x="246607" y="446062"/>
                        <a:pt x="217276" y="446062"/>
                      </a:cubicBezTo>
                      <a:close/>
                    </a:path>
                  </a:pathLst>
                </a:custGeom>
                <a:solidFill>
                  <a:srgbClr val="828282">
                    <a:alpha val="49000"/>
                  </a:srgbClr>
                </a:solidFill>
                <a:ln w="1851" cap="flat">
                  <a:noFill/>
                  <a:prstDash val="solid"/>
                  <a:miter/>
                </a:ln>
              </p:spPr>
              <p:txBody>
                <a:bodyPr/>
                <a:lstStyle/>
                <a:p>
                  <a:endParaRPr lang="en-US"/>
                </a:p>
              </p:txBody>
            </p:sp>
            <p:sp>
              <p:nvSpPr>
                <p:cNvPr id="125" name="Freeform 124">
                  <a:extLst>
                    <a:ext uri="{FF2B5EF4-FFF2-40B4-BE49-F238E27FC236}">
                      <a16:creationId xmlns:a16="http://schemas.microsoft.com/office/drawing/2014/main" id="{A93D8542-01F9-0D70-48C0-C47078BD07D3}"/>
                    </a:ext>
                  </a:extLst>
                </p:cNvPr>
                <p:cNvSpPr/>
                <p:nvPr/>
              </p:nvSpPr>
              <p:spPr>
                <a:xfrm>
                  <a:off x="6388987" y="6087373"/>
                  <a:ext cx="432663" cy="443729"/>
                </a:xfrm>
                <a:custGeom>
                  <a:avLst/>
                  <a:gdLst>
                    <a:gd name="csX0" fmla="*/ 216332 w 432663"/>
                    <a:gd name="csY0" fmla="*/ 443730 h 443729"/>
                    <a:gd name="csX1" fmla="*/ 132131 w 432663"/>
                    <a:gd name="csY1" fmla="*/ 426297 h 443729"/>
                    <a:gd name="csX2" fmla="*/ 63364 w 432663"/>
                    <a:gd name="csY2" fmla="*/ 378756 h 443729"/>
                    <a:gd name="csX3" fmla="*/ 17007 w 432663"/>
                    <a:gd name="csY3" fmla="*/ 308231 h 443729"/>
                    <a:gd name="csX4" fmla="*/ 0 w 432663"/>
                    <a:gd name="csY4" fmla="*/ 221865 h 443729"/>
                    <a:gd name="csX5" fmla="*/ 17007 w 432663"/>
                    <a:gd name="csY5" fmla="*/ 135499 h 443729"/>
                    <a:gd name="csX6" fmla="*/ 63364 w 432663"/>
                    <a:gd name="csY6" fmla="*/ 64974 h 443729"/>
                    <a:gd name="csX7" fmla="*/ 132131 w 432663"/>
                    <a:gd name="csY7" fmla="*/ 17432 h 443729"/>
                    <a:gd name="csX8" fmla="*/ 216332 w 432663"/>
                    <a:gd name="csY8" fmla="*/ 0 h 443729"/>
                    <a:gd name="csX9" fmla="*/ 300533 w 432663"/>
                    <a:gd name="csY9" fmla="*/ 17432 h 443729"/>
                    <a:gd name="csX10" fmla="*/ 369300 w 432663"/>
                    <a:gd name="csY10" fmla="*/ 64974 h 443729"/>
                    <a:gd name="csX11" fmla="*/ 415657 w 432663"/>
                    <a:gd name="csY11" fmla="*/ 135499 h 443729"/>
                    <a:gd name="csX12" fmla="*/ 432664 w 432663"/>
                    <a:gd name="csY12" fmla="*/ 221865 h 443729"/>
                    <a:gd name="csX13" fmla="*/ 415657 w 432663"/>
                    <a:gd name="csY13" fmla="*/ 308231 h 443729"/>
                    <a:gd name="csX14" fmla="*/ 369300 w 432663"/>
                    <a:gd name="csY14" fmla="*/ 378756 h 443729"/>
                    <a:gd name="csX15" fmla="*/ 300533 w 432663"/>
                    <a:gd name="csY15" fmla="*/ 426297 h 443729"/>
                    <a:gd name="csX16" fmla="*/ 216332 w 432663"/>
                    <a:gd name="csY16" fmla="*/ 443730 h 443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2663" h="443729">
                      <a:moveTo>
                        <a:pt x="216332" y="443730"/>
                      </a:moveTo>
                      <a:cubicBezTo>
                        <a:pt x="187130" y="443730"/>
                        <a:pt x="158798" y="437864"/>
                        <a:pt x="132131" y="426297"/>
                      </a:cubicBezTo>
                      <a:cubicBezTo>
                        <a:pt x="106371" y="415120"/>
                        <a:pt x="83239" y="399131"/>
                        <a:pt x="63364" y="378756"/>
                      </a:cubicBezTo>
                      <a:cubicBezTo>
                        <a:pt x="43488" y="358382"/>
                        <a:pt x="27888" y="334657"/>
                        <a:pt x="17007" y="308231"/>
                      </a:cubicBezTo>
                      <a:cubicBezTo>
                        <a:pt x="5718" y="280880"/>
                        <a:pt x="0" y="251826"/>
                        <a:pt x="0" y="221865"/>
                      </a:cubicBezTo>
                      <a:cubicBezTo>
                        <a:pt x="0" y="191904"/>
                        <a:pt x="5718" y="162850"/>
                        <a:pt x="17007" y="135499"/>
                      </a:cubicBezTo>
                      <a:cubicBezTo>
                        <a:pt x="27907" y="109073"/>
                        <a:pt x="43507" y="85348"/>
                        <a:pt x="63364" y="64974"/>
                      </a:cubicBezTo>
                      <a:cubicBezTo>
                        <a:pt x="83239" y="44599"/>
                        <a:pt x="106371" y="28591"/>
                        <a:pt x="132131" y="17432"/>
                      </a:cubicBezTo>
                      <a:cubicBezTo>
                        <a:pt x="158798" y="5866"/>
                        <a:pt x="187130" y="0"/>
                        <a:pt x="216332" y="0"/>
                      </a:cubicBezTo>
                      <a:cubicBezTo>
                        <a:pt x="245534" y="0"/>
                        <a:pt x="273866" y="5866"/>
                        <a:pt x="300533" y="17432"/>
                      </a:cubicBezTo>
                      <a:cubicBezTo>
                        <a:pt x="326293" y="28610"/>
                        <a:pt x="349425" y="44599"/>
                        <a:pt x="369300" y="64974"/>
                      </a:cubicBezTo>
                      <a:cubicBezTo>
                        <a:pt x="389175" y="85348"/>
                        <a:pt x="404775" y="109073"/>
                        <a:pt x="415657" y="135499"/>
                      </a:cubicBezTo>
                      <a:cubicBezTo>
                        <a:pt x="426945" y="162850"/>
                        <a:pt x="432664" y="191904"/>
                        <a:pt x="432664" y="221865"/>
                      </a:cubicBezTo>
                      <a:cubicBezTo>
                        <a:pt x="432664" y="251826"/>
                        <a:pt x="426945" y="280880"/>
                        <a:pt x="415657" y="308231"/>
                      </a:cubicBezTo>
                      <a:cubicBezTo>
                        <a:pt x="404757" y="334657"/>
                        <a:pt x="389157" y="358382"/>
                        <a:pt x="369300" y="378756"/>
                      </a:cubicBezTo>
                      <a:cubicBezTo>
                        <a:pt x="349425" y="399131"/>
                        <a:pt x="326293" y="415139"/>
                        <a:pt x="300533" y="426297"/>
                      </a:cubicBezTo>
                      <a:cubicBezTo>
                        <a:pt x="273866" y="437864"/>
                        <a:pt x="245534" y="443730"/>
                        <a:pt x="216332" y="443730"/>
                      </a:cubicBezTo>
                      <a:close/>
                    </a:path>
                  </a:pathLst>
                </a:custGeom>
                <a:solidFill>
                  <a:srgbClr val="7D7D7D">
                    <a:alpha val="51000"/>
                  </a:srgbClr>
                </a:solidFill>
                <a:ln w="1851" cap="flat">
                  <a:noFill/>
                  <a:prstDash val="solid"/>
                  <a:miter/>
                </a:ln>
              </p:spPr>
              <p:txBody>
                <a:bodyPr/>
                <a:lstStyle/>
                <a:p>
                  <a:endParaRPr lang="en-US"/>
                </a:p>
              </p:txBody>
            </p:sp>
            <p:sp>
              <p:nvSpPr>
                <p:cNvPr id="126" name="Freeform 125">
                  <a:extLst>
                    <a:ext uri="{FF2B5EF4-FFF2-40B4-BE49-F238E27FC236}">
                      <a16:creationId xmlns:a16="http://schemas.microsoft.com/office/drawing/2014/main" id="{764D2F0E-8153-BD34-39D5-E0B7879BDAD6}"/>
                    </a:ext>
                  </a:extLst>
                </p:cNvPr>
                <p:cNvSpPr/>
                <p:nvPr/>
              </p:nvSpPr>
              <p:spPr>
                <a:xfrm>
                  <a:off x="6389894" y="6087577"/>
                  <a:ext cx="430831" cy="441398"/>
                </a:xfrm>
                <a:custGeom>
                  <a:avLst/>
                  <a:gdLst>
                    <a:gd name="csX0" fmla="*/ 215425 w 430831"/>
                    <a:gd name="csY0" fmla="*/ 441398 h 441398"/>
                    <a:gd name="csX1" fmla="*/ 131576 w 430831"/>
                    <a:gd name="csY1" fmla="*/ 424058 h 441398"/>
                    <a:gd name="csX2" fmla="*/ 63104 w 430831"/>
                    <a:gd name="csY2" fmla="*/ 376758 h 441398"/>
                    <a:gd name="csX3" fmla="*/ 16933 w 430831"/>
                    <a:gd name="csY3" fmla="*/ 306603 h 441398"/>
                    <a:gd name="csX4" fmla="*/ 0 w 430831"/>
                    <a:gd name="csY4" fmla="*/ 220699 h 441398"/>
                    <a:gd name="csX5" fmla="*/ 16933 w 430831"/>
                    <a:gd name="csY5" fmla="*/ 134796 h 441398"/>
                    <a:gd name="csX6" fmla="*/ 63104 w 430831"/>
                    <a:gd name="csY6" fmla="*/ 64640 h 441398"/>
                    <a:gd name="csX7" fmla="*/ 131576 w 430831"/>
                    <a:gd name="csY7" fmla="*/ 17340 h 441398"/>
                    <a:gd name="csX8" fmla="*/ 215425 w 430831"/>
                    <a:gd name="csY8" fmla="*/ 0 h 441398"/>
                    <a:gd name="csX9" fmla="*/ 299274 w 430831"/>
                    <a:gd name="csY9" fmla="*/ 17340 h 441398"/>
                    <a:gd name="csX10" fmla="*/ 367746 w 430831"/>
                    <a:gd name="csY10" fmla="*/ 64640 h 441398"/>
                    <a:gd name="csX11" fmla="*/ 413899 w 430831"/>
                    <a:gd name="csY11" fmla="*/ 134796 h 441398"/>
                    <a:gd name="csX12" fmla="*/ 430832 w 430831"/>
                    <a:gd name="csY12" fmla="*/ 220699 h 441398"/>
                    <a:gd name="csX13" fmla="*/ 413899 w 430831"/>
                    <a:gd name="csY13" fmla="*/ 306603 h 441398"/>
                    <a:gd name="csX14" fmla="*/ 367746 w 430831"/>
                    <a:gd name="csY14" fmla="*/ 376758 h 441398"/>
                    <a:gd name="csX15" fmla="*/ 299274 w 430831"/>
                    <a:gd name="csY15" fmla="*/ 424058 h 441398"/>
                    <a:gd name="csX16" fmla="*/ 215425 w 430831"/>
                    <a:gd name="csY16" fmla="*/ 441398 h 4413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0831" h="441398">
                      <a:moveTo>
                        <a:pt x="215425" y="441398"/>
                      </a:moveTo>
                      <a:cubicBezTo>
                        <a:pt x="186353" y="441398"/>
                        <a:pt x="158131" y="435569"/>
                        <a:pt x="131576" y="424058"/>
                      </a:cubicBezTo>
                      <a:cubicBezTo>
                        <a:pt x="105927" y="412936"/>
                        <a:pt x="82887" y="397021"/>
                        <a:pt x="63104" y="376758"/>
                      </a:cubicBezTo>
                      <a:cubicBezTo>
                        <a:pt x="43322" y="356494"/>
                        <a:pt x="27796" y="332881"/>
                        <a:pt x="16933" y="306603"/>
                      </a:cubicBezTo>
                      <a:cubicBezTo>
                        <a:pt x="5700" y="279399"/>
                        <a:pt x="0" y="250493"/>
                        <a:pt x="0" y="220699"/>
                      </a:cubicBezTo>
                      <a:cubicBezTo>
                        <a:pt x="0" y="190905"/>
                        <a:pt x="5700" y="161999"/>
                        <a:pt x="16933" y="134796"/>
                      </a:cubicBezTo>
                      <a:cubicBezTo>
                        <a:pt x="27777" y="108517"/>
                        <a:pt x="43322" y="84904"/>
                        <a:pt x="63104" y="64640"/>
                      </a:cubicBezTo>
                      <a:cubicBezTo>
                        <a:pt x="82887" y="44377"/>
                        <a:pt x="105927" y="28462"/>
                        <a:pt x="131576" y="17340"/>
                      </a:cubicBezTo>
                      <a:cubicBezTo>
                        <a:pt x="158131" y="5829"/>
                        <a:pt x="186334" y="0"/>
                        <a:pt x="215425" y="0"/>
                      </a:cubicBezTo>
                      <a:cubicBezTo>
                        <a:pt x="244516" y="0"/>
                        <a:pt x="272719" y="5829"/>
                        <a:pt x="299274" y="17340"/>
                      </a:cubicBezTo>
                      <a:cubicBezTo>
                        <a:pt x="324923" y="28462"/>
                        <a:pt x="347963" y="44377"/>
                        <a:pt x="367746" y="64640"/>
                      </a:cubicBezTo>
                      <a:cubicBezTo>
                        <a:pt x="387528" y="84904"/>
                        <a:pt x="403055" y="108517"/>
                        <a:pt x="413899" y="134796"/>
                      </a:cubicBezTo>
                      <a:cubicBezTo>
                        <a:pt x="425132" y="161999"/>
                        <a:pt x="430832" y="190905"/>
                        <a:pt x="430832" y="220699"/>
                      </a:cubicBezTo>
                      <a:cubicBezTo>
                        <a:pt x="430832" y="250493"/>
                        <a:pt x="425132" y="279399"/>
                        <a:pt x="413899" y="306603"/>
                      </a:cubicBezTo>
                      <a:cubicBezTo>
                        <a:pt x="403055" y="332881"/>
                        <a:pt x="387510" y="356494"/>
                        <a:pt x="367746" y="376758"/>
                      </a:cubicBezTo>
                      <a:cubicBezTo>
                        <a:pt x="347963" y="397021"/>
                        <a:pt x="324923" y="412936"/>
                        <a:pt x="299274" y="424058"/>
                      </a:cubicBezTo>
                      <a:cubicBezTo>
                        <a:pt x="272719" y="435569"/>
                        <a:pt x="244516" y="441398"/>
                        <a:pt x="215425" y="441398"/>
                      </a:cubicBezTo>
                      <a:close/>
                    </a:path>
                  </a:pathLst>
                </a:custGeom>
                <a:solidFill>
                  <a:srgbClr val="787878">
                    <a:alpha val="53000"/>
                  </a:srgbClr>
                </a:solidFill>
                <a:ln w="1851" cap="flat">
                  <a:noFill/>
                  <a:prstDash val="solid"/>
                  <a:miter/>
                </a:ln>
              </p:spPr>
              <p:txBody>
                <a:bodyPr/>
                <a:lstStyle/>
                <a:p>
                  <a:endParaRPr lang="en-US"/>
                </a:p>
              </p:txBody>
            </p:sp>
            <p:sp>
              <p:nvSpPr>
                <p:cNvPr id="127" name="Freeform 126">
                  <a:extLst>
                    <a:ext uri="{FF2B5EF4-FFF2-40B4-BE49-F238E27FC236}">
                      <a16:creationId xmlns:a16="http://schemas.microsoft.com/office/drawing/2014/main" id="{08B92F1E-7FBB-A6F3-4D87-B9F99EE68069}"/>
                    </a:ext>
                  </a:extLst>
                </p:cNvPr>
                <p:cNvSpPr/>
                <p:nvPr/>
              </p:nvSpPr>
              <p:spPr>
                <a:xfrm>
                  <a:off x="6390838" y="6087781"/>
                  <a:ext cx="428962" cy="439066"/>
                </a:xfrm>
                <a:custGeom>
                  <a:avLst/>
                  <a:gdLst>
                    <a:gd name="csX0" fmla="*/ 214481 w 428962"/>
                    <a:gd name="csY0" fmla="*/ 439066 h 439066"/>
                    <a:gd name="csX1" fmla="*/ 131002 w 428962"/>
                    <a:gd name="csY1" fmla="*/ 421819 h 439066"/>
                    <a:gd name="csX2" fmla="*/ 62827 w 428962"/>
                    <a:gd name="csY2" fmla="*/ 374778 h 439066"/>
                    <a:gd name="csX3" fmla="*/ 16859 w 428962"/>
                    <a:gd name="csY3" fmla="*/ 304993 h 439066"/>
                    <a:gd name="csX4" fmla="*/ 0 w 428962"/>
                    <a:gd name="csY4" fmla="*/ 219533 h 439066"/>
                    <a:gd name="csX5" fmla="*/ 16859 w 428962"/>
                    <a:gd name="csY5" fmla="*/ 134074 h 439066"/>
                    <a:gd name="csX6" fmla="*/ 62827 w 428962"/>
                    <a:gd name="csY6" fmla="*/ 64289 h 439066"/>
                    <a:gd name="csX7" fmla="*/ 131002 w 428962"/>
                    <a:gd name="csY7" fmla="*/ 17247 h 439066"/>
                    <a:gd name="csX8" fmla="*/ 214481 w 428962"/>
                    <a:gd name="csY8" fmla="*/ 0 h 439066"/>
                    <a:gd name="csX9" fmla="*/ 297961 w 428962"/>
                    <a:gd name="csY9" fmla="*/ 17247 h 439066"/>
                    <a:gd name="csX10" fmla="*/ 366136 w 428962"/>
                    <a:gd name="csY10" fmla="*/ 64289 h 439066"/>
                    <a:gd name="csX11" fmla="*/ 412104 w 428962"/>
                    <a:gd name="csY11" fmla="*/ 134074 h 439066"/>
                    <a:gd name="csX12" fmla="*/ 428963 w 428962"/>
                    <a:gd name="csY12" fmla="*/ 219533 h 439066"/>
                    <a:gd name="csX13" fmla="*/ 412104 w 428962"/>
                    <a:gd name="csY13" fmla="*/ 304993 h 439066"/>
                    <a:gd name="csX14" fmla="*/ 366136 w 428962"/>
                    <a:gd name="csY14" fmla="*/ 374778 h 439066"/>
                    <a:gd name="csX15" fmla="*/ 297961 w 428962"/>
                    <a:gd name="csY15" fmla="*/ 421819 h 439066"/>
                    <a:gd name="csX16" fmla="*/ 214481 w 428962"/>
                    <a:gd name="csY16" fmla="*/ 439066 h 439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8962" h="439066">
                      <a:moveTo>
                        <a:pt x="214481" y="439066"/>
                      </a:moveTo>
                      <a:cubicBezTo>
                        <a:pt x="185538" y="439066"/>
                        <a:pt x="157447" y="433256"/>
                        <a:pt x="131002" y="421819"/>
                      </a:cubicBezTo>
                      <a:cubicBezTo>
                        <a:pt x="105464" y="410753"/>
                        <a:pt x="82535" y="394930"/>
                        <a:pt x="62827" y="374778"/>
                      </a:cubicBezTo>
                      <a:cubicBezTo>
                        <a:pt x="43137" y="354606"/>
                        <a:pt x="27666" y="331141"/>
                        <a:pt x="16859" y="304993"/>
                      </a:cubicBezTo>
                      <a:cubicBezTo>
                        <a:pt x="5681" y="277919"/>
                        <a:pt x="0" y="249179"/>
                        <a:pt x="0" y="219533"/>
                      </a:cubicBezTo>
                      <a:cubicBezTo>
                        <a:pt x="0" y="189887"/>
                        <a:pt x="5663" y="161148"/>
                        <a:pt x="16859" y="134074"/>
                      </a:cubicBezTo>
                      <a:cubicBezTo>
                        <a:pt x="27666" y="107925"/>
                        <a:pt x="43118" y="84460"/>
                        <a:pt x="62827" y="64289"/>
                      </a:cubicBezTo>
                      <a:cubicBezTo>
                        <a:pt x="82517" y="44118"/>
                        <a:pt x="105464" y="28295"/>
                        <a:pt x="131002" y="17247"/>
                      </a:cubicBezTo>
                      <a:cubicBezTo>
                        <a:pt x="157447" y="5792"/>
                        <a:pt x="185520" y="0"/>
                        <a:pt x="214481" y="0"/>
                      </a:cubicBezTo>
                      <a:cubicBezTo>
                        <a:pt x="243443" y="0"/>
                        <a:pt x="271516" y="5811"/>
                        <a:pt x="297961" y="17247"/>
                      </a:cubicBezTo>
                      <a:cubicBezTo>
                        <a:pt x="323499" y="28314"/>
                        <a:pt x="346427" y="44136"/>
                        <a:pt x="366136" y="64289"/>
                      </a:cubicBezTo>
                      <a:cubicBezTo>
                        <a:pt x="385826" y="84460"/>
                        <a:pt x="401296" y="107925"/>
                        <a:pt x="412104" y="134074"/>
                      </a:cubicBezTo>
                      <a:cubicBezTo>
                        <a:pt x="423281" y="161148"/>
                        <a:pt x="428963" y="189887"/>
                        <a:pt x="428963" y="219533"/>
                      </a:cubicBezTo>
                      <a:cubicBezTo>
                        <a:pt x="428963" y="249179"/>
                        <a:pt x="423300" y="277919"/>
                        <a:pt x="412104" y="304993"/>
                      </a:cubicBezTo>
                      <a:cubicBezTo>
                        <a:pt x="401296" y="331141"/>
                        <a:pt x="385844" y="354606"/>
                        <a:pt x="366136" y="374778"/>
                      </a:cubicBezTo>
                      <a:cubicBezTo>
                        <a:pt x="346445" y="394949"/>
                        <a:pt x="323499" y="410771"/>
                        <a:pt x="297961" y="421819"/>
                      </a:cubicBezTo>
                      <a:cubicBezTo>
                        <a:pt x="271516" y="433274"/>
                        <a:pt x="243443" y="439066"/>
                        <a:pt x="214481" y="439066"/>
                      </a:cubicBezTo>
                      <a:close/>
                    </a:path>
                  </a:pathLst>
                </a:custGeom>
                <a:solidFill>
                  <a:srgbClr val="737373">
                    <a:alpha val="55000"/>
                  </a:srgbClr>
                </a:solidFill>
                <a:ln w="1851" cap="flat">
                  <a:noFill/>
                  <a:prstDash val="solid"/>
                  <a:miter/>
                </a:ln>
              </p:spPr>
              <p:txBody>
                <a:bodyPr/>
                <a:lstStyle/>
                <a:p>
                  <a:endParaRPr lang="en-US"/>
                </a:p>
              </p:txBody>
            </p:sp>
            <p:sp>
              <p:nvSpPr>
                <p:cNvPr id="128" name="Freeform 127">
                  <a:extLst>
                    <a:ext uri="{FF2B5EF4-FFF2-40B4-BE49-F238E27FC236}">
                      <a16:creationId xmlns:a16="http://schemas.microsoft.com/office/drawing/2014/main" id="{93E3146B-2725-76EA-4C89-E474E5D152E7}"/>
                    </a:ext>
                  </a:extLst>
                </p:cNvPr>
                <p:cNvSpPr/>
                <p:nvPr/>
              </p:nvSpPr>
              <p:spPr>
                <a:xfrm>
                  <a:off x="6391782" y="6088003"/>
                  <a:ext cx="427037" cy="436734"/>
                </a:xfrm>
                <a:custGeom>
                  <a:avLst/>
                  <a:gdLst>
                    <a:gd name="csX0" fmla="*/ 213519 w 427037"/>
                    <a:gd name="csY0" fmla="*/ 436735 h 436734"/>
                    <a:gd name="csX1" fmla="*/ 130410 w 427037"/>
                    <a:gd name="csY1" fmla="*/ 419580 h 436734"/>
                    <a:gd name="csX2" fmla="*/ 62549 w 427037"/>
                    <a:gd name="csY2" fmla="*/ 372779 h 436734"/>
                    <a:gd name="csX3" fmla="*/ 16785 w 427037"/>
                    <a:gd name="csY3" fmla="*/ 303364 h 436734"/>
                    <a:gd name="csX4" fmla="*/ 0 w 427037"/>
                    <a:gd name="csY4" fmla="*/ 218367 h 436734"/>
                    <a:gd name="csX5" fmla="*/ 16785 w 427037"/>
                    <a:gd name="csY5" fmla="*/ 133371 h 436734"/>
                    <a:gd name="csX6" fmla="*/ 62549 w 427037"/>
                    <a:gd name="csY6" fmla="*/ 63956 h 436734"/>
                    <a:gd name="csX7" fmla="*/ 130410 w 427037"/>
                    <a:gd name="csY7" fmla="*/ 17155 h 436734"/>
                    <a:gd name="csX8" fmla="*/ 213519 w 427037"/>
                    <a:gd name="csY8" fmla="*/ 0 h 436734"/>
                    <a:gd name="csX9" fmla="*/ 296628 w 427037"/>
                    <a:gd name="csY9" fmla="*/ 17155 h 436734"/>
                    <a:gd name="csX10" fmla="*/ 364488 w 427037"/>
                    <a:gd name="csY10" fmla="*/ 63956 h 436734"/>
                    <a:gd name="csX11" fmla="*/ 410253 w 427037"/>
                    <a:gd name="csY11" fmla="*/ 133371 h 436734"/>
                    <a:gd name="csX12" fmla="*/ 427038 w 427037"/>
                    <a:gd name="csY12" fmla="*/ 218367 h 436734"/>
                    <a:gd name="csX13" fmla="*/ 410253 w 427037"/>
                    <a:gd name="csY13" fmla="*/ 303364 h 436734"/>
                    <a:gd name="csX14" fmla="*/ 364488 w 427037"/>
                    <a:gd name="csY14" fmla="*/ 372779 h 436734"/>
                    <a:gd name="csX15" fmla="*/ 296628 w 427037"/>
                    <a:gd name="csY15" fmla="*/ 419580 h 436734"/>
                    <a:gd name="csX16" fmla="*/ 213519 w 427037"/>
                    <a:gd name="csY16" fmla="*/ 436735 h 436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7037" h="436734">
                      <a:moveTo>
                        <a:pt x="213519" y="436735"/>
                      </a:moveTo>
                      <a:cubicBezTo>
                        <a:pt x="184687" y="436735"/>
                        <a:pt x="156725" y="430961"/>
                        <a:pt x="130410" y="419580"/>
                      </a:cubicBezTo>
                      <a:cubicBezTo>
                        <a:pt x="104983" y="408588"/>
                        <a:pt x="82147" y="392839"/>
                        <a:pt x="62549" y="372779"/>
                      </a:cubicBezTo>
                      <a:cubicBezTo>
                        <a:pt x="42933" y="352719"/>
                        <a:pt x="27537" y="329365"/>
                        <a:pt x="16785" y="303364"/>
                      </a:cubicBezTo>
                      <a:cubicBezTo>
                        <a:pt x="5644" y="276438"/>
                        <a:pt x="0" y="247847"/>
                        <a:pt x="0" y="218367"/>
                      </a:cubicBezTo>
                      <a:cubicBezTo>
                        <a:pt x="0" y="188888"/>
                        <a:pt x="5644" y="160296"/>
                        <a:pt x="16785" y="133371"/>
                      </a:cubicBezTo>
                      <a:cubicBezTo>
                        <a:pt x="27537" y="107370"/>
                        <a:pt x="42933" y="84016"/>
                        <a:pt x="62549" y="63956"/>
                      </a:cubicBezTo>
                      <a:cubicBezTo>
                        <a:pt x="82165" y="43895"/>
                        <a:pt x="105001" y="28147"/>
                        <a:pt x="130410" y="17155"/>
                      </a:cubicBezTo>
                      <a:cubicBezTo>
                        <a:pt x="156725" y="5774"/>
                        <a:pt x="184687" y="0"/>
                        <a:pt x="213519" y="0"/>
                      </a:cubicBezTo>
                      <a:cubicBezTo>
                        <a:pt x="242351" y="0"/>
                        <a:pt x="270313" y="5774"/>
                        <a:pt x="296628" y="17155"/>
                      </a:cubicBezTo>
                      <a:cubicBezTo>
                        <a:pt x="322055" y="28147"/>
                        <a:pt x="344891" y="43895"/>
                        <a:pt x="364488" y="63956"/>
                      </a:cubicBezTo>
                      <a:cubicBezTo>
                        <a:pt x="384105" y="84016"/>
                        <a:pt x="399501" y="107370"/>
                        <a:pt x="410253" y="133371"/>
                      </a:cubicBezTo>
                      <a:cubicBezTo>
                        <a:pt x="421394" y="160296"/>
                        <a:pt x="427038" y="188888"/>
                        <a:pt x="427038" y="218367"/>
                      </a:cubicBezTo>
                      <a:cubicBezTo>
                        <a:pt x="427038" y="247847"/>
                        <a:pt x="421394" y="276438"/>
                        <a:pt x="410253" y="303364"/>
                      </a:cubicBezTo>
                      <a:cubicBezTo>
                        <a:pt x="399501" y="329365"/>
                        <a:pt x="384105" y="352719"/>
                        <a:pt x="364488" y="372779"/>
                      </a:cubicBezTo>
                      <a:cubicBezTo>
                        <a:pt x="344872" y="392839"/>
                        <a:pt x="322036" y="408588"/>
                        <a:pt x="296628" y="419580"/>
                      </a:cubicBezTo>
                      <a:cubicBezTo>
                        <a:pt x="270313" y="430961"/>
                        <a:pt x="242351" y="436735"/>
                        <a:pt x="213519" y="436735"/>
                      </a:cubicBezTo>
                      <a:close/>
                    </a:path>
                  </a:pathLst>
                </a:custGeom>
                <a:solidFill>
                  <a:srgbClr val="6E6E6E">
                    <a:alpha val="57000"/>
                  </a:srgbClr>
                </a:solidFill>
                <a:ln w="1851" cap="flat">
                  <a:noFill/>
                  <a:prstDash val="solid"/>
                  <a:miter/>
                </a:ln>
              </p:spPr>
              <p:txBody>
                <a:bodyPr/>
                <a:lstStyle/>
                <a:p>
                  <a:endParaRPr lang="en-US"/>
                </a:p>
              </p:txBody>
            </p:sp>
            <p:sp>
              <p:nvSpPr>
                <p:cNvPr id="129" name="Freeform 128">
                  <a:extLst>
                    <a:ext uri="{FF2B5EF4-FFF2-40B4-BE49-F238E27FC236}">
                      <a16:creationId xmlns:a16="http://schemas.microsoft.com/office/drawing/2014/main" id="{721DB37B-BFAF-41A9-4D7B-FD8D973EB640}"/>
                    </a:ext>
                  </a:extLst>
                </p:cNvPr>
                <p:cNvSpPr/>
                <p:nvPr/>
              </p:nvSpPr>
              <p:spPr>
                <a:xfrm>
                  <a:off x="6392725" y="6088206"/>
                  <a:ext cx="425150" cy="434403"/>
                </a:xfrm>
                <a:custGeom>
                  <a:avLst/>
                  <a:gdLst>
                    <a:gd name="csX0" fmla="*/ 212575 w 425150"/>
                    <a:gd name="csY0" fmla="*/ 434403 h 434403"/>
                    <a:gd name="csX1" fmla="*/ 129836 w 425150"/>
                    <a:gd name="csY1" fmla="*/ 417341 h 434403"/>
                    <a:gd name="csX2" fmla="*/ 62272 w 425150"/>
                    <a:gd name="csY2" fmla="*/ 370799 h 434403"/>
                    <a:gd name="csX3" fmla="*/ 16711 w 425150"/>
                    <a:gd name="csY3" fmla="*/ 301754 h 434403"/>
                    <a:gd name="csX4" fmla="*/ 0 w 425150"/>
                    <a:gd name="csY4" fmla="*/ 217201 h 434403"/>
                    <a:gd name="csX5" fmla="*/ 16711 w 425150"/>
                    <a:gd name="csY5" fmla="*/ 132649 h 434403"/>
                    <a:gd name="csX6" fmla="*/ 62272 w 425150"/>
                    <a:gd name="csY6" fmla="*/ 63604 h 434403"/>
                    <a:gd name="csX7" fmla="*/ 129836 w 425150"/>
                    <a:gd name="csY7" fmla="*/ 17062 h 434403"/>
                    <a:gd name="csX8" fmla="*/ 212575 w 425150"/>
                    <a:gd name="csY8" fmla="*/ 0 h 434403"/>
                    <a:gd name="csX9" fmla="*/ 295314 w 425150"/>
                    <a:gd name="csY9" fmla="*/ 17062 h 434403"/>
                    <a:gd name="csX10" fmla="*/ 362879 w 425150"/>
                    <a:gd name="csY10" fmla="*/ 63604 h 434403"/>
                    <a:gd name="csX11" fmla="*/ 408440 w 425150"/>
                    <a:gd name="csY11" fmla="*/ 132649 h 434403"/>
                    <a:gd name="csX12" fmla="*/ 425150 w 425150"/>
                    <a:gd name="csY12" fmla="*/ 217201 h 434403"/>
                    <a:gd name="csX13" fmla="*/ 408440 w 425150"/>
                    <a:gd name="csY13" fmla="*/ 301754 h 434403"/>
                    <a:gd name="csX14" fmla="*/ 362879 w 425150"/>
                    <a:gd name="csY14" fmla="*/ 370799 h 434403"/>
                    <a:gd name="csX15" fmla="*/ 295314 w 425150"/>
                    <a:gd name="csY15" fmla="*/ 417341 h 434403"/>
                    <a:gd name="csX16" fmla="*/ 212575 w 425150"/>
                    <a:gd name="csY16" fmla="*/ 434403 h 4344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5150" h="434403">
                      <a:moveTo>
                        <a:pt x="212575" y="434403"/>
                      </a:moveTo>
                      <a:cubicBezTo>
                        <a:pt x="183873" y="434403"/>
                        <a:pt x="156040" y="428666"/>
                        <a:pt x="129836" y="417341"/>
                      </a:cubicBezTo>
                      <a:cubicBezTo>
                        <a:pt x="104520" y="406404"/>
                        <a:pt x="81795" y="390729"/>
                        <a:pt x="62272" y="370799"/>
                      </a:cubicBezTo>
                      <a:cubicBezTo>
                        <a:pt x="42748" y="350850"/>
                        <a:pt x="27425" y="327625"/>
                        <a:pt x="16711" y="301754"/>
                      </a:cubicBezTo>
                      <a:cubicBezTo>
                        <a:pt x="5626" y="274976"/>
                        <a:pt x="0" y="246533"/>
                        <a:pt x="0" y="217201"/>
                      </a:cubicBezTo>
                      <a:cubicBezTo>
                        <a:pt x="0" y="187870"/>
                        <a:pt x="5626" y="159427"/>
                        <a:pt x="16711" y="132649"/>
                      </a:cubicBezTo>
                      <a:cubicBezTo>
                        <a:pt x="27425" y="106778"/>
                        <a:pt x="42748" y="83553"/>
                        <a:pt x="62272" y="63604"/>
                      </a:cubicBezTo>
                      <a:cubicBezTo>
                        <a:pt x="81795" y="43655"/>
                        <a:pt x="104520" y="27999"/>
                        <a:pt x="129836" y="17062"/>
                      </a:cubicBezTo>
                      <a:cubicBezTo>
                        <a:pt x="156040" y="5737"/>
                        <a:pt x="183873" y="0"/>
                        <a:pt x="212575" y="0"/>
                      </a:cubicBezTo>
                      <a:cubicBezTo>
                        <a:pt x="241278" y="0"/>
                        <a:pt x="269110" y="5737"/>
                        <a:pt x="295314" y="17062"/>
                      </a:cubicBezTo>
                      <a:cubicBezTo>
                        <a:pt x="320630" y="27999"/>
                        <a:pt x="343355" y="43674"/>
                        <a:pt x="362879" y="63604"/>
                      </a:cubicBezTo>
                      <a:cubicBezTo>
                        <a:pt x="382402" y="83553"/>
                        <a:pt x="397725" y="106778"/>
                        <a:pt x="408440" y="132649"/>
                      </a:cubicBezTo>
                      <a:cubicBezTo>
                        <a:pt x="419524" y="159427"/>
                        <a:pt x="425150" y="187870"/>
                        <a:pt x="425150" y="217201"/>
                      </a:cubicBezTo>
                      <a:cubicBezTo>
                        <a:pt x="425150" y="246533"/>
                        <a:pt x="419524" y="274976"/>
                        <a:pt x="408440" y="301754"/>
                      </a:cubicBezTo>
                      <a:cubicBezTo>
                        <a:pt x="397725" y="327625"/>
                        <a:pt x="382402" y="350850"/>
                        <a:pt x="362879" y="370799"/>
                      </a:cubicBezTo>
                      <a:cubicBezTo>
                        <a:pt x="343355" y="390748"/>
                        <a:pt x="320630" y="406404"/>
                        <a:pt x="295314" y="417341"/>
                      </a:cubicBezTo>
                      <a:cubicBezTo>
                        <a:pt x="269110" y="428666"/>
                        <a:pt x="241278" y="434403"/>
                        <a:pt x="212575" y="434403"/>
                      </a:cubicBezTo>
                      <a:close/>
                    </a:path>
                  </a:pathLst>
                </a:custGeom>
                <a:solidFill>
                  <a:srgbClr val="696969">
                    <a:alpha val="59000"/>
                  </a:srgbClr>
                </a:solidFill>
                <a:ln w="1851" cap="flat">
                  <a:noFill/>
                  <a:prstDash val="solid"/>
                  <a:miter/>
                </a:ln>
              </p:spPr>
              <p:txBody>
                <a:bodyPr/>
                <a:lstStyle/>
                <a:p>
                  <a:endParaRPr lang="en-US"/>
                </a:p>
              </p:txBody>
            </p:sp>
            <p:sp>
              <p:nvSpPr>
                <p:cNvPr id="130" name="Freeform 129">
                  <a:extLst>
                    <a:ext uri="{FF2B5EF4-FFF2-40B4-BE49-F238E27FC236}">
                      <a16:creationId xmlns:a16="http://schemas.microsoft.com/office/drawing/2014/main" id="{013BFFF2-4791-7F88-86C5-5B4CBF5EB849}"/>
                    </a:ext>
                  </a:extLst>
                </p:cNvPr>
                <p:cNvSpPr/>
                <p:nvPr/>
              </p:nvSpPr>
              <p:spPr>
                <a:xfrm>
                  <a:off x="6393669" y="6088410"/>
                  <a:ext cx="423262" cy="432071"/>
                </a:xfrm>
                <a:custGeom>
                  <a:avLst/>
                  <a:gdLst>
                    <a:gd name="csX0" fmla="*/ 211631 w 423262"/>
                    <a:gd name="csY0" fmla="*/ 432071 h 432071"/>
                    <a:gd name="csX1" fmla="*/ 129262 w 423262"/>
                    <a:gd name="csY1" fmla="*/ 415102 h 432071"/>
                    <a:gd name="csX2" fmla="*/ 61994 w 423262"/>
                    <a:gd name="csY2" fmla="*/ 368800 h 432071"/>
                    <a:gd name="csX3" fmla="*/ 16637 w 423262"/>
                    <a:gd name="csY3" fmla="*/ 300126 h 432071"/>
                    <a:gd name="csX4" fmla="*/ 0 w 423262"/>
                    <a:gd name="csY4" fmla="*/ 216036 h 432071"/>
                    <a:gd name="csX5" fmla="*/ 16637 w 423262"/>
                    <a:gd name="csY5" fmla="*/ 131946 h 432071"/>
                    <a:gd name="csX6" fmla="*/ 61994 w 423262"/>
                    <a:gd name="csY6" fmla="*/ 63271 h 432071"/>
                    <a:gd name="csX7" fmla="*/ 129262 w 423262"/>
                    <a:gd name="csY7" fmla="*/ 16970 h 432071"/>
                    <a:gd name="csX8" fmla="*/ 211631 w 423262"/>
                    <a:gd name="csY8" fmla="*/ 0 h 432071"/>
                    <a:gd name="csX9" fmla="*/ 294000 w 423262"/>
                    <a:gd name="csY9" fmla="*/ 16970 h 432071"/>
                    <a:gd name="csX10" fmla="*/ 361269 w 423262"/>
                    <a:gd name="csY10" fmla="*/ 63271 h 432071"/>
                    <a:gd name="csX11" fmla="*/ 406626 w 423262"/>
                    <a:gd name="csY11" fmla="*/ 131946 h 432071"/>
                    <a:gd name="csX12" fmla="*/ 423263 w 423262"/>
                    <a:gd name="csY12" fmla="*/ 216036 h 432071"/>
                    <a:gd name="csX13" fmla="*/ 406626 w 423262"/>
                    <a:gd name="csY13" fmla="*/ 300126 h 432071"/>
                    <a:gd name="csX14" fmla="*/ 361269 w 423262"/>
                    <a:gd name="csY14" fmla="*/ 368800 h 432071"/>
                    <a:gd name="csX15" fmla="*/ 294000 w 423262"/>
                    <a:gd name="csY15" fmla="*/ 415102 h 432071"/>
                    <a:gd name="csX16" fmla="*/ 211631 w 423262"/>
                    <a:gd name="csY16" fmla="*/ 432071 h 432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3262" h="432071">
                      <a:moveTo>
                        <a:pt x="211631" y="432071"/>
                      </a:moveTo>
                      <a:cubicBezTo>
                        <a:pt x="183058" y="432071"/>
                        <a:pt x="155337" y="426353"/>
                        <a:pt x="129262" y="415102"/>
                      </a:cubicBezTo>
                      <a:cubicBezTo>
                        <a:pt x="104058" y="404220"/>
                        <a:pt x="81425" y="388639"/>
                        <a:pt x="61994" y="368800"/>
                      </a:cubicBezTo>
                      <a:cubicBezTo>
                        <a:pt x="42563" y="348962"/>
                        <a:pt x="27296" y="325849"/>
                        <a:pt x="16637" y="300126"/>
                      </a:cubicBezTo>
                      <a:cubicBezTo>
                        <a:pt x="5607" y="273496"/>
                        <a:pt x="0" y="245201"/>
                        <a:pt x="0" y="216036"/>
                      </a:cubicBezTo>
                      <a:cubicBezTo>
                        <a:pt x="0" y="186871"/>
                        <a:pt x="5589" y="158575"/>
                        <a:pt x="16637" y="131946"/>
                      </a:cubicBezTo>
                      <a:cubicBezTo>
                        <a:pt x="27296" y="106223"/>
                        <a:pt x="42563" y="83109"/>
                        <a:pt x="61994" y="63271"/>
                      </a:cubicBezTo>
                      <a:cubicBezTo>
                        <a:pt x="81425" y="43433"/>
                        <a:pt x="104058" y="27851"/>
                        <a:pt x="129262" y="16970"/>
                      </a:cubicBezTo>
                      <a:cubicBezTo>
                        <a:pt x="155355" y="5700"/>
                        <a:pt x="183077" y="0"/>
                        <a:pt x="211631" y="0"/>
                      </a:cubicBezTo>
                      <a:cubicBezTo>
                        <a:pt x="240186" y="0"/>
                        <a:pt x="267926" y="5718"/>
                        <a:pt x="294000" y="16970"/>
                      </a:cubicBezTo>
                      <a:cubicBezTo>
                        <a:pt x="319205" y="27851"/>
                        <a:pt x="341838" y="43433"/>
                        <a:pt x="361269" y="63271"/>
                      </a:cubicBezTo>
                      <a:cubicBezTo>
                        <a:pt x="380700" y="83109"/>
                        <a:pt x="395967" y="106223"/>
                        <a:pt x="406626" y="131946"/>
                      </a:cubicBezTo>
                      <a:cubicBezTo>
                        <a:pt x="417655" y="158575"/>
                        <a:pt x="423263" y="186871"/>
                        <a:pt x="423263" y="216036"/>
                      </a:cubicBezTo>
                      <a:cubicBezTo>
                        <a:pt x="423263" y="245201"/>
                        <a:pt x="417674" y="273496"/>
                        <a:pt x="406626" y="300126"/>
                      </a:cubicBezTo>
                      <a:cubicBezTo>
                        <a:pt x="395967" y="325849"/>
                        <a:pt x="380700" y="348962"/>
                        <a:pt x="361269" y="368800"/>
                      </a:cubicBezTo>
                      <a:cubicBezTo>
                        <a:pt x="341838" y="388639"/>
                        <a:pt x="319205" y="404220"/>
                        <a:pt x="294000" y="415102"/>
                      </a:cubicBezTo>
                      <a:cubicBezTo>
                        <a:pt x="267907" y="426372"/>
                        <a:pt x="240186" y="432071"/>
                        <a:pt x="211631" y="432071"/>
                      </a:cubicBezTo>
                      <a:close/>
                    </a:path>
                  </a:pathLst>
                </a:custGeom>
                <a:solidFill>
                  <a:srgbClr val="646464">
                    <a:alpha val="61000"/>
                  </a:srgbClr>
                </a:solidFill>
                <a:ln w="1851" cap="flat">
                  <a:noFill/>
                  <a:prstDash val="solid"/>
                  <a:miter/>
                </a:ln>
              </p:spPr>
              <p:txBody>
                <a:bodyPr/>
                <a:lstStyle/>
                <a:p>
                  <a:endParaRPr lang="en-US"/>
                </a:p>
              </p:txBody>
            </p:sp>
            <p:sp>
              <p:nvSpPr>
                <p:cNvPr id="131" name="Freeform 130">
                  <a:extLst>
                    <a:ext uri="{FF2B5EF4-FFF2-40B4-BE49-F238E27FC236}">
                      <a16:creationId xmlns:a16="http://schemas.microsoft.com/office/drawing/2014/main" id="{AFFF5813-9284-DF48-A201-FB5B53BE324B}"/>
                    </a:ext>
                  </a:extLst>
                </p:cNvPr>
                <p:cNvSpPr/>
                <p:nvPr/>
              </p:nvSpPr>
              <p:spPr>
                <a:xfrm>
                  <a:off x="6394594" y="6088576"/>
                  <a:ext cx="421412" cy="429776"/>
                </a:xfrm>
                <a:custGeom>
                  <a:avLst/>
                  <a:gdLst>
                    <a:gd name="csX0" fmla="*/ 210706 w 421412"/>
                    <a:gd name="csY0" fmla="*/ 429777 h 429776"/>
                    <a:gd name="csX1" fmla="*/ 128689 w 421412"/>
                    <a:gd name="csY1" fmla="*/ 412899 h 429776"/>
                    <a:gd name="csX2" fmla="*/ 61717 w 421412"/>
                    <a:gd name="csY2" fmla="*/ 366839 h 429776"/>
                    <a:gd name="csX3" fmla="*/ 16563 w 421412"/>
                    <a:gd name="csY3" fmla="*/ 298534 h 429776"/>
                    <a:gd name="csX4" fmla="*/ 0 w 421412"/>
                    <a:gd name="csY4" fmla="*/ 214888 h 429776"/>
                    <a:gd name="csX5" fmla="*/ 16563 w 421412"/>
                    <a:gd name="csY5" fmla="*/ 131242 h 429776"/>
                    <a:gd name="csX6" fmla="*/ 61717 w 421412"/>
                    <a:gd name="csY6" fmla="*/ 62938 h 429776"/>
                    <a:gd name="csX7" fmla="*/ 128689 w 421412"/>
                    <a:gd name="csY7" fmla="*/ 16877 h 429776"/>
                    <a:gd name="csX8" fmla="*/ 210706 w 421412"/>
                    <a:gd name="csY8" fmla="*/ 0 h 429776"/>
                    <a:gd name="csX9" fmla="*/ 292723 w 421412"/>
                    <a:gd name="csY9" fmla="*/ 16877 h 429776"/>
                    <a:gd name="csX10" fmla="*/ 359696 w 421412"/>
                    <a:gd name="csY10" fmla="*/ 62938 h 429776"/>
                    <a:gd name="csX11" fmla="*/ 404850 w 421412"/>
                    <a:gd name="csY11" fmla="*/ 131242 h 429776"/>
                    <a:gd name="csX12" fmla="*/ 421412 w 421412"/>
                    <a:gd name="csY12" fmla="*/ 214888 h 429776"/>
                    <a:gd name="csX13" fmla="*/ 404850 w 421412"/>
                    <a:gd name="csY13" fmla="*/ 298534 h 429776"/>
                    <a:gd name="csX14" fmla="*/ 359696 w 421412"/>
                    <a:gd name="csY14" fmla="*/ 366839 h 429776"/>
                    <a:gd name="csX15" fmla="*/ 292723 w 421412"/>
                    <a:gd name="csY15" fmla="*/ 412899 h 429776"/>
                    <a:gd name="csX16" fmla="*/ 210706 w 421412"/>
                    <a:gd name="csY16" fmla="*/ 429777 h 429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1412" h="429776">
                      <a:moveTo>
                        <a:pt x="210706" y="429777"/>
                      </a:moveTo>
                      <a:cubicBezTo>
                        <a:pt x="182263" y="429777"/>
                        <a:pt x="154671" y="424095"/>
                        <a:pt x="128689" y="412899"/>
                      </a:cubicBezTo>
                      <a:cubicBezTo>
                        <a:pt x="103595" y="402074"/>
                        <a:pt x="81073" y="386584"/>
                        <a:pt x="61717" y="366839"/>
                      </a:cubicBezTo>
                      <a:cubicBezTo>
                        <a:pt x="42360" y="347111"/>
                        <a:pt x="27166" y="324128"/>
                        <a:pt x="16563" y="298534"/>
                      </a:cubicBezTo>
                      <a:cubicBezTo>
                        <a:pt x="5570" y="272034"/>
                        <a:pt x="0" y="243905"/>
                        <a:pt x="0" y="214888"/>
                      </a:cubicBezTo>
                      <a:cubicBezTo>
                        <a:pt x="0" y="185871"/>
                        <a:pt x="5570" y="157743"/>
                        <a:pt x="16563" y="131242"/>
                      </a:cubicBezTo>
                      <a:cubicBezTo>
                        <a:pt x="27166" y="105649"/>
                        <a:pt x="42360" y="82665"/>
                        <a:pt x="61717" y="62938"/>
                      </a:cubicBezTo>
                      <a:cubicBezTo>
                        <a:pt x="81073" y="43211"/>
                        <a:pt x="103595" y="27703"/>
                        <a:pt x="128689" y="16877"/>
                      </a:cubicBezTo>
                      <a:cubicBezTo>
                        <a:pt x="154671" y="5681"/>
                        <a:pt x="182263" y="0"/>
                        <a:pt x="210706" y="0"/>
                      </a:cubicBezTo>
                      <a:cubicBezTo>
                        <a:pt x="239149" y="0"/>
                        <a:pt x="266741" y="5681"/>
                        <a:pt x="292723" y="16877"/>
                      </a:cubicBezTo>
                      <a:cubicBezTo>
                        <a:pt x="317817" y="27703"/>
                        <a:pt x="340339" y="43192"/>
                        <a:pt x="359696" y="62938"/>
                      </a:cubicBezTo>
                      <a:cubicBezTo>
                        <a:pt x="379052" y="82665"/>
                        <a:pt x="394246" y="105649"/>
                        <a:pt x="404850" y="131242"/>
                      </a:cubicBezTo>
                      <a:cubicBezTo>
                        <a:pt x="415842" y="157743"/>
                        <a:pt x="421412" y="185871"/>
                        <a:pt x="421412" y="214888"/>
                      </a:cubicBezTo>
                      <a:cubicBezTo>
                        <a:pt x="421412" y="243905"/>
                        <a:pt x="415842" y="272034"/>
                        <a:pt x="404850" y="298534"/>
                      </a:cubicBezTo>
                      <a:cubicBezTo>
                        <a:pt x="394246" y="324128"/>
                        <a:pt x="379052" y="347111"/>
                        <a:pt x="359696" y="366839"/>
                      </a:cubicBezTo>
                      <a:cubicBezTo>
                        <a:pt x="340339" y="386566"/>
                        <a:pt x="317817" y="402074"/>
                        <a:pt x="292723" y="412899"/>
                      </a:cubicBezTo>
                      <a:cubicBezTo>
                        <a:pt x="266741" y="424095"/>
                        <a:pt x="239149" y="429777"/>
                        <a:pt x="210706" y="429777"/>
                      </a:cubicBezTo>
                      <a:close/>
                    </a:path>
                  </a:pathLst>
                </a:custGeom>
                <a:solidFill>
                  <a:srgbClr val="5F5F5F">
                    <a:alpha val="63000"/>
                  </a:srgbClr>
                </a:solidFill>
                <a:ln w="1851" cap="flat">
                  <a:noFill/>
                  <a:prstDash val="solid"/>
                  <a:miter/>
                </a:ln>
              </p:spPr>
              <p:txBody>
                <a:bodyPr/>
                <a:lstStyle/>
                <a:p>
                  <a:endParaRPr lang="en-US"/>
                </a:p>
              </p:txBody>
            </p:sp>
            <p:sp>
              <p:nvSpPr>
                <p:cNvPr id="132" name="Freeform 131">
                  <a:extLst>
                    <a:ext uri="{FF2B5EF4-FFF2-40B4-BE49-F238E27FC236}">
                      <a16:creationId xmlns:a16="http://schemas.microsoft.com/office/drawing/2014/main" id="{0CCAF49F-CC3F-AAAB-0EA3-9322E1643818}"/>
                    </a:ext>
                  </a:extLst>
                </p:cNvPr>
                <p:cNvSpPr/>
                <p:nvPr/>
              </p:nvSpPr>
              <p:spPr>
                <a:xfrm>
                  <a:off x="6395538" y="6088780"/>
                  <a:ext cx="419524" cy="427444"/>
                </a:xfrm>
                <a:custGeom>
                  <a:avLst/>
                  <a:gdLst>
                    <a:gd name="csX0" fmla="*/ 209762 w 419524"/>
                    <a:gd name="csY0" fmla="*/ 427445 h 427444"/>
                    <a:gd name="csX1" fmla="*/ 128115 w 419524"/>
                    <a:gd name="csY1" fmla="*/ 410642 h 427444"/>
                    <a:gd name="csX2" fmla="*/ 61439 w 419524"/>
                    <a:gd name="csY2" fmla="*/ 364840 h 427444"/>
                    <a:gd name="csX3" fmla="*/ 16489 w 419524"/>
                    <a:gd name="csY3" fmla="*/ 296906 h 427444"/>
                    <a:gd name="csX4" fmla="*/ 0 w 419524"/>
                    <a:gd name="csY4" fmla="*/ 213722 h 427444"/>
                    <a:gd name="csX5" fmla="*/ 16489 w 419524"/>
                    <a:gd name="csY5" fmla="*/ 130539 h 427444"/>
                    <a:gd name="csX6" fmla="*/ 61439 w 419524"/>
                    <a:gd name="csY6" fmla="*/ 62605 h 427444"/>
                    <a:gd name="csX7" fmla="*/ 128115 w 419524"/>
                    <a:gd name="csY7" fmla="*/ 16803 h 427444"/>
                    <a:gd name="csX8" fmla="*/ 209762 w 419524"/>
                    <a:gd name="csY8" fmla="*/ 0 h 427444"/>
                    <a:gd name="csX9" fmla="*/ 291409 w 419524"/>
                    <a:gd name="csY9" fmla="*/ 16803 h 427444"/>
                    <a:gd name="csX10" fmla="*/ 358086 w 419524"/>
                    <a:gd name="csY10" fmla="*/ 62605 h 427444"/>
                    <a:gd name="csX11" fmla="*/ 403036 w 419524"/>
                    <a:gd name="csY11" fmla="*/ 130539 h 427444"/>
                    <a:gd name="csX12" fmla="*/ 419524 w 419524"/>
                    <a:gd name="csY12" fmla="*/ 213722 h 427444"/>
                    <a:gd name="csX13" fmla="*/ 403036 w 419524"/>
                    <a:gd name="csY13" fmla="*/ 296906 h 427444"/>
                    <a:gd name="csX14" fmla="*/ 358086 w 419524"/>
                    <a:gd name="csY14" fmla="*/ 364840 h 427444"/>
                    <a:gd name="csX15" fmla="*/ 291409 w 419524"/>
                    <a:gd name="csY15" fmla="*/ 410642 h 427444"/>
                    <a:gd name="csX16" fmla="*/ 209762 w 419524"/>
                    <a:gd name="csY16" fmla="*/ 427445 h 4274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9524" h="427444">
                      <a:moveTo>
                        <a:pt x="209762" y="427445"/>
                      </a:moveTo>
                      <a:cubicBezTo>
                        <a:pt x="181448" y="427445"/>
                        <a:pt x="153986" y="421801"/>
                        <a:pt x="128115" y="410642"/>
                      </a:cubicBezTo>
                      <a:cubicBezTo>
                        <a:pt x="103132" y="399871"/>
                        <a:pt x="80703" y="384475"/>
                        <a:pt x="61439" y="364840"/>
                      </a:cubicBezTo>
                      <a:cubicBezTo>
                        <a:pt x="42174" y="345206"/>
                        <a:pt x="27055" y="322351"/>
                        <a:pt x="16489" y="296906"/>
                      </a:cubicBezTo>
                      <a:cubicBezTo>
                        <a:pt x="5552" y="270554"/>
                        <a:pt x="0" y="242573"/>
                        <a:pt x="0" y="213722"/>
                      </a:cubicBezTo>
                      <a:cubicBezTo>
                        <a:pt x="0" y="184872"/>
                        <a:pt x="5552" y="156873"/>
                        <a:pt x="16489" y="130539"/>
                      </a:cubicBezTo>
                      <a:cubicBezTo>
                        <a:pt x="27055" y="105094"/>
                        <a:pt x="42174" y="82239"/>
                        <a:pt x="61439" y="62605"/>
                      </a:cubicBezTo>
                      <a:cubicBezTo>
                        <a:pt x="80703" y="42970"/>
                        <a:pt x="103132" y="27574"/>
                        <a:pt x="128115" y="16803"/>
                      </a:cubicBezTo>
                      <a:cubicBezTo>
                        <a:pt x="153967" y="5663"/>
                        <a:pt x="181448" y="0"/>
                        <a:pt x="209762" y="0"/>
                      </a:cubicBezTo>
                      <a:cubicBezTo>
                        <a:pt x="238076" y="0"/>
                        <a:pt x="265538" y="5644"/>
                        <a:pt x="291409" y="16803"/>
                      </a:cubicBezTo>
                      <a:cubicBezTo>
                        <a:pt x="316392" y="27574"/>
                        <a:pt x="338821" y="42970"/>
                        <a:pt x="358086" y="62605"/>
                      </a:cubicBezTo>
                      <a:cubicBezTo>
                        <a:pt x="377350" y="82239"/>
                        <a:pt x="392469" y="105094"/>
                        <a:pt x="403036" y="130539"/>
                      </a:cubicBezTo>
                      <a:cubicBezTo>
                        <a:pt x="413973" y="156891"/>
                        <a:pt x="419524" y="184872"/>
                        <a:pt x="419524" y="213722"/>
                      </a:cubicBezTo>
                      <a:cubicBezTo>
                        <a:pt x="419524" y="242573"/>
                        <a:pt x="413973" y="270572"/>
                        <a:pt x="403036" y="296906"/>
                      </a:cubicBezTo>
                      <a:cubicBezTo>
                        <a:pt x="392469" y="322351"/>
                        <a:pt x="377350" y="345206"/>
                        <a:pt x="358086" y="364840"/>
                      </a:cubicBezTo>
                      <a:cubicBezTo>
                        <a:pt x="338821" y="384475"/>
                        <a:pt x="316392" y="399871"/>
                        <a:pt x="291409" y="410642"/>
                      </a:cubicBezTo>
                      <a:cubicBezTo>
                        <a:pt x="265557" y="421782"/>
                        <a:pt x="238076" y="427445"/>
                        <a:pt x="209762" y="427445"/>
                      </a:cubicBezTo>
                      <a:close/>
                    </a:path>
                  </a:pathLst>
                </a:custGeom>
                <a:solidFill>
                  <a:srgbClr val="5A5A5A">
                    <a:alpha val="65000"/>
                  </a:srgbClr>
                </a:solidFill>
                <a:ln w="1851" cap="flat">
                  <a:noFill/>
                  <a:prstDash val="solid"/>
                  <a:miter/>
                </a:ln>
              </p:spPr>
              <p:txBody>
                <a:bodyPr/>
                <a:lstStyle/>
                <a:p>
                  <a:endParaRPr lang="en-US"/>
                </a:p>
              </p:txBody>
            </p:sp>
            <p:sp>
              <p:nvSpPr>
                <p:cNvPr id="133" name="Freeform 132">
                  <a:extLst>
                    <a:ext uri="{FF2B5EF4-FFF2-40B4-BE49-F238E27FC236}">
                      <a16:creationId xmlns:a16="http://schemas.microsoft.com/office/drawing/2014/main" id="{F5EDA547-882E-C922-4DBB-D725011574BD}"/>
                    </a:ext>
                  </a:extLst>
                </p:cNvPr>
                <p:cNvSpPr/>
                <p:nvPr/>
              </p:nvSpPr>
              <p:spPr>
                <a:xfrm>
                  <a:off x="6396482" y="6088947"/>
                  <a:ext cx="417636" cy="425150"/>
                </a:xfrm>
                <a:custGeom>
                  <a:avLst/>
                  <a:gdLst>
                    <a:gd name="csX0" fmla="*/ 208819 w 417636"/>
                    <a:gd name="csY0" fmla="*/ 425150 h 425150"/>
                    <a:gd name="csX1" fmla="*/ 127541 w 417636"/>
                    <a:gd name="csY1" fmla="*/ 408440 h 425150"/>
                    <a:gd name="csX2" fmla="*/ 61161 w 417636"/>
                    <a:gd name="csY2" fmla="*/ 362879 h 425150"/>
                    <a:gd name="csX3" fmla="*/ 16415 w 417636"/>
                    <a:gd name="csY3" fmla="*/ 295314 h 425150"/>
                    <a:gd name="csX4" fmla="*/ 0 w 417636"/>
                    <a:gd name="csY4" fmla="*/ 212575 h 425150"/>
                    <a:gd name="csX5" fmla="*/ 16415 w 417636"/>
                    <a:gd name="csY5" fmla="*/ 129836 h 425150"/>
                    <a:gd name="csX6" fmla="*/ 61161 w 417636"/>
                    <a:gd name="csY6" fmla="*/ 62272 h 425150"/>
                    <a:gd name="csX7" fmla="*/ 127541 w 417636"/>
                    <a:gd name="csY7" fmla="*/ 16711 h 425150"/>
                    <a:gd name="csX8" fmla="*/ 208819 w 417636"/>
                    <a:gd name="csY8" fmla="*/ 0 h 425150"/>
                    <a:gd name="csX9" fmla="*/ 290096 w 417636"/>
                    <a:gd name="csY9" fmla="*/ 16711 h 425150"/>
                    <a:gd name="csX10" fmla="*/ 356476 w 417636"/>
                    <a:gd name="csY10" fmla="*/ 62272 h 425150"/>
                    <a:gd name="csX11" fmla="*/ 401222 w 417636"/>
                    <a:gd name="csY11" fmla="*/ 129836 h 425150"/>
                    <a:gd name="csX12" fmla="*/ 417637 w 417636"/>
                    <a:gd name="csY12" fmla="*/ 212575 h 425150"/>
                    <a:gd name="csX13" fmla="*/ 401222 w 417636"/>
                    <a:gd name="csY13" fmla="*/ 295314 h 425150"/>
                    <a:gd name="csX14" fmla="*/ 356476 w 417636"/>
                    <a:gd name="csY14" fmla="*/ 362879 h 425150"/>
                    <a:gd name="csX15" fmla="*/ 290096 w 417636"/>
                    <a:gd name="csY15" fmla="*/ 408440 h 425150"/>
                    <a:gd name="csX16" fmla="*/ 208819 w 417636"/>
                    <a:gd name="csY16" fmla="*/ 425150 h 425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7636" h="425150">
                      <a:moveTo>
                        <a:pt x="208819" y="425150"/>
                      </a:moveTo>
                      <a:cubicBezTo>
                        <a:pt x="180634" y="425150"/>
                        <a:pt x="153283" y="419524"/>
                        <a:pt x="127541" y="408440"/>
                      </a:cubicBezTo>
                      <a:cubicBezTo>
                        <a:pt x="102670" y="397725"/>
                        <a:pt x="80352" y="382402"/>
                        <a:pt x="61161" y="362879"/>
                      </a:cubicBezTo>
                      <a:cubicBezTo>
                        <a:pt x="41989" y="343355"/>
                        <a:pt x="26926" y="320630"/>
                        <a:pt x="16415" y="295314"/>
                      </a:cubicBezTo>
                      <a:cubicBezTo>
                        <a:pt x="5533" y="269110"/>
                        <a:pt x="0" y="241277"/>
                        <a:pt x="0" y="212575"/>
                      </a:cubicBezTo>
                      <a:cubicBezTo>
                        <a:pt x="0" y="183873"/>
                        <a:pt x="5515" y="156040"/>
                        <a:pt x="16415" y="129836"/>
                      </a:cubicBezTo>
                      <a:cubicBezTo>
                        <a:pt x="26926" y="104520"/>
                        <a:pt x="41989" y="81795"/>
                        <a:pt x="61161" y="62272"/>
                      </a:cubicBezTo>
                      <a:cubicBezTo>
                        <a:pt x="80333" y="42748"/>
                        <a:pt x="102670" y="27425"/>
                        <a:pt x="127541" y="16711"/>
                      </a:cubicBezTo>
                      <a:cubicBezTo>
                        <a:pt x="153283" y="5626"/>
                        <a:pt x="180634" y="0"/>
                        <a:pt x="208819" y="0"/>
                      </a:cubicBezTo>
                      <a:cubicBezTo>
                        <a:pt x="237003" y="0"/>
                        <a:pt x="264354" y="5626"/>
                        <a:pt x="290096" y="16711"/>
                      </a:cubicBezTo>
                      <a:cubicBezTo>
                        <a:pt x="314967" y="27425"/>
                        <a:pt x="337285" y="42748"/>
                        <a:pt x="356476" y="62272"/>
                      </a:cubicBezTo>
                      <a:cubicBezTo>
                        <a:pt x="375648" y="81795"/>
                        <a:pt x="390711" y="104520"/>
                        <a:pt x="401222" y="129836"/>
                      </a:cubicBezTo>
                      <a:cubicBezTo>
                        <a:pt x="412104" y="156040"/>
                        <a:pt x="417637" y="183873"/>
                        <a:pt x="417637" y="212575"/>
                      </a:cubicBezTo>
                      <a:cubicBezTo>
                        <a:pt x="417637" y="241277"/>
                        <a:pt x="412122" y="269110"/>
                        <a:pt x="401222" y="295314"/>
                      </a:cubicBezTo>
                      <a:cubicBezTo>
                        <a:pt x="390711" y="320630"/>
                        <a:pt x="375648" y="343355"/>
                        <a:pt x="356476" y="362879"/>
                      </a:cubicBezTo>
                      <a:cubicBezTo>
                        <a:pt x="337304" y="382402"/>
                        <a:pt x="314967" y="397725"/>
                        <a:pt x="290096" y="408440"/>
                      </a:cubicBezTo>
                      <a:cubicBezTo>
                        <a:pt x="264354" y="419524"/>
                        <a:pt x="237003" y="425150"/>
                        <a:pt x="208819" y="425150"/>
                      </a:cubicBezTo>
                      <a:close/>
                    </a:path>
                  </a:pathLst>
                </a:custGeom>
                <a:solidFill>
                  <a:srgbClr val="555555">
                    <a:alpha val="67000"/>
                  </a:srgbClr>
                </a:solidFill>
                <a:ln w="1851" cap="flat">
                  <a:noFill/>
                  <a:prstDash val="solid"/>
                  <a:miter/>
                </a:ln>
              </p:spPr>
              <p:txBody>
                <a:bodyPr/>
                <a:lstStyle/>
                <a:p>
                  <a:endParaRPr lang="en-US"/>
                </a:p>
              </p:txBody>
            </p:sp>
            <p:sp>
              <p:nvSpPr>
                <p:cNvPr id="134" name="Freeform 133">
                  <a:extLst>
                    <a:ext uri="{FF2B5EF4-FFF2-40B4-BE49-F238E27FC236}">
                      <a16:creationId xmlns:a16="http://schemas.microsoft.com/office/drawing/2014/main" id="{B2B90767-28E0-8B5B-6956-FCC887C77021}"/>
                    </a:ext>
                  </a:extLst>
                </p:cNvPr>
                <p:cNvSpPr/>
                <p:nvPr/>
              </p:nvSpPr>
              <p:spPr>
                <a:xfrm>
                  <a:off x="6397426" y="6089206"/>
                  <a:ext cx="415712" cy="422781"/>
                </a:xfrm>
                <a:custGeom>
                  <a:avLst/>
                  <a:gdLst>
                    <a:gd name="csX0" fmla="*/ 207856 w 415712"/>
                    <a:gd name="csY0" fmla="*/ 422781 h 422781"/>
                    <a:gd name="csX1" fmla="*/ 126949 w 415712"/>
                    <a:gd name="csY1" fmla="*/ 406163 h 422781"/>
                    <a:gd name="csX2" fmla="*/ 60884 w 415712"/>
                    <a:gd name="csY2" fmla="*/ 360861 h 422781"/>
                    <a:gd name="csX3" fmla="*/ 16341 w 415712"/>
                    <a:gd name="csY3" fmla="*/ 293667 h 422781"/>
                    <a:gd name="csX4" fmla="*/ 0 w 415712"/>
                    <a:gd name="csY4" fmla="*/ 211391 h 422781"/>
                    <a:gd name="csX5" fmla="*/ 16341 w 415712"/>
                    <a:gd name="csY5" fmla="*/ 129114 h 422781"/>
                    <a:gd name="csX6" fmla="*/ 60884 w 415712"/>
                    <a:gd name="csY6" fmla="*/ 61920 h 422781"/>
                    <a:gd name="csX7" fmla="*/ 126949 w 415712"/>
                    <a:gd name="csY7" fmla="*/ 16618 h 422781"/>
                    <a:gd name="csX8" fmla="*/ 207856 w 415712"/>
                    <a:gd name="csY8" fmla="*/ 0 h 422781"/>
                    <a:gd name="csX9" fmla="*/ 288763 w 415712"/>
                    <a:gd name="csY9" fmla="*/ 16618 h 422781"/>
                    <a:gd name="csX10" fmla="*/ 354829 w 415712"/>
                    <a:gd name="csY10" fmla="*/ 61920 h 422781"/>
                    <a:gd name="csX11" fmla="*/ 399372 w 415712"/>
                    <a:gd name="csY11" fmla="*/ 129114 h 422781"/>
                    <a:gd name="csX12" fmla="*/ 415712 w 415712"/>
                    <a:gd name="csY12" fmla="*/ 211391 h 422781"/>
                    <a:gd name="csX13" fmla="*/ 399372 w 415712"/>
                    <a:gd name="csY13" fmla="*/ 293667 h 422781"/>
                    <a:gd name="csX14" fmla="*/ 354829 w 415712"/>
                    <a:gd name="csY14" fmla="*/ 360861 h 422781"/>
                    <a:gd name="csX15" fmla="*/ 288763 w 415712"/>
                    <a:gd name="csY15" fmla="*/ 406163 h 422781"/>
                    <a:gd name="csX16" fmla="*/ 207856 w 415712"/>
                    <a:gd name="csY16" fmla="*/ 422781 h 422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5712" h="422781">
                      <a:moveTo>
                        <a:pt x="207856" y="422781"/>
                      </a:moveTo>
                      <a:cubicBezTo>
                        <a:pt x="179801" y="422781"/>
                        <a:pt x="152580" y="417193"/>
                        <a:pt x="126949" y="406163"/>
                      </a:cubicBezTo>
                      <a:cubicBezTo>
                        <a:pt x="102189" y="395522"/>
                        <a:pt x="79963" y="380274"/>
                        <a:pt x="60884" y="360861"/>
                      </a:cubicBezTo>
                      <a:cubicBezTo>
                        <a:pt x="41786" y="341449"/>
                        <a:pt x="26815" y="318835"/>
                        <a:pt x="16341" y="293667"/>
                      </a:cubicBezTo>
                      <a:cubicBezTo>
                        <a:pt x="5496" y="267611"/>
                        <a:pt x="0" y="239926"/>
                        <a:pt x="0" y="211391"/>
                      </a:cubicBezTo>
                      <a:cubicBezTo>
                        <a:pt x="0" y="182855"/>
                        <a:pt x="5496" y="155170"/>
                        <a:pt x="16341" y="129114"/>
                      </a:cubicBezTo>
                      <a:cubicBezTo>
                        <a:pt x="26815" y="103947"/>
                        <a:pt x="41804" y="81333"/>
                        <a:pt x="60884" y="61920"/>
                      </a:cubicBezTo>
                      <a:cubicBezTo>
                        <a:pt x="79982" y="42508"/>
                        <a:pt x="102207" y="27259"/>
                        <a:pt x="126949" y="16618"/>
                      </a:cubicBezTo>
                      <a:cubicBezTo>
                        <a:pt x="152580" y="5589"/>
                        <a:pt x="179801" y="0"/>
                        <a:pt x="207856" y="0"/>
                      </a:cubicBezTo>
                      <a:cubicBezTo>
                        <a:pt x="235911" y="0"/>
                        <a:pt x="263133" y="5589"/>
                        <a:pt x="288763" y="16618"/>
                      </a:cubicBezTo>
                      <a:cubicBezTo>
                        <a:pt x="313524" y="27259"/>
                        <a:pt x="335749" y="42508"/>
                        <a:pt x="354829" y="61920"/>
                      </a:cubicBezTo>
                      <a:cubicBezTo>
                        <a:pt x="373926" y="81333"/>
                        <a:pt x="388898" y="103947"/>
                        <a:pt x="399372" y="129114"/>
                      </a:cubicBezTo>
                      <a:cubicBezTo>
                        <a:pt x="410216" y="155170"/>
                        <a:pt x="415712" y="182855"/>
                        <a:pt x="415712" y="211391"/>
                      </a:cubicBezTo>
                      <a:cubicBezTo>
                        <a:pt x="415712" y="239926"/>
                        <a:pt x="410216" y="267611"/>
                        <a:pt x="399372" y="293667"/>
                      </a:cubicBezTo>
                      <a:cubicBezTo>
                        <a:pt x="388898" y="318835"/>
                        <a:pt x="373908" y="341449"/>
                        <a:pt x="354829" y="360861"/>
                      </a:cubicBezTo>
                      <a:cubicBezTo>
                        <a:pt x="335731" y="380274"/>
                        <a:pt x="313505" y="395522"/>
                        <a:pt x="288763" y="406163"/>
                      </a:cubicBezTo>
                      <a:cubicBezTo>
                        <a:pt x="263133" y="417193"/>
                        <a:pt x="235911" y="422781"/>
                        <a:pt x="207856" y="422781"/>
                      </a:cubicBezTo>
                      <a:close/>
                    </a:path>
                  </a:pathLst>
                </a:custGeom>
                <a:solidFill>
                  <a:srgbClr val="505050">
                    <a:alpha val="69000"/>
                  </a:srgbClr>
                </a:solidFill>
                <a:ln w="1851" cap="flat">
                  <a:noFill/>
                  <a:prstDash val="solid"/>
                  <a:miter/>
                </a:ln>
              </p:spPr>
              <p:txBody>
                <a:bodyPr/>
                <a:lstStyle/>
                <a:p>
                  <a:endParaRPr lang="en-US"/>
                </a:p>
              </p:txBody>
            </p:sp>
            <p:sp>
              <p:nvSpPr>
                <p:cNvPr id="135" name="Freeform 134">
                  <a:extLst>
                    <a:ext uri="{FF2B5EF4-FFF2-40B4-BE49-F238E27FC236}">
                      <a16:creationId xmlns:a16="http://schemas.microsoft.com/office/drawing/2014/main" id="{278F2DCD-1E16-FBCA-5BE9-CF95F48E2A3E}"/>
                    </a:ext>
                  </a:extLst>
                </p:cNvPr>
                <p:cNvSpPr/>
                <p:nvPr/>
              </p:nvSpPr>
              <p:spPr>
                <a:xfrm>
                  <a:off x="6398370" y="6089372"/>
                  <a:ext cx="413824" cy="420486"/>
                </a:xfrm>
                <a:custGeom>
                  <a:avLst/>
                  <a:gdLst>
                    <a:gd name="csX0" fmla="*/ 206912 w 413824"/>
                    <a:gd name="csY0" fmla="*/ 420487 h 420486"/>
                    <a:gd name="csX1" fmla="*/ 126375 w 413824"/>
                    <a:gd name="csY1" fmla="*/ 403961 h 420486"/>
                    <a:gd name="csX2" fmla="*/ 60606 w 413824"/>
                    <a:gd name="csY2" fmla="*/ 358900 h 420486"/>
                    <a:gd name="csX3" fmla="*/ 16266 w 413824"/>
                    <a:gd name="csY3" fmla="*/ 292076 h 420486"/>
                    <a:gd name="csX4" fmla="*/ 0 w 413824"/>
                    <a:gd name="csY4" fmla="*/ 210243 h 420486"/>
                    <a:gd name="csX5" fmla="*/ 16266 w 413824"/>
                    <a:gd name="csY5" fmla="*/ 128411 h 420486"/>
                    <a:gd name="csX6" fmla="*/ 60606 w 413824"/>
                    <a:gd name="csY6" fmla="*/ 61587 h 420486"/>
                    <a:gd name="csX7" fmla="*/ 126375 w 413824"/>
                    <a:gd name="csY7" fmla="*/ 16526 h 420486"/>
                    <a:gd name="csX8" fmla="*/ 206912 w 413824"/>
                    <a:gd name="csY8" fmla="*/ 0 h 420486"/>
                    <a:gd name="csX9" fmla="*/ 287449 w 413824"/>
                    <a:gd name="csY9" fmla="*/ 16526 h 420486"/>
                    <a:gd name="csX10" fmla="*/ 353219 w 413824"/>
                    <a:gd name="csY10" fmla="*/ 61587 h 420486"/>
                    <a:gd name="csX11" fmla="*/ 397558 w 413824"/>
                    <a:gd name="csY11" fmla="*/ 128411 h 420486"/>
                    <a:gd name="csX12" fmla="*/ 413825 w 413824"/>
                    <a:gd name="csY12" fmla="*/ 210243 h 420486"/>
                    <a:gd name="csX13" fmla="*/ 397558 w 413824"/>
                    <a:gd name="csY13" fmla="*/ 292076 h 420486"/>
                    <a:gd name="csX14" fmla="*/ 353219 w 413824"/>
                    <a:gd name="csY14" fmla="*/ 358900 h 420486"/>
                    <a:gd name="csX15" fmla="*/ 287449 w 413824"/>
                    <a:gd name="csY15" fmla="*/ 403961 h 420486"/>
                    <a:gd name="csX16" fmla="*/ 206912 w 413824"/>
                    <a:gd name="csY16" fmla="*/ 420487 h 4204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3824" h="420486">
                      <a:moveTo>
                        <a:pt x="206912" y="420487"/>
                      </a:moveTo>
                      <a:cubicBezTo>
                        <a:pt x="178987" y="420487"/>
                        <a:pt x="151876" y="414935"/>
                        <a:pt x="126375" y="403961"/>
                      </a:cubicBezTo>
                      <a:cubicBezTo>
                        <a:pt x="101744" y="393376"/>
                        <a:pt x="79612" y="378220"/>
                        <a:pt x="60606" y="358900"/>
                      </a:cubicBezTo>
                      <a:cubicBezTo>
                        <a:pt x="41601" y="339598"/>
                        <a:pt x="26685" y="317114"/>
                        <a:pt x="16266" y="292076"/>
                      </a:cubicBezTo>
                      <a:cubicBezTo>
                        <a:pt x="5478" y="266149"/>
                        <a:pt x="0" y="238631"/>
                        <a:pt x="0" y="210243"/>
                      </a:cubicBezTo>
                      <a:cubicBezTo>
                        <a:pt x="0" y="181856"/>
                        <a:pt x="5478" y="154338"/>
                        <a:pt x="16266" y="128411"/>
                      </a:cubicBezTo>
                      <a:cubicBezTo>
                        <a:pt x="26685" y="103373"/>
                        <a:pt x="41601" y="80888"/>
                        <a:pt x="60606" y="61587"/>
                      </a:cubicBezTo>
                      <a:cubicBezTo>
                        <a:pt x="79612" y="42286"/>
                        <a:pt x="101744" y="27129"/>
                        <a:pt x="126375" y="16526"/>
                      </a:cubicBezTo>
                      <a:cubicBezTo>
                        <a:pt x="151876" y="5570"/>
                        <a:pt x="178987" y="0"/>
                        <a:pt x="206912" y="0"/>
                      </a:cubicBezTo>
                      <a:cubicBezTo>
                        <a:pt x="234837" y="0"/>
                        <a:pt x="261948" y="5552"/>
                        <a:pt x="287449" y="16526"/>
                      </a:cubicBezTo>
                      <a:cubicBezTo>
                        <a:pt x="312080" y="27111"/>
                        <a:pt x="334213" y="42267"/>
                        <a:pt x="353219" y="61587"/>
                      </a:cubicBezTo>
                      <a:cubicBezTo>
                        <a:pt x="372224" y="80888"/>
                        <a:pt x="387140" y="103373"/>
                        <a:pt x="397558" y="128411"/>
                      </a:cubicBezTo>
                      <a:cubicBezTo>
                        <a:pt x="408347" y="154338"/>
                        <a:pt x="413825" y="181856"/>
                        <a:pt x="413825" y="210243"/>
                      </a:cubicBezTo>
                      <a:cubicBezTo>
                        <a:pt x="413825" y="238631"/>
                        <a:pt x="408347" y="266149"/>
                        <a:pt x="397558" y="292076"/>
                      </a:cubicBezTo>
                      <a:cubicBezTo>
                        <a:pt x="387140" y="317114"/>
                        <a:pt x="372224" y="339598"/>
                        <a:pt x="353219" y="358900"/>
                      </a:cubicBezTo>
                      <a:cubicBezTo>
                        <a:pt x="334213" y="378201"/>
                        <a:pt x="312080" y="393357"/>
                        <a:pt x="287449" y="403961"/>
                      </a:cubicBezTo>
                      <a:cubicBezTo>
                        <a:pt x="261948" y="414917"/>
                        <a:pt x="234837" y="420487"/>
                        <a:pt x="206912" y="420487"/>
                      </a:cubicBezTo>
                      <a:close/>
                    </a:path>
                  </a:pathLst>
                </a:custGeom>
                <a:solidFill>
                  <a:srgbClr val="4B4B4B">
                    <a:alpha val="71000"/>
                  </a:srgbClr>
                </a:solidFill>
                <a:ln w="1851" cap="flat">
                  <a:noFill/>
                  <a:prstDash val="solid"/>
                  <a:miter/>
                </a:ln>
              </p:spPr>
              <p:txBody>
                <a:bodyPr/>
                <a:lstStyle/>
                <a:p>
                  <a:endParaRPr lang="en-US"/>
                </a:p>
              </p:txBody>
            </p:sp>
            <p:sp>
              <p:nvSpPr>
                <p:cNvPr id="136" name="Freeform 135">
                  <a:extLst>
                    <a:ext uri="{FF2B5EF4-FFF2-40B4-BE49-F238E27FC236}">
                      <a16:creationId xmlns:a16="http://schemas.microsoft.com/office/drawing/2014/main" id="{56899BE5-77F2-D919-B5C5-3973D13D2F1A}"/>
                    </a:ext>
                  </a:extLst>
                </p:cNvPr>
                <p:cNvSpPr/>
                <p:nvPr/>
              </p:nvSpPr>
              <p:spPr>
                <a:xfrm>
                  <a:off x="6399313" y="6089594"/>
                  <a:ext cx="411937" cy="418136"/>
                </a:xfrm>
                <a:custGeom>
                  <a:avLst/>
                  <a:gdLst>
                    <a:gd name="csX0" fmla="*/ 205969 w 411937"/>
                    <a:gd name="csY0" fmla="*/ 418137 h 418136"/>
                    <a:gd name="csX1" fmla="*/ 125802 w 411937"/>
                    <a:gd name="csY1" fmla="*/ 401703 h 418136"/>
                    <a:gd name="csX2" fmla="*/ 60329 w 411937"/>
                    <a:gd name="csY2" fmla="*/ 356901 h 418136"/>
                    <a:gd name="csX3" fmla="*/ 16193 w 411937"/>
                    <a:gd name="csY3" fmla="*/ 290447 h 418136"/>
                    <a:gd name="csX4" fmla="*/ 0 w 411937"/>
                    <a:gd name="csY4" fmla="*/ 209078 h 418136"/>
                    <a:gd name="csX5" fmla="*/ 16193 w 411937"/>
                    <a:gd name="csY5" fmla="*/ 127689 h 418136"/>
                    <a:gd name="csX6" fmla="*/ 60329 w 411937"/>
                    <a:gd name="csY6" fmla="*/ 61235 h 418136"/>
                    <a:gd name="csX7" fmla="*/ 125802 w 411937"/>
                    <a:gd name="csY7" fmla="*/ 16433 h 418136"/>
                    <a:gd name="csX8" fmla="*/ 205969 w 411937"/>
                    <a:gd name="csY8" fmla="*/ 0 h 418136"/>
                    <a:gd name="csX9" fmla="*/ 286135 w 411937"/>
                    <a:gd name="csY9" fmla="*/ 16433 h 418136"/>
                    <a:gd name="csX10" fmla="*/ 351608 w 411937"/>
                    <a:gd name="csY10" fmla="*/ 61235 h 418136"/>
                    <a:gd name="csX11" fmla="*/ 395745 w 411937"/>
                    <a:gd name="csY11" fmla="*/ 127689 h 418136"/>
                    <a:gd name="csX12" fmla="*/ 411937 w 411937"/>
                    <a:gd name="csY12" fmla="*/ 209078 h 418136"/>
                    <a:gd name="csX13" fmla="*/ 395745 w 411937"/>
                    <a:gd name="csY13" fmla="*/ 290447 h 418136"/>
                    <a:gd name="csX14" fmla="*/ 351608 w 411937"/>
                    <a:gd name="csY14" fmla="*/ 356901 h 418136"/>
                    <a:gd name="csX15" fmla="*/ 286135 w 411937"/>
                    <a:gd name="csY15" fmla="*/ 401703 h 418136"/>
                    <a:gd name="csX16" fmla="*/ 205969 w 411937"/>
                    <a:gd name="csY16" fmla="*/ 418137 h 418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1937" h="418136">
                      <a:moveTo>
                        <a:pt x="205969" y="418137"/>
                      </a:moveTo>
                      <a:cubicBezTo>
                        <a:pt x="178154" y="418137"/>
                        <a:pt x="151192" y="412603"/>
                        <a:pt x="125802" y="401703"/>
                      </a:cubicBezTo>
                      <a:cubicBezTo>
                        <a:pt x="101282" y="391174"/>
                        <a:pt x="79241" y="376092"/>
                        <a:pt x="60329" y="356901"/>
                      </a:cubicBezTo>
                      <a:cubicBezTo>
                        <a:pt x="41416" y="337692"/>
                        <a:pt x="26556" y="315337"/>
                        <a:pt x="16193" y="290447"/>
                      </a:cubicBezTo>
                      <a:cubicBezTo>
                        <a:pt x="5459" y="264669"/>
                        <a:pt x="0" y="237299"/>
                        <a:pt x="0" y="209078"/>
                      </a:cubicBezTo>
                      <a:cubicBezTo>
                        <a:pt x="0" y="180856"/>
                        <a:pt x="5441" y="153468"/>
                        <a:pt x="16193" y="127689"/>
                      </a:cubicBezTo>
                      <a:cubicBezTo>
                        <a:pt x="26574" y="102799"/>
                        <a:pt x="41416" y="80426"/>
                        <a:pt x="60329" y="61235"/>
                      </a:cubicBezTo>
                      <a:cubicBezTo>
                        <a:pt x="79241" y="42027"/>
                        <a:pt x="101282" y="26963"/>
                        <a:pt x="125802" y="16433"/>
                      </a:cubicBezTo>
                      <a:cubicBezTo>
                        <a:pt x="151192" y="5533"/>
                        <a:pt x="178173" y="0"/>
                        <a:pt x="205969" y="0"/>
                      </a:cubicBezTo>
                      <a:cubicBezTo>
                        <a:pt x="233764" y="0"/>
                        <a:pt x="260745" y="5533"/>
                        <a:pt x="286135" y="16433"/>
                      </a:cubicBezTo>
                      <a:cubicBezTo>
                        <a:pt x="310655" y="26963"/>
                        <a:pt x="332696" y="42045"/>
                        <a:pt x="351608" y="61235"/>
                      </a:cubicBezTo>
                      <a:cubicBezTo>
                        <a:pt x="370521" y="80444"/>
                        <a:pt x="385381" y="102799"/>
                        <a:pt x="395745" y="127689"/>
                      </a:cubicBezTo>
                      <a:cubicBezTo>
                        <a:pt x="406478" y="153468"/>
                        <a:pt x="411937" y="180838"/>
                        <a:pt x="411937" y="209078"/>
                      </a:cubicBezTo>
                      <a:cubicBezTo>
                        <a:pt x="411937" y="237317"/>
                        <a:pt x="406496" y="264687"/>
                        <a:pt x="395745" y="290447"/>
                      </a:cubicBezTo>
                      <a:cubicBezTo>
                        <a:pt x="385363" y="315337"/>
                        <a:pt x="370521" y="337711"/>
                        <a:pt x="351608" y="356901"/>
                      </a:cubicBezTo>
                      <a:cubicBezTo>
                        <a:pt x="332696" y="376110"/>
                        <a:pt x="310655" y="391174"/>
                        <a:pt x="286135" y="401703"/>
                      </a:cubicBezTo>
                      <a:cubicBezTo>
                        <a:pt x="260745" y="412603"/>
                        <a:pt x="233764" y="418137"/>
                        <a:pt x="205969" y="418137"/>
                      </a:cubicBezTo>
                      <a:close/>
                    </a:path>
                  </a:pathLst>
                </a:custGeom>
                <a:solidFill>
                  <a:srgbClr val="464646">
                    <a:alpha val="73000"/>
                  </a:srgbClr>
                </a:solidFill>
                <a:ln w="1851" cap="flat">
                  <a:noFill/>
                  <a:prstDash val="solid"/>
                  <a:miter/>
                </a:ln>
              </p:spPr>
              <p:txBody>
                <a:bodyPr/>
                <a:lstStyle/>
                <a:p>
                  <a:endParaRPr lang="en-US"/>
                </a:p>
              </p:txBody>
            </p:sp>
            <p:sp>
              <p:nvSpPr>
                <p:cNvPr id="137" name="Freeform 136">
                  <a:extLst>
                    <a:ext uri="{FF2B5EF4-FFF2-40B4-BE49-F238E27FC236}">
                      <a16:creationId xmlns:a16="http://schemas.microsoft.com/office/drawing/2014/main" id="{01F49801-24A8-2AE0-86F9-7BF3C419189D}"/>
                    </a:ext>
                  </a:extLst>
                </p:cNvPr>
                <p:cNvSpPr/>
                <p:nvPr/>
              </p:nvSpPr>
              <p:spPr>
                <a:xfrm>
                  <a:off x="6400239" y="6089779"/>
                  <a:ext cx="410086" cy="415823"/>
                </a:xfrm>
                <a:custGeom>
                  <a:avLst/>
                  <a:gdLst>
                    <a:gd name="csX0" fmla="*/ 205043 w 410086"/>
                    <a:gd name="csY0" fmla="*/ 415823 h 415823"/>
                    <a:gd name="csX1" fmla="*/ 125228 w 410086"/>
                    <a:gd name="csY1" fmla="*/ 399483 h 415823"/>
                    <a:gd name="csX2" fmla="*/ 60051 w 410086"/>
                    <a:gd name="csY2" fmla="*/ 354921 h 415823"/>
                    <a:gd name="csX3" fmla="*/ 16119 w 410086"/>
                    <a:gd name="csY3" fmla="*/ 288837 h 415823"/>
                    <a:gd name="csX4" fmla="*/ 0 w 410086"/>
                    <a:gd name="csY4" fmla="*/ 207912 h 415823"/>
                    <a:gd name="csX5" fmla="*/ 16119 w 410086"/>
                    <a:gd name="csY5" fmla="*/ 126986 h 415823"/>
                    <a:gd name="csX6" fmla="*/ 60051 w 410086"/>
                    <a:gd name="csY6" fmla="*/ 60902 h 415823"/>
                    <a:gd name="csX7" fmla="*/ 125228 w 410086"/>
                    <a:gd name="csY7" fmla="*/ 16340 h 415823"/>
                    <a:gd name="csX8" fmla="*/ 205043 w 410086"/>
                    <a:gd name="csY8" fmla="*/ 0 h 415823"/>
                    <a:gd name="csX9" fmla="*/ 284858 w 410086"/>
                    <a:gd name="csY9" fmla="*/ 16340 h 415823"/>
                    <a:gd name="csX10" fmla="*/ 350036 w 410086"/>
                    <a:gd name="csY10" fmla="*/ 60902 h 415823"/>
                    <a:gd name="csX11" fmla="*/ 393968 w 410086"/>
                    <a:gd name="csY11" fmla="*/ 126986 h 415823"/>
                    <a:gd name="csX12" fmla="*/ 410087 w 410086"/>
                    <a:gd name="csY12" fmla="*/ 207912 h 415823"/>
                    <a:gd name="csX13" fmla="*/ 393968 w 410086"/>
                    <a:gd name="csY13" fmla="*/ 288837 h 415823"/>
                    <a:gd name="csX14" fmla="*/ 350036 w 410086"/>
                    <a:gd name="csY14" fmla="*/ 354921 h 415823"/>
                    <a:gd name="csX15" fmla="*/ 284858 w 410086"/>
                    <a:gd name="csY15" fmla="*/ 399483 h 415823"/>
                    <a:gd name="csX16" fmla="*/ 205043 w 410086"/>
                    <a:gd name="csY16" fmla="*/ 415823 h 415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0086" h="415823">
                      <a:moveTo>
                        <a:pt x="205043" y="415823"/>
                      </a:moveTo>
                      <a:cubicBezTo>
                        <a:pt x="177359" y="415823"/>
                        <a:pt x="150507" y="410327"/>
                        <a:pt x="125228" y="399483"/>
                      </a:cubicBezTo>
                      <a:cubicBezTo>
                        <a:pt x="100819" y="389008"/>
                        <a:pt x="78890" y="374019"/>
                        <a:pt x="60051" y="354921"/>
                      </a:cubicBezTo>
                      <a:cubicBezTo>
                        <a:pt x="41212" y="335823"/>
                        <a:pt x="26445" y="313598"/>
                        <a:pt x="16119" y="288837"/>
                      </a:cubicBezTo>
                      <a:cubicBezTo>
                        <a:pt x="5422" y="263207"/>
                        <a:pt x="0" y="235985"/>
                        <a:pt x="0" y="207912"/>
                      </a:cubicBezTo>
                      <a:cubicBezTo>
                        <a:pt x="0" y="179838"/>
                        <a:pt x="5422" y="152617"/>
                        <a:pt x="16119" y="126986"/>
                      </a:cubicBezTo>
                      <a:cubicBezTo>
                        <a:pt x="26445" y="102226"/>
                        <a:pt x="41231" y="80000"/>
                        <a:pt x="60051" y="60902"/>
                      </a:cubicBezTo>
                      <a:cubicBezTo>
                        <a:pt x="78890" y="41804"/>
                        <a:pt x="100801" y="26815"/>
                        <a:pt x="125228" y="16340"/>
                      </a:cubicBezTo>
                      <a:cubicBezTo>
                        <a:pt x="150507" y="5496"/>
                        <a:pt x="177359" y="0"/>
                        <a:pt x="205043" y="0"/>
                      </a:cubicBezTo>
                      <a:cubicBezTo>
                        <a:pt x="232728" y="0"/>
                        <a:pt x="259580" y="5496"/>
                        <a:pt x="284858" y="16340"/>
                      </a:cubicBezTo>
                      <a:cubicBezTo>
                        <a:pt x="309267" y="26815"/>
                        <a:pt x="331197" y="41804"/>
                        <a:pt x="350036" y="60902"/>
                      </a:cubicBezTo>
                      <a:cubicBezTo>
                        <a:pt x="368874" y="80000"/>
                        <a:pt x="383642" y="102226"/>
                        <a:pt x="393968" y="126986"/>
                      </a:cubicBezTo>
                      <a:cubicBezTo>
                        <a:pt x="404664" y="152617"/>
                        <a:pt x="410087" y="179838"/>
                        <a:pt x="410087" y="207912"/>
                      </a:cubicBezTo>
                      <a:cubicBezTo>
                        <a:pt x="410087" y="235985"/>
                        <a:pt x="404664" y="263207"/>
                        <a:pt x="393968" y="288837"/>
                      </a:cubicBezTo>
                      <a:cubicBezTo>
                        <a:pt x="383642" y="313598"/>
                        <a:pt x="368856" y="335823"/>
                        <a:pt x="350036" y="354921"/>
                      </a:cubicBezTo>
                      <a:cubicBezTo>
                        <a:pt x="331197" y="374019"/>
                        <a:pt x="309286" y="389008"/>
                        <a:pt x="284858" y="399483"/>
                      </a:cubicBezTo>
                      <a:cubicBezTo>
                        <a:pt x="259580" y="410327"/>
                        <a:pt x="232728" y="415823"/>
                        <a:pt x="205043" y="415823"/>
                      </a:cubicBezTo>
                      <a:close/>
                    </a:path>
                  </a:pathLst>
                </a:custGeom>
                <a:solidFill>
                  <a:srgbClr val="414141">
                    <a:alpha val="75000"/>
                  </a:srgbClr>
                </a:solidFill>
                <a:ln w="1851" cap="flat">
                  <a:noFill/>
                  <a:prstDash val="solid"/>
                  <a:miter/>
                </a:ln>
              </p:spPr>
              <p:txBody>
                <a:bodyPr/>
                <a:lstStyle/>
                <a:p>
                  <a:endParaRPr lang="en-US"/>
                </a:p>
              </p:txBody>
            </p:sp>
            <p:sp>
              <p:nvSpPr>
                <p:cNvPr id="138" name="Freeform 137">
                  <a:extLst>
                    <a:ext uri="{FF2B5EF4-FFF2-40B4-BE49-F238E27FC236}">
                      <a16:creationId xmlns:a16="http://schemas.microsoft.com/office/drawing/2014/main" id="{45EE2F59-B05B-B9A3-BE93-15D6CF19319B}"/>
                    </a:ext>
                  </a:extLst>
                </p:cNvPr>
                <p:cNvSpPr/>
                <p:nvPr/>
              </p:nvSpPr>
              <p:spPr>
                <a:xfrm>
                  <a:off x="6401164" y="6089983"/>
                  <a:ext cx="408236" cy="413491"/>
                </a:xfrm>
                <a:custGeom>
                  <a:avLst/>
                  <a:gdLst>
                    <a:gd name="csX0" fmla="*/ 204118 w 408236"/>
                    <a:gd name="csY0" fmla="*/ 413491 h 413491"/>
                    <a:gd name="csX1" fmla="*/ 124673 w 408236"/>
                    <a:gd name="csY1" fmla="*/ 397244 h 413491"/>
                    <a:gd name="csX2" fmla="*/ 59792 w 408236"/>
                    <a:gd name="csY2" fmla="*/ 352941 h 413491"/>
                    <a:gd name="csX3" fmla="*/ 16044 w 408236"/>
                    <a:gd name="csY3" fmla="*/ 287227 h 413491"/>
                    <a:gd name="csX4" fmla="*/ 0 w 408236"/>
                    <a:gd name="csY4" fmla="*/ 206746 h 413491"/>
                    <a:gd name="csX5" fmla="*/ 16044 w 408236"/>
                    <a:gd name="csY5" fmla="*/ 126264 h 413491"/>
                    <a:gd name="csX6" fmla="*/ 59792 w 408236"/>
                    <a:gd name="csY6" fmla="*/ 60551 h 413491"/>
                    <a:gd name="csX7" fmla="*/ 124673 w 408236"/>
                    <a:gd name="csY7" fmla="*/ 16248 h 413491"/>
                    <a:gd name="csX8" fmla="*/ 204118 w 408236"/>
                    <a:gd name="csY8" fmla="*/ 0 h 413491"/>
                    <a:gd name="csX9" fmla="*/ 283563 w 408236"/>
                    <a:gd name="csY9" fmla="*/ 16248 h 413491"/>
                    <a:gd name="csX10" fmla="*/ 348444 w 408236"/>
                    <a:gd name="csY10" fmla="*/ 60551 h 413491"/>
                    <a:gd name="csX11" fmla="*/ 392192 w 408236"/>
                    <a:gd name="csY11" fmla="*/ 126264 h 413491"/>
                    <a:gd name="csX12" fmla="*/ 408236 w 408236"/>
                    <a:gd name="csY12" fmla="*/ 206746 h 413491"/>
                    <a:gd name="csX13" fmla="*/ 392192 w 408236"/>
                    <a:gd name="csY13" fmla="*/ 287227 h 413491"/>
                    <a:gd name="csX14" fmla="*/ 348444 w 408236"/>
                    <a:gd name="csY14" fmla="*/ 352941 h 413491"/>
                    <a:gd name="csX15" fmla="*/ 283563 w 408236"/>
                    <a:gd name="csY15" fmla="*/ 397244 h 413491"/>
                    <a:gd name="csX16" fmla="*/ 204118 w 408236"/>
                    <a:gd name="csY16" fmla="*/ 413491 h 4134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8236" h="413491">
                      <a:moveTo>
                        <a:pt x="204118" y="413491"/>
                      </a:moveTo>
                      <a:cubicBezTo>
                        <a:pt x="176563" y="413491"/>
                        <a:pt x="149841" y="408032"/>
                        <a:pt x="124673" y="397244"/>
                      </a:cubicBezTo>
                      <a:cubicBezTo>
                        <a:pt x="100375" y="386825"/>
                        <a:pt x="78538" y="371928"/>
                        <a:pt x="59792" y="352941"/>
                      </a:cubicBezTo>
                      <a:cubicBezTo>
                        <a:pt x="41046" y="333954"/>
                        <a:pt x="26334" y="311840"/>
                        <a:pt x="16044" y="287227"/>
                      </a:cubicBezTo>
                      <a:cubicBezTo>
                        <a:pt x="5404" y="261745"/>
                        <a:pt x="0" y="234671"/>
                        <a:pt x="0" y="206746"/>
                      </a:cubicBezTo>
                      <a:cubicBezTo>
                        <a:pt x="0" y="178821"/>
                        <a:pt x="5404" y="151765"/>
                        <a:pt x="16044" y="126264"/>
                      </a:cubicBezTo>
                      <a:cubicBezTo>
                        <a:pt x="26315" y="101652"/>
                        <a:pt x="41046" y="79538"/>
                        <a:pt x="59792" y="60551"/>
                      </a:cubicBezTo>
                      <a:cubicBezTo>
                        <a:pt x="78538" y="41564"/>
                        <a:pt x="100357" y="26648"/>
                        <a:pt x="124673" y="16248"/>
                      </a:cubicBezTo>
                      <a:cubicBezTo>
                        <a:pt x="149841" y="5459"/>
                        <a:pt x="176563" y="0"/>
                        <a:pt x="204118" y="0"/>
                      </a:cubicBezTo>
                      <a:cubicBezTo>
                        <a:pt x="231673" y="0"/>
                        <a:pt x="258395" y="5459"/>
                        <a:pt x="283563" y="16248"/>
                      </a:cubicBezTo>
                      <a:cubicBezTo>
                        <a:pt x="307861" y="26667"/>
                        <a:pt x="329698" y="41564"/>
                        <a:pt x="348444" y="60551"/>
                      </a:cubicBezTo>
                      <a:cubicBezTo>
                        <a:pt x="367190" y="79538"/>
                        <a:pt x="381902" y="101652"/>
                        <a:pt x="392192" y="126264"/>
                      </a:cubicBezTo>
                      <a:cubicBezTo>
                        <a:pt x="402832" y="151747"/>
                        <a:pt x="408236" y="178821"/>
                        <a:pt x="408236" y="206746"/>
                      </a:cubicBezTo>
                      <a:cubicBezTo>
                        <a:pt x="408236" y="234671"/>
                        <a:pt x="402832" y="261726"/>
                        <a:pt x="392192" y="287227"/>
                      </a:cubicBezTo>
                      <a:cubicBezTo>
                        <a:pt x="381921" y="311840"/>
                        <a:pt x="367190" y="333954"/>
                        <a:pt x="348444" y="352941"/>
                      </a:cubicBezTo>
                      <a:cubicBezTo>
                        <a:pt x="329698" y="371928"/>
                        <a:pt x="307879" y="386843"/>
                        <a:pt x="283563" y="397244"/>
                      </a:cubicBezTo>
                      <a:cubicBezTo>
                        <a:pt x="258395" y="408032"/>
                        <a:pt x="231673" y="413491"/>
                        <a:pt x="204118" y="413491"/>
                      </a:cubicBezTo>
                      <a:close/>
                    </a:path>
                  </a:pathLst>
                </a:custGeom>
                <a:solidFill>
                  <a:srgbClr val="3C3C3C">
                    <a:alpha val="76000"/>
                  </a:srgbClr>
                </a:solidFill>
                <a:ln w="1851" cap="flat">
                  <a:noFill/>
                  <a:prstDash val="solid"/>
                  <a:miter/>
                </a:ln>
              </p:spPr>
              <p:txBody>
                <a:bodyPr/>
                <a:lstStyle/>
                <a:p>
                  <a:endParaRPr lang="en-US"/>
                </a:p>
              </p:txBody>
            </p:sp>
            <p:sp>
              <p:nvSpPr>
                <p:cNvPr id="139" name="Freeform 138">
                  <a:extLst>
                    <a:ext uri="{FF2B5EF4-FFF2-40B4-BE49-F238E27FC236}">
                      <a16:creationId xmlns:a16="http://schemas.microsoft.com/office/drawing/2014/main" id="{DD410009-0F84-8F48-A7CA-2065E5B065FC}"/>
                    </a:ext>
                  </a:extLst>
                </p:cNvPr>
                <p:cNvSpPr/>
                <p:nvPr/>
              </p:nvSpPr>
              <p:spPr>
                <a:xfrm>
                  <a:off x="6402126" y="6090186"/>
                  <a:ext cx="406311" cy="411159"/>
                </a:xfrm>
                <a:custGeom>
                  <a:avLst/>
                  <a:gdLst>
                    <a:gd name="csX0" fmla="*/ 203156 w 406311"/>
                    <a:gd name="csY0" fmla="*/ 411160 h 411159"/>
                    <a:gd name="csX1" fmla="*/ 124081 w 406311"/>
                    <a:gd name="csY1" fmla="*/ 395004 h 411159"/>
                    <a:gd name="csX2" fmla="*/ 59514 w 406311"/>
                    <a:gd name="csY2" fmla="*/ 350942 h 411159"/>
                    <a:gd name="csX3" fmla="*/ 15970 w 406311"/>
                    <a:gd name="csY3" fmla="*/ 285599 h 411159"/>
                    <a:gd name="csX4" fmla="*/ 0 w 406311"/>
                    <a:gd name="csY4" fmla="*/ 205580 h 411159"/>
                    <a:gd name="csX5" fmla="*/ 15970 w 406311"/>
                    <a:gd name="csY5" fmla="*/ 125561 h 411159"/>
                    <a:gd name="csX6" fmla="*/ 59514 w 406311"/>
                    <a:gd name="csY6" fmla="*/ 60218 h 411159"/>
                    <a:gd name="csX7" fmla="*/ 124081 w 406311"/>
                    <a:gd name="csY7" fmla="*/ 16155 h 411159"/>
                    <a:gd name="csX8" fmla="*/ 203156 w 406311"/>
                    <a:gd name="csY8" fmla="*/ 0 h 411159"/>
                    <a:gd name="csX9" fmla="*/ 282231 w 406311"/>
                    <a:gd name="csY9" fmla="*/ 16155 h 411159"/>
                    <a:gd name="csX10" fmla="*/ 346797 w 406311"/>
                    <a:gd name="csY10" fmla="*/ 60218 h 411159"/>
                    <a:gd name="csX11" fmla="*/ 390341 w 406311"/>
                    <a:gd name="csY11" fmla="*/ 125561 h 411159"/>
                    <a:gd name="csX12" fmla="*/ 406311 w 406311"/>
                    <a:gd name="csY12" fmla="*/ 205580 h 411159"/>
                    <a:gd name="csX13" fmla="*/ 390341 w 406311"/>
                    <a:gd name="csY13" fmla="*/ 285599 h 411159"/>
                    <a:gd name="csX14" fmla="*/ 346797 w 406311"/>
                    <a:gd name="csY14" fmla="*/ 350942 h 411159"/>
                    <a:gd name="csX15" fmla="*/ 282231 w 406311"/>
                    <a:gd name="csY15" fmla="*/ 395004 h 411159"/>
                    <a:gd name="csX16" fmla="*/ 203156 w 406311"/>
                    <a:gd name="csY16" fmla="*/ 411160 h 411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6311" h="411159">
                      <a:moveTo>
                        <a:pt x="203156" y="411160"/>
                      </a:moveTo>
                      <a:cubicBezTo>
                        <a:pt x="175730" y="411160"/>
                        <a:pt x="149119" y="405719"/>
                        <a:pt x="124081" y="395004"/>
                      </a:cubicBezTo>
                      <a:cubicBezTo>
                        <a:pt x="99894" y="384641"/>
                        <a:pt x="78168" y="369818"/>
                        <a:pt x="59514" y="350942"/>
                      </a:cubicBezTo>
                      <a:cubicBezTo>
                        <a:pt x="40861" y="332067"/>
                        <a:pt x="26204" y="310082"/>
                        <a:pt x="15970" y="285599"/>
                      </a:cubicBezTo>
                      <a:cubicBezTo>
                        <a:pt x="5385" y="260246"/>
                        <a:pt x="0" y="233338"/>
                        <a:pt x="0" y="205580"/>
                      </a:cubicBezTo>
                      <a:cubicBezTo>
                        <a:pt x="0" y="177821"/>
                        <a:pt x="5367" y="150896"/>
                        <a:pt x="15970" y="125561"/>
                      </a:cubicBezTo>
                      <a:cubicBezTo>
                        <a:pt x="26204" y="101078"/>
                        <a:pt x="40842" y="79093"/>
                        <a:pt x="59514" y="60218"/>
                      </a:cubicBezTo>
                      <a:cubicBezTo>
                        <a:pt x="78168" y="41342"/>
                        <a:pt x="99894" y="26519"/>
                        <a:pt x="124081" y="16155"/>
                      </a:cubicBezTo>
                      <a:cubicBezTo>
                        <a:pt x="149119" y="5441"/>
                        <a:pt x="175730" y="0"/>
                        <a:pt x="203156" y="0"/>
                      </a:cubicBezTo>
                      <a:cubicBezTo>
                        <a:pt x="230581" y="0"/>
                        <a:pt x="257192" y="5441"/>
                        <a:pt x="282231" y="16155"/>
                      </a:cubicBezTo>
                      <a:cubicBezTo>
                        <a:pt x="306418" y="26519"/>
                        <a:pt x="328143" y="41342"/>
                        <a:pt x="346797" y="60218"/>
                      </a:cubicBezTo>
                      <a:cubicBezTo>
                        <a:pt x="365451" y="79093"/>
                        <a:pt x="380107" y="101078"/>
                        <a:pt x="390341" y="125561"/>
                      </a:cubicBezTo>
                      <a:cubicBezTo>
                        <a:pt x="400926" y="150914"/>
                        <a:pt x="406311" y="177821"/>
                        <a:pt x="406311" y="205580"/>
                      </a:cubicBezTo>
                      <a:cubicBezTo>
                        <a:pt x="406311" y="233338"/>
                        <a:pt x="400945" y="260264"/>
                        <a:pt x="390341" y="285599"/>
                      </a:cubicBezTo>
                      <a:cubicBezTo>
                        <a:pt x="380107" y="310082"/>
                        <a:pt x="365469" y="332067"/>
                        <a:pt x="346797" y="350942"/>
                      </a:cubicBezTo>
                      <a:cubicBezTo>
                        <a:pt x="328143" y="369818"/>
                        <a:pt x="306418" y="384641"/>
                        <a:pt x="282231" y="395004"/>
                      </a:cubicBezTo>
                      <a:cubicBezTo>
                        <a:pt x="257192" y="405719"/>
                        <a:pt x="230581" y="411160"/>
                        <a:pt x="203156" y="411160"/>
                      </a:cubicBezTo>
                      <a:close/>
                    </a:path>
                  </a:pathLst>
                </a:custGeom>
                <a:solidFill>
                  <a:srgbClr val="373737">
                    <a:alpha val="78000"/>
                  </a:srgbClr>
                </a:solidFill>
                <a:ln w="1851" cap="flat">
                  <a:noFill/>
                  <a:prstDash val="solid"/>
                  <a:miter/>
                </a:ln>
              </p:spPr>
              <p:txBody>
                <a:bodyPr/>
                <a:lstStyle/>
                <a:p>
                  <a:endParaRPr lang="en-US"/>
                </a:p>
              </p:txBody>
            </p:sp>
            <p:sp>
              <p:nvSpPr>
                <p:cNvPr id="140" name="Freeform 139">
                  <a:extLst>
                    <a:ext uri="{FF2B5EF4-FFF2-40B4-BE49-F238E27FC236}">
                      <a16:creationId xmlns:a16="http://schemas.microsoft.com/office/drawing/2014/main" id="{37B9F5A5-9410-E946-36AA-1F8F042ECD3D}"/>
                    </a:ext>
                  </a:extLst>
                </p:cNvPr>
                <p:cNvSpPr/>
                <p:nvPr/>
              </p:nvSpPr>
              <p:spPr>
                <a:xfrm>
                  <a:off x="6403070" y="6090408"/>
                  <a:ext cx="404423" cy="408828"/>
                </a:xfrm>
                <a:custGeom>
                  <a:avLst/>
                  <a:gdLst>
                    <a:gd name="csX0" fmla="*/ 202212 w 404423"/>
                    <a:gd name="csY0" fmla="*/ 408828 h 408828"/>
                    <a:gd name="csX1" fmla="*/ 123507 w 404423"/>
                    <a:gd name="csY1" fmla="*/ 392765 h 408828"/>
                    <a:gd name="csX2" fmla="*/ 59237 w 404423"/>
                    <a:gd name="csY2" fmla="*/ 348962 h 408828"/>
                    <a:gd name="csX3" fmla="*/ 15896 w 404423"/>
                    <a:gd name="csY3" fmla="*/ 283989 h 408828"/>
                    <a:gd name="csX4" fmla="*/ 0 w 404423"/>
                    <a:gd name="csY4" fmla="*/ 204414 h 408828"/>
                    <a:gd name="csX5" fmla="*/ 15896 w 404423"/>
                    <a:gd name="csY5" fmla="*/ 124840 h 408828"/>
                    <a:gd name="csX6" fmla="*/ 59237 w 404423"/>
                    <a:gd name="csY6" fmla="*/ 59866 h 408828"/>
                    <a:gd name="csX7" fmla="*/ 123507 w 404423"/>
                    <a:gd name="csY7" fmla="*/ 16063 h 408828"/>
                    <a:gd name="csX8" fmla="*/ 202212 w 404423"/>
                    <a:gd name="csY8" fmla="*/ 0 h 408828"/>
                    <a:gd name="csX9" fmla="*/ 280917 w 404423"/>
                    <a:gd name="csY9" fmla="*/ 16063 h 408828"/>
                    <a:gd name="csX10" fmla="*/ 345187 w 404423"/>
                    <a:gd name="csY10" fmla="*/ 59866 h 408828"/>
                    <a:gd name="csX11" fmla="*/ 388528 w 404423"/>
                    <a:gd name="csY11" fmla="*/ 124840 h 408828"/>
                    <a:gd name="csX12" fmla="*/ 404424 w 404423"/>
                    <a:gd name="csY12" fmla="*/ 204414 h 408828"/>
                    <a:gd name="csX13" fmla="*/ 388528 w 404423"/>
                    <a:gd name="csY13" fmla="*/ 283989 h 408828"/>
                    <a:gd name="csX14" fmla="*/ 345187 w 404423"/>
                    <a:gd name="csY14" fmla="*/ 348962 h 408828"/>
                    <a:gd name="csX15" fmla="*/ 280917 w 404423"/>
                    <a:gd name="csY15" fmla="*/ 392765 h 408828"/>
                    <a:gd name="csX16" fmla="*/ 202212 w 404423"/>
                    <a:gd name="csY16" fmla="*/ 408828 h 408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4423" h="408828">
                      <a:moveTo>
                        <a:pt x="202212" y="408828"/>
                      </a:moveTo>
                      <a:cubicBezTo>
                        <a:pt x="174916" y="408828"/>
                        <a:pt x="148434" y="403424"/>
                        <a:pt x="123507" y="392765"/>
                      </a:cubicBezTo>
                      <a:cubicBezTo>
                        <a:pt x="99431" y="382476"/>
                        <a:pt x="77798" y="367727"/>
                        <a:pt x="59237" y="348962"/>
                      </a:cubicBezTo>
                      <a:cubicBezTo>
                        <a:pt x="40657" y="330197"/>
                        <a:pt x="26093" y="308324"/>
                        <a:pt x="15896" y="283989"/>
                      </a:cubicBezTo>
                      <a:cubicBezTo>
                        <a:pt x="5348" y="258784"/>
                        <a:pt x="0" y="232025"/>
                        <a:pt x="0" y="204414"/>
                      </a:cubicBezTo>
                      <a:cubicBezTo>
                        <a:pt x="0" y="176804"/>
                        <a:pt x="5348" y="150044"/>
                        <a:pt x="15896" y="124840"/>
                      </a:cubicBezTo>
                      <a:cubicBezTo>
                        <a:pt x="26074" y="100505"/>
                        <a:pt x="40657" y="78631"/>
                        <a:pt x="59237" y="59866"/>
                      </a:cubicBezTo>
                      <a:cubicBezTo>
                        <a:pt x="77817" y="41101"/>
                        <a:pt x="99431" y="26352"/>
                        <a:pt x="123507" y="16063"/>
                      </a:cubicBezTo>
                      <a:cubicBezTo>
                        <a:pt x="148434" y="5404"/>
                        <a:pt x="174916" y="0"/>
                        <a:pt x="202212" y="0"/>
                      </a:cubicBezTo>
                      <a:cubicBezTo>
                        <a:pt x="229508" y="0"/>
                        <a:pt x="255990" y="5404"/>
                        <a:pt x="280917" y="16063"/>
                      </a:cubicBezTo>
                      <a:cubicBezTo>
                        <a:pt x="304993" y="26352"/>
                        <a:pt x="326626" y="41101"/>
                        <a:pt x="345187" y="59866"/>
                      </a:cubicBezTo>
                      <a:cubicBezTo>
                        <a:pt x="363767" y="78631"/>
                        <a:pt x="378331" y="100505"/>
                        <a:pt x="388528" y="124840"/>
                      </a:cubicBezTo>
                      <a:cubicBezTo>
                        <a:pt x="399076" y="150044"/>
                        <a:pt x="404424" y="176804"/>
                        <a:pt x="404424" y="204414"/>
                      </a:cubicBezTo>
                      <a:cubicBezTo>
                        <a:pt x="404424" y="232025"/>
                        <a:pt x="399076" y="258784"/>
                        <a:pt x="388528" y="283989"/>
                      </a:cubicBezTo>
                      <a:cubicBezTo>
                        <a:pt x="378349" y="308324"/>
                        <a:pt x="363767" y="330197"/>
                        <a:pt x="345187" y="348962"/>
                      </a:cubicBezTo>
                      <a:cubicBezTo>
                        <a:pt x="326607" y="367727"/>
                        <a:pt x="304993" y="382476"/>
                        <a:pt x="280917" y="392765"/>
                      </a:cubicBezTo>
                      <a:cubicBezTo>
                        <a:pt x="255990" y="403424"/>
                        <a:pt x="229508" y="408828"/>
                        <a:pt x="202212" y="408828"/>
                      </a:cubicBezTo>
                      <a:close/>
                    </a:path>
                  </a:pathLst>
                </a:custGeom>
                <a:solidFill>
                  <a:srgbClr val="323232">
                    <a:alpha val="80000"/>
                  </a:srgbClr>
                </a:solidFill>
                <a:ln w="1851" cap="flat">
                  <a:noFill/>
                  <a:prstDash val="solid"/>
                  <a:miter/>
                </a:ln>
              </p:spPr>
              <p:txBody>
                <a:bodyPr/>
                <a:lstStyle/>
                <a:p>
                  <a:endParaRPr lang="en-US"/>
                </a:p>
              </p:txBody>
            </p:sp>
            <p:sp>
              <p:nvSpPr>
                <p:cNvPr id="141" name="Freeform 140">
                  <a:extLst>
                    <a:ext uri="{FF2B5EF4-FFF2-40B4-BE49-F238E27FC236}">
                      <a16:creationId xmlns:a16="http://schemas.microsoft.com/office/drawing/2014/main" id="{59CC7ADA-7D72-0421-773B-3125C66E2A1B}"/>
                    </a:ext>
                  </a:extLst>
                </p:cNvPr>
                <p:cNvSpPr/>
                <p:nvPr/>
              </p:nvSpPr>
              <p:spPr>
                <a:xfrm>
                  <a:off x="6403995" y="6090612"/>
                  <a:ext cx="402536" cy="406496"/>
                </a:xfrm>
                <a:custGeom>
                  <a:avLst/>
                  <a:gdLst>
                    <a:gd name="csX0" fmla="*/ 201268 w 402536"/>
                    <a:gd name="csY0" fmla="*/ 406496 h 406496"/>
                    <a:gd name="csX1" fmla="*/ 122934 w 402536"/>
                    <a:gd name="csY1" fmla="*/ 390526 h 406496"/>
                    <a:gd name="csX2" fmla="*/ 58959 w 402536"/>
                    <a:gd name="csY2" fmla="*/ 346964 h 406496"/>
                    <a:gd name="csX3" fmla="*/ 15822 w 402536"/>
                    <a:gd name="csY3" fmla="*/ 282360 h 406496"/>
                    <a:gd name="csX4" fmla="*/ 0 w 402536"/>
                    <a:gd name="csY4" fmla="*/ 203248 h 406496"/>
                    <a:gd name="csX5" fmla="*/ 15822 w 402536"/>
                    <a:gd name="csY5" fmla="*/ 124136 h 406496"/>
                    <a:gd name="csX6" fmla="*/ 58959 w 402536"/>
                    <a:gd name="csY6" fmla="*/ 59533 h 406496"/>
                    <a:gd name="csX7" fmla="*/ 122934 w 402536"/>
                    <a:gd name="csY7" fmla="*/ 15970 h 406496"/>
                    <a:gd name="csX8" fmla="*/ 201268 w 402536"/>
                    <a:gd name="csY8" fmla="*/ 0 h 406496"/>
                    <a:gd name="csX9" fmla="*/ 279603 w 402536"/>
                    <a:gd name="csY9" fmla="*/ 15970 h 406496"/>
                    <a:gd name="csX10" fmla="*/ 343577 w 402536"/>
                    <a:gd name="csY10" fmla="*/ 59533 h 406496"/>
                    <a:gd name="csX11" fmla="*/ 386714 w 402536"/>
                    <a:gd name="csY11" fmla="*/ 124136 h 406496"/>
                    <a:gd name="csX12" fmla="*/ 402536 w 402536"/>
                    <a:gd name="csY12" fmla="*/ 203248 h 406496"/>
                    <a:gd name="csX13" fmla="*/ 386714 w 402536"/>
                    <a:gd name="csY13" fmla="*/ 282360 h 406496"/>
                    <a:gd name="csX14" fmla="*/ 343577 w 402536"/>
                    <a:gd name="csY14" fmla="*/ 346964 h 406496"/>
                    <a:gd name="csX15" fmla="*/ 279603 w 402536"/>
                    <a:gd name="csY15" fmla="*/ 390526 h 406496"/>
                    <a:gd name="csX16" fmla="*/ 201268 w 402536"/>
                    <a:gd name="csY16" fmla="*/ 406496 h 406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2536" h="406496">
                      <a:moveTo>
                        <a:pt x="201268" y="406496"/>
                      </a:moveTo>
                      <a:cubicBezTo>
                        <a:pt x="174102" y="406496"/>
                        <a:pt x="147731" y="401130"/>
                        <a:pt x="122934" y="390526"/>
                      </a:cubicBezTo>
                      <a:cubicBezTo>
                        <a:pt x="98969" y="380292"/>
                        <a:pt x="77446" y="365636"/>
                        <a:pt x="58959" y="346964"/>
                      </a:cubicBezTo>
                      <a:cubicBezTo>
                        <a:pt x="40472" y="328291"/>
                        <a:pt x="25964" y="306566"/>
                        <a:pt x="15822" y="282360"/>
                      </a:cubicBezTo>
                      <a:cubicBezTo>
                        <a:pt x="5330" y="257303"/>
                        <a:pt x="0" y="230692"/>
                        <a:pt x="0" y="203248"/>
                      </a:cubicBezTo>
                      <a:cubicBezTo>
                        <a:pt x="0" y="175804"/>
                        <a:pt x="5330" y="149193"/>
                        <a:pt x="15822" y="124136"/>
                      </a:cubicBezTo>
                      <a:cubicBezTo>
                        <a:pt x="25964" y="99931"/>
                        <a:pt x="40472" y="78205"/>
                        <a:pt x="58959" y="59533"/>
                      </a:cubicBezTo>
                      <a:cubicBezTo>
                        <a:pt x="77446" y="40861"/>
                        <a:pt x="98969" y="26204"/>
                        <a:pt x="122934" y="15970"/>
                      </a:cubicBezTo>
                      <a:cubicBezTo>
                        <a:pt x="147750" y="5367"/>
                        <a:pt x="174102" y="0"/>
                        <a:pt x="201268" y="0"/>
                      </a:cubicBezTo>
                      <a:cubicBezTo>
                        <a:pt x="228435" y="0"/>
                        <a:pt x="254805" y="5367"/>
                        <a:pt x="279603" y="15970"/>
                      </a:cubicBezTo>
                      <a:cubicBezTo>
                        <a:pt x="303568" y="26204"/>
                        <a:pt x="325090" y="40861"/>
                        <a:pt x="343577" y="59533"/>
                      </a:cubicBezTo>
                      <a:cubicBezTo>
                        <a:pt x="362064" y="78205"/>
                        <a:pt x="376573" y="99931"/>
                        <a:pt x="386714" y="124136"/>
                      </a:cubicBezTo>
                      <a:cubicBezTo>
                        <a:pt x="397207" y="149193"/>
                        <a:pt x="402536" y="175804"/>
                        <a:pt x="402536" y="203248"/>
                      </a:cubicBezTo>
                      <a:cubicBezTo>
                        <a:pt x="402536" y="230692"/>
                        <a:pt x="397207" y="257303"/>
                        <a:pt x="386714" y="282360"/>
                      </a:cubicBezTo>
                      <a:cubicBezTo>
                        <a:pt x="376573" y="306566"/>
                        <a:pt x="362064" y="328291"/>
                        <a:pt x="343577" y="346964"/>
                      </a:cubicBezTo>
                      <a:cubicBezTo>
                        <a:pt x="325090" y="365636"/>
                        <a:pt x="303568" y="380292"/>
                        <a:pt x="279603" y="390526"/>
                      </a:cubicBezTo>
                      <a:cubicBezTo>
                        <a:pt x="254787" y="401130"/>
                        <a:pt x="228435" y="406496"/>
                        <a:pt x="201268" y="406496"/>
                      </a:cubicBezTo>
                      <a:close/>
                    </a:path>
                  </a:pathLst>
                </a:custGeom>
                <a:solidFill>
                  <a:srgbClr val="2D2D2D">
                    <a:alpha val="82000"/>
                  </a:srgbClr>
                </a:solidFill>
                <a:ln w="1851" cap="flat">
                  <a:noFill/>
                  <a:prstDash val="solid"/>
                  <a:miter/>
                </a:ln>
              </p:spPr>
              <p:txBody>
                <a:bodyPr/>
                <a:lstStyle/>
                <a:p>
                  <a:endParaRPr lang="en-US"/>
                </a:p>
              </p:txBody>
            </p:sp>
            <p:sp>
              <p:nvSpPr>
                <p:cNvPr id="142" name="Freeform 141">
                  <a:extLst>
                    <a:ext uri="{FF2B5EF4-FFF2-40B4-BE49-F238E27FC236}">
                      <a16:creationId xmlns:a16="http://schemas.microsoft.com/office/drawing/2014/main" id="{FE14B812-106B-33C7-001E-78FFD988A33C}"/>
                    </a:ext>
                  </a:extLst>
                </p:cNvPr>
                <p:cNvSpPr/>
                <p:nvPr/>
              </p:nvSpPr>
              <p:spPr>
                <a:xfrm>
                  <a:off x="6404939" y="6090816"/>
                  <a:ext cx="400648" cy="404164"/>
                </a:xfrm>
                <a:custGeom>
                  <a:avLst/>
                  <a:gdLst>
                    <a:gd name="csX0" fmla="*/ 200324 w 400648"/>
                    <a:gd name="csY0" fmla="*/ 404165 h 404164"/>
                    <a:gd name="csX1" fmla="*/ 122360 w 400648"/>
                    <a:gd name="csY1" fmla="*/ 388287 h 404164"/>
                    <a:gd name="csX2" fmla="*/ 58682 w 400648"/>
                    <a:gd name="csY2" fmla="*/ 344983 h 404164"/>
                    <a:gd name="csX3" fmla="*/ 15748 w 400648"/>
                    <a:gd name="csY3" fmla="*/ 280750 h 404164"/>
                    <a:gd name="csX4" fmla="*/ 0 w 400648"/>
                    <a:gd name="csY4" fmla="*/ 202082 h 404164"/>
                    <a:gd name="csX5" fmla="*/ 15748 w 400648"/>
                    <a:gd name="csY5" fmla="*/ 123415 h 404164"/>
                    <a:gd name="csX6" fmla="*/ 58682 w 400648"/>
                    <a:gd name="csY6" fmla="*/ 59181 h 404164"/>
                    <a:gd name="csX7" fmla="*/ 122360 w 400648"/>
                    <a:gd name="csY7" fmla="*/ 15878 h 404164"/>
                    <a:gd name="csX8" fmla="*/ 200324 w 400648"/>
                    <a:gd name="csY8" fmla="*/ 0 h 404164"/>
                    <a:gd name="csX9" fmla="*/ 278289 w 400648"/>
                    <a:gd name="csY9" fmla="*/ 15878 h 404164"/>
                    <a:gd name="csX10" fmla="*/ 341967 w 400648"/>
                    <a:gd name="csY10" fmla="*/ 59181 h 404164"/>
                    <a:gd name="csX11" fmla="*/ 384900 w 400648"/>
                    <a:gd name="csY11" fmla="*/ 123415 h 404164"/>
                    <a:gd name="csX12" fmla="*/ 400649 w 400648"/>
                    <a:gd name="csY12" fmla="*/ 202082 h 404164"/>
                    <a:gd name="csX13" fmla="*/ 384900 w 400648"/>
                    <a:gd name="csY13" fmla="*/ 280750 h 404164"/>
                    <a:gd name="csX14" fmla="*/ 341967 w 400648"/>
                    <a:gd name="csY14" fmla="*/ 344983 h 404164"/>
                    <a:gd name="csX15" fmla="*/ 278289 w 400648"/>
                    <a:gd name="csY15" fmla="*/ 388287 h 404164"/>
                    <a:gd name="csX16" fmla="*/ 200324 w 400648"/>
                    <a:gd name="csY16" fmla="*/ 404165 h 4041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0648" h="404164">
                      <a:moveTo>
                        <a:pt x="200324" y="404165"/>
                      </a:moveTo>
                      <a:cubicBezTo>
                        <a:pt x="173288" y="404165"/>
                        <a:pt x="147046" y="398816"/>
                        <a:pt x="122360" y="388287"/>
                      </a:cubicBezTo>
                      <a:cubicBezTo>
                        <a:pt x="98506" y="378109"/>
                        <a:pt x="77076" y="363545"/>
                        <a:pt x="58682" y="344983"/>
                      </a:cubicBezTo>
                      <a:cubicBezTo>
                        <a:pt x="40287" y="326422"/>
                        <a:pt x="25834" y="304808"/>
                        <a:pt x="15748" y="280750"/>
                      </a:cubicBezTo>
                      <a:cubicBezTo>
                        <a:pt x="5311" y="255841"/>
                        <a:pt x="0" y="229378"/>
                        <a:pt x="0" y="202082"/>
                      </a:cubicBezTo>
                      <a:cubicBezTo>
                        <a:pt x="0" y="174786"/>
                        <a:pt x="5293" y="148342"/>
                        <a:pt x="15748" y="123415"/>
                      </a:cubicBezTo>
                      <a:cubicBezTo>
                        <a:pt x="25834" y="99357"/>
                        <a:pt x="40287" y="77742"/>
                        <a:pt x="58682" y="59181"/>
                      </a:cubicBezTo>
                      <a:cubicBezTo>
                        <a:pt x="77076" y="40620"/>
                        <a:pt x="98506" y="26056"/>
                        <a:pt x="122360" y="15878"/>
                      </a:cubicBezTo>
                      <a:cubicBezTo>
                        <a:pt x="147065" y="5348"/>
                        <a:pt x="173288" y="0"/>
                        <a:pt x="200324" y="0"/>
                      </a:cubicBezTo>
                      <a:cubicBezTo>
                        <a:pt x="227361" y="0"/>
                        <a:pt x="253602" y="5348"/>
                        <a:pt x="278289" y="15878"/>
                      </a:cubicBezTo>
                      <a:cubicBezTo>
                        <a:pt x="302143" y="26056"/>
                        <a:pt x="323572" y="40620"/>
                        <a:pt x="341967" y="59181"/>
                      </a:cubicBezTo>
                      <a:cubicBezTo>
                        <a:pt x="360362" y="77742"/>
                        <a:pt x="374815" y="99357"/>
                        <a:pt x="384900" y="123415"/>
                      </a:cubicBezTo>
                      <a:cubicBezTo>
                        <a:pt x="395338" y="148323"/>
                        <a:pt x="400649" y="174786"/>
                        <a:pt x="400649" y="202082"/>
                      </a:cubicBezTo>
                      <a:cubicBezTo>
                        <a:pt x="400649" y="229378"/>
                        <a:pt x="395356" y="255823"/>
                        <a:pt x="384900" y="280750"/>
                      </a:cubicBezTo>
                      <a:cubicBezTo>
                        <a:pt x="374815" y="304808"/>
                        <a:pt x="360362" y="326422"/>
                        <a:pt x="341967" y="344983"/>
                      </a:cubicBezTo>
                      <a:cubicBezTo>
                        <a:pt x="323572" y="363545"/>
                        <a:pt x="302143" y="378109"/>
                        <a:pt x="278289" y="388287"/>
                      </a:cubicBezTo>
                      <a:cubicBezTo>
                        <a:pt x="253602" y="398816"/>
                        <a:pt x="227361" y="404165"/>
                        <a:pt x="200324" y="404165"/>
                      </a:cubicBezTo>
                      <a:close/>
                    </a:path>
                  </a:pathLst>
                </a:custGeom>
                <a:solidFill>
                  <a:srgbClr val="282828">
                    <a:alpha val="84000"/>
                  </a:srgbClr>
                </a:solidFill>
                <a:ln w="1851" cap="flat">
                  <a:noFill/>
                  <a:prstDash val="solid"/>
                  <a:miter/>
                </a:ln>
              </p:spPr>
              <p:txBody>
                <a:bodyPr/>
                <a:lstStyle/>
                <a:p>
                  <a:endParaRPr lang="en-US"/>
                </a:p>
              </p:txBody>
            </p:sp>
            <p:sp>
              <p:nvSpPr>
                <p:cNvPr id="143" name="Freeform 142">
                  <a:extLst>
                    <a:ext uri="{FF2B5EF4-FFF2-40B4-BE49-F238E27FC236}">
                      <a16:creationId xmlns:a16="http://schemas.microsoft.com/office/drawing/2014/main" id="{B920D524-8372-022C-AD44-9116248DB656}"/>
                    </a:ext>
                  </a:extLst>
                </p:cNvPr>
                <p:cNvSpPr/>
                <p:nvPr/>
              </p:nvSpPr>
              <p:spPr>
                <a:xfrm>
                  <a:off x="6405864" y="6091019"/>
                  <a:ext cx="398798" cy="401832"/>
                </a:xfrm>
                <a:custGeom>
                  <a:avLst/>
                  <a:gdLst>
                    <a:gd name="csX0" fmla="*/ 199399 w 398798"/>
                    <a:gd name="csY0" fmla="*/ 401833 h 401832"/>
                    <a:gd name="csX1" fmla="*/ 121786 w 398798"/>
                    <a:gd name="csY1" fmla="*/ 386048 h 401832"/>
                    <a:gd name="csX2" fmla="*/ 58404 w 398798"/>
                    <a:gd name="csY2" fmla="*/ 342985 h 401832"/>
                    <a:gd name="csX3" fmla="*/ 15674 w 398798"/>
                    <a:gd name="csY3" fmla="*/ 279122 h 401832"/>
                    <a:gd name="csX4" fmla="*/ 0 w 398798"/>
                    <a:gd name="csY4" fmla="*/ 200916 h 401832"/>
                    <a:gd name="csX5" fmla="*/ 15674 w 398798"/>
                    <a:gd name="csY5" fmla="*/ 122711 h 401832"/>
                    <a:gd name="csX6" fmla="*/ 58404 w 398798"/>
                    <a:gd name="csY6" fmla="*/ 58848 h 401832"/>
                    <a:gd name="csX7" fmla="*/ 121786 w 398798"/>
                    <a:gd name="csY7" fmla="*/ 15785 h 401832"/>
                    <a:gd name="csX8" fmla="*/ 199399 w 398798"/>
                    <a:gd name="csY8" fmla="*/ 0 h 401832"/>
                    <a:gd name="csX9" fmla="*/ 277012 w 398798"/>
                    <a:gd name="csY9" fmla="*/ 15785 h 401832"/>
                    <a:gd name="csX10" fmla="*/ 340394 w 398798"/>
                    <a:gd name="csY10" fmla="*/ 58848 h 401832"/>
                    <a:gd name="csX11" fmla="*/ 383124 w 398798"/>
                    <a:gd name="csY11" fmla="*/ 122711 h 401832"/>
                    <a:gd name="csX12" fmla="*/ 398798 w 398798"/>
                    <a:gd name="csY12" fmla="*/ 200916 h 401832"/>
                    <a:gd name="csX13" fmla="*/ 383124 w 398798"/>
                    <a:gd name="csY13" fmla="*/ 279122 h 401832"/>
                    <a:gd name="csX14" fmla="*/ 340394 w 398798"/>
                    <a:gd name="csY14" fmla="*/ 342985 h 401832"/>
                    <a:gd name="csX15" fmla="*/ 277012 w 398798"/>
                    <a:gd name="csY15" fmla="*/ 386048 h 401832"/>
                    <a:gd name="csX16" fmla="*/ 199399 w 398798"/>
                    <a:gd name="csY16" fmla="*/ 401833 h 401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8798" h="401832">
                      <a:moveTo>
                        <a:pt x="199399" y="401833"/>
                      </a:moveTo>
                      <a:cubicBezTo>
                        <a:pt x="172492" y="401833"/>
                        <a:pt x="146380" y="396522"/>
                        <a:pt x="121786" y="386048"/>
                      </a:cubicBezTo>
                      <a:cubicBezTo>
                        <a:pt x="98043" y="375925"/>
                        <a:pt x="76725" y="361435"/>
                        <a:pt x="58404" y="342985"/>
                      </a:cubicBezTo>
                      <a:cubicBezTo>
                        <a:pt x="40102" y="324535"/>
                        <a:pt x="25723" y="303049"/>
                        <a:pt x="15674" y="279122"/>
                      </a:cubicBezTo>
                      <a:cubicBezTo>
                        <a:pt x="5274" y="254342"/>
                        <a:pt x="0" y="228046"/>
                        <a:pt x="0" y="200916"/>
                      </a:cubicBezTo>
                      <a:cubicBezTo>
                        <a:pt x="0" y="173787"/>
                        <a:pt x="5274" y="147472"/>
                        <a:pt x="15674" y="122711"/>
                      </a:cubicBezTo>
                      <a:cubicBezTo>
                        <a:pt x="25723" y="98783"/>
                        <a:pt x="40083" y="77298"/>
                        <a:pt x="58404" y="58848"/>
                      </a:cubicBezTo>
                      <a:cubicBezTo>
                        <a:pt x="76706" y="40398"/>
                        <a:pt x="98043" y="25908"/>
                        <a:pt x="121786" y="15785"/>
                      </a:cubicBezTo>
                      <a:cubicBezTo>
                        <a:pt x="146362" y="5311"/>
                        <a:pt x="172473" y="0"/>
                        <a:pt x="199399" y="0"/>
                      </a:cubicBezTo>
                      <a:cubicBezTo>
                        <a:pt x="226325" y="0"/>
                        <a:pt x="252418" y="5311"/>
                        <a:pt x="277012" y="15785"/>
                      </a:cubicBezTo>
                      <a:cubicBezTo>
                        <a:pt x="300755" y="25908"/>
                        <a:pt x="322074" y="40398"/>
                        <a:pt x="340394" y="58848"/>
                      </a:cubicBezTo>
                      <a:cubicBezTo>
                        <a:pt x="358696" y="77298"/>
                        <a:pt x="373075" y="98783"/>
                        <a:pt x="383124" y="122711"/>
                      </a:cubicBezTo>
                      <a:cubicBezTo>
                        <a:pt x="393524" y="147491"/>
                        <a:pt x="398798" y="173787"/>
                        <a:pt x="398798" y="200916"/>
                      </a:cubicBezTo>
                      <a:cubicBezTo>
                        <a:pt x="398798" y="228046"/>
                        <a:pt x="393524" y="254361"/>
                        <a:pt x="383124" y="279122"/>
                      </a:cubicBezTo>
                      <a:cubicBezTo>
                        <a:pt x="373075" y="303049"/>
                        <a:pt x="358715" y="324535"/>
                        <a:pt x="340394" y="342985"/>
                      </a:cubicBezTo>
                      <a:cubicBezTo>
                        <a:pt x="322092" y="361435"/>
                        <a:pt x="300755" y="375925"/>
                        <a:pt x="277012" y="386048"/>
                      </a:cubicBezTo>
                      <a:cubicBezTo>
                        <a:pt x="252437" y="396522"/>
                        <a:pt x="226325" y="401833"/>
                        <a:pt x="199399" y="401833"/>
                      </a:cubicBezTo>
                      <a:close/>
                    </a:path>
                  </a:pathLst>
                </a:custGeom>
                <a:solidFill>
                  <a:srgbClr val="232323">
                    <a:alpha val="86000"/>
                  </a:srgbClr>
                </a:solidFill>
                <a:ln w="1851" cap="flat">
                  <a:noFill/>
                  <a:prstDash val="solid"/>
                  <a:miter/>
                </a:ln>
              </p:spPr>
              <p:txBody>
                <a:bodyPr/>
                <a:lstStyle/>
                <a:p>
                  <a:endParaRPr lang="en-US"/>
                </a:p>
              </p:txBody>
            </p:sp>
            <p:sp>
              <p:nvSpPr>
                <p:cNvPr id="144" name="Freeform 143">
                  <a:extLst>
                    <a:ext uri="{FF2B5EF4-FFF2-40B4-BE49-F238E27FC236}">
                      <a16:creationId xmlns:a16="http://schemas.microsoft.com/office/drawing/2014/main" id="{FFA98CE7-373B-5566-CE18-D8ED48EB18B1}"/>
                    </a:ext>
                  </a:extLst>
                </p:cNvPr>
                <p:cNvSpPr/>
                <p:nvPr/>
              </p:nvSpPr>
              <p:spPr>
                <a:xfrm>
                  <a:off x="6406827" y="6091223"/>
                  <a:ext cx="396873" cy="399501"/>
                </a:xfrm>
                <a:custGeom>
                  <a:avLst/>
                  <a:gdLst>
                    <a:gd name="csX0" fmla="*/ 198437 w 396873"/>
                    <a:gd name="csY0" fmla="*/ 399501 h 399501"/>
                    <a:gd name="csX1" fmla="*/ 121194 w 396873"/>
                    <a:gd name="csY1" fmla="*/ 383808 h 399501"/>
                    <a:gd name="csX2" fmla="*/ 58127 w 396873"/>
                    <a:gd name="csY2" fmla="*/ 341005 h 399501"/>
                    <a:gd name="csX3" fmla="*/ 15600 w 396873"/>
                    <a:gd name="csY3" fmla="*/ 277512 h 399501"/>
                    <a:gd name="csX4" fmla="*/ 0 w 396873"/>
                    <a:gd name="csY4" fmla="*/ 199751 h 399501"/>
                    <a:gd name="csX5" fmla="*/ 15600 w 396873"/>
                    <a:gd name="csY5" fmla="*/ 121990 h 399501"/>
                    <a:gd name="csX6" fmla="*/ 58127 w 396873"/>
                    <a:gd name="csY6" fmla="*/ 58497 h 399501"/>
                    <a:gd name="csX7" fmla="*/ 121194 w 396873"/>
                    <a:gd name="csY7" fmla="*/ 15693 h 399501"/>
                    <a:gd name="csX8" fmla="*/ 198437 w 396873"/>
                    <a:gd name="csY8" fmla="*/ 0 h 399501"/>
                    <a:gd name="csX9" fmla="*/ 275680 w 396873"/>
                    <a:gd name="csY9" fmla="*/ 15693 h 399501"/>
                    <a:gd name="csX10" fmla="*/ 338747 w 396873"/>
                    <a:gd name="csY10" fmla="*/ 58497 h 399501"/>
                    <a:gd name="csX11" fmla="*/ 381273 w 396873"/>
                    <a:gd name="csY11" fmla="*/ 121990 h 399501"/>
                    <a:gd name="csX12" fmla="*/ 396873 w 396873"/>
                    <a:gd name="csY12" fmla="*/ 199751 h 399501"/>
                    <a:gd name="csX13" fmla="*/ 381273 w 396873"/>
                    <a:gd name="csY13" fmla="*/ 277512 h 399501"/>
                    <a:gd name="csX14" fmla="*/ 338747 w 396873"/>
                    <a:gd name="csY14" fmla="*/ 341005 h 399501"/>
                    <a:gd name="csX15" fmla="*/ 275680 w 396873"/>
                    <a:gd name="csY15" fmla="*/ 383808 h 399501"/>
                    <a:gd name="csX16" fmla="*/ 198437 w 396873"/>
                    <a:gd name="csY16" fmla="*/ 399501 h 3995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6873" h="399501">
                      <a:moveTo>
                        <a:pt x="198437" y="399501"/>
                      </a:moveTo>
                      <a:cubicBezTo>
                        <a:pt x="171641" y="399501"/>
                        <a:pt x="145658" y="394227"/>
                        <a:pt x="121194" y="383808"/>
                      </a:cubicBezTo>
                      <a:cubicBezTo>
                        <a:pt x="97562" y="373741"/>
                        <a:pt x="76336" y="359344"/>
                        <a:pt x="58127" y="341005"/>
                      </a:cubicBezTo>
                      <a:cubicBezTo>
                        <a:pt x="39898" y="322666"/>
                        <a:pt x="25593" y="301291"/>
                        <a:pt x="15600" y="277512"/>
                      </a:cubicBezTo>
                      <a:cubicBezTo>
                        <a:pt x="5256" y="252880"/>
                        <a:pt x="0" y="226732"/>
                        <a:pt x="0" y="199751"/>
                      </a:cubicBezTo>
                      <a:cubicBezTo>
                        <a:pt x="0" y="172769"/>
                        <a:pt x="5256" y="146621"/>
                        <a:pt x="15600" y="121990"/>
                      </a:cubicBezTo>
                      <a:cubicBezTo>
                        <a:pt x="25593" y="98210"/>
                        <a:pt x="39898" y="76836"/>
                        <a:pt x="58127" y="58497"/>
                      </a:cubicBezTo>
                      <a:cubicBezTo>
                        <a:pt x="76355" y="40157"/>
                        <a:pt x="97581" y="25742"/>
                        <a:pt x="121194" y="15693"/>
                      </a:cubicBezTo>
                      <a:cubicBezTo>
                        <a:pt x="145658" y="5274"/>
                        <a:pt x="171641" y="0"/>
                        <a:pt x="198437" y="0"/>
                      </a:cubicBezTo>
                      <a:cubicBezTo>
                        <a:pt x="225233" y="0"/>
                        <a:pt x="251215" y="5274"/>
                        <a:pt x="275680" y="15693"/>
                      </a:cubicBezTo>
                      <a:cubicBezTo>
                        <a:pt x="299311" y="25760"/>
                        <a:pt x="320537" y="40157"/>
                        <a:pt x="338747" y="58497"/>
                      </a:cubicBezTo>
                      <a:cubicBezTo>
                        <a:pt x="356975" y="76836"/>
                        <a:pt x="371280" y="98210"/>
                        <a:pt x="381273" y="121990"/>
                      </a:cubicBezTo>
                      <a:cubicBezTo>
                        <a:pt x="391618" y="146621"/>
                        <a:pt x="396873" y="172769"/>
                        <a:pt x="396873" y="199751"/>
                      </a:cubicBezTo>
                      <a:cubicBezTo>
                        <a:pt x="396873" y="226732"/>
                        <a:pt x="391618" y="252880"/>
                        <a:pt x="381273" y="277512"/>
                      </a:cubicBezTo>
                      <a:cubicBezTo>
                        <a:pt x="371280" y="301291"/>
                        <a:pt x="356975" y="322666"/>
                        <a:pt x="338747" y="341005"/>
                      </a:cubicBezTo>
                      <a:cubicBezTo>
                        <a:pt x="320519" y="359344"/>
                        <a:pt x="299293" y="373760"/>
                        <a:pt x="275680" y="383808"/>
                      </a:cubicBezTo>
                      <a:cubicBezTo>
                        <a:pt x="251215" y="394227"/>
                        <a:pt x="225233" y="399501"/>
                        <a:pt x="198437" y="399501"/>
                      </a:cubicBezTo>
                      <a:close/>
                    </a:path>
                  </a:pathLst>
                </a:custGeom>
                <a:solidFill>
                  <a:srgbClr val="1E1E1E">
                    <a:alpha val="88000"/>
                  </a:srgbClr>
                </a:solidFill>
                <a:ln w="1851" cap="flat">
                  <a:noFill/>
                  <a:prstDash val="solid"/>
                  <a:miter/>
                </a:ln>
              </p:spPr>
              <p:txBody>
                <a:bodyPr/>
                <a:lstStyle/>
                <a:p>
                  <a:endParaRPr lang="en-US"/>
                </a:p>
              </p:txBody>
            </p:sp>
            <p:sp>
              <p:nvSpPr>
                <p:cNvPr id="145" name="Freeform 144">
                  <a:extLst>
                    <a:ext uri="{FF2B5EF4-FFF2-40B4-BE49-F238E27FC236}">
                      <a16:creationId xmlns:a16="http://schemas.microsoft.com/office/drawing/2014/main" id="{357B2F8C-96AC-2549-BA4D-D93CC9B4DF11}"/>
                    </a:ext>
                  </a:extLst>
                </p:cNvPr>
                <p:cNvSpPr/>
                <p:nvPr/>
              </p:nvSpPr>
              <p:spPr>
                <a:xfrm>
                  <a:off x="6407770" y="6091445"/>
                  <a:ext cx="394985" cy="397169"/>
                </a:xfrm>
                <a:custGeom>
                  <a:avLst/>
                  <a:gdLst>
                    <a:gd name="csX0" fmla="*/ 197493 w 394985"/>
                    <a:gd name="csY0" fmla="*/ 397170 h 397169"/>
                    <a:gd name="csX1" fmla="*/ 120620 w 394985"/>
                    <a:gd name="csY1" fmla="*/ 381569 h 397169"/>
                    <a:gd name="csX2" fmla="*/ 57849 w 394985"/>
                    <a:gd name="csY2" fmla="*/ 339006 h 397169"/>
                    <a:gd name="csX3" fmla="*/ 15526 w 394985"/>
                    <a:gd name="csY3" fmla="*/ 275883 h 397169"/>
                    <a:gd name="csX4" fmla="*/ 0 w 394985"/>
                    <a:gd name="csY4" fmla="*/ 198585 h 397169"/>
                    <a:gd name="csX5" fmla="*/ 15526 w 394985"/>
                    <a:gd name="csY5" fmla="*/ 121286 h 397169"/>
                    <a:gd name="csX6" fmla="*/ 57849 w 394985"/>
                    <a:gd name="csY6" fmla="*/ 58163 h 397169"/>
                    <a:gd name="csX7" fmla="*/ 120620 w 394985"/>
                    <a:gd name="csY7" fmla="*/ 15600 h 397169"/>
                    <a:gd name="csX8" fmla="*/ 197493 w 394985"/>
                    <a:gd name="csY8" fmla="*/ 0 h 397169"/>
                    <a:gd name="csX9" fmla="*/ 274366 w 394985"/>
                    <a:gd name="csY9" fmla="*/ 15600 h 397169"/>
                    <a:gd name="csX10" fmla="*/ 337137 w 394985"/>
                    <a:gd name="csY10" fmla="*/ 58163 h 397169"/>
                    <a:gd name="csX11" fmla="*/ 379460 w 394985"/>
                    <a:gd name="csY11" fmla="*/ 121286 h 397169"/>
                    <a:gd name="csX12" fmla="*/ 394986 w 394985"/>
                    <a:gd name="csY12" fmla="*/ 198585 h 397169"/>
                    <a:gd name="csX13" fmla="*/ 379460 w 394985"/>
                    <a:gd name="csY13" fmla="*/ 275883 h 397169"/>
                    <a:gd name="csX14" fmla="*/ 337137 w 394985"/>
                    <a:gd name="csY14" fmla="*/ 339006 h 397169"/>
                    <a:gd name="csX15" fmla="*/ 274366 w 394985"/>
                    <a:gd name="csY15" fmla="*/ 381569 h 397169"/>
                    <a:gd name="csX16" fmla="*/ 197493 w 394985"/>
                    <a:gd name="csY16" fmla="*/ 397170 h 3971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4985" h="397169">
                      <a:moveTo>
                        <a:pt x="197493" y="397170"/>
                      </a:moveTo>
                      <a:cubicBezTo>
                        <a:pt x="170826" y="397170"/>
                        <a:pt x="144974" y="391914"/>
                        <a:pt x="120620" y="381569"/>
                      </a:cubicBezTo>
                      <a:cubicBezTo>
                        <a:pt x="97099" y="371558"/>
                        <a:pt x="75984" y="357253"/>
                        <a:pt x="57849" y="339006"/>
                      </a:cubicBezTo>
                      <a:cubicBezTo>
                        <a:pt x="39713" y="320759"/>
                        <a:pt x="25464" y="299533"/>
                        <a:pt x="15526" y="275883"/>
                      </a:cubicBezTo>
                      <a:cubicBezTo>
                        <a:pt x="5237" y="251400"/>
                        <a:pt x="0" y="225400"/>
                        <a:pt x="0" y="198585"/>
                      </a:cubicBezTo>
                      <a:cubicBezTo>
                        <a:pt x="0" y="171770"/>
                        <a:pt x="5219" y="145770"/>
                        <a:pt x="15526" y="121286"/>
                      </a:cubicBezTo>
                      <a:cubicBezTo>
                        <a:pt x="25482" y="97636"/>
                        <a:pt x="39713" y="76392"/>
                        <a:pt x="57849" y="58163"/>
                      </a:cubicBezTo>
                      <a:cubicBezTo>
                        <a:pt x="75984" y="39917"/>
                        <a:pt x="97099" y="25612"/>
                        <a:pt x="120620" y="15600"/>
                      </a:cubicBezTo>
                      <a:cubicBezTo>
                        <a:pt x="144974" y="5237"/>
                        <a:pt x="170826" y="0"/>
                        <a:pt x="197493" y="0"/>
                      </a:cubicBezTo>
                      <a:cubicBezTo>
                        <a:pt x="224160" y="0"/>
                        <a:pt x="250012" y="5256"/>
                        <a:pt x="274366" y="15600"/>
                      </a:cubicBezTo>
                      <a:cubicBezTo>
                        <a:pt x="297886" y="25612"/>
                        <a:pt x="319002" y="39917"/>
                        <a:pt x="337137" y="58163"/>
                      </a:cubicBezTo>
                      <a:cubicBezTo>
                        <a:pt x="355273" y="76410"/>
                        <a:pt x="369522" y="97636"/>
                        <a:pt x="379460" y="121286"/>
                      </a:cubicBezTo>
                      <a:cubicBezTo>
                        <a:pt x="389749" y="145770"/>
                        <a:pt x="394986" y="171770"/>
                        <a:pt x="394986" y="198585"/>
                      </a:cubicBezTo>
                      <a:cubicBezTo>
                        <a:pt x="394986" y="225400"/>
                        <a:pt x="389767" y="251400"/>
                        <a:pt x="379460" y="275883"/>
                      </a:cubicBezTo>
                      <a:cubicBezTo>
                        <a:pt x="369504" y="299533"/>
                        <a:pt x="355273" y="320778"/>
                        <a:pt x="337137" y="339006"/>
                      </a:cubicBezTo>
                      <a:cubicBezTo>
                        <a:pt x="319002" y="357253"/>
                        <a:pt x="297886" y="371558"/>
                        <a:pt x="274366" y="381569"/>
                      </a:cubicBezTo>
                      <a:cubicBezTo>
                        <a:pt x="250012" y="391932"/>
                        <a:pt x="224160" y="397170"/>
                        <a:pt x="197493" y="397170"/>
                      </a:cubicBezTo>
                      <a:close/>
                    </a:path>
                  </a:pathLst>
                </a:custGeom>
                <a:solidFill>
                  <a:srgbClr val="191919">
                    <a:alpha val="90000"/>
                  </a:srgbClr>
                </a:solidFill>
                <a:ln w="1851" cap="flat">
                  <a:noFill/>
                  <a:prstDash val="solid"/>
                  <a:miter/>
                </a:ln>
              </p:spPr>
              <p:txBody>
                <a:bodyPr/>
                <a:lstStyle/>
                <a:p>
                  <a:endParaRPr lang="en-US"/>
                </a:p>
              </p:txBody>
            </p:sp>
            <p:sp>
              <p:nvSpPr>
                <p:cNvPr id="146" name="Freeform 145">
                  <a:extLst>
                    <a:ext uri="{FF2B5EF4-FFF2-40B4-BE49-F238E27FC236}">
                      <a16:creationId xmlns:a16="http://schemas.microsoft.com/office/drawing/2014/main" id="{315E2DF7-02EE-767A-D6FE-CAFDD3A7AE5D}"/>
                    </a:ext>
                  </a:extLst>
                </p:cNvPr>
                <p:cNvSpPr/>
                <p:nvPr/>
              </p:nvSpPr>
              <p:spPr>
                <a:xfrm>
                  <a:off x="6408714" y="6091648"/>
                  <a:ext cx="393098" cy="394837"/>
                </a:xfrm>
                <a:custGeom>
                  <a:avLst/>
                  <a:gdLst>
                    <a:gd name="csX0" fmla="*/ 196549 w 393098"/>
                    <a:gd name="csY0" fmla="*/ 394838 h 394837"/>
                    <a:gd name="csX1" fmla="*/ 120047 w 393098"/>
                    <a:gd name="csY1" fmla="*/ 379330 h 394837"/>
                    <a:gd name="csX2" fmla="*/ 57571 w 393098"/>
                    <a:gd name="csY2" fmla="*/ 337026 h 394837"/>
                    <a:gd name="csX3" fmla="*/ 15452 w 393098"/>
                    <a:gd name="csY3" fmla="*/ 274273 h 394837"/>
                    <a:gd name="csX4" fmla="*/ 0 w 393098"/>
                    <a:gd name="csY4" fmla="*/ 197419 h 394837"/>
                    <a:gd name="csX5" fmla="*/ 15452 w 393098"/>
                    <a:gd name="csY5" fmla="*/ 120565 h 394837"/>
                    <a:gd name="csX6" fmla="*/ 57571 w 393098"/>
                    <a:gd name="csY6" fmla="*/ 57812 h 394837"/>
                    <a:gd name="csX7" fmla="*/ 120047 w 393098"/>
                    <a:gd name="csY7" fmla="*/ 15508 h 394837"/>
                    <a:gd name="csX8" fmla="*/ 196549 w 393098"/>
                    <a:gd name="csY8" fmla="*/ 0 h 394837"/>
                    <a:gd name="csX9" fmla="*/ 273052 w 393098"/>
                    <a:gd name="csY9" fmla="*/ 15508 h 394837"/>
                    <a:gd name="csX10" fmla="*/ 335527 w 393098"/>
                    <a:gd name="csY10" fmla="*/ 57812 h 394837"/>
                    <a:gd name="csX11" fmla="*/ 377646 w 393098"/>
                    <a:gd name="csY11" fmla="*/ 120565 h 394837"/>
                    <a:gd name="csX12" fmla="*/ 393098 w 393098"/>
                    <a:gd name="csY12" fmla="*/ 197419 h 394837"/>
                    <a:gd name="csX13" fmla="*/ 377646 w 393098"/>
                    <a:gd name="csY13" fmla="*/ 274273 h 394837"/>
                    <a:gd name="csX14" fmla="*/ 335527 w 393098"/>
                    <a:gd name="csY14" fmla="*/ 337026 h 394837"/>
                    <a:gd name="csX15" fmla="*/ 273052 w 393098"/>
                    <a:gd name="csY15" fmla="*/ 379330 h 394837"/>
                    <a:gd name="csX16" fmla="*/ 196549 w 393098"/>
                    <a:gd name="csY16" fmla="*/ 394838 h 394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3098" h="394837">
                      <a:moveTo>
                        <a:pt x="196549" y="394838"/>
                      </a:moveTo>
                      <a:cubicBezTo>
                        <a:pt x="170012" y="394838"/>
                        <a:pt x="144270" y="389619"/>
                        <a:pt x="120047" y="379330"/>
                      </a:cubicBezTo>
                      <a:cubicBezTo>
                        <a:pt x="96637" y="369393"/>
                        <a:pt x="75614" y="355143"/>
                        <a:pt x="57571" y="337026"/>
                      </a:cubicBezTo>
                      <a:cubicBezTo>
                        <a:pt x="39528" y="318890"/>
                        <a:pt x="25353" y="297775"/>
                        <a:pt x="15452" y="274273"/>
                      </a:cubicBezTo>
                      <a:cubicBezTo>
                        <a:pt x="5200" y="249938"/>
                        <a:pt x="0" y="224086"/>
                        <a:pt x="0" y="197419"/>
                      </a:cubicBezTo>
                      <a:cubicBezTo>
                        <a:pt x="0" y="170752"/>
                        <a:pt x="5200" y="144900"/>
                        <a:pt x="15452" y="120565"/>
                      </a:cubicBezTo>
                      <a:cubicBezTo>
                        <a:pt x="25353" y="97062"/>
                        <a:pt x="39528" y="75948"/>
                        <a:pt x="57571" y="57812"/>
                      </a:cubicBezTo>
                      <a:cubicBezTo>
                        <a:pt x="75614" y="39676"/>
                        <a:pt x="96637" y="25445"/>
                        <a:pt x="120047" y="15508"/>
                      </a:cubicBezTo>
                      <a:cubicBezTo>
                        <a:pt x="144270" y="5219"/>
                        <a:pt x="170012" y="0"/>
                        <a:pt x="196549" y="0"/>
                      </a:cubicBezTo>
                      <a:cubicBezTo>
                        <a:pt x="223086" y="0"/>
                        <a:pt x="248828" y="5219"/>
                        <a:pt x="273052" y="15508"/>
                      </a:cubicBezTo>
                      <a:cubicBezTo>
                        <a:pt x="296461" y="25445"/>
                        <a:pt x="317484" y="39695"/>
                        <a:pt x="335527" y="57812"/>
                      </a:cubicBezTo>
                      <a:cubicBezTo>
                        <a:pt x="353570" y="75948"/>
                        <a:pt x="367746" y="97062"/>
                        <a:pt x="377646" y="120565"/>
                      </a:cubicBezTo>
                      <a:cubicBezTo>
                        <a:pt x="387898" y="144900"/>
                        <a:pt x="393098" y="170752"/>
                        <a:pt x="393098" y="197419"/>
                      </a:cubicBezTo>
                      <a:cubicBezTo>
                        <a:pt x="393098" y="224086"/>
                        <a:pt x="387898" y="249938"/>
                        <a:pt x="377646" y="274273"/>
                      </a:cubicBezTo>
                      <a:cubicBezTo>
                        <a:pt x="367746" y="297775"/>
                        <a:pt x="353570" y="318890"/>
                        <a:pt x="335527" y="337026"/>
                      </a:cubicBezTo>
                      <a:cubicBezTo>
                        <a:pt x="317484" y="355162"/>
                        <a:pt x="296461" y="369393"/>
                        <a:pt x="273052" y="379330"/>
                      </a:cubicBezTo>
                      <a:cubicBezTo>
                        <a:pt x="248828" y="389619"/>
                        <a:pt x="223086" y="394838"/>
                        <a:pt x="196549" y="394838"/>
                      </a:cubicBezTo>
                      <a:close/>
                    </a:path>
                  </a:pathLst>
                </a:custGeom>
                <a:solidFill>
                  <a:srgbClr val="141414">
                    <a:alpha val="92000"/>
                  </a:srgbClr>
                </a:solidFill>
                <a:ln w="1851" cap="flat">
                  <a:noFill/>
                  <a:prstDash val="solid"/>
                  <a:miter/>
                </a:ln>
              </p:spPr>
              <p:txBody>
                <a:bodyPr/>
                <a:lstStyle/>
                <a:p>
                  <a:endParaRPr lang="en-US"/>
                </a:p>
              </p:txBody>
            </p:sp>
            <p:sp>
              <p:nvSpPr>
                <p:cNvPr id="147" name="Freeform 146">
                  <a:extLst>
                    <a:ext uri="{FF2B5EF4-FFF2-40B4-BE49-F238E27FC236}">
                      <a16:creationId xmlns:a16="http://schemas.microsoft.com/office/drawing/2014/main" id="{F1E4E120-57DA-585B-B519-1E6D2B985781}"/>
                    </a:ext>
                  </a:extLst>
                </p:cNvPr>
                <p:cNvSpPr/>
                <p:nvPr/>
              </p:nvSpPr>
              <p:spPr>
                <a:xfrm>
                  <a:off x="6409640" y="6091852"/>
                  <a:ext cx="391210" cy="392506"/>
                </a:xfrm>
                <a:custGeom>
                  <a:avLst/>
                  <a:gdLst>
                    <a:gd name="csX0" fmla="*/ 195605 w 391210"/>
                    <a:gd name="csY0" fmla="*/ 392506 h 392506"/>
                    <a:gd name="csX1" fmla="*/ 119473 w 391210"/>
                    <a:gd name="csY1" fmla="*/ 377091 h 392506"/>
                    <a:gd name="csX2" fmla="*/ 57294 w 391210"/>
                    <a:gd name="csY2" fmla="*/ 335027 h 392506"/>
                    <a:gd name="csX3" fmla="*/ 15378 w 391210"/>
                    <a:gd name="csY3" fmla="*/ 272645 h 392506"/>
                    <a:gd name="csX4" fmla="*/ 0 w 391210"/>
                    <a:gd name="csY4" fmla="*/ 196253 h 392506"/>
                    <a:gd name="csX5" fmla="*/ 15378 w 391210"/>
                    <a:gd name="csY5" fmla="*/ 119861 h 392506"/>
                    <a:gd name="csX6" fmla="*/ 57294 w 391210"/>
                    <a:gd name="csY6" fmla="*/ 57479 h 392506"/>
                    <a:gd name="csX7" fmla="*/ 119473 w 391210"/>
                    <a:gd name="csY7" fmla="*/ 15415 h 392506"/>
                    <a:gd name="csX8" fmla="*/ 195605 w 391210"/>
                    <a:gd name="csY8" fmla="*/ 0 h 392506"/>
                    <a:gd name="csX9" fmla="*/ 271738 w 391210"/>
                    <a:gd name="csY9" fmla="*/ 15415 h 392506"/>
                    <a:gd name="csX10" fmla="*/ 333917 w 391210"/>
                    <a:gd name="csY10" fmla="*/ 57479 h 392506"/>
                    <a:gd name="csX11" fmla="*/ 375833 w 391210"/>
                    <a:gd name="csY11" fmla="*/ 119861 h 392506"/>
                    <a:gd name="csX12" fmla="*/ 391211 w 391210"/>
                    <a:gd name="csY12" fmla="*/ 196253 h 392506"/>
                    <a:gd name="csX13" fmla="*/ 375833 w 391210"/>
                    <a:gd name="csY13" fmla="*/ 272645 h 392506"/>
                    <a:gd name="csX14" fmla="*/ 333917 w 391210"/>
                    <a:gd name="csY14" fmla="*/ 335027 h 392506"/>
                    <a:gd name="csX15" fmla="*/ 271738 w 391210"/>
                    <a:gd name="csY15" fmla="*/ 377091 h 392506"/>
                    <a:gd name="csX16" fmla="*/ 195605 w 391210"/>
                    <a:gd name="csY16" fmla="*/ 392506 h 3925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1210" h="392506">
                      <a:moveTo>
                        <a:pt x="195605" y="392506"/>
                      </a:moveTo>
                      <a:cubicBezTo>
                        <a:pt x="169198" y="392506"/>
                        <a:pt x="143586" y="387324"/>
                        <a:pt x="119473" y="377091"/>
                      </a:cubicBezTo>
                      <a:cubicBezTo>
                        <a:pt x="96174" y="367209"/>
                        <a:pt x="75263" y="353052"/>
                        <a:pt x="57294" y="335027"/>
                      </a:cubicBezTo>
                      <a:cubicBezTo>
                        <a:pt x="39325" y="317003"/>
                        <a:pt x="25223" y="296017"/>
                        <a:pt x="15378" y="272645"/>
                      </a:cubicBezTo>
                      <a:cubicBezTo>
                        <a:pt x="5182" y="248439"/>
                        <a:pt x="0" y="222753"/>
                        <a:pt x="0" y="196253"/>
                      </a:cubicBezTo>
                      <a:cubicBezTo>
                        <a:pt x="0" y="169753"/>
                        <a:pt x="5163" y="144048"/>
                        <a:pt x="15378" y="119861"/>
                      </a:cubicBezTo>
                      <a:cubicBezTo>
                        <a:pt x="25223" y="96489"/>
                        <a:pt x="39343" y="75503"/>
                        <a:pt x="57294" y="57479"/>
                      </a:cubicBezTo>
                      <a:cubicBezTo>
                        <a:pt x="75263" y="39454"/>
                        <a:pt x="96174" y="25297"/>
                        <a:pt x="119473" y="15415"/>
                      </a:cubicBezTo>
                      <a:cubicBezTo>
                        <a:pt x="143586" y="5182"/>
                        <a:pt x="169198" y="0"/>
                        <a:pt x="195605" y="0"/>
                      </a:cubicBezTo>
                      <a:cubicBezTo>
                        <a:pt x="222013" y="0"/>
                        <a:pt x="247625" y="5182"/>
                        <a:pt x="271738" y="15415"/>
                      </a:cubicBezTo>
                      <a:cubicBezTo>
                        <a:pt x="295036" y="25297"/>
                        <a:pt x="315948" y="39454"/>
                        <a:pt x="333917" y="57479"/>
                      </a:cubicBezTo>
                      <a:cubicBezTo>
                        <a:pt x="351886" y="75503"/>
                        <a:pt x="365988" y="96489"/>
                        <a:pt x="375833" y="119861"/>
                      </a:cubicBezTo>
                      <a:cubicBezTo>
                        <a:pt x="386029" y="144067"/>
                        <a:pt x="391211" y="169753"/>
                        <a:pt x="391211" y="196253"/>
                      </a:cubicBezTo>
                      <a:cubicBezTo>
                        <a:pt x="391211" y="222753"/>
                        <a:pt x="386048" y="248458"/>
                        <a:pt x="375833" y="272645"/>
                      </a:cubicBezTo>
                      <a:cubicBezTo>
                        <a:pt x="365988" y="296017"/>
                        <a:pt x="351868" y="317003"/>
                        <a:pt x="333917" y="335027"/>
                      </a:cubicBezTo>
                      <a:cubicBezTo>
                        <a:pt x="315948" y="353052"/>
                        <a:pt x="295036" y="367209"/>
                        <a:pt x="271738" y="377091"/>
                      </a:cubicBezTo>
                      <a:cubicBezTo>
                        <a:pt x="247625" y="387324"/>
                        <a:pt x="222013" y="392506"/>
                        <a:pt x="195605" y="392506"/>
                      </a:cubicBezTo>
                      <a:close/>
                    </a:path>
                  </a:pathLst>
                </a:custGeom>
                <a:solidFill>
                  <a:srgbClr val="0F0F0F">
                    <a:alpha val="94000"/>
                  </a:srgbClr>
                </a:solidFill>
                <a:ln w="1851" cap="flat">
                  <a:noFill/>
                  <a:prstDash val="solid"/>
                  <a:miter/>
                </a:ln>
              </p:spPr>
              <p:txBody>
                <a:bodyPr/>
                <a:lstStyle/>
                <a:p>
                  <a:endParaRPr lang="en-US"/>
                </a:p>
              </p:txBody>
            </p:sp>
            <p:sp>
              <p:nvSpPr>
                <p:cNvPr id="148" name="Freeform 147">
                  <a:extLst>
                    <a:ext uri="{FF2B5EF4-FFF2-40B4-BE49-F238E27FC236}">
                      <a16:creationId xmlns:a16="http://schemas.microsoft.com/office/drawing/2014/main" id="{9268FA17-7EB7-8A97-0E02-BCE68808F0F1}"/>
                    </a:ext>
                  </a:extLst>
                </p:cNvPr>
                <p:cNvSpPr/>
                <p:nvPr/>
              </p:nvSpPr>
              <p:spPr>
                <a:xfrm>
                  <a:off x="6410565" y="6092018"/>
                  <a:ext cx="389360" cy="390211"/>
                </a:xfrm>
                <a:custGeom>
                  <a:avLst/>
                  <a:gdLst>
                    <a:gd name="csX0" fmla="*/ 194680 w 389360"/>
                    <a:gd name="csY0" fmla="*/ 390211 h 390211"/>
                    <a:gd name="csX1" fmla="*/ 118899 w 389360"/>
                    <a:gd name="csY1" fmla="*/ 374870 h 390211"/>
                    <a:gd name="csX2" fmla="*/ 57016 w 389360"/>
                    <a:gd name="csY2" fmla="*/ 333066 h 390211"/>
                    <a:gd name="csX3" fmla="*/ 15304 w 389360"/>
                    <a:gd name="csY3" fmla="*/ 271053 h 390211"/>
                    <a:gd name="csX4" fmla="*/ 0 w 389360"/>
                    <a:gd name="csY4" fmla="*/ 195106 h 390211"/>
                    <a:gd name="csX5" fmla="*/ 15304 w 389360"/>
                    <a:gd name="csY5" fmla="*/ 119158 h 390211"/>
                    <a:gd name="csX6" fmla="*/ 57016 w 389360"/>
                    <a:gd name="csY6" fmla="*/ 57146 h 390211"/>
                    <a:gd name="csX7" fmla="*/ 118899 w 389360"/>
                    <a:gd name="csY7" fmla="*/ 15341 h 390211"/>
                    <a:gd name="csX8" fmla="*/ 194680 w 389360"/>
                    <a:gd name="csY8" fmla="*/ 0 h 390211"/>
                    <a:gd name="csX9" fmla="*/ 270461 w 389360"/>
                    <a:gd name="csY9" fmla="*/ 15341 h 390211"/>
                    <a:gd name="csX10" fmla="*/ 332344 w 389360"/>
                    <a:gd name="csY10" fmla="*/ 57146 h 390211"/>
                    <a:gd name="csX11" fmla="*/ 374056 w 389360"/>
                    <a:gd name="csY11" fmla="*/ 119158 h 390211"/>
                    <a:gd name="csX12" fmla="*/ 389360 w 389360"/>
                    <a:gd name="csY12" fmla="*/ 195106 h 390211"/>
                    <a:gd name="csX13" fmla="*/ 374056 w 389360"/>
                    <a:gd name="csY13" fmla="*/ 271053 h 390211"/>
                    <a:gd name="csX14" fmla="*/ 332344 w 389360"/>
                    <a:gd name="csY14" fmla="*/ 333066 h 390211"/>
                    <a:gd name="csX15" fmla="*/ 270461 w 389360"/>
                    <a:gd name="csY15" fmla="*/ 374870 h 390211"/>
                    <a:gd name="csX16" fmla="*/ 194680 w 389360"/>
                    <a:gd name="csY16" fmla="*/ 390211 h 3902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9360" h="390211">
                      <a:moveTo>
                        <a:pt x="194680" y="390211"/>
                      </a:moveTo>
                      <a:cubicBezTo>
                        <a:pt x="168402" y="390211"/>
                        <a:pt x="142901" y="385048"/>
                        <a:pt x="118899" y="374870"/>
                      </a:cubicBezTo>
                      <a:cubicBezTo>
                        <a:pt x="95712" y="365044"/>
                        <a:pt x="74893" y="350979"/>
                        <a:pt x="57016" y="333066"/>
                      </a:cubicBezTo>
                      <a:cubicBezTo>
                        <a:pt x="39140" y="315152"/>
                        <a:pt x="25094" y="294278"/>
                        <a:pt x="15304" y="271053"/>
                      </a:cubicBezTo>
                      <a:cubicBezTo>
                        <a:pt x="5145" y="246996"/>
                        <a:pt x="0" y="221439"/>
                        <a:pt x="0" y="195106"/>
                      </a:cubicBezTo>
                      <a:cubicBezTo>
                        <a:pt x="0" y="168772"/>
                        <a:pt x="5145" y="143216"/>
                        <a:pt x="15304" y="119158"/>
                      </a:cubicBezTo>
                      <a:cubicBezTo>
                        <a:pt x="25112" y="95934"/>
                        <a:pt x="39140" y="75059"/>
                        <a:pt x="57016" y="57146"/>
                      </a:cubicBezTo>
                      <a:cubicBezTo>
                        <a:pt x="74893" y="39232"/>
                        <a:pt x="95712" y="25168"/>
                        <a:pt x="118899" y="15341"/>
                      </a:cubicBezTo>
                      <a:cubicBezTo>
                        <a:pt x="142901" y="5163"/>
                        <a:pt x="168383" y="0"/>
                        <a:pt x="194680" y="0"/>
                      </a:cubicBezTo>
                      <a:cubicBezTo>
                        <a:pt x="220977" y="0"/>
                        <a:pt x="246459" y="5163"/>
                        <a:pt x="270461" y="15341"/>
                      </a:cubicBezTo>
                      <a:cubicBezTo>
                        <a:pt x="293649" y="25168"/>
                        <a:pt x="314467" y="39232"/>
                        <a:pt x="332344" y="57146"/>
                      </a:cubicBezTo>
                      <a:cubicBezTo>
                        <a:pt x="350221" y="75059"/>
                        <a:pt x="364266" y="95934"/>
                        <a:pt x="374056" y="119158"/>
                      </a:cubicBezTo>
                      <a:cubicBezTo>
                        <a:pt x="384216" y="143216"/>
                        <a:pt x="389360" y="168772"/>
                        <a:pt x="389360" y="195106"/>
                      </a:cubicBezTo>
                      <a:cubicBezTo>
                        <a:pt x="389360" y="221439"/>
                        <a:pt x="384216" y="246996"/>
                        <a:pt x="374056" y="271053"/>
                      </a:cubicBezTo>
                      <a:cubicBezTo>
                        <a:pt x="364248" y="294278"/>
                        <a:pt x="350221" y="315152"/>
                        <a:pt x="332344" y="333066"/>
                      </a:cubicBezTo>
                      <a:cubicBezTo>
                        <a:pt x="314467" y="350979"/>
                        <a:pt x="293649" y="365044"/>
                        <a:pt x="270461" y="374870"/>
                      </a:cubicBezTo>
                      <a:cubicBezTo>
                        <a:pt x="246459" y="385048"/>
                        <a:pt x="220977" y="390211"/>
                        <a:pt x="194680" y="390211"/>
                      </a:cubicBezTo>
                      <a:close/>
                    </a:path>
                  </a:pathLst>
                </a:custGeom>
                <a:solidFill>
                  <a:srgbClr val="0A0A0A">
                    <a:alpha val="96000"/>
                  </a:srgbClr>
                </a:solidFill>
                <a:ln w="1851" cap="flat">
                  <a:noFill/>
                  <a:prstDash val="solid"/>
                  <a:miter/>
                </a:ln>
              </p:spPr>
              <p:txBody>
                <a:bodyPr/>
                <a:lstStyle/>
                <a:p>
                  <a:endParaRPr lang="en-US"/>
                </a:p>
              </p:txBody>
            </p:sp>
            <p:sp>
              <p:nvSpPr>
                <p:cNvPr id="149" name="Freeform 148">
                  <a:extLst>
                    <a:ext uri="{FF2B5EF4-FFF2-40B4-BE49-F238E27FC236}">
                      <a16:creationId xmlns:a16="http://schemas.microsoft.com/office/drawing/2014/main" id="{10E53727-C885-9A89-5539-7B7943EA1648}"/>
                    </a:ext>
                  </a:extLst>
                </p:cNvPr>
                <p:cNvSpPr/>
                <p:nvPr/>
              </p:nvSpPr>
              <p:spPr>
                <a:xfrm>
                  <a:off x="6411527" y="6092222"/>
                  <a:ext cx="387454" cy="387879"/>
                </a:xfrm>
                <a:custGeom>
                  <a:avLst/>
                  <a:gdLst>
                    <a:gd name="csX0" fmla="*/ 193718 w 387454"/>
                    <a:gd name="csY0" fmla="*/ 387880 h 387879"/>
                    <a:gd name="csX1" fmla="*/ 118307 w 387454"/>
                    <a:gd name="csY1" fmla="*/ 372631 h 387879"/>
                    <a:gd name="csX2" fmla="*/ 56738 w 387454"/>
                    <a:gd name="csY2" fmla="*/ 331067 h 387879"/>
                    <a:gd name="csX3" fmla="*/ 15230 w 387454"/>
                    <a:gd name="csY3" fmla="*/ 269425 h 387879"/>
                    <a:gd name="csX4" fmla="*/ 0 w 387454"/>
                    <a:gd name="csY4" fmla="*/ 193940 h 387879"/>
                    <a:gd name="csX5" fmla="*/ 15230 w 387454"/>
                    <a:gd name="csY5" fmla="*/ 118455 h 387879"/>
                    <a:gd name="csX6" fmla="*/ 56738 w 387454"/>
                    <a:gd name="csY6" fmla="*/ 56813 h 387879"/>
                    <a:gd name="csX7" fmla="*/ 118307 w 387454"/>
                    <a:gd name="csY7" fmla="*/ 15249 h 387879"/>
                    <a:gd name="csX8" fmla="*/ 193718 w 387454"/>
                    <a:gd name="csY8" fmla="*/ 0 h 387879"/>
                    <a:gd name="csX9" fmla="*/ 269129 w 387454"/>
                    <a:gd name="csY9" fmla="*/ 15249 h 387879"/>
                    <a:gd name="csX10" fmla="*/ 330716 w 387454"/>
                    <a:gd name="csY10" fmla="*/ 56813 h 387879"/>
                    <a:gd name="csX11" fmla="*/ 372224 w 387454"/>
                    <a:gd name="csY11" fmla="*/ 118455 h 387879"/>
                    <a:gd name="csX12" fmla="*/ 387454 w 387454"/>
                    <a:gd name="csY12" fmla="*/ 193940 h 387879"/>
                    <a:gd name="csX13" fmla="*/ 372224 w 387454"/>
                    <a:gd name="csY13" fmla="*/ 269425 h 387879"/>
                    <a:gd name="csX14" fmla="*/ 330716 w 387454"/>
                    <a:gd name="csY14" fmla="*/ 331067 h 387879"/>
                    <a:gd name="csX15" fmla="*/ 269129 w 387454"/>
                    <a:gd name="csY15" fmla="*/ 372631 h 387879"/>
                    <a:gd name="csX16" fmla="*/ 193718 w 387454"/>
                    <a:gd name="csY16" fmla="*/ 387880 h 3878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7454" h="387879">
                      <a:moveTo>
                        <a:pt x="193718" y="387880"/>
                      </a:moveTo>
                      <a:cubicBezTo>
                        <a:pt x="167569" y="387880"/>
                        <a:pt x="142198" y="382754"/>
                        <a:pt x="118307" y="372631"/>
                      </a:cubicBezTo>
                      <a:cubicBezTo>
                        <a:pt x="95230" y="362860"/>
                        <a:pt x="74522" y="348870"/>
                        <a:pt x="56738" y="331067"/>
                      </a:cubicBezTo>
                      <a:cubicBezTo>
                        <a:pt x="38955" y="313246"/>
                        <a:pt x="24983" y="292520"/>
                        <a:pt x="15230" y="269425"/>
                      </a:cubicBezTo>
                      <a:cubicBezTo>
                        <a:pt x="5126" y="245515"/>
                        <a:pt x="0" y="220107"/>
                        <a:pt x="0" y="193940"/>
                      </a:cubicBezTo>
                      <a:cubicBezTo>
                        <a:pt x="0" y="167773"/>
                        <a:pt x="5126" y="142365"/>
                        <a:pt x="15230" y="118455"/>
                      </a:cubicBezTo>
                      <a:cubicBezTo>
                        <a:pt x="24983" y="95360"/>
                        <a:pt x="38955" y="74615"/>
                        <a:pt x="56738" y="56813"/>
                      </a:cubicBezTo>
                      <a:cubicBezTo>
                        <a:pt x="74522" y="38992"/>
                        <a:pt x="95249" y="25020"/>
                        <a:pt x="118307" y="15249"/>
                      </a:cubicBezTo>
                      <a:cubicBezTo>
                        <a:pt x="142198" y="5145"/>
                        <a:pt x="167551" y="0"/>
                        <a:pt x="193718" y="0"/>
                      </a:cubicBezTo>
                      <a:cubicBezTo>
                        <a:pt x="219885" y="0"/>
                        <a:pt x="245238" y="5126"/>
                        <a:pt x="269129" y="15249"/>
                      </a:cubicBezTo>
                      <a:cubicBezTo>
                        <a:pt x="292205" y="25020"/>
                        <a:pt x="312913" y="39010"/>
                        <a:pt x="330716" y="56813"/>
                      </a:cubicBezTo>
                      <a:cubicBezTo>
                        <a:pt x="348500" y="74634"/>
                        <a:pt x="362472" y="95360"/>
                        <a:pt x="372224" y="118455"/>
                      </a:cubicBezTo>
                      <a:cubicBezTo>
                        <a:pt x="382328" y="142365"/>
                        <a:pt x="387454" y="167773"/>
                        <a:pt x="387454" y="193940"/>
                      </a:cubicBezTo>
                      <a:cubicBezTo>
                        <a:pt x="387454" y="220107"/>
                        <a:pt x="382328" y="245515"/>
                        <a:pt x="372224" y="269425"/>
                      </a:cubicBezTo>
                      <a:cubicBezTo>
                        <a:pt x="362472" y="292520"/>
                        <a:pt x="348500" y="313265"/>
                        <a:pt x="330716" y="331067"/>
                      </a:cubicBezTo>
                      <a:cubicBezTo>
                        <a:pt x="312932" y="348888"/>
                        <a:pt x="292205" y="362860"/>
                        <a:pt x="269129" y="372631"/>
                      </a:cubicBezTo>
                      <a:cubicBezTo>
                        <a:pt x="245238" y="382735"/>
                        <a:pt x="219885" y="387880"/>
                        <a:pt x="193718" y="387880"/>
                      </a:cubicBezTo>
                      <a:close/>
                    </a:path>
                  </a:pathLst>
                </a:custGeom>
                <a:solidFill>
                  <a:srgbClr val="050505">
                    <a:alpha val="98000"/>
                  </a:srgbClr>
                </a:solidFill>
                <a:ln w="1851" cap="flat">
                  <a:noFill/>
                  <a:prstDash val="solid"/>
                  <a:miter/>
                </a:ln>
              </p:spPr>
              <p:txBody>
                <a:bodyPr/>
                <a:lstStyle/>
                <a:p>
                  <a:endParaRPr lang="en-US"/>
                </a:p>
              </p:txBody>
            </p:sp>
            <p:sp>
              <p:nvSpPr>
                <p:cNvPr id="150" name="Freeform 149">
                  <a:extLst>
                    <a:ext uri="{FF2B5EF4-FFF2-40B4-BE49-F238E27FC236}">
                      <a16:creationId xmlns:a16="http://schemas.microsoft.com/office/drawing/2014/main" id="{D31085EC-DCC3-FF90-A235-BF72D34E620D}"/>
                    </a:ext>
                  </a:extLst>
                </p:cNvPr>
                <p:cNvSpPr/>
                <p:nvPr/>
              </p:nvSpPr>
              <p:spPr>
                <a:xfrm>
                  <a:off x="6412452" y="6092389"/>
                  <a:ext cx="385585" cy="385585"/>
                </a:xfrm>
                <a:custGeom>
                  <a:avLst/>
                  <a:gdLst>
                    <a:gd name="csX0" fmla="*/ 192793 w 385585"/>
                    <a:gd name="csY0" fmla="*/ 385585 h 385585"/>
                    <a:gd name="csX1" fmla="*/ 117752 w 385585"/>
                    <a:gd name="csY1" fmla="*/ 370429 h 385585"/>
                    <a:gd name="csX2" fmla="*/ 56479 w 385585"/>
                    <a:gd name="csY2" fmla="*/ 329106 h 385585"/>
                    <a:gd name="csX3" fmla="*/ 15156 w 385585"/>
                    <a:gd name="csY3" fmla="*/ 267833 h 385585"/>
                    <a:gd name="csX4" fmla="*/ 0 w 385585"/>
                    <a:gd name="csY4" fmla="*/ 192792 h 385585"/>
                    <a:gd name="csX5" fmla="*/ 15156 w 385585"/>
                    <a:gd name="csY5" fmla="*/ 117752 h 385585"/>
                    <a:gd name="csX6" fmla="*/ 56479 w 385585"/>
                    <a:gd name="csY6" fmla="*/ 56479 h 385585"/>
                    <a:gd name="csX7" fmla="*/ 117752 w 385585"/>
                    <a:gd name="csY7" fmla="*/ 15156 h 385585"/>
                    <a:gd name="csX8" fmla="*/ 192793 w 385585"/>
                    <a:gd name="csY8" fmla="*/ 0 h 385585"/>
                    <a:gd name="csX9" fmla="*/ 267833 w 385585"/>
                    <a:gd name="csY9" fmla="*/ 15156 h 385585"/>
                    <a:gd name="csX10" fmla="*/ 329106 w 385585"/>
                    <a:gd name="csY10" fmla="*/ 56479 h 385585"/>
                    <a:gd name="csX11" fmla="*/ 370429 w 385585"/>
                    <a:gd name="csY11" fmla="*/ 117752 h 385585"/>
                    <a:gd name="csX12" fmla="*/ 385585 w 385585"/>
                    <a:gd name="csY12" fmla="*/ 192792 h 385585"/>
                    <a:gd name="csX13" fmla="*/ 370429 w 385585"/>
                    <a:gd name="csY13" fmla="*/ 267833 h 385585"/>
                    <a:gd name="csX14" fmla="*/ 329106 w 385585"/>
                    <a:gd name="csY14" fmla="*/ 329106 h 385585"/>
                    <a:gd name="csX15" fmla="*/ 267833 w 385585"/>
                    <a:gd name="csY15" fmla="*/ 370429 h 385585"/>
                    <a:gd name="csX16" fmla="*/ 192793 w 385585"/>
                    <a:gd name="csY16" fmla="*/ 385585 h 3855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5585" h="385585">
                      <a:moveTo>
                        <a:pt x="192793" y="385585"/>
                      </a:moveTo>
                      <a:cubicBezTo>
                        <a:pt x="166774" y="385585"/>
                        <a:pt x="141513" y="380496"/>
                        <a:pt x="117752" y="370429"/>
                      </a:cubicBezTo>
                      <a:cubicBezTo>
                        <a:pt x="94805" y="360713"/>
                        <a:pt x="74171" y="346815"/>
                        <a:pt x="56479" y="329106"/>
                      </a:cubicBezTo>
                      <a:cubicBezTo>
                        <a:pt x="38769" y="311395"/>
                        <a:pt x="24872" y="290780"/>
                        <a:pt x="15156" y="267833"/>
                      </a:cubicBezTo>
                      <a:cubicBezTo>
                        <a:pt x="5108" y="244072"/>
                        <a:pt x="0" y="218811"/>
                        <a:pt x="0" y="192792"/>
                      </a:cubicBezTo>
                      <a:cubicBezTo>
                        <a:pt x="0" y="166773"/>
                        <a:pt x="5089" y="141513"/>
                        <a:pt x="15156" y="117752"/>
                      </a:cubicBezTo>
                      <a:cubicBezTo>
                        <a:pt x="24872" y="94805"/>
                        <a:pt x="38769" y="74171"/>
                        <a:pt x="56479" y="56479"/>
                      </a:cubicBezTo>
                      <a:cubicBezTo>
                        <a:pt x="74189" y="38769"/>
                        <a:pt x="94805" y="24872"/>
                        <a:pt x="117752" y="15156"/>
                      </a:cubicBezTo>
                      <a:cubicBezTo>
                        <a:pt x="141513" y="5108"/>
                        <a:pt x="166774" y="0"/>
                        <a:pt x="192793" y="0"/>
                      </a:cubicBezTo>
                      <a:cubicBezTo>
                        <a:pt x="218812" y="0"/>
                        <a:pt x="244072" y="5089"/>
                        <a:pt x="267833" y="15156"/>
                      </a:cubicBezTo>
                      <a:cubicBezTo>
                        <a:pt x="290780" y="24872"/>
                        <a:pt x="311414" y="38769"/>
                        <a:pt x="329106" y="56479"/>
                      </a:cubicBezTo>
                      <a:cubicBezTo>
                        <a:pt x="346816" y="74189"/>
                        <a:pt x="360713" y="94805"/>
                        <a:pt x="370429" y="117752"/>
                      </a:cubicBezTo>
                      <a:cubicBezTo>
                        <a:pt x="380478" y="141513"/>
                        <a:pt x="385585" y="166773"/>
                        <a:pt x="385585" y="192792"/>
                      </a:cubicBezTo>
                      <a:cubicBezTo>
                        <a:pt x="385585" y="218811"/>
                        <a:pt x="380496" y="244072"/>
                        <a:pt x="370429" y="267833"/>
                      </a:cubicBezTo>
                      <a:cubicBezTo>
                        <a:pt x="360713" y="290780"/>
                        <a:pt x="346816" y="311414"/>
                        <a:pt x="329106" y="329106"/>
                      </a:cubicBezTo>
                      <a:cubicBezTo>
                        <a:pt x="311396" y="346815"/>
                        <a:pt x="290780" y="360713"/>
                        <a:pt x="267833" y="370429"/>
                      </a:cubicBezTo>
                      <a:cubicBezTo>
                        <a:pt x="244072" y="380477"/>
                        <a:pt x="218812" y="385585"/>
                        <a:pt x="192793" y="385585"/>
                      </a:cubicBezTo>
                      <a:close/>
                    </a:path>
                  </a:pathLst>
                </a:custGeom>
                <a:solidFill>
                  <a:srgbClr val="000000"/>
                </a:solidFill>
                <a:ln w="1851" cap="flat">
                  <a:noFill/>
                  <a:prstDash val="solid"/>
                  <a:miter/>
                </a:ln>
              </p:spPr>
              <p:txBody>
                <a:bodyPr/>
                <a:lstStyle/>
                <a:p>
                  <a:endParaRPr lang="en-US"/>
                </a:p>
              </p:txBody>
            </p:sp>
          </p:grpSp>
          <p:grpSp>
            <p:nvGrpSpPr>
              <p:cNvPr id="93" name="Graphic 424">
                <a:extLst>
                  <a:ext uri="{FF2B5EF4-FFF2-40B4-BE49-F238E27FC236}">
                    <a16:creationId xmlns:a16="http://schemas.microsoft.com/office/drawing/2014/main" id="{FBC4BFA7-C119-587D-553C-311F97E260CD}"/>
                  </a:ext>
                </a:extLst>
              </p:cNvPr>
              <p:cNvGrpSpPr/>
              <p:nvPr/>
            </p:nvGrpSpPr>
            <p:grpSpPr>
              <a:xfrm>
                <a:off x="6404063" y="6080650"/>
                <a:ext cx="407082" cy="407081"/>
                <a:chOff x="6404063" y="6080650"/>
                <a:chExt cx="407082" cy="407081"/>
              </a:xfrm>
            </p:grpSpPr>
            <p:sp>
              <p:nvSpPr>
                <p:cNvPr id="94" name="Freeform 93">
                  <a:extLst>
                    <a:ext uri="{FF2B5EF4-FFF2-40B4-BE49-F238E27FC236}">
                      <a16:creationId xmlns:a16="http://schemas.microsoft.com/office/drawing/2014/main" id="{780DD52F-73AF-2FE8-EF0E-6511AAA29F32}"/>
                    </a:ext>
                  </a:extLst>
                </p:cNvPr>
                <p:cNvSpPr/>
                <p:nvPr/>
              </p:nvSpPr>
              <p:spPr>
                <a:xfrm>
                  <a:off x="6404063" y="6080650"/>
                  <a:ext cx="407082" cy="407081"/>
                </a:xfrm>
                <a:custGeom>
                  <a:avLst/>
                  <a:gdLst>
                    <a:gd name="csX0" fmla="*/ 205105 w 407082"/>
                    <a:gd name="csY0" fmla="*/ 6 h 407081"/>
                    <a:gd name="csX1" fmla="*/ 407076 w 407082"/>
                    <a:gd name="csY1" fmla="*/ 205105 h 407081"/>
                    <a:gd name="csX2" fmla="*/ 201996 w 407082"/>
                    <a:gd name="csY2" fmla="*/ 407076 h 407081"/>
                    <a:gd name="csX3" fmla="*/ 6 w 407082"/>
                    <a:gd name="csY3" fmla="*/ 201996 h 407081"/>
                    <a:gd name="csX4" fmla="*/ 205086 w 407082"/>
                    <a:gd name="csY4" fmla="*/ 6 h 407081"/>
                  </a:gdLst>
                  <a:ahLst/>
                  <a:cxnLst>
                    <a:cxn ang="0">
                      <a:pos x="csX0" y="csY0"/>
                    </a:cxn>
                    <a:cxn ang="0">
                      <a:pos x="csX1" y="csY1"/>
                    </a:cxn>
                    <a:cxn ang="0">
                      <a:pos x="csX2" y="csY2"/>
                    </a:cxn>
                    <a:cxn ang="0">
                      <a:pos x="csX3" y="csY3"/>
                    </a:cxn>
                    <a:cxn ang="0">
                      <a:pos x="csX4" y="csY4"/>
                    </a:cxn>
                  </a:cxnLst>
                  <a:rect l="l" t="t" r="r" b="b"/>
                  <a:pathLst>
                    <a:path w="407082" h="407081">
                      <a:moveTo>
                        <a:pt x="205105" y="6"/>
                      </a:moveTo>
                      <a:cubicBezTo>
                        <a:pt x="317508" y="857"/>
                        <a:pt x="407946" y="92683"/>
                        <a:pt x="407076" y="205105"/>
                      </a:cubicBezTo>
                      <a:cubicBezTo>
                        <a:pt x="406225" y="317509"/>
                        <a:pt x="314400" y="407927"/>
                        <a:pt x="201996" y="407076"/>
                      </a:cubicBezTo>
                      <a:cubicBezTo>
                        <a:pt x="89592" y="406225"/>
                        <a:pt x="-845" y="314399"/>
                        <a:pt x="6" y="201996"/>
                      </a:cubicBezTo>
                      <a:cubicBezTo>
                        <a:pt x="857" y="89592"/>
                        <a:pt x="92683" y="-845"/>
                        <a:pt x="205086" y="6"/>
                      </a:cubicBezTo>
                      <a:close/>
                    </a:path>
                  </a:pathLst>
                </a:custGeom>
                <a:solidFill>
                  <a:srgbClr val="000000"/>
                </a:solidFill>
                <a:ln w="1851" cap="flat">
                  <a:noFill/>
                  <a:prstDash val="solid"/>
                  <a:miter/>
                </a:ln>
              </p:spPr>
              <p:txBody>
                <a:bodyPr/>
                <a:lstStyle/>
                <a:p>
                  <a:endParaRPr lang="en-US"/>
                </a:p>
              </p:txBody>
            </p:sp>
            <p:sp>
              <p:nvSpPr>
                <p:cNvPr id="95" name="Freeform 94">
                  <a:extLst>
                    <a:ext uri="{FF2B5EF4-FFF2-40B4-BE49-F238E27FC236}">
                      <a16:creationId xmlns:a16="http://schemas.microsoft.com/office/drawing/2014/main" id="{06F0BF76-9768-CC57-4F5A-51212FAE5EE8}"/>
                    </a:ext>
                  </a:extLst>
                </p:cNvPr>
                <p:cNvSpPr/>
                <p:nvPr/>
              </p:nvSpPr>
              <p:spPr>
                <a:xfrm>
                  <a:off x="6448131" y="6122868"/>
                  <a:ext cx="319001" cy="319019"/>
                </a:xfrm>
                <a:custGeom>
                  <a:avLst/>
                  <a:gdLst>
                    <a:gd name="csX0" fmla="*/ 319002 w 319001"/>
                    <a:gd name="csY0" fmla="*/ 159519 h 319019"/>
                    <a:gd name="csX1" fmla="*/ 159501 w 319001"/>
                    <a:gd name="csY1" fmla="*/ 319020 h 319019"/>
                    <a:gd name="csX2" fmla="*/ 0 w 319001"/>
                    <a:gd name="csY2" fmla="*/ 159519 h 319019"/>
                    <a:gd name="csX3" fmla="*/ 159501 w 319001"/>
                    <a:gd name="csY3" fmla="*/ 0 h 319019"/>
                    <a:gd name="csX4" fmla="*/ 319002 w 319001"/>
                    <a:gd name="csY4" fmla="*/ 159519 h 319019"/>
                  </a:gdLst>
                  <a:ahLst/>
                  <a:cxnLst>
                    <a:cxn ang="0">
                      <a:pos x="csX0" y="csY0"/>
                    </a:cxn>
                    <a:cxn ang="0">
                      <a:pos x="csX1" y="csY1"/>
                    </a:cxn>
                    <a:cxn ang="0">
                      <a:pos x="csX2" y="csY2"/>
                    </a:cxn>
                    <a:cxn ang="0">
                      <a:pos x="csX3" y="csY3"/>
                    </a:cxn>
                    <a:cxn ang="0">
                      <a:pos x="csX4" y="csY4"/>
                    </a:cxn>
                  </a:cxnLst>
                  <a:rect l="l" t="t" r="r" b="b"/>
                  <a:pathLst>
                    <a:path w="319001" h="319019">
                      <a:moveTo>
                        <a:pt x="319002" y="159519"/>
                      </a:moveTo>
                      <a:cubicBezTo>
                        <a:pt x="319002" y="247606"/>
                        <a:pt x="247588" y="319020"/>
                        <a:pt x="159501" y="319020"/>
                      </a:cubicBezTo>
                      <a:cubicBezTo>
                        <a:pt x="71414" y="319020"/>
                        <a:pt x="0" y="247606"/>
                        <a:pt x="0" y="159519"/>
                      </a:cubicBezTo>
                      <a:cubicBezTo>
                        <a:pt x="0" y="71432"/>
                        <a:pt x="71414" y="0"/>
                        <a:pt x="159501" y="0"/>
                      </a:cubicBezTo>
                      <a:cubicBezTo>
                        <a:pt x="247588" y="0"/>
                        <a:pt x="319002" y="71413"/>
                        <a:pt x="319002" y="159519"/>
                      </a:cubicBezTo>
                      <a:close/>
                    </a:path>
                  </a:pathLst>
                </a:custGeom>
                <a:solidFill>
                  <a:srgbClr val="1D1D1B"/>
                </a:solidFill>
                <a:ln w="1851" cap="flat">
                  <a:noFill/>
                  <a:prstDash val="solid"/>
                  <a:miter/>
                </a:ln>
              </p:spPr>
              <p:txBody>
                <a:bodyPr/>
                <a:lstStyle/>
                <a:p>
                  <a:endParaRPr lang="en-US"/>
                </a:p>
              </p:txBody>
            </p:sp>
            <p:pic>
              <p:nvPicPr>
                <p:cNvPr id="96" name="Picture 95">
                  <a:extLst>
                    <a:ext uri="{FF2B5EF4-FFF2-40B4-BE49-F238E27FC236}">
                      <a16:creationId xmlns:a16="http://schemas.microsoft.com/office/drawing/2014/main" id="{1E1A4297-4DED-CC90-F3E7-68C788AF3EAA}"/>
                    </a:ext>
                  </a:extLst>
                </p:cNvPr>
                <p:cNvPicPr>
                  <a:picLocks noChangeAspect="1"/>
                </p:cNvPicPr>
                <p:nvPr/>
              </p:nvPicPr>
              <p:blipFill>
                <a:blip r:embed="rId6"/>
                <a:stretch>
                  <a:fillRect/>
                </a:stretch>
              </p:blipFill>
              <p:spPr>
                <a:xfrm>
                  <a:off x="6459105" y="6133545"/>
                  <a:ext cx="297127" cy="297571"/>
                </a:xfrm>
                <a:custGeom>
                  <a:avLst/>
                  <a:gdLst>
                    <a:gd name="csX0" fmla="*/ 787 w 297127"/>
                    <a:gd name="csY0" fmla="*/ 668 h 297571"/>
                    <a:gd name="csX1" fmla="*/ 297914 w 297127"/>
                    <a:gd name="csY1" fmla="*/ 668 h 297571"/>
                    <a:gd name="csX2" fmla="*/ 297914 w 297127"/>
                    <a:gd name="csY2" fmla="*/ 298240 h 297571"/>
                    <a:gd name="csX3" fmla="*/ 787 w 297127"/>
                    <a:gd name="csY3" fmla="*/ 298240 h 297571"/>
                  </a:gdLst>
                  <a:ahLst/>
                  <a:cxnLst>
                    <a:cxn ang="0">
                      <a:pos x="csX0" y="csY0"/>
                    </a:cxn>
                    <a:cxn ang="0">
                      <a:pos x="csX1" y="csY1"/>
                    </a:cxn>
                    <a:cxn ang="0">
                      <a:pos x="csX2" y="csY2"/>
                    </a:cxn>
                    <a:cxn ang="0">
                      <a:pos x="csX3" y="csY3"/>
                    </a:cxn>
                  </a:cxnLst>
                  <a:rect l="l" t="t" r="r" b="b"/>
                  <a:pathLst>
                    <a:path w="297127" h="297571">
                      <a:moveTo>
                        <a:pt x="787" y="668"/>
                      </a:moveTo>
                      <a:lnTo>
                        <a:pt x="297914" y="668"/>
                      </a:lnTo>
                      <a:lnTo>
                        <a:pt x="297914" y="298240"/>
                      </a:lnTo>
                      <a:lnTo>
                        <a:pt x="787" y="298240"/>
                      </a:lnTo>
                      <a:close/>
                    </a:path>
                  </a:pathLst>
                </a:custGeom>
              </p:spPr>
            </p:pic>
            <p:pic>
              <p:nvPicPr>
                <p:cNvPr id="97" name="Picture 96">
                  <a:extLst>
                    <a:ext uri="{FF2B5EF4-FFF2-40B4-BE49-F238E27FC236}">
                      <a16:creationId xmlns:a16="http://schemas.microsoft.com/office/drawing/2014/main" id="{455936FC-EC3D-C2A3-CDCF-44C87691820F}"/>
                    </a:ext>
                  </a:extLst>
                </p:cNvPr>
                <p:cNvPicPr>
                  <a:picLocks noChangeAspect="1"/>
                </p:cNvPicPr>
                <p:nvPr/>
              </p:nvPicPr>
              <p:blipFill>
                <a:blip r:embed="rId7"/>
                <a:stretch>
                  <a:fillRect/>
                </a:stretch>
              </p:blipFill>
              <p:spPr>
                <a:xfrm>
                  <a:off x="6463103" y="6137542"/>
                  <a:ext cx="289133" cy="289577"/>
                </a:xfrm>
                <a:custGeom>
                  <a:avLst/>
                  <a:gdLst>
                    <a:gd name="csX0" fmla="*/ 796 w 289133"/>
                    <a:gd name="csY0" fmla="*/ 677 h 289577"/>
                    <a:gd name="csX1" fmla="*/ 289929 w 289133"/>
                    <a:gd name="csY1" fmla="*/ 677 h 289577"/>
                    <a:gd name="csX2" fmla="*/ 289929 w 289133"/>
                    <a:gd name="csY2" fmla="*/ 290255 h 289577"/>
                    <a:gd name="csX3" fmla="*/ 796 w 289133"/>
                    <a:gd name="csY3" fmla="*/ 290255 h 289577"/>
                  </a:gdLst>
                  <a:ahLst/>
                  <a:cxnLst>
                    <a:cxn ang="0">
                      <a:pos x="csX0" y="csY0"/>
                    </a:cxn>
                    <a:cxn ang="0">
                      <a:pos x="csX1" y="csY1"/>
                    </a:cxn>
                    <a:cxn ang="0">
                      <a:pos x="csX2" y="csY2"/>
                    </a:cxn>
                    <a:cxn ang="0">
                      <a:pos x="csX3" y="csY3"/>
                    </a:cxn>
                  </a:cxnLst>
                  <a:rect l="l" t="t" r="r" b="b"/>
                  <a:pathLst>
                    <a:path w="289133" h="289577">
                      <a:moveTo>
                        <a:pt x="796" y="677"/>
                      </a:moveTo>
                      <a:lnTo>
                        <a:pt x="289929" y="677"/>
                      </a:lnTo>
                      <a:lnTo>
                        <a:pt x="289929" y="290255"/>
                      </a:lnTo>
                      <a:lnTo>
                        <a:pt x="796" y="290255"/>
                      </a:lnTo>
                      <a:close/>
                    </a:path>
                  </a:pathLst>
                </a:custGeom>
              </p:spPr>
            </p:pic>
            <p:pic>
              <p:nvPicPr>
                <p:cNvPr id="98" name="Picture 97">
                  <a:extLst>
                    <a:ext uri="{FF2B5EF4-FFF2-40B4-BE49-F238E27FC236}">
                      <a16:creationId xmlns:a16="http://schemas.microsoft.com/office/drawing/2014/main" id="{49057F90-A5E6-122A-5D07-79A1D7EEB6E4}"/>
                    </a:ext>
                  </a:extLst>
                </p:cNvPr>
                <p:cNvPicPr>
                  <a:picLocks noChangeAspect="1"/>
                </p:cNvPicPr>
                <p:nvPr/>
              </p:nvPicPr>
              <p:blipFill>
                <a:blip r:embed="rId8"/>
                <a:stretch>
                  <a:fillRect/>
                </a:stretch>
              </p:blipFill>
              <p:spPr>
                <a:xfrm>
                  <a:off x="6416468" y="6085578"/>
                  <a:ext cx="382846" cy="193643"/>
                </a:xfrm>
                <a:custGeom>
                  <a:avLst/>
                  <a:gdLst>
                    <a:gd name="csX0" fmla="*/ 690 w 382846"/>
                    <a:gd name="csY0" fmla="*/ 731 h 193643"/>
                    <a:gd name="csX1" fmla="*/ 383537 w 382846"/>
                    <a:gd name="csY1" fmla="*/ 731 h 193643"/>
                    <a:gd name="csX2" fmla="*/ 383537 w 382846"/>
                    <a:gd name="csY2" fmla="*/ 194375 h 193643"/>
                    <a:gd name="csX3" fmla="*/ 690 w 382846"/>
                    <a:gd name="csY3" fmla="*/ 194375 h 193643"/>
                  </a:gdLst>
                  <a:ahLst/>
                  <a:cxnLst>
                    <a:cxn ang="0">
                      <a:pos x="csX0" y="csY0"/>
                    </a:cxn>
                    <a:cxn ang="0">
                      <a:pos x="csX1" y="csY1"/>
                    </a:cxn>
                    <a:cxn ang="0">
                      <a:pos x="csX2" y="csY2"/>
                    </a:cxn>
                    <a:cxn ang="0">
                      <a:pos x="csX3" y="csY3"/>
                    </a:cxn>
                  </a:cxnLst>
                  <a:rect l="l" t="t" r="r" b="b"/>
                  <a:pathLst>
                    <a:path w="382846" h="193643">
                      <a:moveTo>
                        <a:pt x="690" y="731"/>
                      </a:moveTo>
                      <a:lnTo>
                        <a:pt x="383537" y="731"/>
                      </a:lnTo>
                      <a:lnTo>
                        <a:pt x="383537" y="194375"/>
                      </a:lnTo>
                      <a:lnTo>
                        <a:pt x="690" y="194375"/>
                      </a:lnTo>
                      <a:close/>
                    </a:path>
                  </a:pathLst>
                </a:custGeom>
              </p:spPr>
            </p:pic>
          </p:grpSp>
        </p:grpSp>
        <p:grpSp>
          <p:nvGrpSpPr>
            <p:cNvPr id="21" name="Graphic 424">
              <a:extLst>
                <a:ext uri="{FF2B5EF4-FFF2-40B4-BE49-F238E27FC236}">
                  <a16:creationId xmlns:a16="http://schemas.microsoft.com/office/drawing/2014/main" id="{B1B1F340-B902-C364-4DDF-E53FF8E7EFED}"/>
                </a:ext>
              </a:extLst>
            </p:cNvPr>
            <p:cNvGrpSpPr/>
            <p:nvPr/>
          </p:nvGrpSpPr>
          <p:grpSpPr>
            <a:xfrm>
              <a:off x="4941970" y="4759459"/>
              <a:ext cx="3335618" cy="1505124"/>
              <a:chOff x="4941970" y="4759459"/>
              <a:chExt cx="3335618" cy="1505124"/>
            </a:xfrm>
            <a:solidFill>
              <a:srgbClr val="58595B"/>
            </a:solidFill>
          </p:grpSpPr>
          <p:sp>
            <p:nvSpPr>
              <p:cNvPr id="22" name="Freeform 21">
                <a:extLst>
                  <a:ext uri="{FF2B5EF4-FFF2-40B4-BE49-F238E27FC236}">
                    <a16:creationId xmlns:a16="http://schemas.microsoft.com/office/drawing/2014/main" id="{57E091B4-F838-6FAE-0A61-50C0351D45E6}"/>
                  </a:ext>
                </a:extLst>
              </p:cNvPr>
              <p:cNvSpPr/>
              <p:nvPr/>
            </p:nvSpPr>
            <p:spPr>
              <a:xfrm>
                <a:off x="4941970" y="6161119"/>
                <a:ext cx="101411" cy="78612"/>
              </a:xfrm>
              <a:custGeom>
                <a:avLst/>
                <a:gdLst>
                  <a:gd name="csX0" fmla="*/ 99505 w 101411"/>
                  <a:gd name="csY0" fmla="*/ 61013 h 78612"/>
                  <a:gd name="csX1" fmla="*/ 0 w 101411"/>
                  <a:gd name="csY1" fmla="*/ 78612 h 78612"/>
                  <a:gd name="csX2" fmla="*/ 1869 w 101411"/>
                  <a:gd name="csY2" fmla="*/ 65344 h 78612"/>
                  <a:gd name="csX3" fmla="*/ 50817 w 101411"/>
                  <a:gd name="csY3" fmla="*/ 57146 h 78612"/>
                  <a:gd name="csX4" fmla="*/ 87828 w 101411"/>
                  <a:gd name="csY4" fmla="*/ 52020 h 78612"/>
                  <a:gd name="csX5" fmla="*/ 87865 w 101411"/>
                  <a:gd name="csY5" fmla="*/ 51742 h 78612"/>
                  <a:gd name="csX6" fmla="*/ 53981 w 101411"/>
                  <a:gd name="csY6" fmla="*/ 35864 h 78612"/>
                  <a:gd name="csX7" fmla="*/ 9253 w 101411"/>
                  <a:gd name="csY7" fmla="*/ 13120 h 78612"/>
                  <a:gd name="csX8" fmla="*/ 11103 w 101411"/>
                  <a:gd name="csY8" fmla="*/ 0 h 78612"/>
                  <a:gd name="csX9" fmla="*/ 101411 w 101411"/>
                  <a:gd name="csY9" fmla="*/ 47467 h 78612"/>
                  <a:gd name="csX10" fmla="*/ 99487 w 101411"/>
                  <a:gd name="csY10" fmla="*/ 61013 h 786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1411" h="78612">
                    <a:moveTo>
                      <a:pt x="99505" y="61013"/>
                    </a:moveTo>
                    <a:lnTo>
                      <a:pt x="0" y="78612"/>
                    </a:lnTo>
                    <a:lnTo>
                      <a:pt x="1869" y="65344"/>
                    </a:lnTo>
                    <a:lnTo>
                      <a:pt x="50817" y="57146"/>
                    </a:lnTo>
                    <a:cubicBezTo>
                      <a:pt x="64233" y="54869"/>
                      <a:pt x="76318" y="52982"/>
                      <a:pt x="87828" y="52020"/>
                    </a:cubicBezTo>
                    <a:lnTo>
                      <a:pt x="87865" y="51742"/>
                    </a:lnTo>
                    <a:cubicBezTo>
                      <a:pt x="77243" y="47504"/>
                      <a:pt x="65806" y="41860"/>
                      <a:pt x="53981" y="35864"/>
                    </a:cubicBezTo>
                    <a:lnTo>
                      <a:pt x="9253" y="13120"/>
                    </a:lnTo>
                    <a:lnTo>
                      <a:pt x="11103" y="0"/>
                    </a:lnTo>
                    <a:lnTo>
                      <a:pt x="101411" y="47467"/>
                    </a:lnTo>
                    <a:lnTo>
                      <a:pt x="99487" y="61013"/>
                    </a:lnTo>
                    <a:close/>
                  </a:path>
                </a:pathLst>
              </a:custGeom>
              <a:solidFill>
                <a:srgbClr val="58595B"/>
              </a:solidFill>
              <a:ln w="1851" cap="flat">
                <a:noFill/>
                <a:prstDash val="solid"/>
                <a:miter/>
              </a:ln>
            </p:spPr>
            <p:txBody>
              <a:bodyPr/>
              <a:lstStyle/>
              <a:p>
                <a:endParaRPr lang="en-US"/>
              </a:p>
            </p:txBody>
          </p:sp>
          <p:sp>
            <p:nvSpPr>
              <p:cNvPr id="23" name="Freeform 22">
                <a:extLst>
                  <a:ext uri="{FF2B5EF4-FFF2-40B4-BE49-F238E27FC236}">
                    <a16:creationId xmlns:a16="http://schemas.microsoft.com/office/drawing/2014/main" id="{AEB12D43-0E39-AC97-BF92-96882019FECA}"/>
                  </a:ext>
                </a:extLst>
              </p:cNvPr>
              <p:cNvSpPr/>
              <p:nvPr/>
            </p:nvSpPr>
            <p:spPr>
              <a:xfrm>
                <a:off x="4955683" y="6096552"/>
                <a:ext cx="104464" cy="68878"/>
              </a:xfrm>
              <a:custGeom>
                <a:avLst/>
                <a:gdLst>
                  <a:gd name="csX0" fmla="*/ 59422 w 104464"/>
                  <a:gd name="csY0" fmla="*/ 11603 h 68878"/>
                  <a:gd name="csX1" fmla="*/ 52464 w 104464"/>
                  <a:gd name="csY1" fmla="*/ 48300 h 68878"/>
                  <a:gd name="csX2" fmla="*/ 86496 w 104464"/>
                  <a:gd name="csY2" fmla="*/ 54758 h 68878"/>
                  <a:gd name="csX3" fmla="*/ 94250 w 104464"/>
                  <a:gd name="csY3" fmla="*/ 13861 h 68878"/>
                  <a:gd name="csX4" fmla="*/ 104465 w 104464"/>
                  <a:gd name="csY4" fmla="*/ 15804 h 68878"/>
                  <a:gd name="csX5" fmla="*/ 94398 w 104464"/>
                  <a:gd name="csY5" fmla="*/ 68878 h 68878"/>
                  <a:gd name="csX6" fmla="*/ 0 w 104464"/>
                  <a:gd name="csY6" fmla="*/ 50983 h 68878"/>
                  <a:gd name="csX7" fmla="*/ 9660 w 104464"/>
                  <a:gd name="csY7" fmla="*/ 0 h 68878"/>
                  <a:gd name="csX8" fmla="*/ 19875 w 104464"/>
                  <a:gd name="csY8" fmla="*/ 1943 h 68878"/>
                  <a:gd name="csX9" fmla="*/ 12528 w 104464"/>
                  <a:gd name="csY9" fmla="*/ 40731 h 68878"/>
                  <a:gd name="csX10" fmla="*/ 42360 w 104464"/>
                  <a:gd name="csY10" fmla="*/ 46394 h 68878"/>
                  <a:gd name="csX11" fmla="*/ 49318 w 104464"/>
                  <a:gd name="csY11" fmla="*/ 9697 h 68878"/>
                  <a:gd name="csX12" fmla="*/ 59403 w 104464"/>
                  <a:gd name="csY12" fmla="*/ 11603 h 688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4464" h="68878">
                    <a:moveTo>
                      <a:pt x="59422" y="11603"/>
                    </a:moveTo>
                    <a:lnTo>
                      <a:pt x="52464" y="48300"/>
                    </a:lnTo>
                    <a:lnTo>
                      <a:pt x="86496" y="54758"/>
                    </a:lnTo>
                    <a:lnTo>
                      <a:pt x="94250" y="13861"/>
                    </a:lnTo>
                    <a:lnTo>
                      <a:pt x="104465" y="15804"/>
                    </a:lnTo>
                    <a:lnTo>
                      <a:pt x="94398" y="68878"/>
                    </a:lnTo>
                    <a:lnTo>
                      <a:pt x="0" y="50983"/>
                    </a:lnTo>
                    <a:lnTo>
                      <a:pt x="9660" y="0"/>
                    </a:lnTo>
                    <a:lnTo>
                      <a:pt x="19875" y="1943"/>
                    </a:lnTo>
                    <a:lnTo>
                      <a:pt x="12528" y="40731"/>
                    </a:lnTo>
                    <a:lnTo>
                      <a:pt x="42360" y="46394"/>
                    </a:lnTo>
                    <a:lnTo>
                      <a:pt x="49318" y="9697"/>
                    </a:lnTo>
                    <a:lnTo>
                      <a:pt x="59403" y="11603"/>
                    </a:lnTo>
                    <a:close/>
                  </a:path>
                </a:pathLst>
              </a:custGeom>
              <a:solidFill>
                <a:srgbClr val="58595B"/>
              </a:solidFill>
              <a:ln w="1851" cap="flat">
                <a:noFill/>
                <a:prstDash val="solid"/>
                <a:miter/>
              </a:ln>
            </p:spPr>
            <p:txBody>
              <a:bodyPr/>
              <a:lstStyle/>
              <a:p>
                <a:endParaRPr lang="en-US"/>
              </a:p>
            </p:txBody>
          </p:sp>
          <p:sp>
            <p:nvSpPr>
              <p:cNvPr id="24" name="Freeform 23">
                <a:extLst>
                  <a:ext uri="{FF2B5EF4-FFF2-40B4-BE49-F238E27FC236}">
                    <a16:creationId xmlns:a16="http://schemas.microsoft.com/office/drawing/2014/main" id="{35462B19-390F-4EF0-2A10-387A783C3450}"/>
                  </a:ext>
                </a:extLst>
              </p:cNvPr>
              <p:cNvSpPr/>
              <p:nvPr/>
            </p:nvSpPr>
            <p:spPr>
              <a:xfrm>
                <a:off x="4971098" y="6023020"/>
                <a:ext cx="106685" cy="74643"/>
              </a:xfrm>
              <a:custGeom>
                <a:avLst/>
                <a:gdLst>
                  <a:gd name="csX0" fmla="*/ 18 w 106685"/>
                  <a:gd name="csY0" fmla="*/ 52751 h 74643"/>
                  <a:gd name="csX1" fmla="*/ 3572 w 106685"/>
                  <a:gd name="csY1" fmla="*/ 29138 h 74643"/>
                  <a:gd name="csX2" fmla="*/ 17617 w 106685"/>
                  <a:gd name="csY2" fmla="*/ 3914 h 74643"/>
                  <a:gd name="csX3" fmla="*/ 37122 w 106685"/>
                  <a:gd name="csY3" fmla="*/ 787 h 74643"/>
                  <a:gd name="csX4" fmla="*/ 56794 w 106685"/>
                  <a:gd name="csY4" fmla="*/ 24067 h 74643"/>
                  <a:gd name="csX5" fmla="*/ 57201 w 106685"/>
                  <a:gd name="csY5" fmla="*/ 24159 h 74643"/>
                  <a:gd name="csX6" fmla="*/ 79315 w 106685"/>
                  <a:gd name="csY6" fmla="*/ 14907 h 74643"/>
                  <a:gd name="csX7" fmla="*/ 106685 w 106685"/>
                  <a:gd name="csY7" fmla="*/ 13796 h 74643"/>
                  <a:gd name="csX8" fmla="*/ 103725 w 106685"/>
                  <a:gd name="csY8" fmla="*/ 26269 h 74643"/>
                  <a:gd name="csX9" fmla="*/ 79908 w 106685"/>
                  <a:gd name="csY9" fmla="*/ 27194 h 74643"/>
                  <a:gd name="csX10" fmla="*/ 57294 w 106685"/>
                  <a:gd name="csY10" fmla="*/ 41592 h 74643"/>
                  <a:gd name="csX11" fmla="*/ 54592 w 106685"/>
                  <a:gd name="csY11" fmla="*/ 52954 h 74643"/>
                  <a:gd name="csX12" fmla="*/ 95082 w 106685"/>
                  <a:gd name="csY12" fmla="*/ 62577 h 74643"/>
                  <a:gd name="csX13" fmla="*/ 92214 w 106685"/>
                  <a:gd name="csY13" fmla="*/ 74643 h 74643"/>
                  <a:gd name="csX14" fmla="*/ 0 w 106685"/>
                  <a:gd name="csY14" fmla="*/ 52732 h 74643"/>
                  <a:gd name="csX15" fmla="*/ 45469 w 106685"/>
                  <a:gd name="csY15" fmla="*/ 50808 h 74643"/>
                  <a:gd name="csX16" fmla="*/ 48392 w 106685"/>
                  <a:gd name="csY16" fmla="*/ 38464 h 74643"/>
                  <a:gd name="csX17" fmla="*/ 35661 w 106685"/>
                  <a:gd name="csY17" fmla="*/ 13167 h 74643"/>
                  <a:gd name="csX18" fmla="*/ 13084 w 106685"/>
                  <a:gd name="csY18" fmla="*/ 30507 h 74643"/>
                  <a:gd name="csX19" fmla="*/ 11363 w 106685"/>
                  <a:gd name="csY19" fmla="*/ 42702 h 74643"/>
                  <a:gd name="csX20" fmla="*/ 45469 w 106685"/>
                  <a:gd name="csY20" fmla="*/ 50808 h 746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6685" h="74643">
                    <a:moveTo>
                      <a:pt x="18" y="52751"/>
                    </a:moveTo>
                    <a:cubicBezTo>
                      <a:pt x="222" y="46348"/>
                      <a:pt x="1610" y="37447"/>
                      <a:pt x="3572" y="29138"/>
                    </a:cubicBezTo>
                    <a:cubicBezTo>
                      <a:pt x="6644" y="16239"/>
                      <a:pt x="10974" y="8485"/>
                      <a:pt x="17617" y="3914"/>
                    </a:cubicBezTo>
                    <a:cubicBezTo>
                      <a:pt x="22892" y="195"/>
                      <a:pt x="29905" y="-934"/>
                      <a:pt x="37122" y="787"/>
                    </a:cubicBezTo>
                    <a:cubicBezTo>
                      <a:pt x="49466" y="3711"/>
                      <a:pt x="55795" y="13426"/>
                      <a:pt x="56794" y="24067"/>
                    </a:cubicBezTo>
                    <a:lnTo>
                      <a:pt x="57201" y="24159"/>
                    </a:lnTo>
                    <a:cubicBezTo>
                      <a:pt x="61402" y="17534"/>
                      <a:pt x="69082" y="14833"/>
                      <a:pt x="79315" y="14907"/>
                    </a:cubicBezTo>
                    <a:cubicBezTo>
                      <a:pt x="93084" y="14944"/>
                      <a:pt x="102614" y="14870"/>
                      <a:pt x="106685" y="13796"/>
                    </a:cubicBezTo>
                    <a:lnTo>
                      <a:pt x="103725" y="26269"/>
                    </a:lnTo>
                    <a:cubicBezTo>
                      <a:pt x="100727" y="27176"/>
                      <a:pt x="92195" y="27342"/>
                      <a:pt x="79908" y="27194"/>
                    </a:cubicBezTo>
                    <a:cubicBezTo>
                      <a:pt x="66343" y="26898"/>
                      <a:pt x="60310" y="30748"/>
                      <a:pt x="57294" y="41592"/>
                    </a:cubicBezTo>
                    <a:lnTo>
                      <a:pt x="54592" y="52954"/>
                    </a:lnTo>
                    <a:lnTo>
                      <a:pt x="95082" y="62577"/>
                    </a:lnTo>
                    <a:lnTo>
                      <a:pt x="92214" y="74643"/>
                    </a:lnTo>
                    <a:lnTo>
                      <a:pt x="0" y="52732"/>
                    </a:lnTo>
                    <a:close/>
                    <a:moveTo>
                      <a:pt x="45469" y="50808"/>
                    </a:moveTo>
                    <a:lnTo>
                      <a:pt x="48392" y="38464"/>
                    </a:lnTo>
                    <a:cubicBezTo>
                      <a:pt x="51464" y="25566"/>
                      <a:pt x="46338" y="15702"/>
                      <a:pt x="35661" y="13167"/>
                    </a:cubicBezTo>
                    <a:cubicBezTo>
                      <a:pt x="23595" y="10299"/>
                      <a:pt x="16248" y="17794"/>
                      <a:pt x="13084" y="30507"/>
                    </a:cubicBezTo>
                    <a:cubicBezTo>
                      <a:pt x="11696" y="36336"/>
                      <a:pt x="11270" y="40630"/>
                      <a:pt x="11363" y="42702"/>
                    </a:cubicBezTo>
                    <a:lnTo>
                      <a:pt x="45469" y="50808"/>
                    </a:lnTo>
                    <a:close/>
                  </a:path>
                </a:pathLst>
              </a:custGeom>
              <a:solidFill>
                <a:srgbClr val="58595B"/>
              </a:solidFill>
              <a:ln w="1851" cap="flat">
                <a:noFill/>
                <a:prstDash val="solid"/>
                <a:miter/>
              </a:ln>
            </p:spPr>
            <p:txBody>
              <a:bodyPr/>
              <a:lstStyle/>
              <a:p>
                <a:endParaRPr lang="en-US"/>
              </a:p>
            </p:txBody>
          </p:sp>
          <p:sp>
            <p:nvSpPr>
              <p:cNvPr id="25" name="Freeform 24">
                <a:extLst>
                  <a:ext uri="{FF2B5EF4-FFF2-40B4-BE49-F238E27FC236}">
                    <a16:creationId xmlns:a16="http://schemas.microsoft.com/office/drawing/2014/main" id="{E2C9AB2C-25CC-3D2E-485A-CB0E478C81CD}"/>
                  </a:ext>
                </a:extLst>
              </p:cNvPr>
              <p:cNvSpPr/>
              <p:nvPr/>
            </p:nvSpPr>
            <p:spPr>
              <a:xfrm>
                <a:off x="4986069" y="5935645"/>
                <a:ext cx="104168" cy="72190"/>
              </a:xfrm>
              <a:custGeom>
                <a:avLst/>
                <a:gdLst>
                  <a:gd name="csX0" fmla="*/ 100727 w 104168"/>
                  <a:gd name="csY0" fmla="*/ 69618 h 72190"/>
                  <a:gd name="csX1" fmla="*/ 61550 w 104168"/>
                  <a:gd name="csY1" fmla="*/ 58330 h 72190"/>
                  <a:gd name="csX2" fmla="*/ 0 w 104168"/>
                  <a:gd name="csY2" fmla="*/ 72191 h 72190"/>
                  <a:gd name="csX3" fmla="*/ 3905 w 104168"/>
                  <a:gd name="csY3" fmla="*/ 58626 h 72190"/>
                  <a:gd name="csX4" fmla="*/ 33125 w 104168"/>
                  <a:gd name="csY4" fmla="*/ 52963 h 72190"/>
                  <a:gd name="csX5" fmla="*/ 54814 w 104168"/>
                  <a:gd name="csY5" fmla="*/ 49281 h 72190"/>
                  <a:gd name="csX6" fmla="*/ 54888 w 104168"/>
                  <a:gd name="csY6" fmla="*/ 49003 h 72190"/>
                  <a:gd name="csX7" fmla="*/ 38529 w 104168"/>
                  <a:gd name="csY7" fmla="*/ 34199 h 72190"/>
                  <a:gd name="csX8" fmla="*/ 16877 w 104168"/>
                  <a:gd name="csY8" fmla="*/ 13565 h 72190"/>
                  <a:gd name="csX9" fmla="*/ 20782 w 104168"/>
                  <a:gd name="csY9" fmla="*/ 0 h 72190"/>
                  <a:gd name="csX10" fmla="*/ 64863 w 104168"/>
                  <a:gd name="csY10" fmla="*/ 46227 h 72190"/>
                  <a:gd name="csX11" fmla="*/ 104169 w 104168"/>
                  <a:gd name="csY11" fmla="*/ 57553 h 72190"/>
                  <a:gd name="csX12" fmla="*/ 100690 w 104168"/>
                  <a:gd name="csY12" fmla="*/ 69600 h 721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4168" h="72190">
                    <a:moveTo>
                      <a:pt x="100727" y="69618"/>
                    </a:moveTo>
                    <a:lnTo>
                      <a:pt x="61550" y="58330"/>
                    </a:lnTo>
                    <a:lnTo>
                      <a:pt x="0" y="72191"/>
                    </a:lnTo>
                    <a:lnTo>
                      <a:pt x="3905" y="58626"/>
                    </a:lnTo>
                    <a:lnTo>
                      <a:pt x="33125" y="52963"/>
                    </a:lnTo>
                    <a:cubicBezTo>
                      <a:pt x="41138" y="51409"/>
                      <a:pt x="47541" y="50299"/>
                      <a:pt x="54814" y="49281"/>
                    </a:cubicBezTo>
                    <a:lnTo>
                      <a:pt x="54888" y="49003"/>
                    </a:lnTo>
                    <a:cubicBezTo>
                      <a:pt x="49614" y="44654"/>
                      <a:pt x="44488" y="39769"/>
                      <a:pt x="38529" y="34199"/>
                    </a:cubicBezTo>
                    <a:lnTo>
                      <a:pt x="16877" y="13565"/>
                    </a:lnTo>
                    <a:lnTo>
                      <a:pt x="20782" y="0"/>
                    </a:lnTo>
                    <a:lnTo>
                      <a:pt x="64863" y="46227"/>
                    </a:lnTo>
                    <a:lnTo>
                      <a:pt x="104169" y="57553"/>
                    </a:lnTo>
                    <a:lnTo>
                      <a:pt x="100690" y="69600"/>
                    </a:lnTo>
                    <a:close/>
                  </a:path>
                </a:pathLst>
              </a:custGeom>
              <a:solidFill>
                <a:srgbClr val="58595B"/>
              </a:solidFill>
              <a:ln w="1851" cap="flat">
                <a:noFill/>
                <a:prstDash val="solid"/>
                <a:miter/>
              </a:ln>
            </p:spPr>
            <p:txBody>
              <a:bodyPr/>
              <a:lstStyle/>
              <a:p>
                <a:endParaRPr lang="en-US"/>
              </a:p>
            </p:txBody>
          </p:sp>
          <p:sp>
            <p:nvSpPr>
              <p:cNvPr id="26" name="Freeform 25">
                <a:extLst>
                  <a:ext uri="{FF2B5EF4-FFF2-40B4-BE49-F238E27FC236}">
                    <a16:creationId xmlns:a16="http://schemas.microsoft.com/office/drawing/2014/main" id="{50ABAD1C-A97C-7594-716C-4C078A8E874B}"/>
                  </a:ext>
                </a:extLst>
              </p:cNvPr>
              <p:cNvSpPr/>
              <p:nvPr/>
            </p:nvSpPr>
            <p:spPr>
              <a:xfrm>
                <a:off x="5021452" y="5870820"/>
                <a:ext cx="108480" cy="53833"/>
              </a:xfrm>
              <a:custGeom>
                <a:avLst/>
                <a:gdLst>
                  <a:gd name="csX0" fmla="*/ 0 w 108480"/>
                  <a:gd name="csY0" fmla="*/ 21356 h 53833"/>
                  <a:gd name="csX1" fmla="*/ 4182 w 108480"/>
                  <a:gd name="csY1" fmla="*/ 9678 h 53833"/>
                  <a:gd name="csX2" fmla="*/ 84812 w 108480"/>
                  <a:gd name="csY2" fmla="*/ 38640 h 53833"/>
                  <a:gd name="csX3" fmla="*/ 98691 w 108480"/>
                  <a:gd name="csY3" fmla="*/ 0 h 53833"/>
                  <a:gd name="csX4" fmla="*/ 108480 w 108480"/>
                  <a:gd name="csY4" fmla="*/ 3516 h 53833"/>
                  <a:gd name="csX5" fmla="*/ 90419 w 108480"/>
                  <a:gd name="csY5" fmla="*/ 53833 h 53833"/>
                  <a:gd name="csX6" fmla="*/ 0 w 108480"/>
                  <a:gd name="csY6" fmla="*/ 21374 h 538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8480" h="53833">
                    <a:moveTo>
                      <a:pt x="0" y="21356"/>
                    </a:moveTo>
                    <a:lnTo>
                      <a:pt x="4182" y="9678"/>
                    </a:lnTo>
                    <a:lnTo>
                      <a:pt x="84812" y="38640"/>
                    </a:lnTo>
                    <a:lnTo>
                      <a:pt x="98691" y="0"/>
                    </a:lnTo>
                    <a:lnTo>
                      <a:pt x="108480" y="3516"/>
                    </a:lnTo>
                    <a:lnTo>
                      <a:pt x="90419" y="53833"/>
                    </a:lnTo>
                    <a:lnTo>
                      <a:pt x="0" y="21374"/>
                    </a:lnTo>
                    <a:close/>
                  </a:path>
                </a:pathLst>
              </a:custGeom>
              <a:solidFill>
                <a:srgbClr val="58595B"/>
              </a:solidFill>
              <a:ln w="1851" cap="flat">
                <a:noFill/>
                <a:prstDash val="solid"/>
                <a:miter/>
              </a:ln>
            </p:spPr>
            <p:txBody>
              <a:bodyPr/>
              <a:lstStyle/>
              <a:p>
                <a:endParaRPr lang="en-US"/>
              </a:p>
            </p:txBody>
          </p:sp>
          <p:sp>
            <p:nvSpPr>
              <p:cNvPr id="27" name="Freeform 26">
                <a:extLst>
                  <a:ext uri="{FF2B5EF4-FFF2-40B4-BE49-F238E27FC236}">
                    <a16:creationId xmlns:a16="http://schemas.microsoft.com/office/drawing/2014/main" id="{A3005D02-BA8B-F38E-E23D-C0FE4ABCC752}"/>
                  </a:ext>
                </a:extLst>
              </p:cNvPr>
              <p:cNvSpPr/>
              <p:nvPr/>
            </p:nvSpPr>
            <p:spPr>
              <a:xfrm>
                <a:off x="5053553" y="5768164"/>
                <a:ext cx="98238" cy="91396"/>
              </a:xfrm>
              <a:custGeom>
                <a:avLst/>
                <a:gdLst>
                  <a:gd name="csX0" fmla="*/ 64961 w 98238"/>
                  <a:gd name="csY0" fmla="*/ 4798 h 91396"/>
                  <a:gd name="csX1" fmla="*/ 94607 w 98238"/>
                  <a:gd name="csY1" fmla="*/ 65404 h 91396"/>
                  <a:gd name="csX2" fmla="*/ 33020 w 98238"/>
                  <a:gd name="csY2" fmla="*/ 86630 h 91396"/>
                  <a:gd name="csX3" fmla="*/ 3504 w 98238"/>
                  <a:gd name="csY3" fmla="*/ 26079 h 91396"/>
                  <a:gd name="csX4" fmla="*/ 64943 w 98238"/>
                  <a:gd name="csY4" fmla="*/ 4798 h 91396"/>
                  <a:gd name="csX5" fmla="*/ 37850 w 98238"/>
                  <a:gd name="csY5" fmla="*/ 74250 h 91396"/>
                  <a:gd name="csX6" fmla="*/ 85539 w 98238"/>
                  <a:gd name="csY6" fmla="*/ 60852 h 91396"/>
                  <a:gd name="csX7" fmla="*/ 60464 w 98238"/>
                  <a:gd name="csY7" fmla="*/ 17123 h 91396"/>
                  <a:gd name="csX8" fmla="*/ 12645 w 98238"/>
                  <a:gd name="csY8" fmla="*/ 30465 h 91396"/>
                  <a:gd name="csX9" fmla="*/ 37850 w 98238"/>
                  <a:gd name="csY9" fmla="*/ 74250 h 91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8238" h="91396">
                    <a:moveTo>
                      <a:pt x="64961" y="4798"/>
                    </a:moveTo>
                    <a:cubicBezTo>
                      <a:pt x="95514" y="17474"/>
                      <a:pt x="104008" y="42753"/>
                      <a:pt x="94607" y="65404"/>
                    </a:cubicBezTo>
                    <a:cubicBezTo>
                      <a:pt x="84892" y="88851"/>
                      <a:pt x="59890" y="97771"/>
                      <a:pt x="33020" y="86630"/>
                    </a:cubicBezTo>
                    <a:cubicBezTo>
                      <a:pt x="4836" y="74934"/>
                      <a:pt x="-6323" y="49785"/>
                      <a:pt x="3504" y="26079"/>
                    </a:cubicBezTo>
                    <a:cubicBezTo>
                      <a:pt x="13552" y="1855"/>
                      <a:pt x="38609" y="-6121"/>
                      <a:pt x="64943" y="4798"/>
                    </a:cubicBezTo>
                    <a:close/>
                    <a:moveTo>
                      <a:pt x="37850" y="74250"/>
                    </a:moveTo>
                    <a:cubicBezTo>
                      <a:pt x="56819" y="82115"/>
                      <a:pt x="78063" y="78895"/>
                      <a:pt x="85539" y="60852"/>
                    </a:cubicBezTo>
                    <a:cubicBezTo>
                      <a:pt x="93071" y="42679"/>
                      <a:pt x="80617" y="25469"/>
                      <a:pt x="60464" y="17123"/>
                    </a:cubicBezTo>
                    <a:cubicBezTo>
                      <a:pt x="42828" y="9813"/>
                      <a:pt x="20566" y="11386"/>
                      <a:pt x="12645" y="30465"/>
                    </a:cubicBezTo>
                    <a:cubicBezTo>
                      <a:pt x="4780" y="49434"/>
                      <a:pt x="18364" y="66163"/>
                      <a:pt x="37850" y="74250"/>
                    </a:cubicBezTo>
                    <a:close/>
                  </a:path>
                </a:pathLst>
              </a:custGeom>
              <a:solidFill>
                <a:srgbClr val="58595B"/>
              </a:solidFill>
              <a:ln w="1851" cap="flat">
                <a:noFill/>
                <a:prstDash val="solid"/>
                <a:miter/>
              </a:ln>
            </p:spPr>
            <p:txBody>
              <a:bodyPr/>
              <a:lstStyle/>
              <a:p>
                <a:endParaRPr lang="en-US"/>
              </a:p>
            </p:txBody>
          </p:sp>
          <p:sp>
            <p:nvSpPr>
              <p:cNvPr id="28" name="Freeform 27">
                <a:extLst>
                  <a:ext uri="{FF2B5EF4-FFF2-40B4-BE49-F238E27FC236}">
                    <a16:creationId xmlns:a16="http://schemas.microsoft.com/office/drawing/2014/main" id="{861C7191-8625-4913-092E-82CF0924A58B}"/>
                  </a:ext>
                </a:extLst>
              </p:cNvPr>
              <p:cNvSpPr/>
              <p:nvPr/>
            </p:nvSpPr>
            <p:spPr>
              <a:xfrm>
                <a:off x="5079800" y="5638444"/>
                <a:ext cx="126134" cy="126005"/>
              </a:xfrm>
              <a:custGeom>
                <a:avLst/>
                <a:gdLst>
                  <a:gd name="csX0" fmla="*/ 96859 w 126134"/>
                  <a:gd name="csY0" fmla="*/ 125968 h 126005"/>
                  <a:gd name="csX1" fmla="*/ 0 w 126134"/>
                  <a:gd name="csY1" fmla="*/ 104983 h 126005"/>
                  <a:gd name="csX2" fmla="*/ 5848 w 126134"/>
                  <a:gd name="csY2" fmla="*/ 93250 h 126005"/>
                  <a:gd name="csX3" fmla="*/ 54444 w 126134"/>
                  <a:gd name="csY3" fmla="*/ 104705 h 126005"/>
                  <a:gd name="csX4" fmla="*/ 87347 w 126134"/>
                  <a:gd name="csY4" fmla="*/ 113125 h 126005"/>
                  <a:gd name="csX5" fmla="*/ 87476 w 126134"/>
                  <a:gd name="csY5" fmla="*/ 112866 h 126005"/>
                  <a:gd name="csX6" fmla="*/ 61106 w 126134"/>
                  <a:gd name="csY6" fmla="*/ 90993 h 126005"/>
                  <a:gd name="csX7" fmla="*/ 23428 w 126134"/>
                  <a:gd name="csY7" fmla="*/ 57923 h 126005"/>
                  <a:gd name="csX8" fmla="*/ 29202 w 126134"/>
                  <a:gd name="csY8" fmla="*/ 46320 h 126005"/>
                  <a:gd name="csX9" fmla="*/ 78057 w 126134"/>
                  <a:gd name="csY9" fmla="*/ 57571 h 126005"/>
                  <a:gd name="csX10" fmla="*/ 110516 w 126134"/>
                  <a:gd name="csY10" fmla="*/ 66250 h 126005"/>
                  <a:gd name="csX11" fmla="*/ 110646 w 126134"/>
                  <a:gd name="csY11" fmla="*/ 65991 h 126005"/>
                  <a:gd name="csX12" fmla="*/ 84349 w 126134"/>
                  <a:gd name="csY12" fmla="*/ 44303 h 126005"/>
                  <a:gd name="csX13" fmla="*/ 46616 w 126134"/>
                  <a:gd name="csY13" fmla="*/ 11363 h 126005"/>
                  <a:gd name="csX14" fmla="*/ 52260 w 126134"/>
                  <a:gd name="csY14" fmla="*/ 0 h 126005"/>
                  <a:gd name="csX15" fmla="*/ 126135 w 126134"/>
                  <a:gd name="csY15" fmla="*/ 67176 h 126005"/>
                  <a:gd name="csX16" fmla="*/ 120361 w 126134"/>
                  <a:gd name="csY16" fmla="*/ 78779 h 126005"/>
                  <a:gd name="csX17" fmla="*/ 70174 w 126134"/>
                  <a:gd name="csY17" fmla="*/ 67342 h 126005"/>
                  <a:gd name="csX18" fmla="*/ 39306 w 126134"/>
                  <a:gd name="csY18" fmla="*/ 58978 h 126005"/>
                  <a:gd name="csX19" fmla="*/ 39177 w 126134"/>
                  <a:gd name="csY19" fmla="*/ 59237 h 126005"/>
                  <a:gd name="csX20" fmla="*/ 63956 w 126134"/>
                  <a:gd name="csY20" fmla="*/ 79834 h 126005"/>
                  <a:gd name="csX21" fmla="*/ 102651 w 126134"/>
                  <a:gd name="csY21" fmla="*/ 114384 h 126005"/>
                  <a:gd name="csX22" fmla="*/ 96877 w 126134"/>
                  <a:gd name="csY22" fmla="*/ 126005 h 126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6134" h="126005">
                    <a:moveTo>
                      <a:pt x="96859" y="125968"/>
                    </a:moveTo>
                    <a:lnTo>
                      <a:pt x="0" y="104983"/>
                    </a:lnTo>
                    <a:lnTo>
                      <a:pt x="5848" y="93250"/>
                    </a:lnTo>
                    <a:lnTo>
                      <a:pt x="54444" y="104705"/>
                    </a:lnTo>
                    <a:cubicBezTo>
                      <a:pt x="66436" y="107481"/>
                      <a:pt x="78298" y="110535"/>
                      <a:pt x="87347" y="113125"/>
                    </a:cubicBezTo>
                    <a:lnTo>
                      <a:pt x="87476" y="112866"/>
                    </a:lnTo>
                    <a:cubicBezTo>
                      <a:pt x="79630" y="107204"/>
                      <a:pt x="70747" y="99450"/>
                      <a:pt x="61106" y="90993"/>
                    </a:cubicBezTo>
                    <a:lnTo>
                      <a:pt x="23428" y="57923"/>
                    </a:lnTo>
                    <a:lnTo>
                      <a:pt x="29202" y="46320"/>
                    </a:lnTo>
                    <a:lnTo>
                      <a:pt x="78057" y="57571"/>
                    </a:lnTo>
                    <a:cubicBezTo>
                      <a:pt x="89475" y="60236"/>
                      <a:pt x="100819" y="63012"/>
                      <a:pt x="110516" y="66250"/>
                    </a:cubicBezTo>
                    <a:lnTo>
                      <a:pt x="110646" y="65991"/>
                    </a:lnTo>
                    <a:cubicBezTo>
                      <a:pt x="102096" y="59514"/>
                      <a:pt x="93731" y="52316"/>
                      <a:pt x="84349" y="44303"/>
                    </a:cubicBezTo>
                    <a:lnTo>
                      <a:pt x="46616" y="11363"/>
                    </a:lnTo>
                    <a:lnTo>
                      <a:pt x="52260" y="0"/>
                    </a:lnTo>
                    <a:lnTo>
                      <a:pt x="126135" y="67176"/>
                    </a:lnTo>
                    <a:lnTo>
                      <a:pt x="120361" y="78779"/>
                    </a:lnTo>
                    <a:lnTo>
                      <a:pt x="70174" y="67342"/>
                    </a:lnTo>
                    <a:cubicBezTo>
                      <a:pt x="57867" y="64566"/>
                      <a:pt x="48559" y="62161"/>
                      <a:pt x="39306" y="58978"/>
                    </a:cubicBezTo>
                    <a:lnTo>
                      <a:pt x="39177" y="59237"/>
                    </a:lnTo>
                    <a:cubicBezTo>
                      <a:pt x="46968" y="65029"/>
                      <a:pt x="54425" y="71136"/>
                      <a:pt x="63956" y="79834"/>
                    </a:cubicBezTo>
                    <a:lnTo>
                      <a:pt x="102651" y="114384"/>
                    </a:lnTo>
                    <a:lnTo>
                      <a:pt x="96877" y="126005"/>
                    </a:lnTo>
                    <a:close/>
                  </a:path>
                </a:pathLst>
              </a:custGeom>
              <a:solidFill>
                <a:srgbClr val="58595B"/>
              </a:solidFill>
              <a:ln w="1851" cap="flat">
                <a:noFill/>
                <a:prstDash val="solid"/>
                <a:miter/>
              </a:ln>
            </p:spPr>
            <p:txBody>
              <a:bodyPr/>
              <a:lstStyle/>
              <a:p>
                <a:endParaRPr lang="en-US"/>
              </a:p>
            </p:txBody>
          </p:sp>
          <p:sp>
            <p:nvSpPr>
              <p:cNvPr id="29" name="Freeform 28">
                <a:extLst>
                  <a:ext uri="{FF2B5EF4-FFF2-40B4-BE49-F238E27FC236}">
                    <a16:creationId xmlns:a16="http://schemas.microsoft.com/office/drawing/2014/main" id="{C5AA9E79-F71F-9E0E-1B50-635F26EAA623}"/>
                  </a:ext>
                </a:extLst>
              </p:cNvPr>
              <p:cNvSpPr/>
              <p:nvPr/>
            </p:nvSpPr>
            <p:spPr>
              <a:xfrm>
                <a:off x="5471011" y="5196139"/>
                <a:ext cx="103965" cy="79759"/>
              </a:xfrm>
              <a:custGeom>
                <a:avLst/>
                <a:gdLst>
                  <a:gd name="csX0" fmla="*/ 19 w 103965"/>
                  <a:gd name="csY0" fmla="*/ 8291 h 79759"/>
                  <a:gd name="csX1" fmla="*/ 9234 w 103965"/>
                  <a:gd name="csY1" fmla="*/ 0 h 79759"/>
                  <a:gd name="csX2" fmla="*/ 66472 w 103965"/>
                  <a:gd name="csY2" fmla="*/ 63734 h 79759"/>
                  <a:gd name="csX3" fmla="*/ 97007 w 103965"/>
                  <a:gd name="csY3" fmla="*/ 36308 h 79759"/>
                  <a:gd name="csX4" fmla="*/ 103965 w 103965"/>
                  <a:gd name="csY4" fmla="*/ 44044 h 79759"/>
                  <a:gd name="csX5" fmla="*/ 64196 w 103965"/>
                  <a:gd name="csY5" fmla="*/ 79760 h 79759"/>
                  <a:gd name="csX6" fmla="*/ 0 w 103965"/>
                  <a:gd name="csY6" fmla="*/ 8291 h 797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3965" h="79759">
                    <a:moveTo>
                      <a:pt x="19" y="8291"/>
                    </a:moveTo>
                    <a:lnTo>
                      <a:pt x="9234" y="0"/>
                    </a:lnTo>
                    <a:lnTo>
                      <a:pt x="66472" y="63734"/>
                    </a:lnTo>
                    <a:lnTo>
                      <a:pt x="97007" y="36308"/>
                    </a:lnTo>
                    <a:lnTo>
                      <a:pt x="103965" y="44044"/>
                    </a:lnTo>
                    <a:lnTo>
                      <a:pt x="64196" y="79760"/>
                    </a:lnTo>
                    <a:lnTo>
                      <a:pt x="0" y="8291"/>
                    </a:lnTo>
                    <a:close/>
                  </a:path>
                </a:pathLst>
              </a:custGeom>
              <a:solidFill>
                <a:srgbClr val="58595B"/>
              </a:solidFill>
              <a:ln w="1851" cap="flat">
                <a:noFill/>
                <a:prstDash val="solid"/>
                <a:miter/>
              </a:ln>
            </p:spPr>
            <p:txBody>
              <a:bodyPr/>
              <a:lstStyle/>
              <a:p>
                <a:endParaRPr lang="en-US"/>
              </a:p>
            </p:txBody>
          </p:sp>
          <p:sp>
            <p:nvSpPr>
              <p:cNvPr id="30" name="Freeform 29">
                <a:extLst>
                  <a:ext uri="{FF2B5EF4-FFF2-40B4-BE49-F238E27FC236}">
                    <a16:creationId xmlns:a16="http://schemas.microsoft.com/office/drawing/2014/main" id="{08688FB7-FAA0-A9F3-8BCE-FA1518FFC81C}"/>
                  </a:ext>
                </a:extLst>
              </p:cNvPr>
              <p:cNvSpPr/>
              <p:nvPr/>
            </p:nvSpPr>
            <p:spPr>
              <a:xfrm>
                <a:off x="5532692" y="5125234"/>
                <a:ext cx="94034" cy="97394"/>
              </a:xfrm>
              <a:custGeom>
                <a:avLst/>
                <a:gdLst>
                  <a:gd name="csX0" fmla="*/ 80258 w 94034"/>
                  <a:gd name="csY0" fmla="*/ 20254 h 97394"/>
                  <a:gd name="csX1" fmla="*/ 77667 w 94034"/>
                  <a:gd name="csY1" fmla="*/ 87671 h 97394"/>
                  <a:gd name="csX2" fmla="*/ 13397 w 94034"/>
                  <a:gd name="csY2" fmla="*/ 77178 h 97394"/>
                  <a:gd name="csX3" fmla="*/ 16080 w 94034"/>
                  <a:gd name="csY3" fmla="*/ 9873 h 97394"/>
                  <a:gd name="csX4" fmla="*/ 80277 w 94034"/>
                  <a:gd name="csY4" fmla="*/ 20254 h 97394"/>
                  <a:gd name="csX5" fmla="*/ 23483 w 94034"/>
                  <a:gd name="csY5" fmla="*/ 68573 h 97394"/>
                  <a:gd name="csX6" fmla="*/ 71820 w 94034"/>
                  <a:gd name="csY6" fmla="*/ 79362 h 97394"/>
                  <a:gd name="csX7" fmla="*/ 70450 w 94034"/>
                  <a:gd name="csY7" fmla="*/ 28971 h 97394"/>
                  <a:gd name="csX8" fmla="*/ 22021 w 94034"/>
                  <a:gd name="csY8" fmla="*/ 18071 h 97394"/>
                  <a:gd name="csX9" fmla="*/ 23464 w 94034"/>
                  <a:gd name="csY9" fmla="*/ 68573 h 973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034" h="97394">
                    <a:moveTo>
                      <a:pt x="80258" y="20254"/>
                    </a:moveTo>
                    <a:cubicBezTo>
                      <a:pt x="101151" y="45885"/>
                      <a:pt x="96654" y="72163"/>
                      <a:pt x="77667" y="87671"/>
                    </a:cubicBezTo>
                    <a:cubicBezTo>
                      <a:pt x="58014" y="103697"/>
                      <a:pt x="31773" y="99718"/>
                      <a:pt x="13397" y="77178"/>
                    </a:cubicBezTo>
                    <a:cubicBezTo>
                      <a:pt x="-5886" y="53546"/>
                      <a:pt x="-3795" y="26102"/>
                      <a:pt x="16080" y="9873"/>
                    </a:cubicBezTo>
                    <a:cubicBezTo>
                      <a:pt x="36400" y="-6708"/>
                      <a:pt x="62252" y="-1841"/>
                      <a:pt x="80277" y="20254"/>
                    </a:cubicBezTo>
                    <a:close/>
                    <a:moveTo>
                      <a:pt x="23483" y="68573"/>
                    </a:moveTo>
                    <a:cubicBezTo>
                      <a:pt x="36455" y="84488"/>
                      <a:pt x="56682" y="91705"/>
                      <a:pt x="71820" y="79362"/>
                    </a:cubicBezTo>
                    <a:cubicBezTo>
                      <a:pt x="87068" y="66926"/>
                      <a:pt x="84237" y="45885"/>
                      <a:pt x="70450" y="28971"/>
                    </a:cubicBezTo>
                    <a:cubicBezTo>
                      <a:pt x="58384" y="14166"/>
                      <a:pt x="38028" y="5006"/>
                      <a:pt x="22021" y="18071"/>
                    </a:cubicBezTo>
                    <a:cubicBezTo>
                      <a:pt x="6106" y="31043"/>
                      <a:pt x="10140" y="52214"/>
                      <a:pt x="23464" y="68573"/>
                    </a:cubicBezTo>
                    <a:close/>
                  </a:path>
                </a:pathLst>
              </a:custGeom>
              <a:solidFill>
                <a:srgbClr val="58595B"/>
              </a:solidFill>
              <a:ln w="1851" cap="flat">
                <a:noFill/>
                <a:prstDash val="solid"/>
                <a:miter/>
              </a:ln>
            </p:spPr>
            <p:txBody>
              <a:bodyPr/>
              <a:lstStyle/>
              <a:p>
                <a:endParaRPr lang="en-US"/>
              </a:p>
            </p:txBody>
          </p:sp>
          <p:sp>
            <p:nvSpPr>
              <p:cNvPr id="31" name="Freeform 30">
                <a:extLst>
                  <a:ext uri="{FF2B5EF4-FFF2-40B4-BE49-F238E27FC236}">
                    <a16:creationId xmlns:a16="http://schemas.microsoft.com/office/drawing/2014/main" id="{418376F1-E680-7730-1E7A-0267C0DFBD5B}"/>
                  </a:ext>
                </a:extLst>
              </p:cNvPr>
              <p:cNvSpPr/>
              <p:nvPr/>
            </p:nvSpPr>
            <p:spPr>
              <a:xfrm>
                <a:off x="5592797" y="5033344"/>
                <a:ext cx="129040" cy="132130"/>
              </a:xfrm>
              <a:custGeom>
                <a:avLst/>
                <a:gdLst>
                  <a:gd name="csX0" fmla="*/ 75411 w 129040"/>
                  <a:gd name="csY0" fmla="*/ 132112 h 132130"/>
                  <a:gd name="csX1" fmla="*/ 0 w 129040"/>
                  <a:gd name="csY1" fmla="*/ 67786 h 132130"/>
                  <a:gd name="csX2" fmla="*/ 10696 w 129040"/>
                  <a:gd name="csY2" fmla="*/ 60218 h 132130"/>
                  <a:gd name="csX3" fmla="*/ 48096 w 129040"/>
                  <a:gd name="csY3" fmla="*/ 93306 h 132130"/>
                  <a:gd name="csX4" fmla="*/ 73098 w 129040"/>
                  <a:gd name="csY4" fmla="*/ 116290 h 132130"/>
                  <a:gd name="csX5" fmla="*/ 73338 w 129040"/>
                  <a:gd name="csY5" fmla="*/ 116123 h 132130"/>
                  <a:gd name="csX6" fmla="*/ 60458 w 129040"/>
                  <a:gd name="csY6" fmla="*/ 84368 h 132130"/>
                  <a:gd name="csX7" fmla="*/ 42915 w 129040"/>
                  <a:gd name="csY7" fmla="*/ 37400 h 132130"/>
                  <a:gd name="csX8" fmla="*/ 53500 w 129040"/>
                  <a:gd name="csY8" fmla="*/ 29905 h 132130"/>
                  <a:gd name="csX9" fmla="*/ 91215 w 129040"/>
                  <a:gd name="csY9" fmla="*/ 62938 h 132130"/>
                  <a:gd name="csX10" fmla="*/ 115716 w 129040"/>
                  <a:gd name="csY10" fmla="*/ 85941 h 132130"/>
                  <a:gd name="csX11" fmla="*/ 115957 w 129040"/>
                  <a:gd name="csY11" fmla="*/ 85774 h 132130"/>
                  <a:gd name="csX12" fmla="*/ 103040 w 129040"/>
                  <a:gd name="csY12" fmla="*/ 54222 h 132130"/>
                  <a:gd name="csX13" fmla="*/ 85385 w 129040"/>
                  <a:gd name="csY13" fmla="*/ 7328 h 132130"/>
                  <a:gd name="csX14" fmla="*/ 95749 w 129040"/>
                  <a:gd name="csY14" fmla="*/ 0 h 132130"/>
                  <a:gd name="csX15" fmla="*/ 129040 w 129040"/>
                  <a:gd name="csY15" fmla="*/ 94139 h 132130"/>
                  <a:gd name="csX16" fmla="*/ 118455 w 129040"/>
                  <a:gd name="csY16" fmla="*/ 101633 h 132130"/>
                  <a:gd name="csX17" fmla="*/ 79649 w 129040"/>
                  <a:gd name="csY17" fmla="*/ 67805 h 132130"/>
                  <a:gd name="csX18" fmla="*/ 56405 w 129040"/>
                  <a:gd name="csY18" fmla="*/ 45839 h 132130"/>
                  <a:gd name="csX19" fmla="*/ 56165 w 129040"/>
                  <a:gd name="csY19" fmla="*/ 46005 h 132130"/>
                  <a:gd name="csX20" fmla="*/ 68231 w 129040"/>
                  <a:gd name="csY20" fmla="*/ 75892 h 132130"/>
                  <a:gd name="csX21" fmla="*/ 85978 w 129040"/>
                  <a:gd name="csY21" fmla="*/ 124636 h 132130"/>
                  <a:gd name="csX22" fmla="*/ 75392 w 129040"/>
                  <a:gd name="csY22" fmla="*/ 132131 h 132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9040" h="132130">
                    <a:moveTo>
                      <a:pt x="75411" y="132112"/>
                    </a:moveTo>
                    <a:lnTo>
                      <a:pt x="0" y="67786"/>
                    </a:lnTo>
                    <a:lnTo>
                      <a:pt x="10696" y="60218"/>
                    </a:lnTo>
                    <a:lnTo>
                      <a:pt x="48096" y="93306"/>
                    </a:lnTo>
                    <a:cubicBezTo>
                      <a:pt x="57349" y="101430"/>
                      <a:pt x="66361" y="109720"/>
                      <a:pt x="73098" y="116290"/>
                    </a:cubicBezTo>
                    <a:lnTo>
                      <a:pt x="73338" y="116123"/>
                    </a:lnTo>
                    <a:cubicBezTo>
                      <a:pt x="69100" y="107426"/>
                      <a:pt x="64955" y="96378"/>
                      <a:pt x="60458" y="84368"/>
                    </a:cubicBezTo>
                    <a:lnTo>
                      <a:pt x="42915" y="37400"/>
                    </a:lnTo>
                    <a:lnTo>
                      <a:pt x="53500" y="29905"/>
                    </a:lnTo>
                    <a:lnTo>
                      <a:pt x="91215" y="62938"/>
                    </a:lnTo>
                    <a:cubicBezTo>
                      <a:pt x="100023" y="70673"/>
                      <a:pt x="108703" y="78501"/>
                      <a:pt x="115716" y="85941"/>
                    </a:cubicBezTo>
                    <a:lnTo>
                      <a:pt x="115957" y="85774"/>
                    </a:lnTo>
                    <a:cubicBezTo>
                      <a:pt x="111497" y="76003"/>
                      <a:pt x="107518" y="65714"/>
                      <a:pt x="103040" y="54222"/>
                    </a:cubicBezTo>
                    <a:lnTo>
                      <a:pt x="85385" y="7328"/>
                    </a:lnTo>
                    <a:lnTo>
                      <a:pt x="95749" y="0"/>
                    </a:lnTo>
                    <a:lnTo>
                      <a:pt x="129040" y="94139"/>
                    </a:lnTo>
                    <a:lnTo>
                      <a:pt x="118455" y="101633"/>
                    </a:lnTo>
                    <a:lnTo>
                      <a:pt x="79649" y="67805"/>
                    </a:lnTo>
                    <a:cubicBezTo>
                      <a:pt x="70118" y="59533"/>
                      <a:pt x="63049" y="53000"/>
                      <a:pt x="56405" y="45839"/>
                    </a:cubicBezTo>
                    <a:lnTo>
                      <a:pt x="56165" y="46005"/>
                    </a:lnTo>
                    <a:cubicBezTo>
                      <a:pt x="60292" y="54795"/>
                      <a:pt x="63974" y="63697"/>
                      <a:pt x="68231" y="75892"/>
                    </a:cubicBezTo>
                    <a:lnTo>
                      <a:pt x="85978" y="124636"/>
                    </a:lnTo>
                    <a:lnTo>
                      <a:pt x="75392" y="132131"/>
                    </a:lnTo>
                    <a:close/>
                  </a:path>
                </a:pathLst>
              </a:custGeom>
              <a:solidFill>
                <a:srgbClr val="58595B"/>
              </a:solidFill>
              <a:ln w="1851" cap="flat">
                <a:noFill/>
                <a:prstDash val="solid"/>
                <a:miter/>
              </a:ln>
            </p:spPr>
            <p:txBody>
              <a:bodyPr/>
              <a:lstStyle/>
              <a:p>
                <a:endParaRPr lang="en-US"/>
              </a:p>
            </p:txBody>
          </p:sp>
          <p:sp>
            <p:nvSpPr>
              <p:cNvPr id="33" name="Freeform 32">
                <a:extLst>
                  <a:ext uri="{FF2B5EF4-FFF2-40B4-BE49-F238E27FC236}">
                    <a16:creationId xmlns:a16="http://schemas.microsoft.com/office/drawing/2014/main" id="{AC68FB51-8910-4BD3-19CD-9956860D593D}"/>
                  </a:ext>
                </a:extLst>
              </p:cNvPr>
              <p:cNvSpPr/>
              <p:nvPr/>
            </p:nvSpPr>
            <p:spPr>
              <a:xfrm>
                <a:off x="6290352" y="4775522"/>
                <a:ext cx="105852" cy="109886"/>
              </a:xfrm>
              <a:custGeom>
                <a:avLst/>
                <a:gdLst>
                  <a:gd name="csX0" fmla="*/ 84627 w 105852"/>
                  <a:gd name="csY0" fmla="*/ 54555 h 109886"/>
                  <a:gd name="csX1" fmla="*/ 76429 w 105852"/>
                  <a:gd name="csY1" fmla="*/ 13861 h 109886"/>
                  <a:gd name="csX2" fmla="*/ 76003 w 105852"/>
                  <a:gd name="csY2" fmla="*/ 13935 h 109886"/>
                  <a:gd name="csX3" fmla="*/ 70026 w 105852"/>
                  <a:gd name="csY3" fmla="*/ 51927 h 109886"/>
                  <a:gd name="csX4" fmla="*/ 60921 w 105852"/>
                  <a:gd name="csY4" fmla="*/ 100690 h 109886"/>
                  <a:gd name="csX5" fmla="*/ 51631 w 105852"/>
                  <a:gd name="csY5" fmla="*/ 102226 h 109886"/>
                  <a:gd name="csX6" fmla="*/ 28813 w 105852"/>
                  <a:gd name="csY6" fmla="*/ 59625 h 109886"/>
                  <a:gd name="csX7" fmla="*/ 11733 w 105852"/>
                  <a:gd name="csY7" fmla="*/ 24613 h 109886"/>
                  <a:gd name="csX8" fmla="*/ 11455 w 105852"/>
                  <a:gd name="csY8" fmla="*/ 24668 h 109886"/>
                  <a:gd name="csX9" fmla="*/ 16581 w 105852"/>
                  <a:gd name="csY9" fmla="*/ 66880 h 109886"/>
                  <a:gd name="csX10" fmla="*/ 20800 w 105852"/>
                  <a:gd name="csY10" fmla="*/ 107944 h 109886"/>
                  <a:gd name="csX11" fmla="*/ 9123 w 105852"/>
                  <a:gd name="csY11" fmla="*/ 109887 h 109886"/>
                  <a:gd name="csX12" fmla="*/ 0 w 105852"/>
                  <a:gd name="csY12" fmla="*/ 14009 h 109886"/>
                  <a:gd name="csX13" fmla="*/ 15600 w 105852"/>
                  <a:gd name="csY13" fmla="*/ 11418 h 109886"/>
                  <a:gd name="csX14" fmla="*/ 39380 w 105852"/>
                  <a:gd name="csY14" fmla="*/ 54573 h 109886"/>
                  <a:gd name="csX15" fmla="*/ 54240 w 105852"/>
                  <a:gd name="csY15" fmla="*/ 84904 h 109886"/>
                  <a:gd name="csX16" fmla="*/ 54666 w 105852"/>
                  <a:gd name="csY16" fmla="*/ 84830 h 109886"/>
                  <a:gd name="csX17" fmla="*/ 59348 w 105852"/>
                  <a:gd name="csY17" fmla="*/ 51242 h 109886"/>
                  <a:gd name="csX18" fmla="*/ 68601 w 105852"/>
                  <a:gd name="csY18" fmla="*/ 2591 h 109886"/>
                  <a:gd name="csX19" fmla="*/ 84201 w 105852"/>
                  <a:gd name="csY19" fmla="*/ 0 h 109886"/>
                  <a:gd name="csX20" fmla="*/ 105853 w 105852"/>
                  <a:gd name="csY20" fmla="*/ 93805 h 109886"/>
                  <a:gd name="csX21" fmla="*/ 93898 w 105852"/>
                  <a:gd name="csY21" fmla="*/ 95786 h 109886"/>
                  <a:gd name="csX22" fmla="*/ 84590 w 105852"/>
                  <a:gd name="csY22" fmla="*/ 54555 h 109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5852" h="109886">
                    <a:moveTo>
                      <a:pt x="84627" y="54555"/>
                    </a:moveTo>
                    <a:cubicBezTo>
                      <a:pt x="81721" y="41453"/>
                      <a:pt x="78242" y="25704"/>
                      <a:pt x="76429" y="13861"/>
                    </a:cubicBezTo>
                    <a:lnTo>
                      <a:pt x="76003" y="13935"/>
                    </a:lnTo>
                    <a:cubicBezTo>
                      <a:pt x="74615" y="25575"/>
                      <a:pt x="72635" y="38048"/>
                      <a:pt x="70026" y="51927"/>
                    </a:cubicBezTo>
                    <a:lnTo>
                      <a:pt x="60921" y="100690"/>
                    </a:lnTo>
                    <a:lnTo>
                      <a:pt x="51631" y="102226"/>
                    </a:lnTo>
                    <a:lnTo>
                      <a:pt x="28813" y="59625"/>
                    </a:lnTo>
                    <a:cubicBezTo>
                      <a:pt x="22096" y="47023"/>
                      <a:pt x="16266" y="35401"/>
                      <a:pt x="11733" y="24613"/>
                    </a:cubicBezTo>
                    <a:lnTo>
                      <a:pt x="11455" y="24668"/>
                    </a:lnTo>
                    <a:cubicBezTo>
                      <a:pt x="13139" y="36530"/>
                      <a:pt x="15064" y="52538"/>
                      <a:pt x="16581" y="66880"/>
                    </a:cubicBezTo>
                    <a:lnTo>
                      <a:pt x="20800" y="107944"/>
                    </a:lnTo>
                    <a:lnTo>
                      <a:pt x="9123" y="109887"/>
                    </a:lnTo>
                    <a:lnTo>
                      <a:pt x="0" y="14009"/>
                    </a:lnTo>
                    <a:lnTo>
                      <a:pt x="15600" y="11418"/>
                    </a:lnTo>
                    <a:lnTo>
                      <a:pt x="39380" y="54573"/>
                    </a:lnTo>
                    <a:cubicBezTo>
                      <a:pt x="45265" y="65584"/>
                      <a:pt x="50225" y="75466"/>
                      <a:pt x="54240" y="84904"/>
                    </a:cubicBezTo>
                    <a:lnTo>
                      <a:pt x="54666" y="84830"/>
                    </a:lnTo>
                    <a:cubicBezTo>
                      <a:pt x="55462" y="74874"/>
                      <a:pt x="57109" y="63900"/>
                      <a:pt x="59348" y="51242"/>
                    </a:cubicBezTo>
                    <a:lnTo>
                      <a:pt x="68601" y="2591"/>
                    </a:lnTo>
                    <a:lnTo>
                      <a:pt x="84201" y="0"/>
                    </a:lnTo>
                    <a:lnTo>
                      <a:pt x="105853" y="93805"/>
                    </a:lnTo>
                    <a:lnTo>
                      <a:pt x="93898" y="95786"/>
                    </a:lnTo>
                    <a:lnTo>
                      <a:pt x="84590" y="54555"/>
                    </a:lnTo>
                    <a:close/>
                  </a:path>
                </a:pathLst>
              </a:custGeom>
              <a:solidFill>
                <a:srgbClr val="58595B"/>
              </a:solidFill>
              <a:ln w="1851" cap="flat">
                <a:noFill/>
                <a:prstDash val="solid"/>
                <a:miter/>
              </a:ln>
            </p:spPr>
            <p:txBody>
              <a:bodyPr/>
              <a:lstStyle/>
              <a:p>
                <a:endParaRPr lang="en-US"/>
              </a:p>
            </p:txBody>
          </p:sp>
          <p:sp>
            <p:nvSpPr>
              <p:cNvPr id="34" name="Freeform 33">
                <a:extLst>
                  <a:ext uri="{FF2B5EF4-FFF2-40B4-BE49-F238E27FC236}">
                    <a16:creationId xmlns:a16="http://schemas.microsoft.com/office/drawing/2014/main" id="{4933F744-43CF-FB4F-C093-DB89D8FA6E14}"/>
                  </a:ext>
                </a:extLst>
              </p:cNvPr>
              <p:cNvSpPr/>
              <p:nvPr/>
            </p:nvSpPr>
            <p:spPr>
              <a:xfrm>
                <a:off x="6403625" y="4766529"/>
                <a:ext cx="63992" cy="101078"/>
              </a:xfrm>
              <a:custGeom>
                <a:avLst/>
                <a:gdLst>
                  <a:gd name="csX0" fmla="*/ 54925 w 63992"/>
                  <a:gd name="csY0" fmla="*/ 50983 h 101078"/>
                  <a:gd name="csX1" fmla="*/ 17802 w 63992"/>
                  <a:gd name="csY1" fmla="*/ 54980 h 101078"/>
                  <a:gd name="csX2" fmla="*/ 21504 w 63992"/>
                  <a:gd name="csY2" fmla="*/ 89420 h 101078"/>
                  <a:gd name="csX3" fmla="*/ 62882 w 63992"/>
                  <a:gd name="csY3" fmla="*/ 84960 h 101078"/>
                  <a:gd name="csX4" fmla="*/ 63993 w 63992"/>
                  <a:gd name="csY4" fmla="*/ 95304 h 101078"/>
                  <a:gd name="csX5" fmla="*/ 10271 w 63992"/>
                  <a:gd name="csY5" fmla="*/ 101078 h 101078"/>
                  <a:gd name="csX6" fmla="*/ 0 w 63992"/>
                  <a:gd name="csY6" fmla="*/ 5552 h 101078"/>
                  <a:gd name="csX7" fmla="*/ 51594 w 63992"/>
                  <a:gd name="csY7" fmla="*/ 0 h 101078"/>
                  <a:gd name="csX8" fmla="*/ 52704 w 63992"/>
                  <a:gd name="csY8" fmla="*/ 10345 h 101078"/>
                  <a:gd name="csX9" fmla="*/ 13454 w 63992"/>
                  <a:gd name="csY9" fmla="*/ 14564 h 101078"/>
                  <a:gd name="csX10" fmla="*/ 16692 w 63992"/>
                  <a:gd name="csY10" fmla="*/ 44747 h 101078"/>
                  <a:gd name="csX11" fmla="*/ 53815 w 63992"/>
                  <a:gd name="csY11" fmla="*/ 40750 h 101078"/>
                  <a:gd name="csX12" fmla="*/ 54906 w 63992"/>
                  <a:gd name="csY12" fmla="*/ 50946 h 101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3992" h="101078">
                    <a:moveTo>
                      <a:pt x="54925" y="50983"/>
                    </a:moveTo>
                    <a:lnTo>
                      <a:pt x="17802" y="54980"/>
                    </a:lnTo>
                    <a:lnTo>
                      <a:pt x="21504" y="89420"/>
                    </a:lnTo>
                    <a:lnTo>
                      <a:pt x="62882" y="84960"/>
                    </a:lnTo>
                    <a:lnTo>
                      <a:pt x="63993" y="95304"/>
                    </a:lnTo>
                    <a:lnTo>
                      <a:pt x="10271" y="101078"/>
                    </a:lnTo>
                    <a:lnTo>
                      <a:pt x="0" y="5552"/>
                    </a:lnTo>
                    <a:lnTo>
                      <a:pt x="51594" y="0"/>
                    </a:lnTo>
                    <a:lnTo>
                      <a:pt x="52704" y="10345"/>
                    </a:lnTo>
                    <a:lnTo>
                      <a:pt x="13454" y="14564"/>
                    </a:lnTo>
                    <a:lnTo>
                      <a:pt x="16692" y="44747"/>
                    </a:lnTo>
                    <a:lnTo>
                      <a:pt x="53815" y="40750"/>
                    </a:lnTo>
                    <a:lnTo>
                      <a:pt x="54906" y="50946"/>
                    </a:lnTo>
                    <a:close/>
                  </a:path>
                </a:pathLst>
              </a:custGeom>
              <a:solidFill>
                <a:srgbClr val="58595B"/>
              </a:solidFill>
              <a:ln w="1851" cap="flat">
                <a:noFill/>
                <a:prstDash val="solid"/>
                <a:miter/>
              </a:ln>
            </p:spPr>
            <p:txBody>
              <a:bodyPr/>
              <a:lstStyle/>
              <a:p>
                <a:endParaRPr lang="en-US"/>
              </a:p>
            </p:txBody>
          </p:sp>
          <p:sp>
            <p:nvSpPr>
              <p:cNvPr id="35" name="Freeform 34">
                <a:extLst>
                  <a:ext uri="{FF2B5EF4-FFF2-40B4-BE49-F238E27FC236}">
                    <a16:creationId xmlns:a16="http://schemas.microsoft.com/office/drawing/2014/main" id="{44C62AF4-8E24-D251-C30B-5E7881AA94B8}"/>
                  </a:ext>
                </a:extLst>
              </p:cNvPr>
              <p:cNvSpPr/>
              <p:nvPr/>
            </p:nvSpPr>
            <p:spPr>
              <a:xfrm>
                <a:off x="6477148" y="4762158"/>
                <a:ext cx="81317" cy="98265"/>
              </a:xfrm>
              <a:custGeom>
                <a:avLst/>
                <a:gdLst>
                  <a:gd name="csX0" fmla="*/ 0 w 81317"/>
                  <a:gd name="csY0" fmla="*/ 3649 h 98265"/>
                  <a:gd name="csX1" fmla="*/ 26223 w 81317"/>
                  <a:gd name="csY1" fmla="*/ 170 h 98265"/>
                  <a:gd name="csX2" fmla="*/ 65751 w 81317"/>
                  <a:gd name="csY2" fmla="*/ 9941 h 98265"/>
                  <a:gd name="csX3" fmla="*/ 81203 w 81317"/>
                  <a:gd name="csY3" fmla="*/ 43621 h 98265"/>
                  <a:gd name="csX4" fmla="*/ 69489 w 81317"/>
                  <a:gd name="csY4" fmla="*/ 81688 h 98265"/>
                  <a:gd name="csX5" fmla="*/ 27851 w 81317"/>
                  <a:gd name="csY5" fmla="*/ 97880 h 98265"/>
                  <a:gd name="csX6" fmla="*/ 5293 w 81317"/>
                  <a:gd name="csY6" fmla="*/ 98010 h 98265"/>
                  <a:gd name="csX7" fmla="*/ 0 w 81317"/>
                  <a:gd name="csY7" fmla="*/ 3649 h 98265"/>
                  <a:gd name="csX8" fmla="*/ 17155 w 81317"/>
                  <a:gd name="csY8" fmla="*/ 87776 h 98265"/>
                  <a:gd name="csX9" fmla="*/ 29720 w 81317"/>
                  <a:gd name="csY9" fmla="*/ 87776 h 98265"/>
                  <a:gd name="csX10" fmla="*/ 68286 w 81317"/>
                  <a:gd name="csY10" fmla="*/ 44787 h 98265"/>
                  <a:gd name="csX11" fmla="*/ 27352 w 81317"/>
                  <a:gd name="csY11" fmla="*/ 9960 h 98265"/>
                  <a:gd name="csX12" fmla="*/ 12898 w 81317"/>
                  <a:gd name="csY12" fmla="*/ 12051 h 98265"/>
                  <a:gd name="csX13" fmla="*/ 17155 w 81317"/>
                  <a:gd name="csY13" fmla="*/ 87758 h 982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1317" h="98265">
                    <a:moveTo>
                      <a:pt x="0" y="3649"/>
                    </a:moveTo>
                    <a:cubicBezTo>
                      <a:pt x="7476" y="2095"/>
                      <a:pt x="16396" y="725"/>
                      <a:pt x="26223" y="170"/>
                    </a:cubicBezTo>
                    <a:cubicBezTo>
                      <a:pt x="44007" y="-829"/>
                      <a:pt x="56905" y="2594"/>
                      <a:pt x="65751" y="9941"/>
                    </a:cubicBezTo>
                    <a:cubicBezTo>
                      <a:pt x="74726" y="17288"/>
                      <a:pt x="80333" y="28114"/>
                      <a:pt x="81203" y="43621"/>
                    </a:cubicBezTo>
                    <a:cubicBezTo>
                      <a:pt x="82073" y="59277"/>
                      <a:pt x="77965" y="72361"/>
                      <a:pt x="69489" y="81688"/>
                    </a:cubicBezTo>
                    <a:cubicBezTo>
                      <a:pt x="61032" y="91163"/>
                      <a:pt x="46505" y="96825"/>
                      <a:pt x="27851" y="97880"/>
                    </a:cubicBezTo>
                    <a:cubicBezTo>
                      <a:pt x="19024" y="98380"/>
                      <a:pt x="11603" y="98361"/>
                      <a:pt x="5293" y="98010"/>
                    </a:cubicBezTo>
                    <a:lnTo>
                      <a:pt x="0" y="3649"/>
                    </a:lnTo>
                    <a:close/>
                    <a:moveTo>
                      <a:pt x="17155" y="87776"/>
                    </a:moveTo>
                    <a:cubicBezTo>
                      <a:pt x="20319" y="88165"/>
                      <a:pt x="24872" y="88054"/>
                      <a:pt x="29720" y="87776"/>
                    </a:cubicBezTo>
                    <a:cubicBezTo>
                      <a:pt x="56183" y="86296"/>
                      <a:pt x="69730" y="70677"/>
                      <a:pt x="68286" y="44787"/>
                    </a:cubicBezTo>
                    <a:cubicBezTo>
                      <a:pt x="67157" y="22155"/>
                      <a:pt x="53537" y="8498"/>
                      <a:pt x="27352" y="9960"/>
                    </a:cubicBezTo>
                    <a:cubicBezTo>
                      <a:pt x="20948" y="10311"/>
                      <a:pt x="16137" y="11162"/>
                      <a:pt x="12898" y="12051"/>
                    </a:cubicBezTo>
                    <a:lnTo>
                      <a:pt x="17155" y="87758"/>
                    </a:lnTo>
                    <a:close/>
                  </a:path>
                </a:pathLst>
              </a:custGeom>
              <a:solidFill>
                <a:srgbClr val="58595B"/>
              </a:solidFill>
              <a:ln w="1851" cap="flat">
                <a:noFill/>
                <a:prstDash val="solid"/>
                <a:miter/>
              </a:ln>
            </p:spPr>
            <p:txBody>
              <a:bodyPr/>
              <a:lstStyle/>
              <a:p>
                <a:endParaRPr lang="en-US"/>
              </a:p>
            </p:txBody>
          </p:sp>
          <p:sp>
            <p:nvSpPr>
              <p:cNvPr id="36" name="Freeform 35">
                <a:extLst>
                  <a:ext uri="{FF2B5EF4-FFF2-40B4-BE49-F238E27FC236}">
                    <a16:creationId xmlns:a16="http://schemas.microsoft.com/office/drawing/2014/main" id="{3E115745-E6BF-14B8-D838-B4C7DE5E8566}"/>
                  </a:ext>
                </a:extLst>
              </p:cNvPr>
              <p:cNvSpPr/>
              <p:nvPr/>
            </p:nvSpPr>
            <p:spPr>
              <a:xfrm>
                <a:off x="6574785" y="4759941"/>
                <a:ext cx="13971" cy="96266"/>
              </a:xfrm>
              <a:custGeom>
                <a:avLst/>
                <a:gdLst>
                  <a:gd name="csX0" fmla="*/ 12399 w 13971"/>
                  <a:gd name="csY0" fmla="*/ 0 h 96266"/>
                  <a:gd name="csX1" fmla="*/ 13972 w 13971"/>
                  <a:gd name="csY1" fmla="*/ 96063 h 96266"/>
                  <a:gd name="csX2" fmla="*/ 1573 w 13971"/>
                  <a:gd name="csY2" fmla="*/ 96267 h 96266"/>
                  <a:gd name="csX3" fmla="*/ 0 w 13971"/>
                  <a:gd name="csY3" fmla="*/ 204 h 96266"/>
                  <a:gd name="csX4" fmla="*/ 12399 w 13971"/>
                  <a:gd name="csY4" fmla="*/ 0 h 96266"/>
                </a:gdLst>
                <a:ahLst/>
                <a:cxnLst>
                  <a:cxn ang="0">
                    <a:pos x="csX0" y="csY0"/>
                  </a:cxn>
                  <a:cxn ang="0">
                    <a:pos x="csX1" y="csY1"/>
                  </a:cxn>
                  <a:cxn ang="0">
                    <a:pos x="csX2" y="csY2"/>
                  </a:cxn>
                  <a:cxn ang="0">
                    <a:pos x="csX3" y="csY3"/>
                  </a:cxn>
                  <a:cxn ang="0">
                    <a:pos x="csX4" y="csY4"/>
                  </a:cxn>
                </a:cxnLst>
                <a:rect l="l" t="t" r="r" b="b"/>
                <a:pathLst>
                  <a:path w="13971" h="96266">
                    <a:moveTo>
                      <a:pt x="12399" y="0"/>
                    </a:moveTo>
                    <a:lnTo>
                      <a:pt x="13972" y="96063"/>
                    </a:lnTo>
                    <a:lnTo>
                      <a:pt x="1573" y="96267"/>
                    </a:lnTo>
                    <a:lnTo>
                      <a:pt x="0" y="204"/>
                    </a:lnTo>
                    <a:lnTo>
                      <a:pt x="12399" y="0"/>
                    </a:lnTo>
                    <a:close/>
                  </a:path>
                </a:pathLst>
              </a:custGeom>
              <a:solidFill>
                <a:srgbClr val="58595B"/>
              </a:solidFill>
              <a:ln w="1851" cap="flat">
                <a:noFill/>
                <a:prstDash val="solid"/>
                <a:miter/>
              </a:ln>
            </p:spPr>
            <p:txBody>
              <a:bodyPr/>
              <a:lstStyle/>
              <a:p>
                <a:endParaRPr lang="en-US"/>
              </a:p>
            </p:txBody>
          </p:sp>
          <p:sp>
            <p:nvSpPr>
              <p:cNvPr id="72" name="Freeform 71">
                <a:extLst>
                  <a:ext uri="{FF2B5EF4-FFF2-40B4-BE49-F238E27FC236}">
                    <a16:creationId xmlns:a16="http://schemas.microsoft.com/office/drawing/2014/main" id="{37F6ECDB-9306-4158-DECF-A3A79E580B4F}"/>
                  </a:ext>
                </a:extLst>
              </p:cNvPr>
              <p:cNvSpPr/>
              <p:nvPr/>
            </p:nvSpPr>
            <p:spPr>
              <a:xfrm>
                <a:off x="6610238" y="4759459"/>
                <a:ext cx="72101" cy="98389"/>
              </a:xfrm>
              <a:custGeom>
                <a:avLst/>
                <a:gdLst>
                  <a:gd name="csX0" fmla="*/ 13809 w 72101"/>
                  <a:gd name="csY0" fmla="*/ 259 h 98389"/>
                  <a:gd name="csX1" fmla="*/ 12550 w 72101"/>
                  <a:gd name="csY1" fmla="*/ 57127 h 98389"/>
                  <a:gd name="csX2" fmla="*/ 34239 w 72101"/>
                  <a:gd name="csY2" fmla="*/ 88272 h 98389"/>
                  <a:gd name="csX3" fmla="*/ 58296 w 72101"/>
                  <a:gd name="csY3" fmla="*/ 58145 h 98389"/>
                  <a:gd name="csX4" fmla="*/ 59555 w 72101"/>
                  <a:gd name="csY4" fmla="*/ 1277 h 98389"/>
                  <a:gd name="csX5" fmla="*/ 72102 w 72101"/>
                  <a:gd name="csY5" fmla="*/ 1554 h 98389"/>
                  <a:gd name="csX6" fmla="*/ 70862 w 72101"/>
                  <a:gd name="csY6" fmla="*/ 57571 h 98389"/>
                  <a:gd name="csX7" fmla="*/ 33591 w 72101"/>
                  <a:gd name="csY7" fmla="*/ 98376 h 98389"/>
                  <a:gd name="csX8" fmla="*/ 22 w 72101"/>
                  <a:gd name="csY8" fmla="*/ 56572 h 98389"/>
                  <a:gd name="csX9" fmla="*/ 1280 w 72101"/>
                  <a:gd name="csY9" fmla="*/ 0 h 98389"/>
                  <a:gd name="csX10" fmla="*/ 13827 w 72101"/>
                  <a:gd name="csY10" fmla="*/ 278 h 983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2101" h="98389">
                    <a:moveTo>
                      <a:pt x="13809" y="259"/>
                    </a:moveTo>
                    <a:lnTo>
                      <a:pt x="12550" y="57127"/>
                    </a:lnTo>
                    <a:cubicBezTo>
                      <a:pt x="12069" y="78649"/>
                      <a:pt x="21414" y="87976"/>
                      <a:pt x="34239" y="88272"/>
                    </a:cubicBezTo>
                    <a:cubicBezTo>
                      <a:pt x="48488" y="88587"/>
                      <a:pt x="57815" y="79389"/>
                      <a:pt x="58296" y="58145"/>
                    </a:cubicBezTo>
                    <a:lnTo>
                      <a:pt x="59555" y="1277"/>
                    </a:lnTo>
                    <a:lnTo>
                      <a:pt x="72102" y="1554"/>
                    </a:lnTo>
                    <a:lnTo>
                      <a:pt x="70862" y="57571"/>
                    </a:lnTo>
                    <a:cubicBezTo>
                      <a:pt x="70214" y="87069"/>
                      <a:pt x="54410" y="98839"/>
                      <a:pt x="33591" y="98376"/>
                    </a:cubicBezTo>
                    <a:cubicBezTo>
                      <a:pt x="13920" y="97932"/>
                      <a:pt x="-644" y="86348"/>
                      <a:pt x="22" y="56572"/>
                    </a:cubicBezTo>
                    <a:lnTo>
                      <a:pt x="1280" y="0"/>
                    </a:lnTo>
                    <a:lnTo>
                      <a:pt x="13827" y="278"/>
                    </a:lnTo>
                    <a:close/>
                  </a:path>
                </a:pathLst>
              </a:custGeom>
              <a:solidFill>
                <a:srgbClr val="58595B"/>
              </a:solidFill>
              <a:ln w="1851" cap="flat">
                <a:noFill/>
                <a:prstDash val="solid"/>
                <a:miter/>
              </a:ln>
            </p:spPr>
            <p:txBody>
              <a:bodyPr/>
              <a:lstStyle/>
              <a:p>
                <a:endParaRPr lang="en-US"/>
              </a:p>
            </p:txBody>
          </p:sp>
          <p:sp>
            <p:nvSpPr>
              <p:cNvPr id="78" name="Freeform 77">
                <a:extLst>
                  <a:ext uri="{FF2B5EF4-FFF2-40B4-BE49-F238E27FC236}">
                    <a16:creationId xmlns:a16="http://schemas.microsoft.com/office/drawing/2014/main" id="{8318C10B-77D2-D3C0-6485-528CDE8F6751}"/>
                  </a:ext>
                </a:extLst>
              </p:cNvPr>
              <p:cNvSpPr/>
              <p:nvPr/>
            </p:nvSpPr>
            <p:spPr>
              <a:xfrm>
                <a:off x="6697718" y="4762420"/>
                <a:ext cx="99986" cy="103557"/>
              </a:xfrm>
              <a:custGeom>
                <a:avLst/>
                <a:gdLst>
                  <a:gd name="csX0" fmla="*/ 86792 w 99986"/>
                  <a:gd name="csY0" fmla="*/ 60273 h 103557"/>
                  <a:gd name="csX1" fmla="*/ 88939 w 99986"/>
                  <a:gd name="csY1" fmla="*/ 18820 h 103557"/>
                  <a:gd name="csX2" fmla="*/ 88513 w 99986"/>
                  <a:gd name="csY2" fmla="*/ 18783 h 103557"/>
                  <a:gd name="csX3" fmla="*/ 73320 w 99986"/>
                  <a:gd name="csY3" fmla="*/ 54092 h 103557"/>
                  <a:gd name="csX4" fmla="*/ 52427 w 99986"/>
                  <a:gd name="csY4" fmla="*/ 99080 h 103557"/>
                  <a:gd name="csX5" fmla="*/ 43063 w 99986"/>
                  <a:gd name="csY5" fmla="*/ 98265 h 103557"/>
                  <a:gd name="csX6" fmla="*/ 31515 w 99986"/>
                  <a:gd name="csY6" fmla="*/ 51353 h 103557"/>
                  <a:gd name="csX7" fmla="*/ 23650 w 99986"/>
                  <a:gd name="csY7" fmla="*/ 13195 h 103557"/>
                  <a:gd name="csX8" fmla="*/ 23373 w 99986"/>
                  <a:gd name="csY8" fmla="*/ 13195 h 103557"/>
                  <a:gd name="csX9" fmla="*/ 17877 w 99986"/>
                  <a:gd name="csY9" fmla="*/ 55332 h 103557"/>
                  <a:gd name="csX10" fmla="*/ 11788 w 99986"/>
                  <a:gd name="csY10" fmla="*/ 96156 h 103557"/>
                  <a:gd name="csX11" fmla="*/ 0 w 99986"/>
                  <a:gd name="csY11" fmla="*/ 95138 h 103557"/>
                  <a:gd name="csX12" fmla="*/ 14916 w 99986"/>
                  <a:gd name="csY12" fmla="*/ 0 h 103557"/>
                  <a:gd name="csX13" fmla="*/ 30683 w 99986"/>
                  <a:gd name="csY13" fmla="*/ 1351 h 103557"/>
                  <a:gd name="csX14" fmla="*/ 43026 w 99986"/>
                  <a:gd name="csY14" fmla="*/ 49059 h 103557"/>
                  <a:gd name="csX15" fmla="*/ 49910 w 99986"/>
                  <a:gd name="csY15" fmla="*/ 82128 h 103557"/>
                  <a:gd name="csX16" fmla="*/ 50336 w 99986"/>
                  <a:gd name="csY16" fmla="*/ 82165 h 103557"/>
                  <a:gd name="csX17" fmla="*/ 63197 w 99986"/>
                  <a:gd name="csY17" fmla="*/ 50798 h 103557"/>
                  <a:gd name="csX18" fmla="*/ 84220 w 99986"/>
                  <a:gd name="csY18" fmla="*/ 5977 h 103557"/>
                  <a:gd name="csX19" fmla="*/ 99986 w 99986"/>
                  <a:gd name="csY19" fmla="*/ 7328 h 103557"/>
                  <a:gd name="csX20" fmla="*/ 97710 w 99986"/>
                  <a:gd name="csY20" fmla="*/ 103558 h 103557"/>
                  <a:gd name="csX21" fmla="*/ 85645 w 99986"/>
                  <a:gd name="csY21" fmla="*/ 102522 h 103557"/>
                  <a:gd name="csX22" fmla="*/ 86847 w 99986"/>
                  <a:gd name="csY22" fmla="*/ 60273 h 103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99986" h="103557">
                    <a:moveTo>
                      <a:pt x="86792" y="60273"/>
                    </a:moveTo>
                    <a:cubicBezTo>
                      <a:pt x="87236" y="46856"/>
                      <a:pt x="87754" y="30738"/>
                      <a:pt x="88939" y="18820"/>
                    </a:cubicBezTo>
                    <a:lnTo>
                      <a:pt x="88513" y="18783"/>
                    </a:lnTo>
                    <a:cubicBezTo>
                      <a:pt x="84275" y="29720"/>
                      <a:pt x="79279" y="41305"/>
                      <a:pt x="73320" y="54092"/>
                    </a:cubicBezTo>
                    <a:lnTo>
                      <a:pt x="52427" y="99080"/>
                    </a:lnTo>
                    <a:lnTo>
                      <a:pt x="43063" y="98265"/>
                    </a:lnTo>
                    <a:lnTo>
                      <a:pt x="31515" y="51353"/>
                    </a:lnTo>
                    <a:cubicBezTo>
                      <a:pt x="28129" y="37474"/>
                      <a:pt x="25353" y="24779"/>
                      <a:pt x="23650" y="13195"/>
                    </a:cubicBezTo>
                    <a:lnTo>
                      <a:pt x="23373" y="13195"/>
                    </a:lnTo>
                    <a:cubicBezTo>
                      <a:pt x="22059" y="25075"/>
                      <a:pt x="19968" y="41064"/>
                      <a:pt x="17877" y="55332"/>
                    </a:cubicBezTo>
                    <a:lnTo>
                      <a:pt x="11788" y="96156"/>
                    </a:lnTo>
                    <a:lnTo>
                      <a:pt x="0" y="95138"/>
                    </a:lnTo>
                    <a:lnTo>
                      <a:pt x="14916" y="0"/>
                    </a:lnTo>
                    <a:lnTo>
                      <a:pt x="30683" y="1351"/>
                    </a:lnTo>
                    <a:lnTo>
                      <a:pt x="43026" y="49059"/>
                    </a:lnTo>
                    <a:cubicBezTo>
                      <a:pt x="45987" y="61180"/>
                      <a:pt x="48355" y="71969"/>
                      <a:pt x="49910" y="82128"/>
                    </a:cubicBezTo>
                    <a:lnTo>
                      <a:pt x="50336" y="82165"/>
                    </a:lnTo>
                    <a:cubicBezTo>
                      <a:pt x="53574" y="72709"/>
                      <a:pt x="57886" y="62494"/>
                      <a:pt x="63197" y="50798"/>
                    </a:cubicBezTo>
                    <a:lnTo>
                      <a:pt x="84220" y="5977"/>
                    </a:lnTo>
                    <a:lnTo>
                      <a:pt x="99986" y="7328"/>
                    </a:lnTo>
                    <a:lnTo>
                      <a:pt x="97710" y="103558"/>
                    </a:lnTo>
                    <a:lnTo>
                      <a:pt x="85645" y="102522"/>
                    </a:lnTo>
                    <a:lnTo>
                      <a:pt x="86847" y="60273"/>
                    </a:lnTo>
                    <a:close/>
                  </a:path>
                </a:pathLst>
              </a:custGeom>
              <a:solidFill>
                <a:srgbClr val="58595B"/>
              </a:solidFill>
              <a:ln w="1851" cap="flat">
                <a:noFill/>
                <a:prstDash val="solid"/>
                <a:miter/>
              </a:ln>
            </p:spPr>
            <p:txBody>
              <a:bodyPr/>
              <a:lstStyle/>
              <a:p>
                <a:endParaRPr lang="en-US"/>
              </a:p>
            </p:txBody>
          </p:sp>
          <p:sp>
            <p:nvSpPr>
              <p:cNvPr id="79" name="Freeform 78">
                <a:extLst>
                  <a:ext uri="{FF2B5EF4-FFF2-40B4-BE49-F238E27FC236}">
                    <a16:creationId xmlns:a16="http://schemas.microsoft.com/office/drawing/2014/main" id="{154173CE-6872-3759-C91C-C4840CC93F40}"/>
                  </a:ext>
                </a:extLst>
              </p:cNvPr>
              <p:cNvSpPr/>
              <p:nvPr/>
            </p:nvSpPr>
            <p:spPr>
              <a:xfrm>
                <a:off x="7452177" y="5018391"/>
                <a:ext cx="112588" cy="119528"/>
              </a:xfrm>
              <a:custGeom>
                <a:avLst/>
                <a:gdLst>
                  <a:gd name="csX0" fmla="*/ 63401 w 112588"/>
                  <a:gd name="csY0" fmla="*/ 6847 h 119528"/>
                  <a:gd name="csX1" fmla="*/ 41194 w 112588"/>
                  <a:gd name="csY1" fmla="*/ 40361 h 119528"/>
                  <a:gd name="csX2" fmla="*/ 79926 w 112588"/>
                  <a:gd name="csY2" fmla="*/ 66028 h 119528"/>
                  <a:gd name="csX3" fmla="*/ 102133 w 112588"/>
                  <a:gd name="csY3" fmla="*/ 32514 h 119528"/>
                  <a:gd name="csX4" fmla="*/ 112589 w 112588"/>
                  <a:gd name="csY4" fmla="*/ 39436 h 119528"/>
                  <a:gd name="csX5" fmla="*/ 59533 w 112588"/>
                  <a:gd name="csY5" fmla="*/ 119528 h 119528"/>
                  <a:gd name="csX6" fmla="*/ 49077 w 112588"/>
                  <a:gd name="csY6" fmla="*/ 112607 h 119528"/>
                  <a:gd name="csX7" fmla="*/ 73949 w 112588"/>
                  <a:gd name="csY7" fmla="*/ 75059 h 119528"/>
                  <a:gd name="csX8" fmla="*/ 35216 w 112588"/>
                  <a:gd name="csY8" fmla="*/ 49392 h 119528"/>
                  <a:gd name="csX9" fmla="*/ 10345 w 112588"/>
                  <a:gd name="csY9" fmla="*/ 86940 h 119528"/>
                  <a:gd name="csX10" fmla="*/ 0 w 112588"/>
                  <a:gd name="csY10" fmla="*/ 80093 h 119528"/>
                  <a:gd name="csX11" fmla="*/ 53056 w 112588"/>
                  <a:gd name="csY11" fmla="*/ 0 h 119528"/>
                  <a:gd name="csX12" fmla="*/ 63401 w 112588"/>
                  <a:gd name="csY12" fmla="*/ 6847 h 1195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2588" h="119528">
                    <a:moveTo>
                      <a:pt x="63401" y="6847"/>
                    </a:moveTo>
                    <a:lnTo>
                      <a:pt x="41194" y="40361"/>
                    </a:lnTo>
                    <a:lnTo>
                      <a:pt x="79926" y="66028"/>
                    </a:lnTo>
                    <a:lnTo>
                      <a:pt x="102133" y="32514"/>
                    </a:lnTo>
                    <a:lnTo>
                      <a:pt x="112589" y="39436"/>
                    </a:lnTo>
                    <a:lnTo>
                      <a:pt x="59533" y="119528"/>
                    </a:lnTo>
                    <a:lnTo>
                      <a:pt x="49077" y="112607"/>
                    </a:lnTo>
                    <a:lnTo>
                      <a:pt x="73949" y="75059"/>
                    </a:lnTo>
                    <a:lnTo>
                      <a:pt x="35216" y="49392"/>
                    </a:lnTo>
                    <a:lnTo>
                      <a:pt x="10345" y="86940"/>
                    </a:lnTo>
                    <a:lnTo>
                      <a:pt x="0" y="80093"/>
                    </a:lnTo>
                    <a:lnTo>
                      <a:pt x="53056" y="0"/>
                    </a:lnTo>
                    <a:lnTo>
                      <a:pt x="63401" y="6847"/>
                    </a:lnTo>
                    <a:close/>
                  </a:path>
                </a:pathLst>
              </a:custGeom>
              <a:solidFill>
                <a:srgbClr val="58595B"/>
              </a:solidFill>
              <a:ln w="1851" cap="flat">
                <a:noFill/>
                <a:prstDash val="solid"/>
                <a:miter/>
              </a:ln>
            </p:spPr>
            <p:txBody>
              <a:bodyPr/>
              <a:lstStyle/>
              <a:p>
                <a:endParaRPr lang="en-US"/>
              </a:p>
            </p:txBody>
          </p:sp>
          <p:sp>
            <p:nvSpPr>
              <p:cNvPr id="80" name="Freeform 79">
                <a:extLst>
                  <a:ext uri="{FF2B5EF4-FFF2-40B4-BE49-F238E27FC236}">
                    <a16:creationId xmlns:a16="http://schemas.microsoft.com/office/drawing/2014/main" id="{231840EB-56AE-D209-AAFF-B3DC665DF293}"/>
                  </a:ext>
                </a:extLst>
              </p:cNvPr>
              <p:cNvSpPr/>
              <p:nvPr/>
            </p:nvSpPr>
            <p:spPr>
              <a:xfrm>
                <a:off x="7528291" y="5072150"/>
                <a:ext cx="66250" cy="85181"/>
              </a:xfrm>
              <a:custGeom>
                <a:avLst/>
                <a:gdLst>
                  <a:gd name="csX0" fmla="*/ 66250 w 66250"/>
                  <a:gd name="csY0" fmla="*/ 7254 h 85181"/>
                  <a:gd name="csX1" fmla="*/ 10067 w 66250"/>
                  <a:gd name="csY1" fmla="*/ 85182 h 85181"/>
                  <a:gd name="csX2" fmla="*/ 0 w 66250"/>
                  <a:gd name="csY2" fmla="*/ 77928 h 85181"/>
                  <a:gd name="csX3" fmla="*/ 56183 w 66250"/>
                  <a:gd name="csY3" fmla="*/ 0 h 85181"/>
                  <a:gd name="csX4" fmla="*/ 66250 w 66250"/>
                  <a:gd name="csY4" fmla="*/ 7254 h 85181"/>
                </a:gdLst>
                <a:ahLst/>
                <a:cxnLst>
                  <a:cxn ang="0">
                    <a:pos x="csX0" y="csY0"/>
                  </a:cxn>
                  <a:cxn ang="0">
                    <a:pos x="csX1" y="csY1"/>
                  </a:cxn>
                  <a:cxn ang="0">
                    <a:pos x="csX2" y="csY2"/>
                  </a:cxn>
                  <a:cxn ang="0">
                    <a:pos x="csX3" y="csY3"/>
                  </a:cxn>
                  <a:cxn ang="0">
                    <a:pos x="csX4" y="csY4"/>
                  </a:cxn>
                </a:cxnLst>
                <a:rect l="l" t="t" r="r" b="b"/>
                <a:pathLst>
                  <a:path w="66250" h="85181">
                    <a:moveTo>
                      <a:pt x="66250" y="7254"/>
                    </a:moveTo>
                    <a:lnTo>
                      <a:pt x="10067" y="85182"/>
                    </a:lnTo>
                    <a:lnTo>
                      <a:pt x="0" y="77928"/>
                    </a:lnTo>
                    <a:lnTo>
                      <a:pt x="56183" y="0"/>
                    </a:lnTo>
                    <a:lnTo>
                      <a:pt x="66250" y="7254"/>
                    </a:lnTo>
                    <a:close/>
                  </a:path>
                </a:pathLst>
              </a:custGeom>
              <a:solidFill>
                <a:srgbClr val="58595B"/>
              </a:solidFill>
              <a:ln w="1851" cap="flat">
                <a:noFill/>
                <a:prstDash val="solid"/>
                <a:miter/>
              </a:ln>
            </p:spPr>
            <p:txBody>
              <a:bodyPr/>
              <a:lstStyle/>
              <a:p>
                <a:endParaRPr lang="en-US"/>
              </a:p>
            </p:txBody>
          </p:sp>
          <p:sp>
            <p:nvSpPr>
              <p:cNvPr id="81" name="Freeform 80">
                <a:extLst>
                  <a:ext uri="{FF2B5EF4-FFF2-40B4-BE49-F238E27FC236}">
                    <a16:creationId xmlns:a16="http://schemas.microsoft.com/office/drawing/2014/main" id="{84F8909D-8B5A-75B1-1E6B-76CB333C4C3B}"/>
                  </a:ext>
                </a:extLst>
              </p:cNvPr>
              <p:cNvSpPr/>
              <p:nvPr/>
            </p:nvSpPr>
            <p:spPr>
              <a:xfrm>
                <a:off x="7568249" y="5108793"/>
                <a:ext cx="99520" cy="102261"/>
              </a:xfrm>
              <a:custGeom>
                <a:avLst/>
                <a:gdLst>
                  <a:gd name="csX0" fmla="*/ 47297 w 99520"/>
                  <a:gd name="csY0" fmla="*/ 102262 h 102261"/>
                  <a:gd name="csX1" fmla="*/ 20816 w 99520"/>
                  <a:gd name="csY1" fmla="*/ 88234 h 102261"/>
                  <a:gd name="csX2" fmla="*/ 348 w 99520"/>
                  <a:gd name="csY2" fmla="*/ 56108 h 102261"/>
                  <a:gd name="csX3" fmla="*/ 11840 w 99520"/>
                  <a:gd name="csY3" fmla="*/ 19671 h 102261"/>
                  <a:gd name="csX4" fmla="*/ 83383 w 99520"/>
                  <a:gd name="csY4" fmla="*/ 12657 h 102261"/>
                  <a:gd name="csX5" fmla="*/ 99520 w 99520"/>
                  <a:gd name="csY5" fmla="*/ 30885 h 102261"/>
                  <a:gd name="csX6" fmla="*/ 90934 w 99520"/>
                  <a:gd name="csY6" fmla="*/ 37010 h 102261"/>
                  <a:gd name="csX7" fmla="*/ 76758 w 99520"/>
                  <a:gd name="csY7" fmla="*/ 20670 h 102261"/>
                  <a:gd name="csX8" fmla="*/ 22537 w 99520"/>
                  <a:gd name="csY8" fmla="*/ 27295 h 102261"/>
                  <a:gd name="csX9" fmla="*/ 27848 w 99520"/>
                  <a:gd name="csY9" fmla="*/ 80665 h 102261"/>
                  <a:gd name="csX10" fmla="*/ 42449 w 99520"/>
                  <a:gd name="csY10" fmla="*/ 88826 h 102261"/>
                  <a:gd name="csX11" fmla="*/ 60103 w 99520"/>
                  <a:gd name="csY11" fmla="*/ 66268 h 102261"/>
                  <a:gd name="csX12" fmla="*/ 44725 w 99520"/>
                  <a:gd name="csY12" fmla="*/ 54239 h 102261"/>
                  <a:gd name="csX13" fmla="*/ 50869 w 99520"/>
                  <a:gd name="csY13" fmla="*/ 46374 h 102261"/>
                  <a:gd name="csX14" fmla="*/ 75796 w 99520"/>
                  <a:gd name="csY14" fmla="*/ 65879 h 102261"/>
                  <a:gd name="csX15" fmla="*/ 47334 w 99520"/>
                  <a:gd name="csY15" fmla="*/ 102262 h 1022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520" h="102261">
                    <a:moveTo>
                      <a:pt x="47297" y="102262"/>
                    </a:moveTo>
                    <a:cubicBezTo>
                      <a:pt x="41690" y="100411"/>
                      <a:pt x="31031" y="96229"/>
                      <a:pt x="20816" y="88234"/>
                    </a:cubicBezTo>
                    <a:cubicBezTo>
                      <a:pt x="9361" y="79278"/>
                      <a:pt x="2217" y="68988"/>
                      <a:pt x="348" y="56108"/>
                    </a:cubicBezTo>
                    <a:cubicBezTo>
                      <a:pt x="-1243" y="44727"/>
                      <a:pt x="2624" y="31459"/>
                      <a:pt x="11840" y="19671"/>
                    </a:cubicBezTo>
                    <a:cubicBezTo>
                      <a:pt x="29606" y="-2814"/>
                      <a:pt x="58012" y="-7200"/>
                      <a:pt x="83383" y="12657"/>
                    </a:cubicBezTo>
                    <a:cubicBezTo>
                      <a:pt x="92137" y="19504"/>
                      <a:pt x="97503" y="26777"/>
                      <a:pt x="99520" y="30885"/>
                    </a:cubicBezTo>
                    <a:lnTo>
                      <a:pt x="90934" y="37010"/>
                    </a:lnTo>
                    <a:cubicBezTo>
                      <a:pt x="88306" y="32051"/>
                      <a:pt x="84383" y="26647"/>
                      <a:pt x="76758" y="20670"/>
                    </a:cubicBezTo>
                    <a:cubicBezTo>
                      <a:pt x="58345" y="6272"/>
                      <a:pt x="37378" y="8327"/>
                      <a:pt x="22537" y="27295"/>
                    </a:cubicBezTo>
                    <a:cubicBezTo>
                      <a:pt x="7529" y="46485"/>
                      <a:pt x="10212" y="66879"/>
                      <a:pt x="27848" y="80665"/>
                    </a:cubicBezTo>
                    <a:cubicBezTo>
                      <a:pt x="34251" y="85662"/>
                      <a:pt x="39321" y="88197"/>
                      <a:pt x="42449" y="88826"/>
                    </a:cubicBezTo>
                    <a:lnTo>
                      <a:pt x="60103" y="66268"/>
                    </a:lnTo>
                    <a:lnTo>
                      <a:pt x="44725" y="54239"/>
                    </a:lnTo>
                    <a:lnTo>
                      <a:pt x="50869" y="46374"/>
                    </a:lnTo>
                    <a:lnTo>
                      <a:pt x="75796" y="65879"/>
                    </a:lnTo>
                    <a:lnTo>
                      <a:pt x="47334" y="102262"/>
                    </a:lnTo>
                    <a:close/>
                  </a:path>
                </a:pathLst>
              </a:custGeom>
              <a:solidFill>
                <a:srgbClr val="58595B"/>
              </a:solidFill>
              <a:ln w="1851" cap="flat">
                <a:noFill/>
                <a:prstDash val="solid"/>
                <a:miter/>
              </a:ln>
            </p:spPr>
            <p:txBody>
              <a:bodyPr/>
              <a:lstStyle/>
              <a:p>
                <a:endParaRPr lang="en-US"/>
              </a:p>
            </p:txBody>
          </p:sp>
          <p:sp>
            <p:nvSpPr>
              <p:cNvPr id="82" name="Freeform 81">
                <a:extLst>
                  <a:ext uri="{FF2B5EF4-FFF2-40B4-BE49-F238E27FC236}">
                    <a16:creationId xmlns:a16="http://schemas.microsoft.com/office/drawing/2014/main" id="{CB9C29E6-E813-DE9A-2BB9-CE319588ACB7}"/>
                  </a:ext>
                </a:extLst>
              </p:cNvPr>
              <p:cNvSpPr/>
              <p:nvPr/>
            </p:nvSpPr>
            <p:spPr>
              <a:xfrm>
                <a:off x="7626409" y="5153520"/>
                <a:ext cx="117048" cy="119287"/>
              </a:xfrm>
              <a:custGeom>
                <a:avLst/>
                <a:gdLst>
                  <a:gd name="csX0" fmla="*/ 72727 w 117048"/>
                  <a:gd name="csY0" fmla="*/ 8180 h 119287"/>
                  <a:gd name="csX1" fmla="*/ 46190 w 117048"/>
                  <a:gd name="csY1" fmla="*/ 38381 h 119287"/>
                  <a:gd name="csX2" fmla="*/ 81092 w 117048"/>
                  <a:gd name="csY2" fmla="*/ 69045 h 119287"/>
                  <a:gd name="csX3" fmla="*/ 107629 w 117048"/>
                  <a:gd name="csY3" fmla="*/ 38843 h 119287"/>
                  <a:gd name="csX4" fmla="*/ 117049 w 117048"/>
                  <a:gd name="csY4" fmla="*/ 47116 h 119287"/>
                  <a:gd name="csX5" fmla="*/ 53630 w 117048"/>
                  <a:gd name="csY5" fmla="*/ 119288 h 119287"/>
                  <a:gd name="csX6" fmla="*/ 44210 w 117048"/>
                  <a:gd name="csY6" fmla="*/ 111016 h 119287"/>
                  <a:gd name="csX7" fmla="*/ 73949 w 117048"/>
                  <a:gd name="csY7" fmla="*/ 77187 h 119287"/>
                  <a:gd name="csX8" fmla="*/ 39047 w 117048"/>
                  <a:gd name="csY8" fmla="*/ 46523 h 119287"/>
                  <a:gd name="csX9" fmla="*/ 9308 w 117048"/>
                  <a:gd name="csY9" fmla="*/ 80352 h 119287"/>
                  <a:gd name="csX10" fmla="*/ 0 w 117048"/>
                  <a:gd name="csY10" fmla="*/ 72172 h 119287"/>
                  <a:gd name="csX11" fmla="*/ 63419 w 117048"/>
                  <a:gd name="csY11" fmla="*/ 0 h 119287"/>
                  <a:gd name="csX12" fmla="*/ 72727 w 117048"/>
                  <a:gd name="csY12" fmla="*/ 8180 h 1192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7048" h="119287">
                    <a:moveTo>
                      <a:pt x="72727" y="8180"/>
                    </a:moveTo>
                    <a:lnTo>
                      <a:pt x="46190" y="38381"/>
                    </a:lnTo>
                    <a:lnTo>
                      <a:pt x="81092" y="69045"/>
                    </a:lnTo>
                    <a:lnTo>
                      <a:pt x="107629" y="38843"/>
                    </a:lnTo>
                    <a:lnTo>
                      <a:pt x="117049" y="47116"/>
                    </a:lnTo>
                    <a:lnTo>
                      <a:pt x="53630" y="119288"/>
                    </a:lnTo>
                    <a:lnTo>
                      <a:pt x="44210" y="111016"/>
                    </a:lnTo>
                    <a:lnTo>
                      <a:pt x="73949" y="77187"/>
                    </a:lnTo>
                    <a:lnTo>
                      <a:pt x="39047" y="46523"/>
                    </a:lnTo>
                    <a:lnTo>
                      <a:pt x="9308" y="80352"/>
                    </a:lnTo>
                    <a:lnTo>
                      <a:pt x="0" y="72172"/>
                    </a:lnTo>
                    <a:lnTo>
                      <a:pt x="63419" y="0"/>
                    </a:lnTo>
                    <a:lnTo>
                      <a:pt x="72727" y="8180"/>
                    </a:lnTo>
                    <a:close/>
                  </a:path>
                </a:pathLst>
              </a:custGeom>
              <a:solidFill>
                <a:srgbClr val="58595B"/>
              </a:solidFill>
              <a:ln w="1851" cap="flat">
                <a:noFill/>
                <a:prstDash val="solid"/>
                <a:miter/>
              </a:ln>
            </p:spPr>
            <p:txBody>
              <a:bodyPr/>
              <a:lstStyle/>
              <a:p>
                <a:endParaRPr lang="en-US"/>
              </a:p>
            </p:txBody>
          </p:sp>
          <p:sp>
            <p:nvSpPr>
              <p:cNvPr id="83" name="Freeform 82">
                <a:extLst>
                  <a:ext uri="{FF2B5EF4-FFF2-40B4-BE49-F238E27FC236}">
                    <a16:creationId xmlns:a16="http://schemas.microsoft.com/office/drawing/2014/main" id="{472C9E03-746A-BABB-8A9D-A9FFA1742E09}"/>
                  </a:ext>
                </a:extLst>
              </p:cNvPr>
              <p:cNvSpPr/>
              <p:nvPr/>
            </p:nvSpPr>
            <p:spPr>
              <a:xfrm>
                <a:off x="8009347" y="5628450"/>
                <a:ext cx="107407" cy="84367"/>
              </a:xfrm>
              <a:custGeom>
                <a:avLst/>
                <a:gdLst>
                  <a:gd name="csX0" fmla="*/ 19 w 107407"/>
                  <a:gd name="csY0" fmla="*/ 72228 h 84367"/>
                  <a:gd name="csX1" fmla="*/ 70710 w 107407"/>
                  <a:gd name="csY1" fmla="*/ 0 h 84367"/>
                  <a:gd name="csX2" fmla="*/ 76910 w 107407"/>
                  <a:gd name="csY2" fmla="*/ 11881 h 84367"/>
                  <a:gd name="csX3" fmla="*/ 41860 w 107407"/>
                  <a:gd name="csY3" fmla="*/ 47042 h 84367"/>
                  <a:gd name="csX4" fmla="*/ 14749 w 107407"/>
                  <a:gd name="csY4" fmla="*/ 72746 h 84367"/>
                  <a:gd name="csX5" fmla="*/ 14879 w 107407"/>
                  <a:gd name="csY5" fmla="*/ 73005 h 84367"/>
                  <a:gd name="csX6" fmla="*/ 51687 w 107407"/>
                  <a:gd name="csY6" fmla="*/ 66195 h 84367"/>
                  <a:gd name="csX7" fmla="*/ 101282 w 107407"/>
                  <a:gd name="csY7" fmla="*/ 58663 h 84367"/>
                  <a:gd name="csX8" fmla="*/ 107407 w 107407"/>
                  <a:gd name="csY8" fmla="*/ 70414 h 84367"/>
                  <a:gd name="csX9" fmla="*/ 6329 w 107407"/>
                  <a:gd name="csY9" fmla="*/ 84368 h 84367"/>
                  <a:gd name="csX10" fmla="*/ 0 w 107407"/>
                  <a:gd name="csY10" fmla="*/ 72228 h 843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7407" h="84367">
                    <a:moveTo>
                      <a:pt x="19" y="72228"/>
                    </a:moveTo>
                    <a:lnTo>
                      <a:pt x="70710" y="0"/>
                    </a:lnTo>
                    <a:lnTo>
                      <a:pt x="76910" y="11881"/>
                    </a:lnTo>
                    <a:lnTo>
                      <a:pt x="41860" y="47042"/>
                    </a:lnTo>
                    <a:cubicBezTo>
                      <a:pt x="32274" y="56702"/>
                      <a:pt x="23558" y="65270"/>
                      <a:pt x="14749" y="72746"/>
                    </a:cubicBezTo>
                    <a:lnTo>
                      <a:pt x="14879" y="73005"/>
                    </a:lnTo>
                    <a:cubicBezTo>
                      <a:pt x="25982" y="70266"/>
                      <a:pt x="38584" y="68194"/>
                      <a:pt x="51687" y="66195"/>
                    </a:cubicBezTo>
                    <a:lnTo>
                      <a:pt x="101282" y="58663"/>
                    </a:lnTo>
                    <a:lnTo>
                      <a:pt x="107407" y="70414"/>
                    </a:lnTo>
                    <a:lnTo>
                      <a:pt x="6329" y="84368"/>
                    </a:lnTo>
                    <a:lnTo>
                      <a:pt x="0" y="72228"/>
                    </a:lnTo>
                    <a:close/>
                  </a:path>
                </a:pathLst>
              </a:custGeom>
              <a:solidFill>
                <a:srgbClr val="58595B"/>
              </a:solidFill>
              <a:ln w="1851" cap="flat">
                <a:noFill/>
                <a:prstDash val="solid"/>
                <a:miter/>
              </a:ln>
            </p:spPr>
            <p:txBody>
              <a:bodyPr/>
              <a:lstStyle/>
              <a:p>
                <a:endParaRPr lang="en-US"/>
              </a:p>
            </p:txBody>
          </p:sp>
          <p:sp>
            <p:nvSpPr>
              <p:cNvPr id="84" name="Freeform 83">
                <a:extLst>
                  <a:ext uri="{FF2B5EF4-FFF2-40B4-BE49-F238E27FC236}">
                    <a16:creationId xmlns:a16="http://schemas.microsoft.com/office/drawing/2014/main" id="{DC318A97-2EB5-B919-DAC2-7C4F83923B4B}"/>
                  </a:ext>
                </a:extLst>
              </p:cNvPr>
              <p:cNvSpPr/>
              <p:nvPr/>
            </p:nvSpPr>
            <p:spPr>
              <a:xfrm>
                <a:off x="8035367" y="5711412"/>
                <a:ext cx="108980" cy="89401"/>
              </a:xfrm>
              <a:custGeom>
                <a:avLst/>
                <a:gdLst>
                  <a:gd name="csX0" fmla="*/ 61772 w 108980"/>
                  <a:gd name="csY0" fmla="*/ 66584 h 89401"/>
                  <a:gd name="csX1" fmla="*/ 46079 w 108980"/>
                  <a:gd name="csY1" fmla="*/ 32700 h 89401"/>
                  <a:gd name="csX2" fmla="*/ 14656 w 108980"/>
                  <a:gd name="csY2" fmla="*/ 47264 h 89401"/>
                  <a:gd name="csX3" fmla="*/ 32144 w 108980"/>
                  <a:gd name="csY3" fmla="*/ 85034 h 89401"/>
                  <a:gd name="csX4" fmla="*/ 22707 w 108980"/>
                  <a:gd name="csY4" fmla="*/ 89401 h 89401"/>
                  <a:gd name="csX5" fmla="*/ 0 w 108980"/>
                  <a:gd name="csY5" fmla="*/ 40379 h 89401"/>
                  <a:gd name="csX6" fmla="*/ 87162 w 108980"/>
                  <a:gd name="csY6" fmla="*/ 0 h 89401"/>
                  <a:gd name="csX7" fmla="*/ 108980 w 108980"/>
                  <a:gd name="csY7" fmla="*/ 47079 h 89401"/>
                  <a:gd name="csX8" fmla="*/ 99542 w 108980"/>
                  <a:gd name="csY8" fmla="*/ 51446 h 89401"/>
                  <a:gd name="csX9" fmla="*/ 82943 w 108980"/>
                  <a:gd name="csY9" fmla="*/ 15619 h 89401"/>
                  <a:gd name="csX10" fmla="*/ 55387 w 108980"/>
                  <a:gd name="csY10" fmla="*/ 28388 h 89401"/>
                  <a:gd name="csX11" fmla="*/ 71081 w 108980"/>
                  <a:gd name="csY11" fmla="*/ 62272 h 89401"/>
                  <a:gd name="csX12" fmla="*/ 61772 w 108980"/>
                  <a:gd name="csY12" fmla="*/ 66584 h 894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8980" h="89401">
                    <a:moveTo>
                      <a:pt x="61772" y="66584"/>
                    </a:moveTo>
                    <a:lnTo>
                      <a:pt x="46079" y="32700"/>
                    </a:lnTo>
                    <a:lnTo>
                      <a:pt x="14656" y="47264"/>
                    </a:lnTo>
                    <a:lnTo>
                      <a:pt x="32144" y="85034"/>
                    </a:lnTo>
                    <a:lnTo>
                      <a:pt x="22707" y="89401"/>
                    </a:lnTo>
                    <a:lnTo>
                      <a:pt x="0" y="40379"/>
                    </a:lnTo>
                    <a:lnTo>
                      <a:pt x="87162" y="0"/>
                    </a:lnTo>
                    <a:lnTo>
                      <a:pt x="108980" y="47079"/>
                    </a:lnTo>
                    <a:lnTo>
                      <a:pt x="99542" y="51446"/>
                    </a:lnTo>
                    <a:lnTo>
                      <a:pt x="82943" y="15619"/>
                    </a:lnTo>
                    <a:lnTo>
                      <a:pt x="55387" y="28388"/>
                    </a:lnTo>
                    <a:lnTo>
                      <a:pt x="71081" y="62272"/>
                    </a:lnTo>
                    <a:lnTo>
                      <a:pt x="61772" y="66584"/>
                    </a:lnTo>
                    <a:close/>
                  </a:path>
                </a:pathLst>
              </a:custGeom>
              <a:solidFill>
                <a:srgbClr val="58595B"/>
              </a:solidFill>
              <a:ln w="1851" cap="flat">
                <a:noFill/>
                <a:prstDash val="solid"/>
                <a:miter/>
              </a:ln>
            </p:spPr>
            <p:txBody>
              <a:bodyPr/>
              <a:lstStyle/>
              <a:p>
                <a:endParaRPr lang="en-US"/>
              </a:p>
            </p:txBody>
          </p:sp>
          <p:sp>
            <p:nvSpPr>
              <p:cNvPr id="85" name="Freeform 84">
                <a:extLst>
                  <a:ext uri="{FF2B5EF4-FFF2-40B4-BE49-F238E27FC236}">
                    <a16:creationId xmlns:a16="http://schemas.microsoft.com/office/drawing/2014/main" id="{127CF514-A879-E2F6-3A37-E74914EE6AF4}"/>
                  </a:ext>
                </a:extLst>
              </p:cNvPr>
              <p:cNvSpPr/>
              <p:nvPr/>
            </p:nvSpPr>
            <p:spPr>
              <a:xfrm>
                <a:off x="8064069" y="5778791"/>
                <a:ext cx="103315" cy="93787"/>
              </a:xfrm>
              <a:custGeom>
                <a:avLst/>
                <a:gdLst>
                  <a:gd name="csX0" fmla="*/ 87717 w 103315"/>
                  <a:gd name="csY0" fmla="*/ 0 h 93787"/>
                  <a:gd name="csX1" fmla="*/ 98561 w 103315"/>
                  <a:gd name="csY1" fmla="*/ 21282 h 93787"/>
                  <a:gd name="csX2" fmla="*/ 101818 w 103315"/>
                  <a:gd name="csY2" fmla="*/ 49984 h 93787"/>
                  <a:gd name="csX3" fmla="*/ 87791 w 103315"/>
                  <a:gd name="csY3" fmla="*/ 63882 h 93787"/>
                  <a:gd name="csX4" fmla="*/ 58256 w 103315"/>
                  <a:gd name="csY4" fmla="*/ 56387 h 93787"/>
                  <a:gd name="csX5" fmla="*/ 57867 w 103315"/>
                  <a:gd name="csY5" fmla="*/ 56553 h 93787"/>
                  <a:gd name="csX6" fmla="*/ 45265 w 103315"/>
                  <a:gd name="csY6" fmla="*/ 76947 h 93787"/>
                  <a:gd name="csX7" fmla="*/ 23650 w 103315"/>
                  <a:gd name="csY7" fmla="*/ 93787 h 93787"/>
                  <a:gd name="csX8" fmla="*/ 18802 w 103315"/>
                  <a:gd name="csY8" fmla="*/ 81906 h 93787"/>
                  <a:gd name="csX9" fmla="*/ 37622 w 103315"/>
                  <a:gd name="csY9" fmla="*/ 67287 h 93787"/>
                  <a:gd name="csX10" fmla="*/ 47634 w 103315"/>
                  <a:gd name="csY10" fmla="*/ 42415 h 93787"/>
                  <a:gd name="csX11" fmla="*/ 43211 w 103315"/>
                  <a:gd name="csY11" fmla="*/ 31589 h 93787"/>
                  <a:gd name="csX12" fmla="*/ 4682 w 103315"/>
                  <a:gd name="csY12" fmla="*/ 47338 h 93787"/>
                  <a:gd name="csX13" fmla="*/ 0 w 103315"/>
                  <a:gd name="csY13" fmla="*/ 35864 h 93787"/>
                  <a:gd name="csX14" fmla="*/ 87754 w 103315"/>
                  <a:gd name="csY14" fmla="*/ 19 h 93787"/>
                  <a:gd name="csX15" fmla="*/ 51890 w 103315"/>
                  <a:gd name="csY15" fmla="*/ 28018 h 93787"/>
                  <a:gd name="csX16" fmla="*/ 56683 w 103315"/>
                  <a:gd name="csY16" fmla="*/ 39769 h 93787"/>
                  <a:gd name="csX17" fmla="*/ 81758 w 103315"/>
                  <a:gd name="csY17" fmla="*/ 52926 h 93787"/>
                  <a:gd name="csX18" fmla="*/ 90030 w 103315"/>
                  <a:gd name="csY18" fmla="*/ 25686 h 93787"/>
                  <a:gd name="csX19" fmla="*/ 84330 w 103315"/>
                  <a:gd name="csY19" fmla="*/ 14768 h 93787"/>
                  <a:gd name="csX20" fmla="*/ 51871 w 103315"/>
                  <a:gd name="csY20" fmla="*/ 28036 h 937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3315" h="93787">
                    <a:moveTo>
                      <a:pt x="87717" y="0"/>
                    </a:moveTo>
                    <a:cubicBezTo>
                      <a:pt x="91270" y="5330"/>
                      <a:pt x="95323" y="13361"/>
                      <a:pt x="98561" y="21282"/>
                    </a:cubicBezTo>
                    <a:cubicBezTo>
                      <a:pt x="103576" y="33551"/>
                      <a:pt x="104557" y="42397"/>
                      <a:pt x="101818" y="49984"/>
                    </a:cubicBezTo>
                    <a:cubicBezTo>
                      <a:pt x="99690" y="56091"/>
                      <a:pt x="94638" y="61069"/>
                      <a:pt x="87791" y="63882"/>
                    </a:cubicBezTo>
                    <a:cubicBezTo>
                      <a:pt x="76040" y="68675"/>
                      <a:pt x="65251" y="64474"/>
                      <a:pt x="58256" y="56387"/>
                    </a:cubicBezTo>
                    <a:lnTo>
                      <a:pt x="57867" y="56553"/>
                    </a:lnTo>
                    <a:cubicBezTo>
                      <a:pt x="58293" y="64381"/>
                      <a:pt x="53630" y="71062"/>
                      <a:pt x="45265" y="76947"/>
                    </a:cubicBezTo>
                    <a:cubicBezTo>
                      <a:pt x="34051" y="84923"/>
                      <a:pt x="26334" y="90530"/>
                      <a:pt x="23650" y="93787"/>
                    </a:cubicBezTo>
                    <a:lnTo>
                      <a:pt x="18802" y="81906"/>
                    </a:lnTo>
                    <a:cubicBezTo>
                      <a:pt x="20708" y="79427"/>
                      <a:pt x="27555" y="74319"/>
                      <a:pt x="37622" y="67287"/>
                    </a:cubicBezTo>
                    <a:cubicBezTo>
                      <a:pt x="48818" y="59625"/>
                      <a:pt x="51501" y="53000"/>
                      <a:pt x="47634" y="42415"/>
                    </a:cubicBezTo>
                    <a:lnTo>
                      <a:pt x="43211" y="31589"/>
                    </a:lnTo>
                    <a:lnTo>
                      <a:pt x="4682" y="47338"/>
                    </a:lnTo>
                    <a:lnTo>
                      <a:pt x="0" y="35864"/>
                    </a:lnTo>
                    <a:lnTo>
                      <a:pt x="87754" y="19"/>
                    </a:lnTo>
                    <a:close/>
                    <a:moveTo>
                      <a:pt x="51890" y="28018"/>
                    </a:moveTo>
                    <a:lnTo>
                      <a:pt x="56683" y="39769"/>
                    </a:lnTo>
                    <a:cubicBezTo>
                      <a:pt x="61698" y="52038"/>
                      <a:pt x="71599" y="57072"/>
                      <a:pt x="81758" y="52926"/>
                    </a:cubicBezTo>
                    <a:cubicBezTo>
                      <a:pt x="93232" y="48244"/>
                      <a:pt x="94860" y="37881"/>
                      <a:pt x="90030" y="25686"/>
                    </a:cubicBezTo>
                    <a:cubicBezTo>
                      <a:pt x="87772" y="20134"/>
                      <a:pt x="85626" y="16396"/>
                      <a:pt x="84330" y="14768"/>
                    </a:cubicBezTo>
                    <a:lnTo>
                      <a:pt x="51871" y="28036"/>
                    </a:lnTo>
                    <a:close/>
                  </a:path>
                </a:pathLst>
              </a:custGeom>
              <a:solidFill>
                <a:srgbClr val="58595B"/>
              </a:solidFill>
              <a:ln w="1851" cap="flat">
                <a:noFill/>
                <a:prstDash val="solid"/>
                <a:miter/>
              </a:ln>
            </p:spPr>
            <p:txBody>
              <a:bodyPr/>
              <a:lstStyle/>
              <a:p>
                <a:endParaRPr lang="en-US"/>
              </a:p>
            </p:txBody>
          </p:sp>
          <p:sp>
            <p:nvSpPr>
              <p:cNvPr id="86" name="Freeform 85">
                <a:extLst>
                  <a:ext uri="{FF2B5EF4-FFF2-40B4-BE49-F238E27FC236}">
                    <a16:creationId xmlns:a16="http://schemas.microsoft.com/office/drawing/2014/main" id="{8058202F-789A-BB20-11AC-35DF740B8A0B}"/>
                  </a:ext>
                </a:extLst>
              </p:cNvPr>
              <p:cNvSpPr/>
              <p:nvPr/>
            </p:nvSpPr>
            <p:spPr>
              <a:xfrm>
                <a:off x="8098749" y="5842728"/>
                <a:ext cx="105501" cy="72542"/>
              </a:xfrm>
              <a:custGeom>
                <a:avLst/>
                <a:gdLst>
                  <a:gd name="csX0" fmla="*/ 0 w 105501"/>
                  <a:gd name="csY0" fmla="*/ 60717 h 72542"/>
                  <a:gd name="csX1" fmla="*/ 38418 w 105501"/>
                  <a:gd name="csY1" fmla="*/ 47097 h 72542"/>
                  <a:gd name="csX2" fmla="*/ 80407 w 105501"/>
                  <a:gd name="csY2" fmla="*/ 0 h 72542"/>
                  <a:gd name="csX3" fmla="*/ 85126 w 105501"/>
                  <a:gd name="csY3" fmla="*/ 13306 h 72542"/>
                  <a:gd name="csX4" fmla="*/ 64659 w 105501"/>
                  <a:gd name="csY4" fmla="*/ 34920 h 72542"/>
                  <a:gd name="csX5" fmla="*/ 49170 w 105501"/>
                  <a:gd name="csY5" fmla="*/ 50539 h 72542"/>
                  <a:gd name="csX6" fmla="*/ 49262 w 105501"/>
                  <a:gd name="csY6" fmla="*/ 50817 h 72542"/>
                  <a:gd name="csX7" fmla="*/ 71173 w 105501"/>
                  <a:gd name="csY7" fmla="*/ 53333 h 72542"/>
                  <a:gd name="csX8" fmla="*/ 100782 w 105501"/>
                  <a:gd name="csY8" fmla="*/ 57516 h 72542"/>
                  <a:gd name="csX9" fmla="*/ 105501 w 105501"/>
                  <a:gd name="csY9" fmla="*/ 70821 h 72542"/>
                  <a:gd name="csX10" fmla="*/ 42748 w 105501"/>
                  <a:gd name="csY10" fmla="*/ 58885 h 72542"/>
                  <a:gd name="csX11" fmla="*/ 4182 w 105501"/>
                  <a:gd name="csY11" fmla="*/ 72542 h 72542"/>
                  <a:gd name="csX12" fmla="*/ 0 w 105501"/>
                  <a:gd name="csY12" fmla="*/ 60717 h 72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5501" h="72542">
                    <a:moveTo>
                      <a:pt x="0" y="60717"/>
                    </a:moveTo>
                    <a:lnTo>
                      <a:pt x="38418" y="47097"/>
                    </a:lnTo>
                    <a:lnTo>
                      <a:pt x="80407" y="0"/>
                    </a:lnTo>
                    <a:lnTo>
                      <a:pt x="85126" y="13306"/>
                    </a:lnTo>
                    <a:lnTo>
                      <a:pt x="64659" y="34920"/>
                    </a:lnTo>
                    <a:cubicBezTo>
                      <a:pt x="59052" y="40842"/>
                      <a:pt x="54481" y="45487"/>
                      <a:pt x="49170" y="50539"/>
                    </a:cubicBezTo>
                    <a:lnTo>
                      <a:pt x="49262" y="50817"/>
                    </a:lnTo>
                    <a:cubicBezTo>
                      <a:pt x="56072" y="51279"/>
                      <a:pt x="63086" y="52279"/>
                      <a:pt x="71173" y="53333"/>
                    </a:cubicBezTo>
                    <a:lnTo>
                      <a:pt x="100782" y="57516"/>
                    </a:lnTo>
                    <a:lnTo>
                      <a:pt x="105501" y="70821"/>
                    </a:lnTo>
                    <a:lnTo>
                      <a:pt x="42748" y="58885"/>
                    </a:lnTo>
                    <a:lnTo>
                      <a:pt x="4182" y="72542"/>
                    </a:lnTo>
                    <a:lnTo>
                      <a:pt x="0" y="60717"/>
                    </a:lnTo>
                    <a:close/>
                  </a:path>
                </a:pathLst>
              </a:custGeom>
              <a:solidFill>
                <a:srgbClr val="58595B"/>
              </a:solidFill>
              <a:ln w="1851" cap="flat">
                <a:noFill/>
                <a:prstDash val="solid"/>
                <a:miter/>
              </a:ln>
            </p:spPr>
            <p:txBody>
              <a:bodyPr/>
              <a:lstStyle/>
              <a:p>
                <a:endParaRPr lang="en-US"/>
              </a:p>
            </p:txBody>
          </p:sp>
          <p:sp>
            <p:nvSpPr>
              <p:cNvPr id="87" name="Freeform 86">
                <a:extLst>
                  <a:ext uri="{FF2B5EF4-FFF2-40B4-BE49-F238E27FC236}">
                    <a16:creationId xmlns:a16="http://schemas.microsoft.com/office/drawing/2014/main" id="{2AA979C6-3EFB-2965-057C-4F54C6E86DAB}"/>
                  </a:ext>
                </a:extLst>
              </p:cNvPr>
              <p:cNvSpPr/>
              <p:nvPr/>
            </p:nvSpPr>
            <p:spPr>
              <a:xfrm>
                <a:off x="8125434" y="5957871"/>
                <a:ext cx="111571" cy="94323"/>
              </a:xfrm>
              <a:custGeom>
                <a:avLst/>
                <a:gdLst>
                  <a:gd name="csX0" fmla="*/ 95915 w 111571"/>
                  <a:gd name="csY0" fmla="*/ 11955 h 94323"/>
                  <a:gd name="csX1" fmla="*/ 57164 w 111571"/>
                  <a:gd name="csY1" fmla="*/ 22614 h 94323"/>
                  <a:gd name="csX2" fmla="*/ 69489 w 111571"/>
                  <a:gd name="csY2" fmla="*/ 67416 h 94323"/>
                  <a:gd name="csX3" fmla="*/ 108240 w 111571"/>
                  <a:gd name="csY3" fmla="*/ 56757 h 94323"/>
                  <a:gd name="csX4" fmla="*/ 111571 w 111571"/>
                  <a:gd name="csY4" fmla="*/ 68860 h 94323"/>
                  <a:gd name="csX5" fmla="*/ 18950 w 111571"/>
                  <a:gd name="csY5" fmla="*/ 94324 h 94323"/>
                  <a:gd name="csX6" fmla="*/ 15619 w 111571"/>
                  <a:gd name="csY6" fmla="*/ 82221 h 94323"/>
                  <a:gd name="csX7" fmla="*/ 59052 w 111571"/>
                  <a:gd name="csY7" fmla="*/ 70285 h 94323"/>
                  <a:gd name="csX8" fmla="*/ 46727 w 111571"/>
                  <a:gd name="csY8" fmla="*/ 25482 h 94323"/>
                  <a:gd name="csX9" fmla="*/ 3294 w 111571"/>
                  <a:gd name="csY9" fmla="*/ 37419 h 94323"/>
                  <a:gd name="csX10" fmla="*/ 0 w 111571"/>
                  <a:gd name="csY10" fmla="*/ 25464 h 94323"/>
                  <a:gd name="csX11" fmla="*/ 92621 w 111571"/>
                  <a:gd name="csY11" fmla="*/ 0 h 94323"/>
                  <a:gd name="csX12" fmla="*/ 95915 w 111571"/>
                  <a:gd name="csY12" fmla="*/ 11955 h 94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1571" h="94323">
                    <a:moveTo>
                      <a:pt x="95915" y="11955"/>
                    </a:moveTo>
                    <a:lnTo>
                      <a:pt x="57164" y="22614"/>
                    </a:lnTo>
                    <a:lnTo>
                      <a:pt x="69489" y="67416"/>
                    </a:lnTo>
                    <a:lnTo>
                      <a:pt x="108240" y="56757"/>
                    </a:lnTo>
                    <a:lnTo>
                      <a:pt x="111571" y="68860"/>
                    </a:lnTo>
                    <a:lnTo>
                      <a:pt x="18950" y="94324"/>
                    </a:lnTo>
                    <a:lnTo>
                      <a:pt x="15619" y="82221"/>
                    </a:lnTo>
                    <a:lnTo>
                      <a:pt x="59052" y="70285"/>
                    </a:lnTo>
                    <a:lnTo>
                      <a:pt x="46727" y="25482"/>
                    </a:lnTo>
                    <a:lnTo>
                      <a:pt x="3294" y="37419"/>
                    </a:lnTo>
                    <a:lnTo>
                      <a:pt x="0" y="25464"/>
                    </a:lnTo>
                    <a:lnTo>
                      <a:pt x="92621" y="0"/>
                    </a:lnTo>
                    <a:lnTo>
                      <a:pt x="95915" y="11955"/>
                    </a:lnTo>
                    <a:close/>
                  </a:path>
                </a:pathLst>
              </a:custGeom>
              <a:solidFill>
                <a:srgbClr val="58595B"/>
              </a:solidFill>
              <a:ln w="1851" cap="flat">
                <a:noFill/>
                <a:prstDash val="solid"/>
                <a:miter/>
              </a:ln>
            </p:spPr>
            <p:txBody>
              <a:bodyPr/>
              <a:lstStyle/>
              <a:p>
                <a:endParaRPr lang="en-US"/>
              </a:p>
            </p:txBody>
          </p:sp>
          <p:sp>
            <p:nvSpPr>
              <p:cNvPr id="88" name="Freeform 87">
                <a:extLst>
                  <a:ext uri="{FF2B5EF4-FFF2-40B4-BE49-F238E27FC236}">
                    <a16:creationId xmlns:a16="http://schemas.microsoft.com/office/drawing/2014/main" id="{E3C41B00-1B98-88C2-4FEC-489A6AB93333}"/>
                  </a:ext>
                </a:extLst>
              </p:cNvPr>
              <p:cNvSpPr/>
              <p:nvPr/>
            </p:nvSpPr>
            <p:spPr>
              <a:xfrm>
                <a:off x="8148844" y="6050510"/>
                <a:ext cx="96396" cy="33828"/>
              </a:xfrm>
              <a:custGeom>
                <a:avLst/>
                <a:gdLst>
                  <a:gd name="csX0" fmla="*/ 96396 w 96396"/>
                  <a:gd name="csY0" fmla="*/ 12084 h 33828"/>
                  <a:gd name="csX1" fmla="*/ 2813 w 96396"/>
                  <a:gd name="csY1" fmla="*/ 33828 h 33828"/>
                  <a:gd name="csX2" fmla="*/ 0 w 96396"/>
                  <a:gd name="csY2" fmla="*/ 21744 h 33828"/>
                  <a:gd name="csX3" fmla="*/ 93584 w 96396"/>
                  <a:gd name="csY3" fmla="*/ 0 h 33828"/>
                  <a:gd name="csX4" fmla="*/ 96396 w 96396"/>
                  <a:gd name="csY4" fmla="*/ 12084 h 33828"/>
                </a:gdLst>
                <a:ahLst/>
                <a:cxnLst>
                  <a:cxn ang="0">
                    <a:pos x="csX0" y="csY0"/>
                  </a:cxn>
                  <a:cxn ang="0">
                    <a:pos x="csX1" y="csY1"/>
                  </a:cxn>
                  <a:cxn ang="0">
                    <a:pos x="csX2" y="csY2"/>
                  </a:cxn>
                  <a:cxn ang="0">
                    <a:pos x="csX3" y="csY3"/>
                  </a:cxn>
                  <a:cxn ang="0">
                    <a:pos x="csX4" y="csY4"/>
                  </a:cxn>
                </a:cxnLst>
                <a:rect l="l" t="t" r="r" b="b"/>
                <a:pathLst>
                  <a:path w="96396" h="33828">
                    <a:moveTo>
                      <a:pt x="96396" y="12084"/>
                    </a:moveTo>
                    <a:lnTo>
                      <a:pt x="2813" y="33828"/>
                    </a:lnTo>
                    <a:lnTo>
                      <a:pt x="0" y="21744"/>
                    </a:lnTo>
                    <a:lnTo>
                      <a:pt x="93584" y="0"/>
                    </a:lnTo>
                    <a:lnTo>
                      <a:pt x="96396" y="12084"/>
                    </a:lnTo>
                    <a:close/>
                  </a:path>
                </a:pathLst>
              </a:custGeom>
              <a:solidFill>
                <a:srgbClr val="58595B"/>
              </a:solidFill>
              <a:ln w="1851" cap="flat">
                <a:noFill/>
                <a:prstDash val="solid"/>
                <a:miter/>
              </a:ln>
            </p:spPr>
            <p:txBody>
              <a:bodyPr/>
              <a:lstStyle/>
              <a:p>
                <a:endParaRPr lang="en-US"/>
              </a:p>
            </p:txBody>
          </p:sp>
          <p:sp>
            <p:nvSpPr>
              <p:cNvPr id="89" name="Freeform 88">
                <a:extLst>
                  <a:ext uri="{FF2B5EF4-FFF2-40B4-BE49-F238E27FC236}">
                    <a16:creationId xmlns:a16="http://schemas.microsoft.com/office/drawing/2014/main" id="{33EAF9E4-D8F1-F5B3-8A74-BB0D9F72CA1A}"/>
                  </a:ext>
                </a:extLst>
              </p:cNvPr>
              <p:cNvSpPr/>
              <p:nvPr/>
            </p:nvSpPr>
            <p:spPr>
              <a:xfrm>
                <a:off x="8162433" y="6089031"/>
                <a:ext cx="99460" cy="86558"/>
              </a:xfrm>
              <a:custGeom>
                <a:avLst/>
                <a:gdLst>
                  <a:gd name="csX0" fmla="*/ 12022 w 99460"/>
                  <a:gd name="csY0" fmla="*/ 86522 h 86558"/>
                  <a:gd name="csX1" fmla="*/ 1307 w 99460"/>
                  <a:gd name="csY1" fmla="*/ 58541 h 86558"/>
                  <a:gd name="csX2" fmla="*/ 7026 w 99460"/>
                  <a:gd name="csY2" fmla="*/ 20882 h 86558"/>
                  <a:gd name="csX3" fmla="*/ 39651 w 99460"/>
                  <a:gd name="csY3" fmla="*/ 1007 h 86558"/>
                  <a:gd name="csX4" fmla="*/ 98148 w 99460"/>
                  <a:gd name="csY4" fmla="*/ 42793 h 86558"/>
                  <a:gd name="csX5" fmla="*/ 98296 w 99460"/>
                  <a:gd name="csY5" fmla="*/ 67146 h 86558"/>
                  <a:gd name="csX6" fmla="*/ 87785 w 99460"/>
                  <a:gd name="csY6" fmla="*/ 66110 h 86558"/>
                  <a:gd name="csX7" fmla="*/ 87859 w 99460"/>
                  <a:gd name="csY7" fmla="*/ 44477 h 86558"/>
                  <a:gd name="csX8" fmla="*/ 42668 w 99460"/>
                  <a:gd name="csY8" fmla="*/ 13794 h 86558"/>
                  <a:gd name="csX9" fmla="*/ 11541 w 99460"/>
                  <a:gd name="csY9" fmla="*/ 57468 h 86558"/>
                  <a:gd name="csX10" fmla="*/ 17167 w 99460"/>
                  <a:gd name="csY10" fmla="*/ 73235 h 86558"/>
                  <a:gd name="csX11" fmla="*/ 45314 w 99460"/>
                  <a:gd name="csY11" fmla="*/ 67850 h 86558"/>
                  <a:gd name="csX12" fmla="*/ 41650 w 99460"/>
                  <a:gd name="csY12" fmla="*/ 48678 h 86558"/>
                  <a:gd name="csX13" fmla="*/ 51458 w 99460"/>
                  <a:gd name="csY13" fmla="*/ 46809 h 86558"/>
                  <a:gd name="csX14" fmla="*/ 57398 w 99460"/>
                  <a:gd name="csY14" fmla="*/ 77880 h 86558"/>
                  <a:gd name="csX15" fmla="*/ 12041 w 99460"/>
                  <a:gd name="csY15" fmla="*/ 86559 h 865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460" h="86558">
                    <a:moveTo>
                      <a:pt x="12022" y="86522"/>
                    </a:moveTo>
                    <a:cubicBezTo>
                      <a:pt x="9024" y="81433"/>
                      <a:pt x="3732" y="71273"/>
                      <a:pt x="1307" y="58541"/>
                    </a:cubicBezTo>
                    <a:cubicBezTo>
                      <a:pt x="-1431" y="44255"/>
                      <a:pt x="-25" y="31800"/>
                      <a:pt x="7026" y="20882"/>
                    </a:cubicBezTo>
                    <a:cubicBezTo>
                      <a:pt x="13318" y="11259"/>
                      <a:pt x="24958" y="3820"/>
                      <a:pt x="39651" y="1007"/>
                    </a:cubicBezTo>
                    <a:cubicBezTo>
                      <a:pt x="67817" y="-4230"/>
                      <a:pt x="92096" y="11148"/>
                      <a:pt x="98148" y="42793"/>
                    </a:cubicBezTo>
                    <a:cubicBezTo>
                      <a:pt x="100239" y="53711"/>
                      <a:pt x="99480" y="62705"/>
                      <a:pt x="98296" y="67146"/>
                    </a:cubicBezTo>
                    <a:lnTo>
                      <a:pt x="87785" y="66110"/>
                    </a:lnTo>
                    <a:cubicBezTo>
                      <a:pt x="89061" y="60651"/>
                      <a:pt x="89672" y="53989"/>
                      <a:pt x="87859" y="44477"/>
                    </a:cubicBezTo>
                    <a:cubicBezTo>
                      <a:pt x="83473" y="21511"/>
                      <a:pt x="66318" y="9260"/>
                      <a:pt x="42668" y="13794"/>
                    </a:cubicBezTo>
                    <a:cubicBezTo>
                      <a:pt x="18721" y="18365"/>
                      <a:pt x="7340" y="35502"/>
                      <a:pt x="11541" y="57468"/>
                    </a:cubicBezTo>
                    <a:cubicBezTo>
                      <a:pt x="13059" y="65444"/>
                      <a:pt x="15224" y="70699"/>
                      <a:pt x="17167" y="73235"/>
                    </a:cubicBezTo>
                    <a:lnTo>
                      <a:pt x="45314" y="67850"/>
                    </a:lnTo>
                    <a:lnTo>
                      <a:pt x="41650" y="48678"/>
                    </a:lnTo>
                    <a:lnTo>
                      <a:pt x="51458" y="46809"/>
                    </a:lnTo>
                    <a:lnTo>
                      <a:pt x="57398" y="77880"/>
                    </a:lnTo>
                    <a:lnTo>
                      <a:pt x="12041" y="86559"/>
                    </a:lnTo>
                    <a:close/>
                  </a:path>
                </a:pathLst>
              </a:custGeom>
              <a:solidFill>
                <a:srgbClr val="58595B"/>
              </a:solidFill>
              <a:ln w="1851" cap="flat">
                <a:noFill/>
                <a:prstDash val="solid"/>
                <a:miter/>
              </a:ln>
            </p:spPr>
            <p:txBody>
              <a:bodyPr/>
              <a:lstStyle/>
              <a:p>
                <a:endParaRPr lang="en-US"/>
              </a:p>
            </p:txBody>
          </p:sp>
          <p:sp>
            <p:nvSpPr>
              <p:cNvPr id="90" name="Freeform 89">
                <a:extLst>
                  <a:ext uri="{FF2B5EF4-FFF2-40B4-BE49-F238E27FC236}">
                    <a16:creationId xmlns:a16="http://schemas.microsoft.com/office/drawing/2014/main" id="{4124B59A-7018-39AD-7942-648EA08CC0A3}"/>
                  </a:ext>
                </a:extLst>
              </p:cNvPr>
              <p:cNvSpPr/>
              <p:nvPr/>
            </p:nvSpPr>
            <p:spPr>
              <a:xfrm>
                <a:off x="8172994" y="6181216"/>
                <a:ext cx="104594" cy="83368"/>
              </a:xfrm>
              <a:custGeom>
                <a:avLst/>
                <a:gdLst>
                  <a:gd name="csX0" fmla="*/ 96877 w 104594"/>
                  <a:gd name="csY0" fmla="*/ 12288 h 83368"/>
                  <a:gd name="csX1" fmla="*/ 57016 w 104594"/>
                  <a:gd name="csY1" fmla="*/ 17543 h 83368"/>
                  <a:gd name="csX2" fmla="*/ 63086 w 104594"/>
                  <a:gd name="csY2" fmla="*/ 63623 h 83368"/>
                  <a:gd name="csX3" fmla="*/ 102947 w 104594"/>
                  <a:gd name="csY3" fmla="*/ 58367 h 83368"/>
                  <a:gd name="csX4" fmla="*/ 104594 w 104594"/>
                  <a:gd name="csY4" fmla="*/ 70803 h 83368"/>
                  <a:gd name="csX5" fmla="*/ 9345 w 104594"/>
                  <a:gd name="csY5" fmla="*/ 83368 h 83368"/>
                  <a:gd name="csX6" fmla="*/ 7698 w 104594"/>
                  <a:gd name="csY6" fmla="*/ 70932 h 83368"/>
                  <a:gd name="csX7" fmla="*/ 52353 w 104594"/>
                  <a:gd name="csY7" fmla="*/ 65048 h 83368"/>
                  <a:gd name="csX8" fmla="*/ 46283 w 104594"/>
                  <a:gd name="csY8" fmla="*/ 18968 h 83368"/>
                  <a:gd name="csX9" fmla="*/ 1629 w 104594"/>
                  <a:gd name="csY9" fmla="*/ 24853 h 83368"/>
                  <a:gd name="csX10" fmla="*/ 0 w 104594"/>
                  <a:gd name="csY10" fmla="*/ 12565 h 83368"/>
                  <a:gd name="csX11" fmla="*/ 95249 w 104594"/>
                  <a:gd name="csY11" fmla="*/ 0 h 83368"/>
                  <a:gd name="csX12" fmla="*/ 96877 w 104594"/>
                  <a:gd name="csY12" fmla="*/ 12288 h 833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4594" h="83368">
                    <a:moveTo>
                      <a:pt x="96877" y="12288"/>
                    </a:moveTo>
                    <a:lnTo>
                      <a:pt x="57016" y="17543"/>
                    </a:lnTo>
                    <a:lnTo>
                      <a:pt x="63086" y="63623"/>
                    </a:lnTo>
                    <a:lnTo>
                      <a:pt x="102947" y="58367"/>
                    </a:lnTo>
                    <a:lnTo>
                      <a:pt x="104594" y="70803"/>
                    </a:lnTo>
                    <a:lnTo>
                      <a:pt x="9345" y="83368"/>
                    </a:lnTo>
                    <a:lnTo>
                      <a:pt x="7698" y="70932"/>
                    </a:lnTo>
                    <a:lnTo>
                      <a:pt x="52353" y="65048"/>
                    </a:lnTo>
                    <a:lnTo>
                      <a:pt x="46283" y="18968"/>
                    </a:lnTo>
                    <a:lnTo>
                      <a:pt x="1629" y="24853"/>
                    </a:lnTo>
                    <a:lnTo>
                      <a:pt x="0" y="12565"/>
                    </a:lnTo>
                    <a:lnTo>
                      <a:pt x="95249" y="0"/>
                    </a:lnTo>
                    <a:lnTo>
                      <a:pt x="96877" y="12288"/>
                    </a:lnTo>
                    <a:close/>
                  </a:path>
                </a:pathLst>
              </a:custGeom>
              <a:solidFill>
                <a:srgbClr val="58595B"/>
              </a:solidFill>
              <a:ln w="1851" cap="flat">
                <a:noFill/>
                <a:prstDash val="solid"/>
                <a:miter/>
              </a:ln>
            </p:spPr>
            <p:txBody>
              <a:bodyPr/>
              <a:lstStyle/>
              <a:p>
                <a:endParaRPr lang="en-US"/>
              </a:p>
            </p:txBody>
          </p:sp>
        </p:grpSp>
      </p:grpSp>
      <p:sp>
        <p:nvSpPr>
          <p:cNvPr id="5" name="Textfeld 3">
            <a:extLst>
              <a:ext uri="{FF2B5EF4-FFF2-40B4-BE49-F238E27FC236}">
                <a16:creationId xmlns:a16="http://schemas.microsoft.com/office/drawing/2014/main" id="{38EA32F7-3383-21DC-82FB-93EF91DFE0DF}"/>
              </a:ext>
            </a:extLst>
          </p:cNvPr>
          <p:cNvSpPr txBox="1"/>
          <p:nvPr/>
        </p:nvSpPr>
        <p:spPr>
          <a:xfrm>
            <a:off x="513728" y="679316"/>
            <a:ext cx="6814875" cy="1554272"/>
          </a:xfrm>
          <a:prstGeom prst="rect">
            <a:avLst/>
          </a:prstGeom>
          <a:noFill/>
        </p:spPr>
        <p:txBody>
          <a:bodyPr wrap="square" lIns="91440" tIns="45720" rIns="91440" bIns="45720" anchor="t">
            <a:spAutoFit/>
          </a:bodyPr>
          <a:lstStyle/>
          <a:p>
            <a:pPr>
              <a:lnSpc>
                <a:spcPts val="3820"/>
              </a:lnSpc>
            </a:pPr>
            <a:r>
              <a:rPr lang="en-US" sz="3600" b="1">
                <a:solidFill>
                  <a:srgbClr val="007772"/>
                </a:solidFill>
              </a:rPr>
              <a:t>Supply Chain ​​Monitoring </a:t>
            </a:r>
          </a:p>
          <a:p>
            <a:pPr>
              <a:lnSpc>
                <a:spcPts val="3820"/>
              </a:lnSpc>
            </a:pPr>
            <a:r>
              <a:rPr lang="en-US" sz="3600" b="1">
                <a:solidFill>
                  <a:srgbClr val="007772"/>
                </a:solidFill>
              </a:rPr>
              <a:t>– Risk-based Approach</a:t>
            </a:r>
          </a:p>
          <a:p>
            <a:pPr>
              <a:lnSpc>
                <a:spcPts val="3820"/>
              </a:lnSpc>
            </a:pPr>
            <a:endParaRPr lang="en-US" sz="3600" b="1">
              <a:solidFill>
                <a:srgbClr val="007772"/>
              </a:solidFill>
            </a:endParaRPr>
          </a:p>
        </p:txBody>
      </p:sp>
      <p:cxnSp>
        <p:nvCxnSpPr>
          <p:cNvPr id="6" name="Straight Connector 5">
            <a:extLst>
              <a:ext uri="{FF2B5EF4-FFF2-40B4-BE49-F238E27FC236}">
                <a16:creationId xmlns:a16="http://schemas.microsoft.com/office/drawing/2014/main" id="{74A680B9-8FBE-DD80-F5CB-6F5216E0D217}"/>
              </a:ext>
            </a:extLst>
          </p:cNvPr>
          <p:cNvCxnSpPr>
            <a:cxnSpLocks/>
          </p:cNvCxnSpPr>
          <p:nvPr/>
        </p:nvCxnSpPr>
        <p:spPr>
          <a:xfrm>
            <a:off x="-2349" y="1830761"/>
            <a:ext cx="7005917"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9C191A6D-CB1E-B2C6-E7AF-40AB7C49805D}"/>
              </a:ext>
            </a:extLst>
          </p:cNvPr>
          <p:cNvGrpSpPr/>
          <p:nvPr/>
        </p:nvGrpSpPr>
        <p:grpSpPr>
          <a:xfrm>
            <a:off x="3305643" y="2176480"/>
            <a:ext cx="8133590" cy="4268398"/>
            <a:chOff x="718354" y="1827436"/>
            <a:chExt cx="8133590" cy="4268398"/>
          </a:xfrm>
        </p:grpSpPr>
        <p:sp>
          <p:nvSpPr>
            <p:cNvPr id="4" name="Rechteck 33">
              <a:extLst>
                <a:ext uri="{FF2B5EF4-FFF2-40B4-BE49-F238E27FC236}">
                  <a16:creationId xmlns:a16="http://schemas.microsoft.com/office/drawing/2014/main" id="{215BE716-887A-8B5C-6907-2B7D1F1265D0}"/>
                </a:ext>
              </a:extLst>
            </p:cNvPr>
            <p:cNvSpPr/>
            <p:nvPr/>
          </p:nvSpPr>
          <p:spPr>
            <a:xfrm>
              <a:off x="4707598" y="4380174"/>
              <a:ext cx="2040782" cy="1198483"/>
            </a:xfrm>
            <a:prstGeom prst="rect">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7" name="Rechteck 32">
              <a:extLst>
                <a:ext uri="{FF2B5EF4-FFF2-40B4-BE49-F238E27FC236}">
                  <a16:creationId xmlns:a16="http://schemas.microsoft.com/office/drawing/2014/main" id="{5287DFCA-1E2E-B866-8EC1-EA78919713BE}"/>
                </a:ext>
              </a:extLst>
            </p:cNvPr>
            <p:cNvSpPr/>
            <p:nvPr/>
          </p:nvSpPr>
          <p:spPr>
            <a:xfrm>
              <a:off x="6799220" y="4380174"/>
              <a:ext cx="2040782" cy="1198483"/>
            </a:xfrm>
            <a:prstGeom prst="rect">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8" name="Rechteck 31">
              <a:extLst>
                <a:ext uri="{FF2B5EF4-FFF2-40B4-BE49-F238E27FC236}">
                  <a16:creationId xmlns:a16="http://schemas.microsoft.com/office/drawing/2014/main" id="{A2AB71C4-48CB-BF08-D01F-2824CDBC05FC}"/>
                </a:ext>
              </a:extLst>
            </p:cNvPr>
            <p:cNvSpPr/>
            <p:nvPr/>
          </p:nvSpPr>
          <p:spPr>
            <a:xfrm>
              <a:off x="4707598" y="3098955"/>
              <a:ext cx="2040782" cy="1238250"/>
            </a:xfrm>
            <a:prstGeom prst="rect">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9" name="Rechteck 29">
              <a:extLst>
                <a:ext uri="{FF2B5EF4-FFF2-40B4-BE49-F238E27FC236}">
                  <a16:creationId xmlns:a16="http://schemas.microsoft.com/office/drawing/2014/main" id="{D4650C45-CF14-3BAB-BF41-205E44A16025}"/>
                </a:ext>
              </a:extLst>
            </p:cNvPr>
            <p:cNvSpPr/>
            <p:nvPr/>
          </p:nvSpPr>
          <p:spPr>
            <a:xfrm>
              <a:off x="4707598" y="1827436"/>
              <a:ext cx="2052724" cy="1238250"/>
            </a:xfrm>
            <a:prstGeom prst="rect">
              <a:avLst/>
            </a:prstGeom>
            <a:solidFill>
              <a:srgbClr val="FF66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73" name="Rechteck 28">
              <a:extLst>
                <a:ext uri="{FF2B5EF4-FFF2-40B4-BE49-F238E27FC236}">
                  <a16:creationId xmlns:a16="http://schemas.microsoft.com/office/drawing/2014/main" id="{93EB6B8E-B066-0905-E2EE-22F15D4B1AA6}"/>
                </a:ext>
              </a:extLst>
            </p:cNvPr>
            <p:cNvSpPr/>
            <p:nvPr/>
          </p:nvSpPr>
          <p:spPr>
            <a:xfrm>
              <a:off x="6799220" y="3098955"/>
              <a:ext cx="2052724" cy="1238250"/>
            </a:xfrm>
            <a:prstGeom prst="rect">
              <a:avLst/>
            </a:prstGeom>
            <a:solidFill>
              <a:srgbClr val="FF66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74" name="Rechteck 27">
              <a:extLst>
                <a:ext uri="{FF2B5EF4-FFF2-40B4-BE49-F238E27FC236}">
                  <a16:creationId xmlns:a16="http://schemas.microsoft.com/office/drawing/2014/main" id="{25B02CF1-10C9-37E5-D010-F76536E27953}"/>
                </a:ext>
              </a:extLst>
            </p:cNvPr>
            <p:cNvSpPr/>
            <p:nvPr/>
          </p:nvSpPr>
          <p:spPr>
            <a:xfrm>
              <a:off x="6799220" y="1827436"/>
              <a:ext cx="2052724" cy="1238250"/>
            </a:xfrm>
            <a:prstGeom prst="rect">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75" name="Rechteck 35">
              <a:extLst>
                <a:ext uri="{FF2B5EF4-FFF2-40B4-BE49-F238E27FC236}">
                  <a16:creationId xmlns:a16="http://schemas.microsoft.com/office/drawing/2014/main" id="{42827279-C4DD-BD59-70CF-419D86A1C371}"/>
                </a:ext>
              </a:extLst>
            </p:cNvPr>
            <p:cNvSpPr/>
            <p:nvPr/>
          </p:nvSpPr>
          <p:spPr>
            <a:xfrm>
              <a:off x="718354" y="4380174"/>
              <a:ext cx="1960943" cy="1174016"/>
            </a:xfrm>
            <a:prstGeom prst="rect">
              <a:avLst/>
            </a:prstGeom>
            <a:solidFill>
              <a:srgbClr val="EAEAEA"/>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76" name="Rechteck 34">
              <a:extLst>
                <a:ext uri="{FF2B5EF4-FFF2-40B4-BE49-F238E27FC236}">
                  <a16:creationId xmlns:a16="http://schemas.microsoft.com/office/drawing/2014/main" id="{C5AA4A6A-24E9-FFD8-EE6F-14C9CE8ACF11}"/>
                </a:ext>
              </a:extLst>
            </p:cNvPr>
            <p:cNvSpPr/>
            <p:nvPr/>
          </p:nvSpPr>
          <p:spPr>
            <a:xfrm>
              <a:off x="718354" y="3098955"/>
              <a:ext cx="1960943" cy="1242136"/>
            </a:xfrm>
            <a:prstGeom prst="rect">
              <a:avLst/>
            </a:prstGeom>
            <a:solidFill>
              <a:srgbClr val="EAEAEA"/>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77" name="Rechteck 30">
              <a:extLst>
                <a:ext uri="{FF2B5EF4-FFF2-40B4-BE49-F238E27FC236}">
                  <a16:creationId xmlns:a16="http://schemas.microsoft.com/office/drawing/2014/main" id="{D66BF305-290A-D233-4BAD-EF4674110EA0}"/>
                </a:ext>
              </a:extLst>
            </p:cNvPr>
            <p:cNvSpPr/>
            <p:nvPr/>
          </p:nvSpPr>
          <p:spPr>
            <a:xfrm>
              <a:off x="718354" y="1827436"/>
              <a:ext cx="1952627" cy="1238250"/>
            </a:xfrm>
            <a:prstGeom prst="rect">
              <a:avLst/>
            </a:prstGeom>
            <a:solidFill>
              <a:srgbClr val="EAEAEA"/>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190" name="Rechteck 35">
              <a:extLst>
                <a:ext uri="{FF2B5EF4-FFF2-40B4-BE49-F238E27FC236}">
                  <a16:creationId xmlns:a16="http://schemas.microsoft.com/office/drawing/2014/main" id="{1FCED966-3050-D6F5-1BE6-94B57B2932AB}"/>
                </a:ext>
              </a:extLst>
            </p:cNvPr>
            <p:cNvSpPr/>
            <p:nvPr/>
          </p:nvSpPr>
          <p:spPr>
            <a:xfrm>
              <a:off x="2704426" y="5661055"/>
              <a:ext cx="1960943" cy="431785"/>
            </a:xfrm>
            <a:prstGeom prst="rect">
              <a:avLst/>
            </a:prstGeom>
            <a:solidFill>
              <a:srgbClr val="EAEAEA"/>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191" name="Rechteck 33">
              <a:extLst>
                <a:ext uri="{FF2B5EF4-FFF2-40B4-BE49-F238E27FC236}">
                  <a16:creationId xmlns:a16="http://schemas.microsoft.com/office/drawing/2014/main" id="{CDFF9B63-4F22-9CBB-C42B-12FFFF369A34}"/>
                </a:ext>
              </a:extLst>
            </p:cNvPr>
            <p:cNvSpPr/>
            <p:nvPr/>
          </p:nvSpPr>
          <p:spPr>
            <a:xfrm>
              <a:off x="4696864" y="5652057"/>
              <a:ext cx="2040782" cy="440784"/>
            </a:xfrm>
            <a:prstGeom prst="rect">
              <a:avLst/>
            </a:prstGeom>
            <a:solidFill>
              <a:srgbClr val="EAEAEA"/>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192" name="Rechteck 32">
              <a:extLst>
                <a:ext uri="{FF2B5EF4-FFF2-40B4-BE49-F238E27FC236}">
                  <a16:creationId xmlns:a16="http://schemas.microsoft.com/office/drawing/2014/main" id="{BA19BBB7-8EEF-55D9-A944-806A2372FBB6}"/>
                </a:ext>
              </a:extLst>
            </p:cNvPr>
            <p:cNvSpPr/>
            <p:nvPr/>
          </p:nvSpPr>
          <p:spPr>
            <a:xfrm>
              <a:off x="6799220" y="5655050"/>
              <a:ext cx="2040782" cy="440784"/>
            </a:xfrm>
            <a:prstGeom prst="rect">
              <a:avLst/>
            </a:prstGeom>
            <a:solidFill>
              <a:srgbClr val="EAEAEA"/>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193" name="Rechteck 35">
              <a:extLst>
                <a:ext uri="{FF2B5EF4-FFF2-40B4-BE49-F238E27FC236}">
                  <a16:creationId xmlns:a16="http://schemas.microsoft.com/office/drawing/2014/main" id="{2BDC6D4F-0092-A1C2-35E2-F894BA5542FD}"/>
                </a:ext>
              </a:extLst>
            </p:cNvPr>
            <p:cNvSpPr/>
            <p:nvPr/>
          </p:nvSpPr>
          <p:spPr>
            <a:xfrm>
              <a:off x="2704426" y="4380174"/>
              <a:ext cx="1960943" cy="1174016"/>
            </a:xfrm>
            <a:prstGeom prst="rect">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194" name="Rechteck 34">
              <a:extLst>
                <a:ext uri="{FF2B5EF4-FFF2-40B4-BE49-F238E27FC236}">
                  <a16:creationId xmlns:a16="http://schemas.microsoft.com/office/drawing/2014/main" id="{034E977B-7636-D273-5D83-3A9F2619CE11}"/>
                </a:ext>
              </a:extLst>
            </p:cNvPr>
            <p:cNvSpPr/>
            <p:nvPr/>
          </p:nvSpPr>
          <p:spPr>
            <a:xfrm>
              <a:off x="2704426" y="3098955"/>
              <a:ext cx="1960943" cy="1242136"/>
            </a:xfrm>
            <a:prstGeom prst="rect">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195" name="Rechteck 30">
              <a:extLst>
                <a:ext uri="{FF2B5EF4-FFF2-40B4-BE49-F238E27FC236}">
                  <a16:creationId xmlns:a16="http://schemas.microsoft.com/office/drawing/2014/main" id="{0451D66A-BAFF-CC1C-FDF8-F7D0A73317E4}"/>
                </a:ext>
              </a:extLst>
            </p:cNvPr>
            <p:cNvSpPr/>
            <p:nvPr/>
          </p:nvSpPr>
          <p:spPr>
            <a:xfrm>
              <a:off x="2704426" y="1827436"/>
              <a:ext cx="1952627" cy="1238250"/>
            </a:xfrm>
            <a:prstGeom prst="rect">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ea typeface="+mn-ea"/>
                <a:cs typeface="+mn-cs"/>
              </a:endParaRPr>
            </a:p>
          </p:txBody>
        </p:sp>
        <p:sp>
          <p:nvSpPr>
            <p:cNvPr id="196" name="Textfeld 11">
              <a:extLst>
                <a:ext uri="{FF2B5EF4-FFF2-40B4-BE49-F238E27FC236}">
                  <a16:creationId xmlns:a16="http://schemas.microsoft.com/office/drawing/2014/main" id="{CA96EA03-68A0-F56C-ABC0-6E18F1934997}"/>
                </a:ext>
              </a:extLst>
            </p:cNvPr>
            <p:cNvSpPr txBox="1"/>
            <p:nvPr/>
          </p:nvSpPr>
          <p:spPr>
            <a:xfrm>
              <a:off x="6772156" y="2345838"/>
              <a:ext cx="197167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rgbClr val="404040"/>
                  </a:solidFill>
                  <a:effectLst/>
                  <a:uLnTx/>
                  <a:uFillTx/>
                  <a:ea typeface="+mn-ea"/>
                  <a:cs typeface="+mn-cs"/>
                </a:rPr>
                <a:t>Very </a:t>
              </a:r>
              <a:r>
                <a:rPr lang="de-DE" sz="1400" b="1">
                  <a:solidFill>
                    <a:srgbClr val="404040"/>
                  </a:solidFill>
                </a:rPr>
                <a:t>High Risk</a:t>
              </a:r>
              <a:endParaRPr kumimoji="0" lang="de-DE" sz="1400" b="1" i="0" u="none" strike="noStrike" kern="1200" cap="none" spc="0" normalizeH="0" baseline="0" noProof="0">
                <a:ln>
                  <a:noFill/>
                </a:ln>
                <a:solidFill>
                  <a:srgbClr val="404040"/>
                </a:solidFill>
                <a:effectLst/>
                <a:uLnTx/>
                <a:uFillTx/>
                <a:ea typeface="+mn-ea"/>
                <a:cs typeface="+mn-cs"/>
              </a:endParaRPr>
            </a:p>
          </p:txBody>
        </p:sp>
        <p:sp>
          <p:nvSpPr>
            <p:cNvPr id="207" name="Textfeld 12">
              <a:extLst>
                <a:ext uri="{FF2B5EF4-FFF2-40B4-BE49-F238E27FC236}">
                  <a16:creationId xmlns:a16="http://schemas.microsoft.com/office/drawing/2014/main" id="{8CA9CA04-A688-9450-ACEA-A5C7B40977BB}"/>
                </a:ext>
              </a:extLst>
            </p:cNvPr>
            <p:cNvSpPr txBox="1"/>
            <p:nvPr/>
          </p:nvSpPr>
          <p:spPr>
            <a:xfrm>
              <a:off x="6772156" y="3637062"/>
              <a:ext cx="197167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rgbClr val="404040"/>
                  </a:solidFill>
                  <a:effectLst/>
                  <a:uLnTx/>
                  <a:uFillTx/>
                  <a:ea typeface="+mn-ea"/>
                  <a:cs typeface="+mn-cs"/>
                </a:rPr>
                <a:t>High Risk</a:t>
              </a:r>
            </a:p>
          </p:txBody>
        </p:sp>
        <p:sp>
          <p:nvSpPr>
            <p:cNvPr id="208" name="Textfeld 13">
              <a:extLst>
                <a:ext uri="{FF2B5EF4-FFF2-40B4-BE49-F238E27FC236}">
                  <a16:creationId xmlns:a16="http://schemas.microsoft.com/office/drawing/2014/main" id="{92E86C49-40D4-3B1F-8A27-7C0D4F36C26F}"/>
                </a:ext>
              </a:extLst>
            </p:cNvPr>
            <p:cNvSpPr txBox="1"/>
            <p:nvPr/>
          </p:nvSpPr>
          <p:spPr>
            <a:xfrm>
              <a:off x="6772156" y="4882456"/>
              <a:ext cx="197167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1">
                  <a:solidFill>
                    <a:srgbClr val="404040"/>
                  </a:solidFill>
                </a:rPr>
                <a:t> Medium Risk</a:t>
              </a:r>
              <a:endParaRPr kumimoji="0" lang="de-DE" sz="1400" b="1" i="0" u="none" strike="noStrike" kern="1200" cap="none" spc="0" normalizeH="0" baseline="0" noProof="0">
                <a:ln>
                  <a:noFill/>
                </a:ln>
                <a:solidFill>
                  <a:srgbClr val="404040"/>
                </a:solidFill>
                <a:effectLst/>
                <a:uLnTx/>
                <a:uFillTx/>
                <a:ea typeface="+mn-ea"/>
                <a:cs typeface="+mn-cs"/>
              </a:endParaRPr>
            </a:p>
          </p:txBody>
        </p:sp>
        <p:sp>
          <p:nvSpPr>
            <p:cNvPr id="209" name="Textfeld 14">
              <a:extLst>
                <a:ext uri="{FF2B5EF4-FFF2-40B4-BE49-F238E27FC236}">
                  <a16:creationId xmlns:a16="http://schemas.microsoft.com/office/drawing/2014/main" id="{C69503C5-E51E-7511-4016-B99D8A1B1095}"/>
                </a:ext>
              </a:extLst>
            </p:cNvPr>
            <p:cNvSpPr txBox="1"/>
            <p:nvPr/>
          </p:nvSpPr>
          <p:spPr>
            <a:xfrm>
              <a:off x="2774015" y="5736949"/>
              <a:ext cx="187593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rgbClr val="404040"/>
                  </a:solidFill>
                  <a:effectLst/>
                  <a:uLnTx/>
                  <a:uFillTx/>
                  <a:latin typeface="Calibri" panose="020F0502020204030204" pitchFamily="34" charset="0"/>
                  <a:cs typeface="Calibri" panose="020F0502020204030204" pitchFamily="34" charset="0"/>
                </a:rPr>
                <a:t>Low Impact</a:t>
              </a:r>
            </a:p>
          </p:txBody>
        </p:sp>
        <p:sp>
          <p:nvSpPr>
            <p:cNvPr id="210" name="Textfeld 15">
              <a:extLst>
                <a:ext uri="{FF2B5EF4-FFF2-40B4-BE49-F238E27FC236}">
                  <a16:creationId xmlns:a16="http://schemas.microsoft.com/office/drawing/2014/main" id="{A9B3C7A1-9864-B488-1BE2-7A4C7A9A857F}"/>
                </a:ext>
              </a:extLst>
            </p:cNvPr>
            <p:cNvSpPr txBox="1"/>
            <p:nvPr/>
          </p:nvSpPr>
          <p:spPr>
            <a:xfrm>
              <a:off x="4707598" y="5746656"/>
              <a:ext cx="200741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rgbClr val="404040"/>
                  </a:solidFill>
                  <a:effectLst/>
                  <a:uLnTx/>
                  <a:uFillTx/>
                  <a:latin typeface="Calibri" panose="020F0502020204030204" pitchFamily="34" charset="0"/>
                  <a:cs typeface="Calibri" panose="020F0502020204030204" pitchFamily="34" charset="0"/>
                </a:rPr>
                <a:t>Medium Impact</a:t>
              </a:r>
            </a:p>
          </p:txBody>
        </p:sp>
        <p:sp>
          <p:nvSpPr>
            <p:cNvPr id="211" name="Textfeld 16">
              <a:extLst>
                <a:ext uri="{FF2B5EF4-FFF2-40B4-BE49-F238E27FC236}">
                  <a16:creationId xmlns:a16="http://schemas.microsoft.com/office/drawing/2014/main" id="{35FEAA79-40B9-89AD-84E6-6B80F14782AA}"/>
                </a:ext>
              </a:extLst>
            </p:cNvPr>
            <p:cNvSpPr txBox="1"/>
            <p:nvPr/>
          </p:nvSpPr>
          <p:spPr>
            <a:xfrm>
              <a:off x="6818968" y="5741142"/>
              <a:ext cx="199383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rgbClr val="404040"/>
                  </a:solidFill>
                  <a:effectLst/>
                  <a:uLnTx/>
                  <a:uFillTx/>
                  <a:latin typeface="Calibri" panose="020F0502020204030204" pitchFamily="34" charset="0"/>
                  <a:cs typeface="Calibri" panose="020F0502020204030204" pitchFamily="34" charset="0"/>
                </a:rPr>
                <a:t>High Impact</a:t>
              </a:r>
            </a:p>
          </p:txBody>
        </p:sp>
        <p:sp>
          <p:nvSpPr>
            <p:cNvPr id="212" name="Textfeld 17">
              <a:extLst>
                <a:ext uri="{FF2B5EF4-FFF2-40B4-BE49-F238E27FC236}">
                  <a16:creationId xmlns:a16="http://schemas.microsoft.com/office/drawing/2014/main" id="{10E47A41-DE72-14EE-A01B-1AE78879B483}"/>
                </a:ext>
              </a:extLst>
            </p:cNvPr>
            <p:cNvSpPr txBox="1"/>
            <p:nvPr/>
          </p:nvSpPr>
          <p:spPr>
            <a:xfrm>
              <a:off x="927698" y="2169823"/>
              <a:ext cx="1670391" cy="523220"/>
            </a:xfrm>
            <a:prstGeom prst="rect">
              <a:avLst/>
            </a:prstGeom>
            <a:noFill/>
          </p:spPr>
          <p:txBody>
            <a:bodyPr wrap="square" rtlCol="0">
              <a:spAutoFit/>
            </a:bodyPr>
            <a:lstStyle/>
            <a:p>
              <a:pPr lvl="0">
                <a:defRPr/>
              </a:pPr>
              <a:r>
                <a:rPr kumimoji="0" lang="de-DE" sz="1400" b="1" i="0" u="none" strike="noStrike" kern="1200" cap="none" spc="0" normalizeH="0" baseline="0" noProof="0">
                  <a:ln>
                    <a:noFill/>
                  </a:ln>
                  <a:solidFill>
                    <a:srgbClr val="404040"/>
                  </a:solidFill>
                  <a:effectLst/>
                  <a:uLnTx/>
                  <a:uFillTx/>
                  <a:latin typeface="Calibri" panose="020F0502020204030204" pitchFamily="34" charset="0"/>
                  <a:cs typeface="Calibri" panose="020F0502020204030204" pitchFamily="34" charset="0"/>
                </a:rPr>
                <a:t>High </a:t>
              </a:r>
              <a:r>
                <a:rPr kumimoji="0" lang="de-DE" sz="1400" b="1" i="0" u="none" strike="noStrike" kern="1200" cap="none" spc="0" normalizeH="0" baseline="0" noProof="0" err="1">
                  <a:ln>
                    <a:noFill/>
                  </a:ln>
                  <a:solidFill>
                    <a:srgbClr val="404040"/>
                  </a:solidFill>
                  <a:effectLst/>
                  <a:uLnTx/>
                  <a:uFillTx/>
                  <a:latin typeface="Calibri" panose="020F0502020204030204" pitchFamily="34" charset="0"/>
                  <a:cs typeface="Calibri" panose="020F0502020204030204" pitchFamily="34" charset="0"/>
                </a:rPr>
                <a:t>probability</a:t>
              </a:r>
              <a:r>
                <a:rPr kumimoji="0" lang="de-DE" sz="1400" b="1" i="0" u="none" strike="noStrike" kern="1200" cap="none" spc="0" normalizeH="0" baseline="0" noProof="0">
                  <a:ln>
                    <a:noFill/>
                  </a:ln>
                  <a:solidFill>
                    <a:srgbClr val="404040"/>
                  </a:solidFill>
                  <a:effectLst/>
                  <a:uLnTx/>
                  <a:uFillTx/>
                  <a:latin typeface="Calibri" panose="020F0502020204030204" pitchFamily="34" charset="0"/>
                  <a:cs typeface="Calibri" panose="020F0502020204030204" pitchFamily="34" charset="0"/>
                </a:rPr>
                <a:t> of </a:t>
              </a:r>
              <a:r>
                <a:rPr lang="de-DE" sz="1400" b="1">
                  <a:solidFill>
                    <a:srgbClr val="404040"/>
                  </a:solidFill>
                  <a:latin typeface="Calibri" panose="020F0502020204030204" pitchFamily="34" charset="0"/>
                  <a:cs typeface="Calibri" panose="020F0502020204030204" pitchFamily="34" charset="0"/>
                </a:rPr>
                <a:t>O</a:t>
              </a:r>
              <a:r>
                <a:rPr kumimoji="0" lang="de-DE" sz="1400" b="1" i="0" u="none" strike="noStrike" kern="1200" cap="none" spc="0" normalizeH="0" baseline="0" noProof="0" err="1">
                  <a:ln>
                    <a:noFill/>
                  </a:ln>
                  <a:solidFill>
                    <a:srgbClr val="404040"/>
                  </a:solidFill>
                  <a:effectLst/>
                  <a:uLnTx/>
                  <a:uFillTx/>
                  <a:latin typeface="Calibri" panose="020F0502020204030204" pitchFamily="34" charset="0"/>
                  <a:cs typeface="Calibri" panose="020F0502020204030204" pitchFamily="34" charset="0"/>
                </a:rPr>
                <a:t>ccurence</a:t>
              </a:r>
              <a:endParaRPr kumimoji="0" lang="de-DE" sz="1400" b="1" i="0" u="none" strike="noStrike" kern="1200" cap="none" spc="0" normalizeH="0" baseline="0" noProof="0">
                <a:ln>
                  <a:noFill/>
                </a:ln>
                <a:solidFill>
                  <a:srgbClr val="404040"/>
                </a:solidFill>
                <a:effectLst/>
                <a:uLnTx/>
                <a:uFillTx/>
                <a:latin typeface="Calibri" panose="020F0502020204030204" pitchFamily="34" charset="0"/>
                <a:cs typeface="Calibri" panose="020F0502020204030204" pitchFamily="34" charset="0"/>
              </a:endParaRPr>
            </a:p>
          </p:txBody>
        </p:sp>
        <p:sp>
          <p:nvSpPr>
            <p:cNvPr id="213" name="Textfeld 18">
              <a:extLst>
                <a:ext uri="{FF2B5EF4-FFF2-40B4-BE49-F238E27FC236}">
                  <a16:creationId xmlns:a16="http://schemas.microsoft.com/office/drawing/2014/main" id="{44B999C5-A6BD-EE48-F4AB-8F54E870DB6A}"/>
                </a:ext>
              </a:extLst>
            </p:cNvPr>
            <p:cNvSpPr txBox="1"/>
            <p:nvPr/>
          </p:nvSpPr>
          <p:spPr>
            <a:xfrm>
              <a:off x="913321" y="3446174"/>
              <a:ext cx="167039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a:solidFill>
                    <a:srgbClr val="404040"/>
                  </a:solidFill>
                  <a:latin typeface="Calibri" panose="020F0502020204030204" pitchFamily="34" charset="0"/>
                  <a:cs typeface="Calibri" panose="020F0502020204030204" pitchFamily="34" charset="0"/>
                </a:rPr>
                <a:t>Medium </a:t>
              </a:r>
              <a:r>
                <a:rPr lang="de-DE" sz="1400" b="1" err="1">
                  <a:solidFill>
                    <a:srgbClr val="404040"/>
                  </a:solidFill>
                  <a:latin typeface="Calibri" panose="020F0502020204030204" pitchFamily="34" charset="0"/>
                  <a:cs typeface="Calibri" panose="020F0502020204030204" pitchFamily="34" charset="0"/>
                </a:rPr>
                <a:t>probability</a:t>
              </a:r>
              <a:r>
                <a:rPr lang="de-DE" sz="1400" b="1">
                  <a:solidFill>
                    <a:srgbClr val="404040"/>
                  </a:solidFill>
                  <a:latin typeface="Calibri" panose="020F0502020204030204" pitchFamily="34" charset="0"/>
                  <a:cs typeface="Calibri" panose="020F0502020204030204" pitchFamily="34" charset="0"/>
                </a:rPr>
                <a:t> of </a:t>
              </a:r>
              <a:r>
                <a:rPr lang="de-DE" sz="1400" b="1" err="1">
                  <a:solidFill>
                    <a:srgbClr val="404040"/>
                  </a:solidFill>
                  <a:latin typeface="Calibri" panose="020F0502020204030204" pitchFamily="34" charset="0"/>
                  <a:cs typeface="Calibri" panose="020F0502020204030204" pitchFamily="34" charset="0"/>
                </a:rPr>
                <a:t>Occurence</a:t>
              </a:r>
              <a:endParaRPr kumimoji="0" lang="de-DE" sz="1400" b="1" i="0" u="none" strike="noStrike" kern="1200" cap="none" spc="0" normalizeH="0" baseline="0" noProof="0">
                <a:ln>
                  <a:noFill/>
                </a:ln>
                <a:solidFill>
                  <a:srgbClr val="404040"/>
                </a:solidFill>
                <a:effectLst/>
                <a:uLnTx/>
                <a:uFillTx/>
                <a:latin typeface="Calibri" panose="020F0502020204030204" pitchFamily="34" charset="0"/>
                <a:cs typeface="Calibri" panose="020F0502020204030204" pitchFamily="34" charset="0"/>
              </a:endParaRPr>
            </a:p>
          </p:txBody>
        </p:sp>
        <p:sp>
          <p:nvSpPr>
            <p:cNvPr id="214" name="Textfeld 19">
              <a:extLst>
                <a:ext uri="{FF2B5EF4-FFF2-40B4-BE49-F238E27FC236}">
                  <a16:creationId xmlns:a16="http://schemas.microsoft.com/office/drawing/2014/main" id="{A28C1F00-010B-51FA-CB16-FD568C3796B0}"/>
                </a:ext>
              </a:extLst>
            </p:cNvPr>
            <p:cNvSpPr txBox="1"/>
            <p:nvPr/>
          </p:nvSpPr>
          <p:spPr>
            <a:xfrm>
              <a:off x="913321" y="4722525"/>
              <a:ext cx="141520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Low </a:t>
              </a:r>
              <a:r>
                <a:rPr kumimoji="0" lang="de-DE" sz="1400" b="1" i="0" u="none" strike="noStrike" kern="1200" cap="none" spc="0" normalizeH="0" baseline="0" noProof="0" err="1">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probability</a:t>
              </a:r>
              <a:r>
                <a:rPr kumimoji="0" lang="de-DE" sz="1400" b="1" i="0" u="none" strike="noStrike" kern="1200" cap="none" spc="0" normalizeH="0" baseline="0" noProof="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 of </a:t>
              </a:r>
              <a:r>
                <a:rPr kumimoji="0" lang="de-DE" sz="1400" b="1" i="0" u="none" strike="noStrike" kern="1200" cap="none" spc="0" normalizeH="0" baseline="0" noProof="0" err="1">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Occurance</a:t>
              </a:r>
              <a:endParaRPr kumimoji="0" lang="de-DE" sz="1400" b="1" i="0" u="none" strike="noStrike" kern="1200" cap="none" spc="0" normalizeH="0" baseline="0" noProof="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5" name="Textfeld 21">
              <a:extLst>
                <a:ext uri="{FF2B5EF4-FFF2-40B4-BE49-F238E27FC236}">
                  <a16:creationId xmlns:a16="http://schemas.microsoft.com/office/drawing/2014/main" id="{35813B0C-A9EA-2505-4EA7-B9A886AA5013}"/>
                </a:ext>
              </a:extLst>
            </p:cNvPr>
            <p:cNvSpPr txBox="1"/>
            <p:nvPr/>
          </p:nvSpPr>
          <p:spPr>
            <a:xfrm>
              <a:off x="4743333" y="2341641"/>
              <a:ext cx="197167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1">
                  <a:solidFill>
                    <a:srgbClr val="404040"/>
                  </a:solidFill>
                </a:rPr>
                <a:t>High Risk</a:t>
              </a:r>
              <a:endParaRPr kumimoji="0" lang="de-DE" sz="1400" b="1" i="0" u="none" strike="noStrike" kern="1200" cap="none" spc="0" normalizeH="0" baseline="0" noProof="0">
                <a:ln>
                  <a:noFill/>
                </a:ln>
                <a:solidFill>
                  <a:srgbClr val="404040"/>
                </a:solidFill>
                <a:effectLst/>
                <a:uLnTx/>
                <a:uFillTx/>
                <a:ea typeface="+mn-ea"/>
                <a:cs typeface="+mn-cs"/>
              </a:endParaRPr>
            </a:p>
          </p:txBody>
        </p:sp>
        <p:sp>
          <p:nvSpPr>
            <p:cNvPr id="216" name="Textfeld 22">
              <a:extLst>
                <a:ext uri="{FF2B5EF4-FFF2-40B4-BE49-F238E27FC236}">
                  <a16:creationId xmlns:a16="http://schemas.microsoft.com/office/drawing/2014/main" id="{E723D46F-FA8C-E00C-EEFE-BF7FF2FDFC6A}"/>
                </a:ext>
              </a:extLst>
            </p:cNvPr>
            <p:cNvSpPr txBox="1"/>
            <p:nvPr/>
          </p:nvSpPr>
          <p:spPr>
            <a:xfrm>
              <a:off x="4743333" y="3631080"/>
              <a:ext cx="197167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rgbClr val="404040"/>
                  </a:solidFill>
                  <a:effectLst/>
                  <a:uLnTx/>
                  <a:uFillTx/>
                  <a:ea typeface="+mn-ea"/>
                  <a:cs typeface="+mn-cs"/>
                </a:rPr>
                <a:t>Medium Risk</a:t>
              </a:r>
            </a:p>
          </p:txBody>
        </p:sp>
        <p:sp>
          <p:nvSpPr>
            <p:cNvPr id="217" name="Textfeld 23">
              <a:extLst>
                <a:ext uri="{FF2B5EF4-FFF2-40B4-BE49-F238E27FC236}">
                  <a16:creationId xmlns:a16="http://schemas.microsoft.com/office/drawing/2014/main" id="{4703F914-62C7-55DB-9018-04FC004F96E5}"/>
                </a:ext>
              </a:extLst>
            </p:cNvPr>
            <p:cNvSpPr txBox="1"/>
            <p:nvPr/>
          </p:nvSpPr>
          <p:spPr>
            <a:xfrm>
              <a:off x="2678278" y="2338298"/>
              <a:ext cx="197167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rgbClr val="404040"/>
                  </a:solidFill>
                  <a:effectLst/>
                  <a:uLnTx/>
                  <a:uFillTx/>
                  <a:ea typeface="+mn-ea"/>
                  <a:cs typeface="+mn-cs"/>
                </a:rPr>
                <a:t>Medium Risk</a:t>
              </a:r>
            </a:p>
          </p:txBody>
        </p:sp>
        <p:sp>
          <p:nvSpPr>
            <p:cNvPr id="218" name="Textfeld 24">
              <a:extLst>
                <a:ext uri="{FF2B5EF4-FFF2-40B4-BE49-F238E27FC236}">
                  <a16:creationId xmlns:a16="http://schemas.microsoft.com/office/drawing/2014/main" id="{FD6CC662-D41E-5397-507F-32146C4D4C6C}"/>
                </a:ext>
              </a:extLst>
            </p:cNvPr>
            <p:cNvSpPr txBox="1"/>
            <p:nvPr/>
          </p:nvSpPr>
          <p:spPr>
            <a:xfrm>
              <a:off x="4743333" y="4882456"/>
              <a:ext cx="197167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1">
                  <a:solidFill>
                    <a:srgbClr val="404040"/>
                  </a:solidFill>
                </a:rPr>
                <a:t>Low</a:t>
              </a:r>
              <a:r>
                <a:rPr kumimoji="0" lang="de-DE" sz="1400" b="1" i="0" u="none" strike="noStrike" kern="1200" cap="none" spc="0" normalizeH="0" baseline="0" noProof="0">
                  <a:ln>
                    <a:noFill/>
                  </a:ln>
                  <a:solidFill>
                    <a:srgbClr val="404040"/>
                  </a:solidFill>
                  <a:effectLst/>
                  <a:uLnTx/>
                  <a:uFillTx/>
                  <a:ea typeface="+mn-ea"/>
                  <a:cs typeface="+mn-cs"/>
                </a:rPr>
                <a:t> Ri</a:t>
              </a:r>
              <a:r>
                <a:rPr lang="de-DE" sz="1400" b="1" err="1">
                  <a:solidFill>
                    <a:srgbClr val="404040"/>
                  </a:solidFill>
                </a:rPr>
                <a:t>sk</a:t>
              </a:r>
              <a:endParaRPr kumimoji="0" lang="de-DE" sz="1400" b="1" i="0" u="none" strike="noStrike" kern="1200" cap="none" spc="0" normalizeH="0" baseline="0" noProof="0">
                <a:ln>
                  <a:noFill/>
                </a:ln>
                <a:solidFill>
                  <a:srgbClr val="404040"/>
                </a:solidFill>
                <a:effectLst/>
                <a:uLnTx/>
                <a:uFillTx/>
                <a:ea typeface="+mn-ea"/>
                <a:cs typeface="+mn-cs"/>
              </a:endParaRPr>
            </a:p>
          </p:txBody>
        </p:sp>
        <p:sp>
          <p:nvSpPr>
            <p:cNvPr id="219" name="Textfeld 25">
              <a:extLst>
                <a:ext uri="{FF2B5EF4-FFF2-40B4-BE49-F238E27FC236}">
                  <a16:creationId xmlns:a16="http://schemas.microsoft.com/office/drawing/2014/main" id="{AD2BD72D-0E7C-63C9-13ED-CB432A1888DD}"/>
                </a:ext>
              </a:extLst>
            </p:cNvPr>
            <p:cNvSpPr txBox="1"/>
            <p:nvPr/>
          </p:nvSpPr>
          <p:spPr>
            <a:xfrm>
              <a:off x="2694901" y="3630982"/>
              <a:ext cx="197167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1">
                  <a:solidFill>
                    <a:srgbClr val="404040"/>
                  </a:solidFill>
                </a:rPr>
                <a:t>Low Risk</a:t>
              </a:r>
              <a:endParaRPr kumimoji="0" lang="de-DE" sz="1400" b="1" i="0" u="none" strike="noStrike" kern="1200" cap="none" spc="0" normalizeH="0" baseline="0" noProof="0">
                <a:ln>
                  <a:noFill/>
                </a:ln>
                <a:solidFill>
                  <a:srgbClr val="404040"/>
                </a:solidFill>
                <a:effectLst/>
                <a:uLnTx/>
                <a:uFillTx/>
                <a:ea typeface="+mn-ea"/>
                <a:cs typeface="+mn-cs"/>
              </a:endParaRPr>
            </a:p>
          </p:txBody>
        </p:sp>
        <p:sp>
          <p:nvSpPr>
            <p:cNvPr id="220" name="Textfeld 26">
              <a:extLst>
                <a:ext uri="{FF2B5EF4-FFF2-40B4-BE49-F238E27FC236}">
                  <a16:creationId xmlns:a16="http://schemas.microsoft.com/office/drawing/2014/main" id="{09A018D6-D453-ACB6-93F3-7F1D32EB714B}"/>
                </a:ext>
              </a:extLst>
            </p:cNvPr>
            <p:cNvSpPr txBox="1"/>
            <p:nvPr/>
          </p:nvSpPr>
          <p:spPr>
            <a:xfrm>
              <a:off x="2721697" y="4821941"/>
              <a:ext cx="197167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srgbClr val="404040"/>
                  </a:solidFill>
                  <a:effectLst/>
                  <a:uLnTx/>
                  <a:uFillTx/>
                  <a:ea typeface="+mn-ea"/>
                  <a:cs typeface="+mn-cs"/>
                </a:rPr>
                <a:t>Very Low Risk</a:t>
              </a:r>
            </a:p>
          </p:txBody>
        </p:sp>
      </p:grpSp>
    </p:spTree>
    <p:extLst>
      <p:ext uri="{BB962C8B-B14F-4D97-AF65-F5344CB8AC3E}">
        <p14:creationId xmlns:p14="http://schemas.microsoft.com/office/powerpoint/2010/main" val="268780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C436-22E4-8860-DF51-4793E64714C1}"/>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25EA3CC9-821C-08DA-4E8D-F1A3BE634E5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A9F8342A-70E3-44FD-8E55-C86DD06FB4C0}"/>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F6AB1074-B650-9988-BD26-8D73EF31185C}"/>
              </a:ext>
            </a:extLst>
          </p:cNvPr>
          <p:cNvPicPr>
            <a:picLocks noChangeAspect="1"/>
          </p:cNvPicPr>
          <p:nvPr/>
        </p:nvPicPr>
        <p:blipFill rotWithShape="1">
          <a:blip r:embed="rId3">
            <a:biLevel thresh="25000"/>
            <a:alphaModFix amt="11000"/>
            <a:extLst>
              <a:ext uri="{28A0092B-C50C-407E-A947-70E740481C1C}">
                <a14:useLocalDpi xmlns:a14="http://schemas.microsoft.com/office/drawing/2010/main"/>
              </a:ext>
            </a:extLst>
          </a:blip>
          <a:srcRect l="-862" t="-2893" r="79868" b="5354"/>
          <a:stretch/>
        </p:blipFill>
        <p:spPr>
          <a:xfrm>
            <a:off x="9494099" y="-1119742"/>
            <a:ext cx="2697901" cy="6032345"/>
          </a:xfrm>
          <a:prstGeom prst="rect">
            <a:avLst/>
          </a:prstGeom>
        </p:spPr>
      </p:pic>
      <p:sp>
        <p:nvSpPr>
          <p:cNvPr id="2" name="Textfeld 3">
            <a:extLst>
              <a:ext uri="{FF2B5EF4-FFF2-40B4-BE49-F238E27FC236}">
                <a16:creationId xmlns:a16="http://schemas.microsoft.com/office/drawing/2014/main" id="{47DFA1A7-3350-A8DC-F743-90CCF74C0A5B}"/>
              </a:ext>
            </a:extLst>
          </p:cNvPr>
          <p:cNvSpPr txBox="1"/>
          <p:nvPr/>
        </p:nvSpPr>
        <p:spPr>
          <a:xfrm>
            <a:off x="462636" y="592358"/>
            <a:ext cx="5333246" cy="1200329"/>
          </a:xfrm>
          <a:prstGeom prst="rect">
            <a:avLst/>
          </a:prstGeom>
          <a:noFill/>
        </p:spPr>
        <p:txBody>
          <a:bodyPr wrap="square" lIns="91440" tIns="45720" rIns="91440" bIns="45720" anchor="t">
            <a:spAutoFit/>
          </a:bodyPr>
          <a:lstStyle/>
          <a:p>
            <a:r>
              <a:rPr lang="en-US" sz="3600" b="1">
                <a:solidFill>
                  <a:schemeClr val="bg1"/>
                </a:solidFill>
              </a:rPr>
              <a:t>Example Heatmap</a:t>
            </a:r>
          </a:p>
          <a:p>
            <a:r>
              <a:rPr lang="en-US" sz="3600" b="1">
                <a:solidFill>
                  <a:schemeClr val="bg1"/>
                </a:solidFill>
              </a:rPr>
              <a:t> </a:t>
            </a:r>
          </a:p>
        </p:txBody>
      </p:sp>
      <p:sp>
        <p:nvSpPr>
          <p:cNvPr id="6" name="Graphic 4">
            <a:extLst>
              <a:ext uri="{FF2B5EF4-FFF2-40B4-BE49-F238E27FC236}">
                <a16:creationId xmlns:a16="http://schemas.microsoft.com/office/drawing/2014/main" id="{740294E5-31D7-506E-4C26-294ADF724EE9}"/>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grpSp>
        <p:nvGrpSpPr>
          <p:cNvPr id="3" name="Group 2">
            <a:extLst>
              <a:ext uri="{FF2B5EF4-FFF2-40B4-BE49-F238E27FC236}">
                <a16:creationId xmlns:a16="http://schemas.microsoft.com/office/drawing/2014/main" id="{878B6C4F-15BE-2B9E-D025-71A5AA6C5893}"/>
              </a:ext>
            </a:extLst>
          </p:cNvPr>
          <p:cNvGrpSpPr/>
          <p:nvPr/>
        </p:nvGrpSpPr>
        <p:grpSpPr>
          <a:xfrm>
            <a:off x="2466588" y="609129"/>
            <a:ext cx="9725411" cy="6032344"/>
            <a:chOff x="5177725" y="2035243"/>
            <a:chExt cx="7014274" cy="4350717"/>
          </a:xfrm>
        </p:grpSpPr>
        <p:pic>
          <p:nvPicPr>
            <p:cNvPr id="29" name="Picture 28">
              <a:extLst>
                <a:ext uri="{FF2B5EF4-FFF2-40B4-BE49-F238E27FC236}">
                  <a16:creationId xmlns:a16="http://schemas.microsoft.com/office/drawing/2014/main" id="{411F9899-AE15-80DE-4909-4CC3C16E8A8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7572" b="16922"/>
            <a:stretch>
              <a:fillRect/>
            </a:stretch>
          </p:blipFill>
          <p:spPr>
            <a:xfrm>
              <a:off x="5177725" y="2035243"/>
              <a:ext cx="7014274" cy="4350717"/>
            </a:xfrm>
            <a:prstGeom prst="rect">
              <a:avLst/>
            </a:prstGeom>
          </p:spPr>
        </p:pic>
        <p:sp>
          <p:nvSpPr>
            <p:cNvPr id="5" name="Rectangle 4">
              <a:extLst>
                <a:ext uri="{FF2B5EF4-FFF2-40B4-BE49-F238E27FC236}">
                  <a16:creationId xmlns:a16="http://schemas.microsoft.com/office/drawing/2014/main" id="{1521CC6B-EE70-9E56-6569-C837AEB349CE}"/>
                </a:ext>
              </a:extLst>
            </p:cNvPr>
            <p:cNvSpPr/>
            <p:nvPr/>
          </p:nvSpPr>
          <p:spPr>
            <a:xfrm>
              <a:off x="6615113" y="2428875"/>
              <a:ext cx="5557893" cy="3243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2" descr="Bild ausgeben">
            <a:extLst>
              <a:ext uri="{FF2B5EF4-FFF2-40B4-BE49-F238E27FC236}">
                <a16:creationId xmlns:a16="http://schemas.microsoft.com/office/drawing/2014/main" id="{8D0CE221-449B-B86D-C944-5630889C09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5863" y="1652375"/>
            <a:ext cx="7433489" cy="3999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636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FEFB77F-4787-7047-64CD-379B0C095AA0}"/>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t="7764" b="7764"/>
          <a:stretch>
            <a:fillRect/>
          </a:stretch>
        </p:blipFill>
        <p:spPr>
          <a:xfrm>
            <a:off x="-2" y="17622"/>
            <a:ext cx="12192002" cy="6865298"/>
          </a:xfrm>
        </p:spPr>
      </p:pic>
      <p:sp>
        <p:nvSpPr>
          <p:cNvPr id="9" name="Textfeld 3">
            <a:extLst>
              <a:ext uri="{FF2B5EF4-FFF2-40B4-BE49-F238E27FC236}">
                <a16:creationId xmlns:a16="http://schemas.microsoft.com/office/drawing/2014/main" id="{CE3F3754-4CB1-DBBA-C5C6-B835766FE050}"/>
              </a:ext>
            </a:extLst>
          </p:cNvPr>
          <p:cNvSpPr txBox="1"/>
          <p:nvPr/>
        </p:nvSpPr>
        <p:spPr>
          <a:xfrm>
            <a:off x="0" y="1261957"/>
            <a:ext cx="12192000" cy="579646"/>
          </a:xfrm>
          <a:prstGeom prst="rect">
            <a:avLst/>
          </a:prstGeom>
          <a:noFill/>
        </p:spPr>
        <p:txBody>
          <a:bodyPr wrap="square" lIns="91440" tIns="45720" rIns="91440" bIns="45720" anchor="t">
            <a:spAutoFit/>
          </a:bodyPr>
          <a:lstStyle/>
          <a:p>
            <a:pPr algn="ctr">
              <a:lnSpc>
                <a:spcPts val="3820"/>
              </a:lnSpc>
            </a:pPr>
            <a:r>
              <a:rPr lang="en-US" sz="3600" b="1">
                <a:solidFill>
                  <a:schemeClr val="bg1"/>
                </a:solidFill>
                <a:highlight>
                  <a:srgbClr val="EEA821"/>
                </a:highlight>
                <a:latin typeface="Calibri" panose="020F0502020204030204" pitchFamily="34" charset="0"/>
                <a:cs typeface="Calibri" panose="020F0502020204030204" pitchFamily="34" charset="0"/>
              </a:rPr>
              <a:t>  CSDDD</a:t>
            </a:r>
            <a:r>
              <a:rPr lang="en-US" sz="3600" b="1">
                <a:solidFill>
                  <a:srgbClr val="EEA821"/>
                </a:solidFill>
                <a:highlight>
                  <a:srgbClr val="EEA821"/>
                </a:highlight>
                <a:latin typeface="Calibri" panose="020F0502020204030204" pitchFamily="34" charset="0"/>
                <a:cs typeface="Calibri" panose="020F0502020204030204" pitchFamily="34" charset="0"/>
              </a:rPr>
              <a:t>..</a:t>
            </a:r>
            <a:r>
              <a:rPr lang="en-US" sz="3600" b="1">
                <a:solidFill>
                  <a:schemeClr val="bg1"/>
                </a:solidFill>
                <a:highlight>
                  <a:srgbClr val="EEA821"/>
                </a:highlight>
                <a:latin typeface="Calibri" panose="020F0502020204030204" pitchFamily="34" charset="0"/>
                <a:cs typeface="Calibri" panose="020F0502020204030204" pitchFamily="34" charset="0"/>
              </a:rPr>
              <a:t> </a:t>
            </a:r>
          </a:p>
        </p:txBody>
      </p:sp>
      <p:sp>
        <p:nvSpPr>
          <p:cNvPr id="10" name="TextBox 9">
            <a:extLst>
              <a:ext uri="{FF2B5EF4-FFF2-40B4-BE49-F238E27FC236}">
                <a16:creationId xmlns:a16="http://schemas.microsoft.com/office/drawing/2014/main" id="{CD5F6E8C-6717-260F-ECAC-8A7F669CCAC9}"/>
              </a:ext>
            </a:extLst>
          </p:cNvPr>
          <p:cNvSpPr txBox="1"/>
          <p:nvPr/>
        </p:nvSpPr>
        <p:spPr>
          <a:xfrm>
            <a:off x="3078578" y="2179723"/>
            <a:ext cx="6034842" cy="3046988"/>
          </a:xfrm>
          <a:prstGeom prst="rect">
            <a:avLst/>
          </a:prstGeom>
          <a:noFill/>
        </p:spPr>
        <p:txBody>
          <a:bodyPr wrap="square">
            <a:spAutoFit/>
          </a:bodyPr>
          <a:lstStyle/>
          <a:p>
            <a:pPr algn="ctr"/>
            <a:r>
              <a:rPr lang="en-IE" sz="3600">
                <a:solidFill>
                  <a:schemeClr val="bg1"/>
                </a:solidFill>
                <a:latin typeface="Calibri" panose="020F0502020204030204" pitchFamily="34" charset="0"/>
                <a:ea typeface="Calibri" panose="020F0502020204030204" pitchFamily="34" charset="0"/>
                <a:cs typeface="Calibri" panose="020F0502020204030204" pitchFamily="34" charset="0"/>
              </a:rPr>
              <a:t>Which customers are affected by CSDDD?</a:t>
            </a:r>
          </a:p>
          <a:p>
            <a:pPr algn="ctr"/>
            <a:endParaRPr lang="en-IE" sz="12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IE" sz="3600">
                <a:solidFill>
                  <a:schemeClr val="bg1"/>
                </a:solidFill>
                <a:latin typeface="Calibri" panose="020F0502020204030204" pitchFamily="34" charset="0"/>
                <a:ea typeface="Calibri" panose="020F0502020204030204" pitchFamily="34" charset="0"/>
                <a:cs typeface="Calibri" panose="020F0502020204030204" pitchFamily="34" charset="0"/>
              </a:rPr>
              <a:t>Which customers of customers are affected by CSDDD?</a:t>
            </a:r>
          </a:p>
          <a:p>
            <a:pPr algn="ctr"/>
            <a:endParaRPr lang="de-DE" sz="36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2DC06123-FDBA-83A9-9E75-4E037242489E}"/>
              </a:ext>
            </a:extLst>
          </p:cNvPr>
          <p:cNvSpPr/>
          <p:nvPr/>
        </p:nvSpPr>
        <p:spPr>
          <a:xfrm rot="15325054" flipH="1">
            <a:off x="8540456" y="5007002"/>
            <a:ext cx="1461404" cy="830822"/>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7828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A982BF36-1079-C7E1-F0CA-57F974189764}"/>
              </a:ext>
            </a:extLst>
          </p:cNvPr>
          <p:cNvSpPr/>
          <p:nvPr/>
        </p:nvSpPr>
        <p:spPr>
          <a:xfrm>
            <a:off x="577958" y="2013480"/>
            <a:ext cx="2561004" cy="1099186"/>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4" name="Freeform 13">
            <a:extLst>
              <a:ext uri="{FF2B5EF4-FFF2-40B4-BE49-F238E27FC236}">
                <a16:creationId xmlns:a16="http://schemas.microsoft.com/office/drawing/2014/main" id="{B1FFAB55-35D5-AF52-9CEA-2AC727E185F6}"/>
              </a:ext>
            </a:extLst>
          </p:cNvPr>
          <p:cNvSpPr/>
          <p:nvPr/>
        </p:nvSpPr>
        <p:spPr>
          <a:xfrm>
            <a:off x="3337618" y="2013480"/>
            <a:ext cx="2561004" cy="1099186"/>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6" name="Freeform 15">
            <a:extLst>
              <a:ext uri="{FF2B5EF4-FFF2-40B4-BE49-F238E27FC236}">
                <a16:creationId xmlns:a16="http://schemas.microsoft.com/office/drawing/2014/main" id="{05247665-6149-465F-F52B-DEC63F8DA2CB}"/>
              </a:ext>
            </a:extLst>
          </p:cNvPr>
          <p:cNvSpPr/>
          <p:nvPr/>
        </p:nvSpPr>
        <p:spPr>
          <a:xfrm>
            <a:off x="6092661" y="2013480"/>
            <a:ext cx="2561004" cy="1099186"/>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7" name="Freeform 16">
            <a:extLst>
              <a:ext uri="{FF2B5EF4-FFF2-40B4-BE49-F238E27FC236}">
                <a16:creationId xmlns:a16="http://schemas.microsoft.com/office/drawing/2014/main" id="{BBE8BC5A-305D-CB99-3EE3-E4EBC61C8C4E}"/>
              </a:ext>
            </a:extLst>
          </p:cNvPr>
          <p:cNvSpPr/>
          <p:nvPr/>
        </p:nvSpPr>
        <p:spPr>
          <a:xfrm>
            <a:off x="8854518" y="2013480"/>
            <a:ext cx="2561004" cy="1099186"/>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15" name="Rounded Rectangle 14">
            <a:extLst>
              <a:ext uri="{FF2B5EF4-FFF2-40B4-BE49-F238E27FC236}">
                <a16:creationId xmlns:a16="http://schemas.microsoft.com/office/drawing/2014/main" id="{9A62922E-5353-E64E-E50F-3090FD0C4228}"/>
              </a:ext>
            </a:extLst>
          </p:cNvPr>
          <p:cNvSpPr/>
          <p:nvPr/>
        </p:nvSpPr>
        <p:spPr>
          <a:xfrm>
            <a:off x="577958" y="1666238"/>
            <a:ext cx="2561004" cy="4185917"/>
          </a:xfrm>
          <a:prstGeom prst="roundRect">
            <a:avLst>
              <a:gd name="adj" fmla="val 7906"/>
            </a:avLst>
          </a:prstGeom>
          <a:no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9" name="Freeform 18">
            <a:extLst>
              <a:ext uri="{FF2B5EF4-FFF2-40B4-BE49-F238E27FC236}">
                <a16:creationId xmlns:a16="http://schemas.microsoft.com/office/drawing/2014/main" id="{2A6016EB-9D2A-DB81-7377-C6FC4FA2CFDA}"/>
              </a:ext>
            </a:extLst>
          </p:cNvPr>
          <p:cNvSpPr/>
          <p:nvPr/>
        </p:nvSpPr>
        <p:spPr>
          <a:xfrm>
            <a:off x="577958" y="166623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25" name="Rounded Rectangle 24">
            <a:extLst>
              <a:ext uri="{FF2B5EF4-FFF2-40B4-BE49-F238E27FC236}">
                <a16:creationId xmlns:a16="http://schemas.microsoft.com/office/drawing/2014/main" id="{CA222232-FA45-64CF-D906-CDEC7590AC6F}"/>
              </a:ext>
            </a:extLst>
          </p:cNvPr>
          <p:cNvSpPr/>
          <p:nvPr/>
        </p:nvSpPr>
        <p:spPr>
          <a:xfrm>
            <a:off x="3332618" y="1666238"/>
            <a:ext cx="2561004" cy="4185917"/>
          </a:xfrm>
          <a:prstGeom prst="roundRect">
            <a:avLst>
              <a:gd name="adj" fmla="val 7906"/>
            </a:avLst>
          </a:prstGeom>
          <a:noFill/>
          <a:ln w="12700">
            <a:solidFill>
              <a:srgbClr val="379A6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6E3D50A2-8579-0896-9261-82DDC96FA8B2}"/>
              </a:ext>
            </a:extLst>
          </p:cNvPr>
          <p:cNvSpPr/>
          <p:nvPr/>
        </p:nvSpPr>
        <p:spPr>
          <a:xfrm>
            <a:off x="3332618" y="166623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30" name="Rounded Rectangle 29">
            <a:extLst>
              <a:ext uri="{FF2B5EF4-FFF2-40B4-BE49-F238E27FC236}">
                <a16:creationId xmlns:a16="http://schemas.microsoft.com/office/drawing/2014/main" id="{9C619BA5-C2E5-A7FF-DB60-A51B63982243}"/>
              </a:ext>
            </a:extLst>
          </p:cNvPr>
          <p:cNvSpPr/>
          <p:nvPr/>
        </p:nvSpPr>
        <p:spPr>
          <a:xfrm>
            <a:off x="6106296" y="1677608"/>
            <a:ext cx="2559600" cy="4185917"/>
          </a:xfrm>
          <a:prstGeom prst="roundRect">
            <a:avLst>
              <a:gd name="adj" fmla="val 7906"/>
            </a:avLst>
          </a:prstGeom>
          <a:noFill/>
          <a:ln w="1270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EC5985D-CAD2-E6FD-0329-8C38D0110650}"/>
              </a:ext>
            </a:extLst>
          </p:cNvPr>
          <p:cNvSpPr/>
          <p:nvPr/>
        </p:nvSpPr>
        <p:spPr>
          <a:xfrm>
            <a:off x="6092661" y="166623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sp>
        <p:nvSpPr>
          <p:cNvPr id="35" name="Rounded Rectangle 34">
            <a:extLst>
              <a:ext uri="{FF2B5EF4-FFF2-40B4-BE49-F238E27FC236}">
                <a16:creationId xmlns:a16="http://schemas.microsoft.com/office/drawing/2014/main" id="{DB2F8360-FABF-5073-9A92-3FC41D6FE1EA}"/>
              </a:ext>
            </a:extLst>
          </p:cNvPr>
          <p:cNvSpPr/>
          <p:nvPr/>
        </p:nvSpPr>
        <p:spPr>
          <a:xfrm>
            <a:off x="8854518" y="1666238"/>
            <a:ext cx="2561004" cy="4185917"/>
          </a:xfrm>
          <a:prstGeom prst="roundRect">
            <a:avLst>
              <a:gd name="adj" fmla="val 7906"/>
            </a:avLst>
          </a:prstGeom>
          <a:noFill/>
          <a:ln w="12700">
            <a:solidFill>
              <a:srgbClr val="EEA82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BF64420C-5756-1A24-A530-34056DB766E0}"/>
              </a:ext>
            </a:extLst>
          </p:cNvPr>
          <p:cNvSpPr/>
          <p:nvPr/>
        </p:nvSpPr>
        <p:spPr>
          <a:xfrm>
            <a:off x="8854518" y="1666238"/>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Calibri" panose="020F0502020204030204" pitchFamily="34" charset="0"/>
              <a:cs typeface="Calibri" panose="020F0502020204030204" pitchFamily="34" charset="0"/>
            </a:endParaRPr>
          </a:p>
        </p:txBody>
      </p:sp>
      <p:cxnSp>
        <p:nvCxnSpPr>
          <p:cNvPr id="41" name="Straight Connector 40">
            <a:extLst>
              <a:ext uri="{FF2B5EF4-FFF2-40B4-BE49-F238E27FC236}">
                <a16:creationId xmlns:a16="http://schemas.microsoft.com/office/drawing/2014/main" id="{705EB020-7ECC-1C77-12F1-D0290327F4AD}"/>
              </a:ext>
            </a:extLst>
          </p:cNvPr>
          <p:cNvCxnSpPr>
            <a:cxnSpLocks/>
          </p:cNvCxnSpPr>
          <p:nvPr/>
        </p:nvCxnSpPr>
        <p:spPr>
          <a:xfrm>
            <a:off x="26596" y="3112666"/>
            <a:ext cx="12192000" cy="0"/>
          </a:xfrm>
          <a:prstGeom prst="line">
            <a:avLst/>
          </a:prstGeom>
          <a:ln w="19050">
            <a:solidFill>
              <a:srgbClr val="404040"/>
            </a:solidFill>
            <a:prstDash val="sysDot"/>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70759C1-04DF-F783-2A0F-7DD0F60D7B7E}"/>
              </a:ext>
            </a:extLst>
          </p:cNvPr>
          <p:cNvSpPr txBox="1"/>
          <p:nvPr/>
        </p:nvSpPr>
        <p:spPr>
          <a:xfrm>
            <a:off x="86988" y="6068121"/>
            <a:ext cx="12110976" cy="369332"/>
          </a:xfrm>
          <a:prstGeom prst="rect">
            <a:avLst/>
          </a:prstGeom>
          <a:noFill/>
        </p:spPr>
        <p:txBody>
          <a:bodyPr wrap="square">
            <a:spAutoFit/>
          </a:bodyPr>
          <a:lstStyle/>
          <a:p>
            <a:pPr algn="ctr"/>
            <a:r>
              <a:rPr lang="de-DE" sz="1800" b="1">
                <a:solidFill>
                  <a:srgbClr val="007772"/>
                </a:solidFill>
                <a:latin typeface="Calibri" panose="020F0502020204030204" pitchFamily="34" charset="0"/>
                <a:ea typeface="Calibri" panose="020F0502020204030204" pitchFamily="34" charset="0"/>
                <a:cs typeface="Calibri" panose="020F0502020204030204" pitchFamily="34" charset="0"/>
              </a:rPr>
              <a:t>Takeaway: </a:t>
            </a:r>
            <a:r>
              <a:rPr lang="en-US" sz="1800">
                <a:solidFill>
                  <a:srgbClr val="404040"/>
                </a:solidFill>
                <a:latin typeface="Calibri" panose="020F0502020204030204" pitchFamily="34" charset="0"/>
                <a:ea typeface="Calibri" panose="020F0502020204030204" pitchFamily="34" charset="0"/>
                <a:cs typeface="Calibri" panose="020F0502020204030204" pitchFamily="34" charset="0"/>
              </a:rPr>
              <a:t>  Real Economy: What are my taxonomy-mandated activities? What is compliant and what isn‘t?</a:t>
            </a:r>
            <a:endParaRPr lang="en-US">
              <a:solidFill>
                <a:srgbClr val="404040"/>
              </a:solidFill>
            </a:endParaRPr>
          </a:p>
        </p:txBody>
      </p:sp>
      <p:grpSp>
        <p:nvGrpSpPr>
          <p:cNvPr id="20" name="Group 19">
            <a:extLst>
              <a:ext uri="{FF2B5EF4-FFF2-40B4-BE49-F238E27FC236}">
                <a16:creationId xmlns:a16="http://schemas.microsoft.com/office/drawing/2014/main" id="{9ADD0F49-F759-B125-820A-A78175CD8239}"/>
              </a:ext>
            </a:extLst>
          </p:cNvPr>
          <p:cNvGrpSpPr/>
          <p:nvPr/>
        </p:nvGrpSpPr>
        <p:grpSpPr>
          <a:xfrm>
            <a:off x="1268716" y="1087866"/>
            <a:ext cx="1179488" cy="1179488"/>
            <a:chOff x="1358549" y="1250426"/>
            <a:chExt cx="1179488" cy="1179488"/>
          </a:xfrm>
        </p:grpSpPr>
        <p:grpSp>
          <p:nvGrpSpPr>
            <p:cNvPr id="2" name="Gruppieren 30">
              <a:extLst>
                <a:ext uri="{FF2B5EF4-FFF2-40B4-BE49-F238E27FC236}">
                  <a16:creationId xmlns:a16="http://schemas.microsoft.com/office/drawing/2014/main" id="{F7A93DF7-AA83-6600-C822-E626231A4A63}"/>
                </a:ext>
              </a:extLst>
            </p:cNvPr>
            <p:cNvGrpSpPr/>
            <p:nvPr/>
          </p:nvGrpSpPr>
          <p:grpSpPr>
            <a:xfrm rot="16200000">
              <a:off x="1358549" y="1250426"/>
              <a:ext cx="1179488" cy="1179488"/>
              <a:chOff x="9536113" y="838200"/>
              <a:chExt cx="4564062" cy="4564063"/>
            </a:xfrm>
          </p:grpSpPr>
          <p:sp>
            <p:nvSpPr>
              <p:cNvPr id="3" name="Oval 3">
                <a:extLst>
                  <a:ext uri="{FF2B5EF4-FFF2-40B4-BE49-F238E27FC236}">
                    <a16:creationId xmlns:a16="http://schemas.microsoft.com/office/drawing/2014/main" id="{D47C2DCD-4873-A07E-7769-C7928B903DF1}"/>
                  </a:ext>
                </a:extLst>
              </p:cNvPr>
              <p:cNvSpPr/>
              <p:nvPr/>
            </p:nvSpPr>
            <p:spPr>
              <a:xfrm>
                <a:off x="9536113" y="838200"/>
                <a:ext cx="4564062" cy="4564063"/>
              </a:xfrm>
              <a:prstGeom prst="ellipse">
                <a:avLst/>
              </a:prstGeom>
              <a:solidFill>
                <a:srgbClr val="007772">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 name="Freeform: Shape 8">
                <a:extLst>
                  <a:ext uri="{FF2B5EF4-FFF2-40B4-BE49-F238E27FC236}">
                    <a16:creationId xmlns:a16="http://schemas.microsoft.com/office/drawing/2014/main" id="{BEB6097F-1F9F-876E-FE6F-BF50185D2E39}"/>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 name="Oval 9">
                <a:extLst>
                  <a:ext uri="{FF2B5EF4-FFF2-40B4-BE49-F238E27FC236}">
                    <a16:creationId xmlns:a16="http://schemas.microsoft.com/office/drawing/2014/main" id="{71195352-AD66-7CF5-B0F6-229A2E84EE2A}"/>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6" name="TextBox 19">
              <a:extLst>
                <a:ext uri="{FF2B5EF4-FFF2-40B4-BE49-F238E27FC236}">
                  <a16:creationId xmlns:a16="http://schemas.microsoft.com/office/drawing/2014/main" id="{ECC5B5A9-9F19-EF09-9182-4A823DA551EF}"/>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007772"/>
                  </a:solidFill>
                  <a:latin typeface="Calibri" panose="020F0502020204030204" pitchFamily="34" charset="0"/>
                  <a:ea typeface="Roboto Cn" pitchFamily="2" charset="0"/>
                  <a:cs typeface="Calibri" panose="020F0502020204030204" pitchFamily="34" charset="0"/>
                </a:rPr>
                <a:t>01</a:t>
              </a:r>
            </a:p>
          </p:txBody>
        </p:sp>
      </p:grpSp>
      <p:grpSp>
        <p:nvGrpSpPr>
          <p:cNvPr id="42" name="Group 41">
            <a:extLst>
              <a:ext uri="{FF2B5EF4-FFF2-40B4-BE49-F238E27FC236}">
                <a16:creationId xmlns:a16="http://schemas.microsoft.com/office/drawing/2014/main" id="{DDD5C1DD-6290-F005-5E78-3C6408CE0594}"/>
              </a:ext>
            </a:extLst>
          </p:cNvPr>
          <p:cNvGrpSpPr/>
          <p:nvPr/>
        </p:nvGrpSpPr>
        <p:grpSpPr>
          <a:xfrm>
            <a:off x="4040012" y="1106667"/>
            <a:ext cx="1179488" cy="1179488"/>
            <a:chOff x="1358549" y="1250426"/>
            <a:chExt cx="1179488" cy="1179488"/>
          </a:xfrm>
        </p:grpSpPr>
        <p:grpSp>
          <p:nvGrpSpPr>
            <p:cNvPr id="43" name="Gruppieren 30">
              <a:extLst>
                <a:ext uri="{FF2B5EF4-FFF2-40B4-BE49-F238E27FC236}">
                  <a16:creationId xmlns:a16="http://schemas.microsoft.com/office/drawing/2014/main" id="{14A477A9-65E3-6265-31C2-F8F9B705CF5B}"/>
                </a:ext>
              </a:extLst>
            </p:cNvPr>
            <p:cNvGrpSpPr/>
            <p:nvPr/>
          </p:nvGrpSpPr>
          <p:grpSpPr>
            <a:xfrm rot="16200000">
              <a:off x="1358549" y="1250426"/>
              <a:ext cx="1179488" cy="1179488"/>
              <a:chOff x="9536113" y="838200"/>
              <a:chExt cx="4564062" cy="4564063"/>
            </a:xfrm>
          </p:grpSpPr>
          <p:sp>
            <p:nvSpPr>
              <p:cNvPr id="45" name="Oval 3">
                <a:extLst>
                  <a:ext uri="{FF2B5EF4-FFF2-40B4-BE49-F238E27FC236}">
                    <a16:creationId xmlns:a16="http://schemas.microsoft.com/office/drawing/2014/main" id="{48FD5099-5064-F83A-51F2-0BE6A2E3A291}"/>
                  </a:ext>
                </a:extLst>
              </p:cNvPr>
              <p:cNvSpPr/>
              <p:nvPr/>
            </p:nvSpPr>
            <p:spPr>
              <a:xfrm>
                <a:off x="9536113" y="838200"/>
                <a:ext cx="4564062" cy="4564063"/>
              </a:xfrm>
              <a:prstGeom prst="ellipse">
                <a:avLst/>
              </a:prstGeom>
              <a:solidFill>
                <a:srgbClr val="369670">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7" name="Oval 9">
                <a:extLst>
                  <a:ext uri="{FF2B5EF4-FFF2-40B4-BE49-F238E27FC236}">
                    <a16:creationId xmlns:a16="http://schemas.microsoft.com/office/drawing/2014/main" id="{661F4534-B366-7235-9C8A-63D467917137}"/>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44" name="TextBox 19">
              <a:extLst>
                <a:ext uri="{FF2B5EF4-FFF2-40B4-BE49-F238E27FC236}">
                  <a16:creationId xmlns:a16="http://schemas.microsoft.com/office/drawing/2014/main" id="{5B0391FE-F279-0B3B-576F-04880D3411DF}"/>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369670"/>
                  </a:solidFill>
                  <a:latin typeface="Calibri" panose="020F0502020204030204" pitchFamily="34" charset="0"/>
                  <a:ea typeface="Roboto Cn" pitchFamily="2" charset="0"/>
                  <a:cs typeface="Calibri" panose="020F0502020204030204" pitchFamily="34" charset="0"/>
                </a:rPr>
                <a:t>02</a:t>
              </a:r>
            </a:p>
          </p:txBody>
        </p:sp>
      </p:grpSp>
      <p:grpSp>
        <p:nvGrpSpPr>
          <p:cNvPr id="48" name="Group 47">
            <a:extLst>
              <a:ext uri="{FF2B5EF4-FFF2-40B4-BE49-F238E27FC236}">
                <a16:creationId xmlns:a16="http://schemas.microsoft.com/office/drawing/2014/main" id="{7C923DA4-07CF-2C27-3731-F15518F93958}"/>
              </a:ext>
            </a:extLst>
          </p:cNvPr>
          <p:cNvGrpSpPr/>
          <p:nvPr/>
        </p:nvGrpSpPr>
        <p:grpSpPr>
          <a:xfrm>
            <a:off x="6783419" y="1080940"/>
            <a:ext cx="1179488" cy="1179488"/>
            <a:chOff x="1358549" y="1250426"/>
            <a:chExt cx="1179488" cy="1179488"/>
          </a:xfrm>
        </p:grpSpPr>
        <p:grpSp>
          <p:nvGrpSpPr>
            <p:cNvPr id="49" name="Gruppieren 30">
              <a:extLst>
                <a:ext uri="{FF2B5EF4-FFF2-40B4-BE49-F238E27FC236}">
                  <a16:creationId xmlns:a16="http://schemas.microsoft.com/office/drawing/2014/main" id="{3BF803C9-DEEA-796C-1F6B-FF4E06FD2EA6}"/>
                </a:ext>
              </a:extLst>
            </p:cNvPr>
            <p:cNvGrpSpPr/>
            <p:nvPr/>
          </p:nvGrpSpPr>
          <p:grpSpPr>
            <a:xfrm rot="16200000">
              <a:off x="1358549" y="1250426"/>
              <a:ext cx="1179488" cy="1179488"/>
              <a:chOff x="9536113" y="838200"/>
              <a:chExt cx="4564062" cy="4564063"/>
            </a:xfrm>
          </p:grpSpPr>
          <p:sp>
            <p:nvSpPr>
              <p:cNvPr id="51" name="Oval 3">
                <a:extLst>
                  <a:ext uri="{FF2B5EF4-FFF2-40B4-BE49-F238E27FC236}">
                    <a16:creationId xmlns:a16="http://schemas.microsoft.com/office/drawing/2014/main" id="{E0360C5E-7D4D-94C4-1237-A1480BC131A2}"/>
                  </a:ext>
                </a:extLst>
              </p:cNvPr>
              <p:cNvSpPr/>
              <p:nvPr/>
            </p:nvSpPr>
            <p:spPr>
              <a:xfrm>
                <a:off x="9536113" y="838200"/>
                <a:ext cx="4564062" cy="4564063"/>
              </a:xfrm>
              <a:prstGeom prst="ellipse">
                <a:avLst/>
              </a:prstGeom>
              <a:solidFill>
                <a:srgbClr val="62A844">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3" name="Oval 9">
                <a:extLst>
                  <a:ext uri="{FF2B5EF4-FFF2-40B4-BE49-F238E27FC236}">
                    <a16:creationId xmlns:a16="http://schemas.microsoft.com/office/drawing/2014/main" id="{87C4B985-881F-0002-0884-4C1D54CD43B0}"/>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50" name="TextBox 19">
              <a:extLst>
                <a:ext uri="{FF2B5EF4-FFF2-40B4-BE49-F238E27FC236}">
                  <a16:creationId xmlns:a16="http://schemas.microsoft.com/office/drawing/2014/main" id="{EC579286-0FE5-5D72-E373-D96A7EA89DFD}"/>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62A844"/>
                  </a:solidFill>
                  <a:latin typeface="Calibri" panose="020F0502020204030204" pitchFamily="34" charset="0"/>
                  <a:ea typeface="Roboto Cn" pitchFamily="2" charset="0"/>
                  <a:cs typeface="Calibri" panose="020F0502020204030204" pitchFamily="34" charset="0"/>
                </a:rPr>
                <a:t>03</a:t>
              </a:r>
            </a:p>
          </p:txBody>
        </p:sp>
      </p:grpSp>
      <p:grpSp>
        <p:nvGrpSpPr>
          <p:cNvPr id="54" name="Group 53">
            <a:extLst>
              <a:ext uri="{FF2B5EF4-FFF2-40B4-BE49-F238E27FC236}">
                <a16:creationId xmlns:a16="http://schemas.microsoft.com/office/drawing/2014/main" id="{12DE56F5-FA15-CEA7-C5A5-8C3ACD2B8472}"/>
              </a:ext>
            </a:extLst>
          </p:cNvPr>
          <p:cNvGrpSpPr/>
          <p:nvPr/>
        </p:nvGrpSpPr>
        <p:grpSpPr>
          <a:xfrm>
            <a:off x="9545276" y="1103813"/>
            <a:ext cx="1179488" cy="1179488"/>
            <a:chOff x="1358549" y="1250426"/>
            <a:chExt cx="1179488" cy="1179488"/>
          </a:xfrm>
        </p:grpSpPr>
        <p:grpSp>
          <p:nvGrpSpPr>
            <p:cNvPr id="55" name="Gruppieren 30">
              <a:extLst>
                <a:ext uri="{FF2B5EF4-FFF2-40B4-BE49-F238E27FC236}">
                  <a16:creationId xmlns:a16="http://schemas.microsoft.com/office/drawing/2014/main" id="{5199E6E2-5E17-C852-1FED-9CC85323AFD4}"/>
                </a:ext>
              </a:extLst>
            </p:cNvPr>
            <p:cNvGrpSpPr/>
            <p:nvPr/>
          </p:nvGrpSpPr>
          <p:grpSpPr>
            <a:xfrm rot="16200000">
              <a:off x="1358549" y="1250426"/>
              <a:ext cx="1179488" cy="1179488"/>
              <a:chOff x="9536113" y="838200"/>
              <a:chExt cx="4564062" cy="4564063"/>
            </a:xfrm>
          </p:grpSpPr>
          <p:sp>
            <p:nvSpPr>
              <p:cNvPr id="57" name="Oval 3">
                <a:extLst>
                  <a:ext uri="{FF2B5EF4-FFF2-40B4-BE49-F238E27FC236}">
                    <a16:creationId xmlns:a16="http://schemas.microsoft.com/office/drawing/2014/main" id="{56080473-BC1A-F177-075D-99BE16ED765D}"/>
                  </a:ext>
                </a:extLst>
              </p:cNvPr>
              <p:cNvSpPr/>
              <p:nvPr/>
            </p:nvSpPr>
            <p:spPr>
              <a:xfrm>
                <a:off x="9536113" y="838200"/>
                <a:ext cx="4564062" cy="4564063"/>
              </a:xfrm>
              <a:prstGeom prst="ellipse">
                <a:avLst/>
              </a:prstGeom>
              <a:solidFill>
                <a:srgbClr val="EFA820">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9" name="Oval 9">
                <a:extLst>
                  <a:ext uri="{FF2B5EF4-FFF2-40B4-BE49-F238E27FC236}">
                    <a16:creationId xmlns:a16="http://schemas.microsoft.com/office/drawing/2014/main" id="{808B3F7D-2923-FE73-881C-10BA37ACB2C4}"/>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56" name="TextBox 19">
              <a:extLst>
                <a:ext uri="{FF2B5EF4-FFF2-40B4-BE49-F238E27FC236}">
                  <a16:creationId xmlns:a16="http://schemas.microsoft.com/office/drawing/2014/main" id="{E3A41CEA-ADDF-7C4B-EE50-73BC1B1FCE06}"/>
                </a:ext>
              </a:extLst>
            </p:cNvPr>
            <p:cNvSpPr txBox="1"/>
            <p:nvPr/>
          </p:nvSpPr>
          <p:spPr bwMode="auto">
            <a:xfrm>
              <a:off x="1393043" y="1310754"/>
              <a:ext cx="1087509" cy="878830"/>
            </a:xfrm>
            <a:prstGeom prst="rect">
              <a:avLst/>
            </a:prstGeom>
            <a:noFill/>
          </p:spPr>
          <p:txBody>
            <a:bodyPr wrap="square">
              <a:spAutoFit/>
            </a:bodyPr>
            <a:lstStyle/>
            <a:p>
              <a:pPr algn="ctr">
                <a:lnSpc>
                  <a:spcPct val="150000"/>
                </a:lnSpc>
                <a:defRPr/>
              </a:pPr>
              <a:r>
                <a:rPr lang="en-US" sz="3800" b="1">
                  <a:solidFill>
                    <a:srgbClr val="EFA820"/>
                  </a:solidFill>
                  <a:latin typeface="Calibri" panose="020F0502020204030204" pitchFamily="34" charset="0"/>
                  <a:ea typeface="Roboto Cn" pitchFamily="2" charset="0"/>
                  <a:cs typeface="Calibri" panose="020F0502020204030204" pitchFamily="34" charset="0"/>
                </a:rPr>
                <a:t>04</a:t>
              </a:r>
            </a:p>
          </p:txBody>
        </p:sp>
      </p:grpSp>
      <p:sp>
        <p:nvSpPr>
          <p:cNvPr id="60" name="Prostokąt 2">
            <a:extLst>
              <a:ext uri="{FF2B5EF4-FFF2-40B4-BE49-F238E27FC236}">
                <a16:creationId xmlns:a16="http://schemas.microsoft.com/office/drawing/2014/main" id="{58417CE6-83E7-2323-8A8E-5585D6266C1F}"/>
              </a:ext>
            </a:extLst>
          </p:cNvPr>
          <p:cNvSpPr/>
          <p:nvPr/>
        </p:nvSpPr>
        <p:spPr>
          <a:xfrm>
            <a:off x="610563" y="2184562"/>
            <a:ext cx="2495794" cy="788036"/>
          </a:xfrm>
          <a:prstGeom prst="rect">
            <a:avLst/>
          </a:prstGeom>
          <a:noFill/>
        </p:spPr>
        <p:txBody>
          <a:bodyPr wrap="square">
            <a:spAutoFit/>
          </a:bodyPr>
          <a:lstStyle/>
          <a:p>
            <a:pPr algn="ctr">
              <a:lnSpc>
                <a:spcPts val="1760"/>
              </a:lnSpc>
              <a:defRPr/>
            </a:pPr>
            <a:r>
              <a:rPr kumimoji="0" lang="en-AU" b="1" i="0" u="none" strike="noStrike" kern="120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Calibri" panose="020F0502020204030204" pitchFamily="34" charset="0"/>
              </a:rPr>
              <a:t>FINANCIAL MARKET PLAYERS</a:t>
            </a:r>
          </a:p>
          <a:p>
            <a:pPr algn="ctr">
              <a:lnSpc>
                <a:spcPts val="1760"/>
              </a:lnSpc>
              <a:defRPr/>
            </a:pPr>
            <a:endParaRPr kumimoji="0" lang="en-AU" b="0" i="0" u="none" strike="noStrike" kern="1200" cap="none" spc="0" normalizeH="0" baseline="0" noProof="0">
              <a:ln>
                <a:noFill/>
              </a:ln>
              <a:solidFill>
                <a:schemeClr val="bg1"/>
              </a:solidFill>
              <a:effectLst/>
              <a:uLnTx/>
              <a:uFillTx/>
              <a:latin typeface="Calibri" panose="020F0502020204030204" pitchFamily="34" charset="0"/>
              <a:cs typeface="Calibri" panose="020F0502020204030204" pitchFamily="34" charset="0"/>
            </a:endParaRPr>
          </a:p>
        </p:txBody>
      </p:sp>
      <p:sp>
        <p:nvSpPr>
          <p:cNvPr id="61" name="Prostokąt 2">
            <a:extLst>
              <a:ext uri="{FF2B5EF4-FFF2-40B4-BE49-F238E27FC236}">
                <a16:creationId xmlns:a16="http://schemas.microsoft.com/office/drawing/2014/main" id="{71B80B8C-8CCE-E28A-9729-669C7C16EB02}"/>
              </a:ext>
            </a:extLst>
          </p:cNvPr>
          <p:cNvSpPr/>
          <p:nvPr/>
        </p:nvSpPr>
        <p:spPr>
          <a:xfrm>
            <a:off x="3381859" y="2184562"/>
            <a:ext cx="2495794" cy="1018869"/>
          </a:xfrm>
          <a:prstGeom prst="rect">
            <a:avLst/>
          </a:prstGeom>
          <a:noFill/>
        </p:spPr>
        <p:txBody>
          <a:bodyPr wrap="square">
            <a:spAutoFit/>
          </a:bodyPr>
          <a:lstStyle/>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DISCLOSURE OF SUSTAINABLE FINANCIAL FLOWS</a:t>
            </a:r>
          </a:p>
          <a:p>
            <a:pPr algn="ctr">
              <a:lnSpc>
                <a:spcPts val="1760"/>
              </a:lnSpc>
              <a:defRPr/>
            </a:pPr>
            <a:endParaRPr kumimoji="0" lang="en-AU" b="0" i="0" u="none" strike="noStrike" kern="1200" cap="none" spc="0" normalizeH="0" baseline="0" noProof="0">
              <a:ln>
                <a:noFill/>
              </a:ln>
              <a:solidFill>
                <a:schemeClr val="bg1"/>
              </a:solidFill>
              <a:effectLst/>
              <a:uLnTx/>
              <a:uFillTx/>
              <a:latin typeface="Calibri" panose="020F0502020204030204" pitchFamily="34" charset="0"/>
              <a:cs typeface="Calibri" panose="020F0502020204030204" pitchFamily="34" charset="0"/>
            </a:endParaRPr>
          </a:p>
        </p:txBody>
      </p:sp>
      <p:sp>
        <p:nvSpPr>
          <p:cNvPr id="62" name="Prostokąt 2">
            <a:extLst>
              <a:ext uri="{FF2B5EF4-FFF2-40B4-BE49-F238E27FC236}">
                <a16:creationId xmlns:a16="http://schemas.microsoft.com/office/drawing/2014/main" id="{4C172039-A24B-38D3-6E0E-FCE987BF251E}"/>
              </a:ext>
            </a:extLst>
          </p:cNvPr>
          <p:cNvSpPr/>
          <p:nvPr/>
        </p:nvSpPr>
        <p:spPr>
          <a:xfrm>
            <a:off x="6125266" y="2184562"/>
            <a:ext cx="2495794" cy="788036"/>
          </a:xfrm>
          <a:prstGeom prst="rect">
            <a:avLst/>
          </a:prstGeom>
          <a:noFill/>
        </p:spPr>
        <p:txBody>
          <a:bodyPr wrap="square">
            <a:spAutoFit/>
          </a:bodyPr>
          <a:lstStyle/>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CONTENT</a:t>
            </a:r>
          </a:p>
          <a:p>
            <a:pPr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 PARALELS TO CSRD</a:t>
            </a:r>
          </a:p>
          <a:p>
            <a:pPr algn="ctr">
              <a:lnSpc>
                <a:spcPts val="1760"/>
              </a:lnSpc>
              <a:defRPr/>
            </a:pPr>
            <a:endParaRPr kumimoji="0" lang="en-AU" b="0" i="0" u="none" strike="noStrike" kern="1200" cap="none" spc="0" normalizeH="0" baseline="0" noProof="0">
              <a:ln>
                <a:noFill/>
              </a:ln>
              <a:solidFill>
                <a:schemeClr val="bg1"/>
              </a:solidFill>
              <a:effectLst/>
              <a:uLnTx/>
              <a:uFillTx/>
              <a:latin typeface="Calibri" panose="020F0502020204030204" pitchFamily="34" charset="0"/>
              <a:cs typeface="Calibri" panose="020F0502020204030204" pitchFamily="34" charset="0"/>
            </a:endParaRPr>
          </a:p>
        </p:txBody>
      </p:sp>
      <p:sp>
        <p:nvSpPr>
          <p:cNvPr id="63" name="Prostokąt 2">
            <a:extLst>
              <a:ext uri="{FF2B5EF4-FFF2-40B4-BE49-F238E27FC236}">
                <a16:creationId xmlns:a16="http://schemas.microsoft.com/office/drawing/2014/main" id="{D556730F-44DE-F2F6-B953-797D7DE9038C}"/>
              </a:ext>
            </a:extLst>
          </p:cNvPr>
          <p:cNvSpPr/>
          <p:nvPr/>
        </p:nvSpPr>
        <p:spPr>
          <a:xfrm>
            <a:off x="8887123" y="2184562"/>
            <a:ext cx="2495794" cy="557204"/>
          </a:xfrm>
          <a:prstGeom prst="rect">
            <a:avLst/>
          </a:prstGeom>
          <a:noFill/>
        </p:spPr>
        <p:txBody>
          <a:bodyPr wrap="square">
            <a:spAutoFit/>
          </a:bodyPr>
          <a:lstStyle/>
          <a:p>
            <a:pPr lvl="0" algn="ctr">
              <a:lnSpc>
                <a:spcPts val="1760"/>
              </a:lnSpc>
              <a:defRPr/>
            </a:pPr>
            <a:r>
              <a:rPr lang="en-AU" b="1">
                <a:solidFill>
                  <a:schemeClr val="bg1"/>
                </a:solidFill>
                <a:latin typeface="Calibri" panose="020F0502020204030204" pitchFamily="34" charset="0"/>
                <a:ea typeface="Times New Roman" panose="02020603050405020304" pitchFamily="18" charset="0"/>
                <a:cs typeface="Calibri" panose="020F0502020204030204" pitchFamily="34" charset="0"/>
              </a:rPr>
              <a:t>6 ENVIRONMENTAL GOALS</a:t>
            </a:r>
          </a:p>
        </p:txBody>
      </p:sp>
      <p:sp>
        <p:nvSpPr>
          <p:cNvPr id="68" name="Textfeld 3">
            <a:extLst>
              <a:ext uri="{FF2B5EF4-FFF2-40B4-BE49-F238E27FC236}">
                <a16:creationId xmlns:a16="http://schemas.microsoft.com/office/drawing/2014/main" id="{BDF681D0-91C6-A3D7-F9C7-D60186E2A60D}"/>
              </a:ext>
            </a:extLst>
          </p:cNvPr>
          <p:cNvSpPr txBox="1"/>
          <p:nvPr/>
        </p:nvSpPr>
        <p:spPr>
          <a:xfrm>
            <a:off x="86988" y="331063"/>
            <a:ext cx="12192000" cy="1554272"/>
          </a:xfrm>
          <a:prstGeom prst="rect">
            <a:avLst/>
          </a:prstGeom>
          <a:noFill/>
        </p:spPr>
        <p:txBody>
          <a:bodyPr wrap="square" lIns="91440" tIns="45720" rIns="91440" bIns="45720" anchor="t">
            <a:spAutoFit/>
          </a:bodyPr>
          <a:lstStyle/>
          <a:p>
            <a:pPr algn="ctr">
              <a:lnSpc>
                <a:spcPts val="3820"/>
              </a:lnSpc>
            </a:pPr>
            <a:r>
              <a:rPr lang="en-US" sz="3600" b="1">
                <a:solidFill>
                  <a:srgbClr val="007772"/>
                </a:solidFill>
                <a:latin typeface="Calibri" panose="020F0502020204030204" pitchFamily="34" charset="0"/>
                <a:cs typeface="Calibri" panose="020F0502020204030204" pitchFamily="34" charset="0"/>
              </a:rPr>
              <a:t>EU-TAXONOMY Main Content</a:t>
            </a:r>
          </a:p>
          <a:p>
            <a:pPr algn="ctr">
              <a:lnSpc>
                <a:spcPts val="3820"/>
              </a:lnSpc>
            </a:pPr>
            <a:endParaRPr lang="en-US" sz="3600" b="1">
              <a:solidFill>
                <a:srgbClr val="007772"/>
              </a:solidFill>
              <a:latin typeface="Calibri" panose="020F0502020204030204" pitchFamily="34" charset="0"/>
              <a:cs typeface="Calibri" panose="020F0502020204030204" pitchFamily="34" charset="0"/>
            </a:endParaRPr>
          </a:p>
          <a:p>
            <a:pPr algn="ctr">
              <a:lnSpc>
                <a:spcPts val="3820"/>
              </a:lnSpc>
            </a:pPr>
            <a:endParaRPr lang="en-US" sz="3600" b="1">
              <a:solidFill>
                <a:srgbClr val="007772"/>
              </a:solidFill>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456ABE62-8205-485A-11F5-129BB3BF5658}"/>
              </a:ext>
            </a:extLst>
          </p:cNvPr>
          <p:cNvSpPr/>
          <p:nvPr/>
        </p:nvSpPr>
        <p:spPr>
          <a:xfrm rot="8375635">
            <a:off x="2180244" y="387560"/>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Our choices">
            <a:extLst>
              <a:ext uri="{FF2B5EF4-FFF2-40B4-BE49-F238E27FC236}">
                <a16:creationId xmlns:a16="http://schemas.microsoft.com/office/drawing/2014/main" id="{C0DEE5B8-A3C2-68BB-F2D8-B35E026BDEB9}"/>
              </a:ext>
            </a:extLst>
          </p:cNvPr>
          <p:cNvSpPr txBox="1"/>
          <p:nvPr/>
        </p:nvSpPr>
        <p:spPr>
          <a:xfrm>
            <a:off x="644665" y="3283421"/>
            <a:ext cx="2423502" cy="228203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lvl="0" algn="ctr" hangingPunct="0">
              <a:lnSpc>
                <a:spcPts val="1480"/>
              </a:lnSpc>
              <a:spcAft>
                <a:spcPts val="600"/>
              </a:spcAft>
              <a:buClr>
                <a:srgbClr val="007772"/>
              </a:buClr>
              <a:defRPr/>
            </a:pPr>
            <a:r>
              <a:rPr kumimoji="0" lang="pl-PL" sz="1600" b="0" i="1"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What is a                     sustainable Investment?</a:t>
            </a:r>
          </a:p>
          <a:p>
            <a:pPr lvl="0" algn="ctr" hangingPunct="0">
              <a:lnSpc>
                <a:spcPts val="1480"/>
              </a:lnSpc>
              <a:spcAft>
                <a:spcPts val="600"/>
              </a:spcAft>
              <a:buClr>
                <a:srgbClr val="007772"/>
              </a:buClr>
              <a:defRPr/>
            </a:pPr>
            <a:endParaRPr kumimoji="0" lang="pl-PL" sz="1600" b="0" i="1"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sp>
        <p:nvSpPr>
          <p:cNvPr id="71" name="Our choices">
            <a:extLst>
              <a:ext uri="{FF2B5EF4-FFF2-40B4-BE49-F238E27FC236}">
                <a16:creationId xmlns:a16="http://schemas.microsoft.com/office/drawing/2014/main" id="{D82156CC-C11D-A19C-57F9-DD932DF094FD}"/>
              </a:ext>
            </a:extLst>
          </p:cNvPr>
          <p:cNvSpPr txBox="1"/>
          <p:nvPr/>
        </p:nvSpPr>
        <p:spPr>
          <a:xfrm>
            <a:off x="3383630" y="3283421"/>
            <a:ext cx="2492253" cy="190683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lvl="0" algn="ctr" hangingPunct="0">
              <a:lnSpc>
                <a:spcPts val="1480"/>
              </a:lnSpc>
              <a:spcAft>
                <a:spcPts val="600"/>
              </a:spcAft>
              <a:buClr>
                <a:srgbClr val="379A67"/>
              </a:buClr>
              <a:defRPr/>
            </a:pPr>
            <a:r>
              <a:rPr kumimoji="0" lang="pl-PL" sz="1600" b="0" i="1"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Which Financial </a:t>
            </a:r>
          </a:p>
          <a:p>
            <a:pPr lvl="0" algn="ctr" hangingPunct="0">
              <a:lnSpc>
                <a:spcPts val="1480"/>
              </a:lnSpc>
              <a:spcAft>
                <a:spcPts val="600"/>
              </a:spcAft>
              <a:buClr>
                <a:srgbClr val="379A67"/>
              </a:buClr>
              <a:defRPr/>
            </a:pPr>
            <a:r>
              <a:rPr kumimoji="0" lang="pl-PL" sz="1600" b="0" i="1"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flows</a:t>
            </a:r>
            <a:r>
              <a:rPr kumimoji="0" lang="pl-PL" sz="1600" b="0" i="1"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600" b="0" i="1"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fill</a:t>
            </a:r>
            <a:r>
              <a:rPr kumimoji="0" lang="pl-PL" sz="1600" b="0" i="1"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the </a:t>
            </a:r>
            <a:r>
              <a:rPr kumimoji="0" lang="pl-PL" sz="1600" b="0" i="1"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Taxonomy</a:t>
            </a:r>
            <a:r>
              <a:rPr kumimoji="0" lang="pl-PL" sz="1600" b="0" i="1"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a:t>
            </a:r>
          </a:p>
          <a:p>
            <a:pPr lvl="0" algn="ctr" hangingPunct="0">
              <a:lnSpc>
                <a:spcPts val="1480"/>
              </a:lnSpc>
              <a:spcAft>
                <a:spcPts val="600"/>
              </a:spcAft>
              <a:buClr>
                <a:srgbClr val="379A67"/>
              </a:buClr>
              <a:defRPr/>
            </a:pPr>
            <a:endParaRPr kumimoji="0" lang="pl-PL" sz="1600" b="0" i="1"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sp>
        <p:nvSpPr>
          <p:cNvPr id="72" name="Our choices">
            <a:extLst>
              <a:ext uri="{FF2B5EF4-FFF2-40B4-BE49-F238E27FC236}">
                <a16:creationId xmlns:a16="http://schemas.microsoft.com/office/drawing/2014/main" id="{AC14D55A-3BA4-F134-E278-BB988727B14D}"/>
              </a:ext>
            </a:extLst>
          </p:cNvPr>
          <p:cNvSpPr txBox="1"/>
          <p:nvPr/>
        </p:nvSpPr>
        <p:spPr>
          <a:xfrm>
            <a:off x="8914777" y="3221106"/>
            <a:ext cx="2423502" cy="230769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71" tIns="45671" rIns="45671" bIns="45671" numCol="1" anchor="t">
            <a:noAutofit/>
          </a:bodyPr>
          <a:lstStyle>
            <a:lvl1pPr>
              <a:defRPr b="1">
                <a:solidFill>
                  <a:srgbClr val="262626"/>
                </a:solidFill>
              </a:defRPr>
            </a:lvl1pPr>
          </a:lstStyle>
          <a:p>
            <a:pPr marL="182563" lvl="1" indent="-182563" hangingPunct="0">
              <a:lnSpc>
                <a:spcPts val="1480"/>
              </a:lnSpc>
              <a:buClr>
                <a:srgbClr val="EFA820"/>
              </a:buClr>
              <a:buFont typeface="Arial" panose="020B0604020202020204" pitchFamily="34" charset="0"/>
              <a:buChar char="•"/>
              <a:defRPr/>
            </a:pP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Weakening</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Climate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Change</a:t>
            </a:r>
            <a:endPar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182563" lvl="1" indent="-182563" hangingPunct="0">
              <a:lnSpc>
                <a:spcPts val="1480"/>
              </a:lnSpc>
              <a:buClr>
                <a:srgbClr val="EFA820"/>
              </a:buClr>
              <a:buFont typeface="Arial" panose="020B0604020202020204" pitchFamily="34" charset="0"/>
              <a:buChar char="•"/>
              <a:defRPr/>
            </a:pP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Adjustment to Climate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Change</a:t>
            </a:r>
            <a:endPar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182563" lvl="1" indent="-182563" hangingPunct="0">
              <a:lnSpc>
                <a:spcPts val="1480"/>
              </a:lnSpc>
              <a:buClr>
                <a:srgbClr val="EFA820"/>
              </a:buClr>
              <a:buFont typeface="Arial" panose="020B0604020202020204" pitchFamily="34" charset="0"/>
              <a:buChar char="•"/>
              <a:defRPr/>
            </a:pP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Sustainable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Usage</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and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Protection</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of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Water</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and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Oceanressources</a:t>
            </a:r>
            <a:endPar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182563" lvl="1" indent="-182563" hangingPunct="0">
              <a:lnSpc>
                <a:spcPts val="1480"/>
              </a:lnSpc>
              <a:buClr>
                <a:srgbClr val="EFA820"/>
              </a:buClr>
              <a:buFont typeface="Arial" panose="020B0604020202020204" pitchFamily="34" charset="0"/>
              <a:buChar char="•"/>
              <a:defRPr/>
            </a:pP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Transition</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to a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circular</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ecinomy</a:t>
            </a:r>
            <a:endPar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182563" lvl="1" indent="-182563" hangingPunct="0">
              <a:lnSpc>
                <a:spcPts val="1480"/>
              </a:lnSpc>
              <a:buClr>
                <a:srgbClr val="EFA820"/>
              </a:buClr>
              <a:buFont typeface="Arial" panose="020B0604020202020204" pitchFamily="34" charset="0"/>
              <a:buChar char="•"/>
              <a:defRPr/>
            </a:pP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Protection</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and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Schutz</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und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Recovery</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of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Biodiversity</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and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Ecosystems</a:t>
            </a:r>
            <a:endPar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182563" lvl="1" indent="-182563" hangingPunct="0">
              <a:lnSpc>
                <a:spcPts val="1480"/>
              </a:lnSpc>
              <a:buClr>
                <a:srgbClr val="EFA820"/>
              </a:buClr>
              <a:buFont typeface="Arial" panose="020B0604020202020204" pitchFamily="34" charset="0"/>
              <a:buChar char="•"/>
              <a:defRPr/>
            </a:pP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Prevention</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of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environmental</a:t>
            </a:r>
            <a:r>
              <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rPr>
              <a:t> </a:t>
            </a:r>
            <a:r>
              <a:rPr kumimoji="0" lang="pl-PL" sz="1400" b="0" i="0" u="none" strike="noStrike" kern="0" cap="none" spc="0" normalizeH="0" baseline="0" noProof="0" err="1">
                <a:ln>
                  <a:noFill/>
                </a:ln>
                <a:solidFill>
                  <a:srgbClr val="404040"/>
                </a:solidFill>
                <a:effectLst/>
                <a:uLnTx/>
                <a:uFillTx/>
                <a:latin typeface="Calibri" panose="020F0502020204030204" pitchFamily="34" charset="0"/>
                <a:cs typeface="Calibri" panose="020F0502020204030204" pitchFamily="34" charset="0"/>
                <a:sym typeface="Century Gothic"/>
              </a:rPr>
              <a:t>pollution</a:t>
            </a:r>
            <a:endParaRPr kumimoji="0" lang="pl-PL" sz="1400" b="0" i="0" u="none" strike="noStrike" kern="0" cap="none" spc="0" normalizeH="0" baseline="0" noProof="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spTree>
    <p:extLst>
      <p:ext uri="{BB962C8B-B14F-4D97-AF65-F5344CB8AC3E}">
        <p14:creationId xmlns:p14="http://schemas.microsoft.com/office/powerpoint/2010/main" val="3230124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EBBA-1EE8-00A6-387E-309199AC7E6D}"/>
            </a:ext>
          </a:extLst>
        </p:cNvPr>
        <p:cNvGrpSpPr/>
        <p:nvPr/>
      </p:nvGrpSpPr>
      <p:grpSpPr>
        <a:xfrm>
          <a:off x="0" y="0"/>
          <a:ext cx="0" cy="0"/>
          <a:chOff x="0" y="0"/>
          <a:chExt cx="0" cy="0"/>
        </a:xfrm>
      </p:grpSpPr>
      <p:sp>
        <p:nvSpPr>
          <p:cNvPr id="40" name="Google Shape;253;p20">
            <a:extLst>
              <a:ext uri="{FF2B5EF4-FFF2-40B4-BE49-F238E27FC236}">
                <a16:creationId xmlns:a16="http://schemas.microsoft.com/office/drawing/2014/main" id="{2CA02751-7204-215E-72BF-ABFE5D5A8F1F}"/>
              </a:ext>
            </a:extLst>
          </p:cNvPr>
          <p:cNvSpPr/>
          <p:nvPr/>
        </p:nvSpPr>
        <p:spPr>
          <a:xfrm>
            <a:off x="2010059" y="4635584"/>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0;p20">
            <a:extLst>
              <a:ext uri="{FF2B5EF4-FFF2-40B4-BE49-F238E27FC236}">
                <a16:creationId xmlns:a16="http://schemas.microsoft.com/office/drawing/2014/main" id="{134CFEF0-7CC1-6E82-D753-E52907E5A78B}"/>
              </a:ext>
            </a:extLst>
          </p:cNvPr>
          <p:cNvSpPr/>
          <p:nvPr/>
        </p:nvSpPr>
        <p:spPr>
          <a:xfrm>
            <a:off x="2719495" y="3222541"/>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4893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9233DA5F-5792-01D1-6616-23E7966C8CE7}"/>
              </a:ext>
            </a:extLst>
          </p:cNvPr>
          <p:cNvSpPr/>
          <p:nvPr/>
        </p:nvSpPr>
        <p:spPr>
          <a:xfrm>
            <a:off x="4510459" y="3100314"/>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4893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 name="Group 25">
            <a:extLst>
              <a:ext uri="{FF2B5EF4-FFF2-40B4-BE49-F238E27FC236}">
                <a16:creationId xmlns:a16="http://schemas.microsoft.com/office/drawing/2014/main" id="{33EBF67B-16D6-A078-180C-33029BCC4540}"/>
              </a:ext>
            </a:extLst>
          </p:cNvPr>
          <p:cNvGrpSpPr/>
          <p:nvPr/>
        </p:nvGrpSpPr>
        <p:grpSpPr>
          <a:xfrm>
            <a:off x="5765764" y="2061082"/>
            <a:ext cx="2633660" cy="2734539"/>
            <a:chOff x="5765764" y="2271202"/>
            <a:chExt cx="2633660" cy="2734539"/>
          </a:xfrm>
        </p:grpSpPr>
        <p:sp>
          <p:nvSpPr>
            <p:cNvPr id="55" name="Google Shape;268;p20">
              <a:extLst>
                <a:ext uri="{FF2B5EF4-FFF2-40B4-BE49-F238E27FC236}">
                  <a16:creationId xmlns:a16="http://schemas.microsoft.com/office/drawing/2014/main" id="{3CC61223-3BB9-FC1F-C5EB-60D33B6905D8}"/>
                </a:ext>
              </a:extLst>
            </p:cNvPr>
            <p:cNvSpPr/>
            <p:nvPr/>
          </p:nvSpPr>
          <p:spPr>
            <a:xfrm>
              <a:off x="5765764" y="2271202"/>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379A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4536D372-FC31-1694-9E3D-2B8F0078BDDF}"/>
                </a:ext>
              </a:extLst>
            </p:cNvPr>
            <p:cNvSpPr/>
            <p:nvPr/>
          </p:nvSpPr>
          <p:spPr>
            <a:xfrm>
              <a:off x="7522260" y="4613204"/>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379A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8">
            <a:extLst>
              <a:ext uri="{FF2B5EF4-FFF2-40B4-BE49-F238E27FC236}">
                <a16:creationId xmlns:a16="http://schemas.microsoft.com/office/drawing/2014/main" id="{658AA4CD-3B94-0491-DF6D-D9BD2B8941E2}"/>
              </a:ext>
            </a:extLst>
          </p:cNvPr>
          <p:cNvSpPr txBox="1"/>
          <p:nvPr/>
        </p:nvSpPr>
        <p:spPr>
          <a:xfrm>
            <a:off x="711908" y="2637268"/>
            <a:ext cx="1804387" cy="1631409"/>
          </a:xfrm>
          <a:prstGeom prst="rect">
            <a:avLst/>
          </a:prstGeom>
          <a:noFill/>
        </p:spPr>
        <p:txBody>
          <a:bodyPr wrap="square">
            <a:spAutoFit/>
          </a:bodyPr>
          <a:lstStyle/>
          <a:p>
            <a:pPr>
              <a:lnSpc>
                <a:spcPts val="1990"/>
              </a:lnSpc>
            </a:pPr>
            <a:r>
              <a:rPr lang="en-US" sz="1900">
                <a:solidFill>
                  <a:srgbClr val="404040"/>
                </a:solidFill>
              </a:rPr>
              <a:t>Significant contribution to at least one environmental objective</a:t>
            </a:r>
          </a:p>
          <a:p>
            <a:pPr>
              <a:lnSpc>
                <a:spcPts val="1990"/>
              </a:lnSpc>
            </a:pPr>
            <a:endParaRPr lang="en-US" sz="1900">
              <a:solidFill>
                <a:srgbClr val="404040"/>
              </a:solidFill>
            </a:endParaRPr>
          </a:p>
        </p:txBody>
      </p:sp>
      <p:sp>
        <p:nvSpPr>
          <p:cNvPr id="4" name="TextBox 28">
            <a:extLst>
              <a:ext uri="{FF2B5EF4-FFF2-40B4-BE49-F238E27FC236}">
                <a16:creationId xmlns:a16="http://schemas.microsoft.com/office/drawing/2014/main" id="{B90BC66F-E151-7692-62EF-3C8565015CCE}"/>
              </a:ext>
            </a:extLst>
          </p:cNvPr>
          <p:cNvSpPr txBox="1"/>
          <p:nvPr/>
        </p:nvSpPr>
        <p:spPr>
          <a:xfrm>
            <a:off x="3013841" y="3656261"/>
            <a:ext cx="1972476" cy="1631409"/>
          </a:xfrm>
          <a:prstGeom prst="rect">
            <a:avLst/>
          </a:prstGeom>
          <a:noFill/>
        </p:spPr>
        <p:txBody>
          <a:bodyPr wrap="square">
            <a:spAutoFit/>
          </a:bodyPr>
          <a:lstStyle/>
          <a:p>
            <a:pPr>
              <a:lnSpc>
                <a:spcPts val="1990"/>
              </a:lnSpc>
            </a:pPr>
            <a:r>
              <a:rPr lang="en-US" sz="1900">
                <a:solidFill>
                  <a:srgbClr val="404040"/>
                </a:solidFill>
              </a:rPr>
              <a:t>Do no significant harm“ With Regard to other Environmental Goals</a:t>
            </a:r>
          </a:p>
          <a:p>
            <a:pPr>
              <a:lnSpc>
                <a:spcPts val="1990"/>
              </a:lnSpc>
            </a:pPr>
            <a:endParaRPr lang="en-US" sz="1900">
              <a:solidFill>
                <a:srgbClr val="404040"/>
              </a:solidFill>
            </a:endParaRPr>
          </a:p>
        </p:txBody>
      </p:sp>
      <p:sp>
        <p:nvSpPr>
          <p:cNvPr id="5" name="TextBox 28">
            <a:extLst>
              <a:ext uri="{FF2B5EF4-FFF2-40B4-BE49-F238E27FC236}">
                <a16:creationId xmlns:a16="http://schemas.microsoft.com/office/drawing/2014/main" id="{0BD9F67F-7940-1F2A-DFDD-A7B001F2B4E7}"/>
              </a:ext>
            </a:extLst>
          </p:cNvPr>
          <p:cNvSpPr txBox="1"/>
          <p:nvPr/>
        </p:nvSpPr>
        <p:spPr>
          <a:xfrm>
            <a:off x="6022312" y="2637268"/>
            <a:ext cx="2069066" cy="1118448"/>
          </a:xfrm>
          <a:prstGeom prst="rect">
            <a:avLst/>
          </a:prstGeom>
          <a:noFill/>
        </p:spPr>
        <p:txBody>
          <a:bodyPr wrap="square">
            <a:spAutoFit/>
          </a:bodyPr>
          <a:lstStyle/>
          <a:p>
            <a:pPr>
              <a:lnSpc>
                <a:spcPts val="1990"/>
              </a:lnSpc>
            </a:pPr>
            <a:r>
              <a:rPr lang="en-US" sz="1900">
                <a:solidFill>
                  <a:srgbClr val="404040"/>
                </a:solidFill>
              </a:rPr>
              <a:t>Fulfilment of certain minimum requirements</a:t>
            </a:r>
          </a:p>
          <a:p>
            <a:pPr>
              <a:lnSpc>
                <a:spcPts val="1990"/>
              </a:lnSpc>
            </a:pPr>
            <a:endParaRPr lang="en-US" sz="1900">
              <a:solidFill>
                <a:srgbClr val="404040"/>
              </a:solidFill>
            </a:endParaRPr>
          </a:p>
        </p:txBody>
      </p:sp>
      <p:sp>
        <p:nvSpPr>
          <p:cNvPr id="20" name="Textfeld 3">
            <a:extLst>
              <a:ext uri="{FF2B5EF4-FFF2-40B4-BE49-F238E27FC236}">
                <a16:creationId xmlns:a16="http://schemas.microsoft.com/office/drawing/2014/main" id="{69C196C7-1880-6F6B-9AF6-018500CF52E0}"/>
              </a:ext>
            </a:extLst>
          </p:cNvPr>
          <p:cNvSpPr txBox="1"/>
          <p:nvPr/>
        </p:nvSpPr>
        <p:spPr>
          <a:xfrm>
            <a:off x="513728" y="386083"/>
            <a:ext cx="6733737" cy="1066959"/>
          </a:xfrm>
          <a:prstGeom prst="rect">
            <a:avLst/>
          </a:prstGeom>
          <a:noFill/>
        </p:spPr>
        <p:txBody>
          <a:bodyPr wrap="square" lIns="91440" tIns="45720" rIns="91440" bIns="45720" anchor="t">
            <a:spAutoFit/>
          </a:bodyPr>
          <a:lstStyle/>
          <a:p>
            <a:pPr>
              <a:lnSpc>
                <a:spcPts val="3820"/>
              </a:lnSpc>
            </a:pPr>
            <a:r>
              <a:rPr lang="en-US" sz="3600" b="1">
                <a:solidFill>
                  <a:srgbClr val="007772"/>
                </a:solidFill>
              </a:rPr>
              <a:t>EU-TAXONOMY – Technical Evaluation criteria, what‘s that?</a:t>
            </a:r>
          </a:p>
        </p:txBody>
      </p:sp>
      <p:cxnSp>
        <p:nvCxnSpPr>
          <p:cNvPr id="21" name="Straight Connector 20">
            <a:extLst>
              <a:ext uri="{FF2B5EF4-FFF2-40B4-BE49-F238E27FC236}">
                <a16:creationId xmlns:a16="http://schemas.microsoft.com/office/drawing/2014/main" id="{50CFD288-A8F5-BFB6-3134-43AED99E4F17}"/>
              </a:ext>
            </a:extLst>
          </p:cNvPr>
          <p:cNvCxnSpPr>
            <a:cxnSpLocks/>
          </p:cNvCxnSpPr>
          <p:nvPr/>
        </p:nvCxnSpPr>
        <p:spPr>
          <a:xfrm>
            <a:off x="0" y="1547336"/>
            <a:ext cx="6966864"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22" name="Freeform 21">
            <a:extLst>
              <a:ext uri="{FF2B5EF4-FFF2-40B4-BE49-F238E27FC236}">
                <a16:creationId xmlns:a16="http://schemas.microsoft.com/office/drawing/2014/main" id="{FFD7B0BC-29A6-FBFF-062E-0573571F3CAD}"/>
              </a:ext>
            </a:extLst>
          </p:cNvPr>
          <p:cNvSpPr/>
          <p:nvPr/>
        </p:nvSpPr>
        <p:spPr>
          <a:xfrm rot="14558579" flipH="1">
            <a:off x="6949550" y="991201"/>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
        <p:nvSpPr>
          <p:cNvPr id="12" name="Textfeld 13">
            <a:extLst>
              <a:ext uri="{FF2B5EF4-FFF2-40B4-BE49-F238E27FC236}">
                <a16:creationId xmlns:a16="http://schemas.microsoft.com/office/drawing/2014/main" id="{772387F5-13CB-48D5-E355-A8F05630E110}"/>
              </a:ext>
            </a:extLst>
          </p:cNvPr>
          <p:cNvSpPr txBox="1"/>
          <p:nvPr/>
        </p:nvSpPr>
        <p:spPr>
          <a:xfrm>
            <a:off x="7851515" y="4366261"/>
            <a:ext cx="2304405" cy="1364412"/>
          </a:xfrm>
          <a:prstGeom prst="rect">
            <a:avLst/>
          </a:prstGeom>
          <a:noFill/>
        </p:spPr>
        <p:txBody>
          <a:bodyPr wrap="square" rtlCol="0">
            <a:spAutoFit/>
          </a:bodyPr>
          <a:lstStyle/>
          <a:p>
            <a:pPr>
              <a:lnSpc>
                <a:spcPts val="3340"/>
              </a:lnSpc>
            </a:pPr>
            <a:r>
              <a:rPr lang="de-DE" sz="3200" b="1" err="1">
                <a:solidFill>
                  <a:srgbClr val="404040"/>
                </a:solidFill>
              </a:rPr>
              <a:t>Criteria</a:t>
            </a:r>
            <a:r>
              <a:rPr lang="de-DE" sz="3200" b="1">
                <a:solidFill>
                  <a:srgbClr val="404040"/>
                </a:solidFill>
              </a:rPr>
              <a:t> </a:t>
            </a:r>
            <a:r>
              <a:rPr lang="de-DE" sz="3200" b="1" err="1">
                <a:solidFill>
                  <a:srgbClr val="404040"/>
                </a:solidFill>
              </a:rPr>
              <a:t>for</a:t>
            </a:r>
            <a:r>
              <a:rPr lang="de-DE" sz="3200" b="1">
                <a:solidFill>
                  <a:srgbClr val="404040"/>
                </a:solidFill>
              </a:rPr>
              <a:t> </a:t>
            </a:r>
            <a:r>
              <a:rPr lang="de-DE" sz="3200" b="1" err="1">
                <a:solidFill>
                  <a:srgbClr val="404040"/>
                </a:solidFill>
              </a:rPr>
              <a:t>taxonomy</a:t>
            </a:r>
            <a:r>
              <a:rPr lang="de-DE" sz="3200" b="1">
                <a:solidFill>
                  <a:srgbClr val="404040"/>
                </a:solidFill>
              </a:rPr>
              <a:t> </a:t>
            </a:r>
            <a:r>
              <a:rPr lang="de-DE" sz="3200" b="1" err="1">
                <a:solidFill>
                  <a:srgbClr val="404040"/>
                </a:solidFill>
              </a:rPr>
              <a:t>conformity</a:t>
            </a:r>
            <a:endParaRPr lang="de-DE" sz="3200" b="1">
              <a:solidFill>
                <a:srgbClr val="404040"/>
              </a:solidFill>
            </a:endParaRPr>
          </a:p>
        </p:txBody>
      </p:sp>
      <p:grpSp>
        <p:nvGrpSpPr>
          <p:cNvPr id="27" name="Group 26">
            <a:extLst>
              <a:ext uri="{FF2B5EF4-FFF2-40B4-BE49-F238E27FC236}">
                <a16:creationId xmlns:a16="http://schemas.microsoft.com/office/drawing/2014/main" id="{71A24A59-B657-3F4C-1F9C-E4F29FA87DFE}"/>
              </a:ext>
            </a:extLst>
          </p:cNvPr>
          <p:cNvGrpSpPr/>
          <p:nvPr/>
        </p:nvGrpSpPr>
        <p:grpSpPr>
          <a:xfrm>
            <a:off x="385835" y="2061082"/>
            <a:ext cx="2633660" cy="2756638"/>
            <a:chOff x="385835" y="2011867"/>
            <a:chExt cx="2633660" cy="2756638"/>
          </a:xfrm>
        </p:grpSpPr>
        <p:sp>
          <p:nvSpPr>
            <p:cNvPr id="39" name="Google Shape;252;p20">
              <a:extLst>
                <a:ext uri="{FF2B5EF4-FFF2-40B4-BE49-F238E27FC236}">
                  <a16:creationId xmlns:a16="http://schemas.microsoft.com/office/drawing/2014/main" id="{5DF08BDE-7A56-14DA-A4DF-B874B22F9F3B}"/>
                </a:ext>
              </a:extLst>
            </p:cNvPr>
            <p:cNvSpPr/>
            <p:nvPr/>
          </p:nvSpPr>
          <p:spPr>
            <a:xfrm>
              <a:off x="385835"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0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69;p20">
              <a:extLst>
                <a:ext uri="{FF2B5EF4-FFF2-40B4-BE49-F238E27FC236}">
                  <a16:creationId xmlns:a16="http://schemas.microsoft.com/office/drawing/2014/main" id="{BA885912-C654-4667-C8C4-2BB547639234}"/>
                </a:ext>
              </a:extLst>
            </p:cNvPr>
            <p:cNvSpPr/>
            <p:nvPr/>
          </p:nvSpPr>
          <p:spPr>
            <a:xfrm>
              <a:off x="2191988" y="4375968"/>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0177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roup 13">
            <a:extLst>
              <a:ext uri="{FF2B5EF4-FFF2-40B4-BE49-F238E27FC236}">
                <a16:creationId xmlns:a16="http://schemas.microsoft.com/office/drawing/2014/main" id="{87706AE5-4662-E13E-70FD-A0235DAE4632}"/>
              </a:ext>
            </a:extLst>
          </p:cNvPr>
          <p:cNvGrpSpPr/>
          <p:nvPr/>
        </p:nvGrpSpPr>
        <p:grpSpPr>
          <a:xfrm>
            <a:off x="4771031" y="4233359"/>
            <a:ext cx="876623" cy="889149"/>
            <a:chOff x="1264352" y="1641270"/>
            <a:chExt cx="876623" cy="889149"/>
          </a:xfrm>
        </p:grpSpPr>
        <p:sp>
          <p:nvSpPr>
            <p:cNvPr id="15" name="Google Shape;254;p20">
              <a:extLst>
                <a:ext uri="{FF2B5EF4-FFF2-40B4-BE49-F238E27FC236}">
                  <a16:creationId xmlns:a16="http://schemas.microsoft.com/office/drawing/2014/main" id="{25E0CE03-3836-AB63-5DFC-54228674FB4F}"/>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4893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roup 22">
              <a:extLst>
                <a:ext uri="{FF2B5EF4-FFF2-40B4-BE49-F238E27FC236}">
                  <a16:creationId xmlns:a16="http://schemas.microsoft.com/office/drawing/2014/main" id="{884768E0-E7F3-41EF-0FC9-B8140710831C}"/>
                </a:ext>
              </a:extLst>
            </p:cNvPr>
            <p:cNvGrpSpPr/>
            <p:nvPr/>
          </p:nvGrpSpPr>
          <p:grpSpPr>
            <a:xfrm>
              <a:off x="1264352" y="1641270"/>
              <a:ext cx="876623" cy="889149"/>
              <a:chOff x="1264352" y="1641270"/>
              <a:chExt cx="876623" cy="889149"/>
            </a:xfrm>
          </p:grpSpPr>
          <p:sp>
            <p:nvSpPr>
              <p:cNvPr id="24" name="Google Shape;255;p20">
                <a:extLst>
                  <a:ext uri="{FF2B5EF4-FFF2-40B4-BE49-F238E27FC236}">
                    <a16:creationId xmlns:a16="http://schemas.microsoft.com/office/drawing/2014/main" id="{99C64916-90E3-F66A-4F24-B7B0A19763D7}"/>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4893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 name="Graphic 24" descr="Add with solid fill">
                <a:extLst>
                  <a:ext uri="{FF2B5EF4-FFF2-40B4-BE49-F238E27FC236}">
                    <a16:creationId xmlns:a16="http://schemas.microsoft.com/office/drawing/2014/main" id="{B9A37A6B-BF69-754F-B2C5-B0195B364D8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376230" y="1759411"/>
                <a:ext cx="652867" cy="652867"/>
              </a:xfrm>
              <a:prstGeom prst="rect">
                <a:avLst/>
              </a:prstGeom>
            </p:spPr>
          </p:pic>
        </p:grpSp>
      </p:grpSp>
      <p:grpSp>
        <p:nvGrpSpPr>
          <p:cNvPr id="28" name="Group 27">
            <a:extLst>
              <a:ext uri="{FF2B5EF4-FFF2-40B4-BE49-F238E27FC236}">
                <a16:creationId xmlns:a16="http://schemas.microsoft.com/office/drawing/2014/main" id="{12CC3C9C-D204-C18D-B84E-6BCF5A5775EC}"/>
              </a:ext>
            </a:extLst>
          </p:cNvPr>
          <p:cNvGrpSpPr/>
          <p:nvPr/>
        </p:nvGrpSpPr>
        <p:grpSpPr>
          <a:xfrm>
            <a:off x="2483901" y="2264305"/>
            <a:ext cx="876623" cy="889149"/>
            <a:chOff x="1264352" y="1641270"/>
            <a:chExt cx="876623" cy="889149"/>
          </a:xfrm>
        </p:grpSpPr>
        <p:sp>
          <p:nvSpPr>
            <p:cNvPr id="29" name="Google Shape;254;p20">
              <a:extLst>
                <a:ext uri="{FF2B5EF4-FFF2-40B4-BE49-F238E27FC236}">
                  <a16:creationId xmlns:a16="http://schemas.microsoft.com/office/drawing/2014/main" id="{3BCF9AE9-69FA-6F44-5603-9AE37E978851}"/>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0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 name="Group 29">
              <a:extLst>
                <a:ext uri="{FF2B5EF4-FFF2-40B4-BE49-F238E27FC236}">
                  <a16:creationId xmlns:a16="http://schemas.microsoft.com/office/drawing/2014/main" id="{E27F31C7-12D6-8084-F258-3BC9CBBAEA3A}"/>
                </a:ext>
              </a:extLst>
            </p:cNvPr>
            <p:cNvGrpSpPr/>
            <p:nvPr/>
          </p:nvGrpSpPr>
          <p:grpSpPr>
            <a:xfrm>
              <a:off x="1264352" y="1641270"/>
              <a:ext cx="876623" cy="889149"/>
              <a:chOff x="1264352" y="1641270"/>
              <a:chExt cx="876623" cy="889149"/>
            </a:xfrm>
          </p:grpSpPr>
          <p:sp>
            <p:nvSpPr>
              <p:cNvPr id="31" name="Google Shape;255;p20">
                <a:extLst>
                  <a:ext uri="{FF2B5EF4-FFF2-40B4-BE49-F238E27FC236}">
                    <a16:creationId xmlns:a16="http://schemas.microsoft.com/office/drawing/2014/main" id="{70459B85-7AF6-2FD5-CA5A-AB6C82C22995}"/>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0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 name="Graphic 31" descr="Add with solid fill">
                <a:extLst>
                  <a:ext uri="{FF2B5EF4-FFF2-40B4-BE49-F238E27FC236}">
                    <a16:creationId xmlns:a16="http://schemas.microsoft.com/office/drawing/2014/main" id="{8DA11ECF-C773-2880-2123-2EE11200747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376230" y="1759411"/>
                <a:ext cx="652867" cy="652867"/>
              </a:xfrm>
              <a:prstGeom prst="rect">
                <a:avLst/>
              </a:prstGeom>
            </p:spPr>
          </p:pic>
        </p:grpSp>
      </p:grpSp>
    </p:spTree>
    <p:extLst>
      <p:ext uri="{BB962C8B-B14F-4D97-AF65-F5344CB8AC3E}">
        <p14:creationId xmlns:p14="http://schemas.microsoft.com/office/powerpoint/2010/main" val="3029454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4B256-4F32-82AB-D786-DAEA7E930AE4}"/>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3BC38FC9-538D-40C6-32B8-2A85B17D13C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D4B73786-6EA6-EE14-A84B-5B97803D2362}"/>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253709D7-8103-38BD-8BF5-32F9889EBB9C}"/>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09949"/>
            <a:ext cx="2697901" cy="6032345"/>
          </a:xfrm>
          <a:prstGeom prst="rect">
            <a:avLst/>
          </a:prstGeom>
        </p:spPr>
      </p:pic>
      <p:sp>
        <p:nvSpPr>
          <p:cNvPr id="31" name="Textfeld 3">
            <a:extLst>
              <a:ext uri="{FF2B5EF4-FFF2-40B4-BE49-F238E27FC236}">
                <a16:creationId xmlns:a16="http://schemas.microsoft.com/office/drawing/2014/main" id="{98288F55-C432-75F3-094E-F0B08096A40A}"/>
              </a:ext>
            </a:extLst>
          </p:cNvPr>
          <p:cNvSpPr txBox="1"/>
          <p:nvPr/>
        </p:nvSpPr>
        <p:spPr>
          <a:xfrm>
            <a:off x="462635" y="1792687"/>
            <a:ext cx="8583074" cy="3734356"/>
          </a:xfrm>
          <a:prstGeom prst="rect">
            <a:avLst/>
          </a:prstGeom>
          <a:noFill/>
        </p:spPr>
        <p:txBody>
          <a:bodyPr wrap="square" lIns="91440" tIns="45720" rIns="91440" bIns="45720" anchor="t">
            <a:spAutoFit/>
          </a:bodyPr>
          <a:lstStyle/>
          <a:p>
            <a:pPr marL="342900" indent="-342900">
              <a:spcAft>
                <a:spcPts val="1000"/>
              </a:spcAft>
              <a:buClr>
                <a:srgbClr val="62A844"/>
              </a:buClr>
              <a:buFont typeface="Arial" panose="020B0604020202020204" pitchFamily="34" charset="0"/>
              <a:buChar char="•"/>
            </a:pPr>
            <a:r>
              <a:rPr lang="en-IE" sz="2000" b="1">
                <a:solidFill>
                  <a:srgbClr val="404040"/>
                </a:solidFill>
              </a:rPr>
              <a:t>Climate Protection: </a:t>
            </a:r>
            <a:r>
              <a:rPr lang="en-IE" sz="2000">
                <a:solidFill>
                  <a:srgbClr val="404040"/>
                </a:solidFill>
              </a:rPr>
              <a:t>An activity contributes significantly to climate protection if it significantly reduces or avoids greenhouse gas emissions or stores carbon. Examples include renewable energies, energy efficiency, and carbon capture technologies.</a:t>
            </a:r>
          </a:p>
          <a:p>
            <a:pPr marL="342900" indent="-342900">
              <a:spcAft>
                <a:spcPts val="1000"/>
              </a:spcAft>
              <a:buClr>
                <a:srgbClr val="62A844"/>
              </a:buClr>
              <a:buFont typeface="Arial" panose="020B0604020202020204" pitchFamily="34" charset="0"/>
              <a:buChar char="•"/>
            </a:pPr>
            <a:r>
              <a:rPr lang="en-IE" sz="2000" b="1">
                <a:solidFill>
                  <a:srgbClr val="404040"/>
                </a:solidFill>
              </a:rPr>
              <a:t>Adaptation to climate change: </a:t>
            </a:r>
            <a:r>
              <a:rPr lang="en-IE" sz="2000">
                <a:solidFill>
                  <a:srgbClr val="404040"/>
                </a:solidFill>
              </a:rPr>
              <a:t>A significant contribution to climate change adaptation is to reduce the risks and adverse effects of climate change on people, nature, or the economy. This could be achieved, for example, by creating climate-resilient infrastructure or ecosystems.</a:t>
            </a:r>
          </a:p>
          <a:p>
            <a:pPr marL="342900" indent="-342900">
              <a:spcAft>
                <a:spcPts val="1000"/>
              </a:spcAft>
              <a:buClr>
                <a:srgbClr val="62A844"/>
              </a:buClr>
              <a:buFont typeface="Arial" panose="020B0604020202020204" pitchFamily="34" charset="0"/>
              <a:buChar char="•"/>
            </a:pPr>
            <a:r>
              <a:rPr lang="en-IE" sz="2000" b="1">
                <a:solidFill>
                  <a:srgbClr val="404040"/>
                </a:solidFill>
              </a:rPr>
              <a:t>Sustainable use and protection of water and marine resources: </a:t>
            </a:r>
            <a:r>
              <a:rPr lang="en-IE" sz="2000">
                <a:solidFill>
                  <a:srgbClr val="404040"/>
                </a:solidFill>
              </a:rPr>
              <a:t>Activities that contribute significantly to this goal improve water use efficiency, protect aquatic ecosystems, or prevent water pollution.</a:t>
            </a:r>
          </a:p>
        </p:txBody>
      </p:sp>
      <p:sp>
        <p:nvSpPr>
          <p:cNvPr id="2" name="Textfeld 3">
            <a:extLst>
              <a:ext uri="{FF2B5EF4-FFF2-40B4-BE49-F238E27FC236}">
                <a16:creationId xmlns:a16="http://schemas.microsoft.com/office/drawing/2014/main" id="{00B41E5F-6725-6357-752F-E53267EAED19}"/>
              </a:ext>
            </a:extLst>
          </p:cNvPr>
          <p:cNvSpPr txBox="1"/>
          <p:nvPr/>
        </p:nvSpPr>
        <p:spPr>
          <a:xfrm>
            <a:off x="462636" y="592358"/>
            <a:ext cx="10376052" cy="1200329"/>
          </a:xfrm>
          <a:prstGeom prst="rect">
            <a:avLst/>
          </a:prstGeom>
          <a:noFill/>
        </p:spPr>
        <p:txBody>
          <a:bodyPr wrap="square" lIns="91440" tIns="45720" rIns="91440" bIns="45720" anchor="t">
            <a:spAutoFit/>
          </a:bodyPr>
          <a:lstStyle/>
          <a:p>
            <a:r>
              <a:rPr lang="en-US" sz="3600" b="1">
                <a:solidFill>
                  <a:schemeClr val="bg1"/>
                </a:solidFill>
              </a:rPr>
              <a:t>EU-TAXONOMY – What is a significant contribution?</a:t>
            </a:r>
          </a:p>
          <a:p>
            <a:endParaRPr lang="en-US" sz="3600" b="1">
              <a:solidFill>
                <a:schemeClr val="bg1"/>
              </a:solidFill>
            </a:endParaRPr>
          </a:p>
        </p:txBody>
      </p:sp>
      <p:sp>
        <p:nvSpPr>
          <p:cNvPr id="6" name="Graphic 4">
            <a:extLst>
              <a:ext uri="{FF2B5EF4-FFF2-40B4-BE49-F238E27FC236}">
                <a16:creationId xmlns:a16="http://schemas.microsoft.com/office/drawing/2014/main" id="{61C819F9-A8A1-C639-E27E-C61E496E860D}"/>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
        <p:nvSpPr>
          <p:cNvPr id="3" name="Rectangle 2">
            <a:extLst>
              <a:ext uri="{FF2B5EF4-FFF2-40B4-BE49-F238E27FC236}">
                <a16:creationId xmlns:a16="http://schemas.microsoft.com/office/drawing/2014/main" id="{9AD0FA71-964B-190A-A963-B22931570A1B}"/>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653FAB-745D-DB3F-DF56-40A19257BF06}"/>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Tree>
    <p:extLst>
      <p:ext uri="{BB962C8B-B14F-4D97-AF65-F5344CB8AC3E}">
        <p14:creationId xmlns:p14="http://schemas.microsoft.com/office/powerpoint/2010/main" val="1187270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00D0B-461F-6244-95C8-8F28C0C21DED}"/>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3AA5CC46-8713-56C7-D483-2B5A401C467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DCE65238-36B0-B630-5584-810165CBDE13}"/>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4E3CB83-3D86-6752-C796-97BD5AB2E295}"/>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09949"/>
            <a:ext cx="2697901" cy="6032345"/>
          </a:xfrm>
          <a:prstGeom prst="rect">
            <a:avLst/>
          </a:prstGeom>
        </p:spPr>
      </p:pic>
      <p:sp>
        <p:nvSpPr>
          <p:cNvPr id="31" name="Textfeld 3">
            <a:extLst>
              <a:ext uri="{FF2B5EF4-FFF2-40B4-BE49-F238E27FC236}">
                <a16:creationId xmlns:a16="http://schemas.microsoft.com/office/drawing/2014/main" id="{DCF72B48-D0C2-9B4B-4FB8-7AB41F6C27ED}"/>
              </a:ext>
            </a:extLst>
          </p:cNvPr>
          <p:cNvSpPr txBox="1"/>
          <p:nvPr/>
        </p:nvSpPr>
        <p:spPr>
          <a:xfrm>
            <a:off x="462635" y="1792687"/>
            <a:ext cx="8583074" cy="3554819"/>
          </a:xfrm>
          <a:prstGeom prst="rect">
            <a:avLst/>
          </a:prstGeom>
          <a:noFill/>
        </p:spPr>
        <p:txBody>
          <a:bodyPr wrap="square" lIns="91440" tIns="45720" rIns="91440" bIns="45720" anchor="t">
            <a:spAutoFit/>
          </a:bodyPr>
          <a:lstStyle/>
          <a:p>
            <a:pPr marL="342900" indent="-342900">
              <a:spcAft>
                <a:spcPts val="1000"/>
              </a:spcAft>
              <a:buClr>
                <a:srgbClr val="62A844"/>
              </a:buClr>
              <a:buFont typeface="Arial" panose="020B0604020202020204" pitchFamily="34" charset="0"/>
              <a:buChar char="•"/>
            </a:pPr>
            <a:r>
              <a:rPr lang="en-IE" sz="2000" b="1">
                <a:solidFill>
                  <a:srgbClr val="404040"/>
                </a:solidFill>
              </a:rPr>
              <a:t>Transition to a circular economy: </a:t>
            </a:r>
            <a:r>
              <a:rPr lang="en-IE" sz="2000">
                <a:solidFill>
                  <a:srgbClr val="404040"/>
                </a:solidFill>
              </a:rPr>
              <a:t>Activities that reduce resource use, promote recycling, extend product durability, or reduce waste, such as circular production models, could make a significant contribution.</a:t>
            </a:r>
          </a:p>
          <a:p>
            <a:pPr marL="342900" indent="-342900">
              <a:spcAft>
                <a:spcPts val="1000"/>
              </a:spcAft>
              <a:buClr>
                <a:srgbClr val="62A844"/>
              </a:buClr>
              <a:buFont typeface="Arial" panose="020B0604020202020204" pitchFamily="34" charset="0"/>
              <a:buChar char="•"/>
            </a:pPr>
            <a:r>
              <a:rPr lang="en-IE" sz="2000" b="1">
                <a:solidFill>
                  <a:srgbClr val="404040"/>
                </a:solidFill>
              </a:rPr>
              <a:t>Prevention and reduction of pollution: </a:t>
            </a:r>
            <a:r>
              <a:rPr lang="en-IE" sz="2000">
                <a:solidFill>
                  <a:srgbClr val="404040"/>
                </a:solidFill>
              </a:rPr>
              <a:t>Activities that significantly reduce the release of pollutants into the air, water, or soil, or that minimize the use of hazardous chemicals, contribute significantly to this goal.</a:t>
            </a:r>
          </a:p>
          <a:p>
            <a:pPr marL="342900" indent="-342900">
              <a:spcAft>
                <a:spcPts val="1000"/>
              </a:spcAft>
              <a:buClr>
                <a:srgbClr val="62A844"/>
              </a:buClr>
              <a:buFont typeface="Arial" panose="020B0604020202020204" pitchFamily="34" charset="0"/>
              <a:buChar char="•"/>
            </a:pPr>
            <a:r>
              <a:rPr lang="en-IE" sz="2000" b="1">
                <a:solidFill>
                  <a:srgbClr val="404040"/>
                </a:solidFill>
              </a:rPr>
              <a:t>Protection and restoration of biodiversity and ecosystems: </a:t>
            </a:r>
            <a:r>
              <a:rPr lang="en-IE" sz="2000">
                <a:solidFill>
                  <a:srgbClr val="404040"/>
                </a:solidFill>
              </a:rPr>
              <a:t>Activities that prevent the loss of biodiversity or restore ecosystems, such as reforestation or the protection of natural areas, can be considered a significant contribution.</a:t>
            </a:r>
          </a:p>
          <a:p>
            <a:pPr marL="342900" indent="-342900">
              <a:spcAft>
                <a:spcPts val="1000"/>
              </a:spcAft>
              <a:buClr>
                <a:srgbClr val="62A844"/>
              </a:buClr>
              <a:buFont typeface="Arial" panose="020B0604020202020204" pitchFamily="34" charset="0"/>
              <a:buChar char="•"/>
            </a:pPr>
            <a:endParaRPr lang="en-IE" sz="2000">
              <a:solidFill>
                <a:srgbClr val="404040"/>
              </a:solidFill>
            </a:endParaRPr>
          </a:p>
        </p:txBody>
      </p:sp>
      <p:sp>
        <p:nvSpPr>
          <p:cNvPr id="2" name="Textfeld 3">
            <a:extLst>
              <a:ext uri="{FF2B5EF4-FFF2-40B4-BE49-F238E27FC236}">
                <a16:creationId xmlns:a16="http://schemas.microsoft.com/office/drawing/2014/main" id="{3ECECB53-BC90-FFEF-C06F-5304E21F2666}"/>
              </a:ext>
            </a:extLst>
          </p:cNvPr>
          <p:cNvSpPr txBox="1"/>
          <p:nvPr/>
        </p:nvSpPr>
        <p:spPr>
          <a:xfrm>
            <a:off x="462636" y="592358"/>
            <a:ext cx="10376052" cy="1200329"/>
          </a:xfrm>
          <a:prstGeom prst="rect">
            <a:avLst/>
          </a:prstGeom>
          <a:noFill/>
        </p:spPr>
        <p:txBody>
          <a:bodyPr wrap="square" lIns="91440" tIns="45720" rIns="91440" bIns="45720" anchor="t">
            <a:spAutoFit/>
          </a:bodyPr>
          <a:lstStyle/>
          <a:p>
            <a:r>
              <a:rPr lang="en-US" sz="3600" b="1">
                <a:solidFill>
                  <a:schemeClr val="bg1"/>
                </a:solidFill>
              </a:rPr>
              <a:t>EU-TAXONOMY – What is a significant contribution?</a:t>
            </a:r>
          </a:p>
          <a:p>
            <a:endParaRPr lang="en-US" sz="3600" b="1">
              <a:solidFill>
                <a:schemeClr val="bg1"/>
              </a:solidFill>
            </a:endParaRPr>
          </a:p>
        </p:txBody>
      </p:sp>
      <p:sp>
        <p:nvSpPr>
          <p:cNvPr id="6" name="Graphic 4">
            <a:extLst>
              <a:ext uri="{FF2B5EF4-FFF2-40B4-BE49-F238E27FC236}">
                <a16:creationId xmlns:a16="http://schemas.microsoft.com/office/drawing/2014/main" id="{AA8FEDC4-CBF5-96CB-A68F-D9F7F24D6667}"/>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
        <p:nvSpPr>
          <p:cNvPr id="3" name="Rectangle 2">
            <a:extLst>
              <a:ext uri="{FF2B5EF4-FFF2-40B4-BE49-F238E27FC236}">
                <a16:creationId xmlns:a16="http://schemas.microsoft.com/office/drawing/2014/main" id="{1A546546-B647-5357-EF60-B6B36F7B82AA}"/>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D143218-260E-837A-0580-0823DAD18DE0}"/>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Tree>
    <p:extLst>
      <p:ext uri="{BB962C8B-B14F-4D97-AF65-F5344CB8AC3E}">
        <p14:creationId xmlns:p14="http://schemas.microsoft.com/office/powerpoint/2010/main" val="2795799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0A62-3C50-58CD-826D-2E29AA849674}"/>
            </a:ext>
          </a:extLst>
        </p:cNvPr>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AEBA01D3-F2AE-59F0-72EB-B96DBF6BE2F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3584" t="-233" r="42362" b="233"/>
          <a:stretch>
            <a:fillRect/>
          </a:stretch>
        </p:blipFill>
        <p:spPr>
          <a:xfrm>
            <a:off x="736377" y="4891"/>
            <a:ext cx="2932759" cy="6857999"/>
          </a:xfrm>
          <a:prstGeom prst="rect">
            <a:avLst/>
          </a:prstGeom>
        </p:spPr>
      </p:pic>
      <p:sp>
        <p:nvSpPr>
          <p:cNvPr id="3" name="Rectangle 2">
            <a:extLst>
              <a:ext uri="{FF2B5EF4-FFF2-40B4-BE49-F238E27FC236}">
                <a16:creationId xmlns:a16="http://schemas.microsoft.com/office/drawing/2014/main" id="{1C75AB31-1C3F-129C-CD91-C6CCC974526C}"/>
              </a:ext>
            </a:extLst>
          </p:cNvPr>
          <p:cNvSpPr/>
          <p:nvPr/>
        </p:nvSpPr>
        <p:spPr>
          <a:xfrm rot="10800000" flipH="1">
            <a:off x="0" y="4892"/>
            <a:ext cx="3669135"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sp>
        <p:nvSpPr>
          <p:cNvPr id="8" name="Rechteck 19">
            <a:extLst>
              <a:ext uri="{FF2B5EF4-FFF2-40B4-BE49-F238E27FC236}">
                <a16:creationId xmlns:a16="http://schemas.microsoft.com/office/drawing/2014/main" id="{5940641B-6E57-73A8-CCA5-E8DC9531158F}"/>
              </a:ext>
            </a:extLst>
          </p:cNvPr>
          <p:cNvSpPr/>
          <p:nvPr/>
        </p:nvSpPr>
        <p:spPr>
          <a:xfrm>
            <a:off x="413217" y="446050"/>
            <a:ext cx="3255919" cy="2795061"/>
          </a:xfrm>
          <a:prstGeom prst="rect">
            <a:avLst/>
          </a:prstGeom>
          <a:ln>
            <a:noFill/>
          </a:ln>
        </p:spPr>
        <p:txBody>
          <a:bodyPr wrap="square">
            <a:spAutoFit/>
          </a:bodyPr>
          <a:lstStyle/>
          <a:p>
            <a:pPr>
              <a:lnSpc>
                <a:spcPts val="3520"/>
              </a:lnSpc>
              <a:defRPr/>
            </a:pP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EU-TAXONOMY – Revenue KPIs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for</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non-</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financial</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companies</a:t>
            </a:r>
            <a:endParaRPr lang="de-DE" sz="3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a:lnSpc>
                <a:spcPts val="3520"/>
              </a:lnSpc>
              <a:defRPr/>
            </a:pPr>
            <a:endParaRPr kumimoji="0" lang="de-DE" sz="36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66" name="Group 65">
            <a:extLst>
              <a:ext uri="{FF2B5EF4-FFF2-40B4-BE49-F238E27FC236}">
                <a16:creationId xmlns:a16="http://schemas.microsoft.com/office/drawing/2014/main" id="{396F72E7-68FE-D22D-85A0-9337351AFF5B}"/>
              </a:ext>
            </a:extLst>
          </p:cNvPr>
          <p:cNvGrpSpPr/>
          <p:nvPr/>
        </p:nvGrpSpPr>
        <p:grpSpPr>
          <a:xfrm>
            <a:off x="4299421" y="618841"/>
            <a:ext cx="3338846" cy="3493731"/>
            <a:chOff x="6065835" y="3769949"/>
            <a:chExt cx="2201939" cy="2304085"/>
          </a:xfrm>
        </p:grpSpPr>
        <p:sp>
          <p:nvSpPr>
            <p:cNvPr id="64" name="Freeform 63">
              <a:extLst>
                <a:ext uri="{FF2B5EF4-FFF2-40B4-BE49-F238E27FC236}">
                  <a16:creationId xmlns:a16="http://schemas.microsoft.com/office/drawing/2014/main" id="{88A0EA3E-9509-6A20-7FFA-009CB5284667}"/>
                </a:ext>
              </a:extLst>
            </p:cNvPr>
            <p:cNvSpPr/>
            <p:nvPr/>
          </p:nvSpPr>
          <p:spPr>
            <a:xfrm>
              <a:off x="7181695" y="3769949"/>
              <a:ext cx="340120" cy="1100342"/>
            </a:xfrm>
            <a:custGeom>
              <a:avLst/>
              <a:gdLst>
                <a:gd name="csX0" fmla="*/ 0 w 340120"/>
                <a:gd name="csY0" fmla="*/ 0 h 1100342"/>
                <a:gd name="csX1" fmla="*/ 340120 w 340120"/>
                <a:gd name="csY1" fmla="*/ 53847 h 1100342"/>
                <a:gd name="csX2" fmla="*/ 0 w 340120"/>
                <a:gd name="csY2" fmla="*/ 1100343 h 1100342"/>
                <a:gd name="csX3" fmla="*/ 0 w 340120"/>
                <a:gd name="csY3" fmla="*/ 0 h 1100342"/>
              </a:gdLst>
              <a:ahLst/>
              <a:cxnLst>
                <a:cxn ang="0">
                  <a:pos x="csX0" y="csY0"/>
                </a:cxn>
                <a:cxn ang="0">
                  <a:pos x="csX1" y="csY1"/>
                </a:cxn>
                <a:cxn ang="0">
                  <a:pos x="csX2" y="csY2"/>
                </a:cxn>
                <a:cxn ang="0">
                  <a:pos x="csX3" y="csY3"/>
                </a:cxn>
              </a:cxnLst>
              <a:rect l="l" t="t" r="r" b="b"/>
              <a:pathLst>
                <a:path w="340120" h="1100342">
                  <a:moveTo>
                    <a:pt x="0" y="0"/>
                  </a:moveTo>
                  <a:cubicBezTo>
                    <a:pt x="115498" y="0"/>
                    <a:pt x="230277" y="18182"/>
                    <a:pt x="340120" y="53847"/>
                  </a:cubicBezTo>
                  <a:lnTo>
                    <a:pt x="0" y="1100343"/>
                  </a:lnTo>
                  <a:lnTo>
                    <a:pt x="0" y="0"/>
                  </a:lnTo>
                  <a:close/>
                </a:path>
              </a:pathLst>
            </a:custGeom>
            <a:solidFill>
              <a:srgbClr val="62A844"/>
            </a:solidFill>
            <a:ln w="1943" cap="flat">
              <a:noFill/>
              <a:prstDash val="solid"/>
              <a:miter/>
            </a:ln>
          </p:spPr>
          <p:txBody>
            <a:bodyPr/>
            <a:lstStyle/>
            <a:p>
              <a:endParaRPr lang="en-US"/>
            </a:p>
          </p:txBody>
        </p:sp>
        <p:sp>
          <p:nvSpPr>
            <p:cNvPr id="65" name="Freeform 64">
              <a:extLst>
                <a:ext uri="{FF2B5EF4-FFF2-40B4-BE49-F238E27FC236}">
                  <a16:creationId xmlns:a16="http://schemas.microsoft.com/office/drawing/2014/main" id="{D4BC94E8-8C8A-78C9-8AC8-79696C6E1CAF}"/>
                </a:ext>
              </a:extLst>
            </p:cNvPr>
            <p:cNvSpPr/>
            <p:nvPr/>
          </p:nvSpPr>
          <p:spPr>
            <a:xfrm>
              <a:off x="6065835" y="3873037"/>
              <a:ext cx="2201939" cy="2200995"/>
            </a:xfrm>
            <a:custGeom>
              <a:avLst/>
              <a:gdLst>
                <a:gd name="csX0" fmla="*/ 1441100 w 2201939"/>
                <a:gd name="csY0" fmla="*/ 53866 h 2200995"/>
                <a:gd name="csX1" fmla="*/ 2147767 w 2201939"/>
                <a:gd name="csY1" fmla="*/ 1440382 h 2200995"/>
                <a:gd name="csX2" fmla="*/ 760840 w 2201939"/>
                <a:gd name="csY2" fmla="*/ 2146839 h 2200995"/>
                <a:gd name="csX3" fmla="*/ 54173 w 2201939"/>
                <a:gd name="csY3" fmla="*/ 760323 h 2200995"/>
                <a:gd name="csX4" fmla="*/ 1100980 w 2201939"/>
                <a:gd name="csY4" fmla="*/ 0 h 2200995"/>
                <a:gd name="csX5" fmla="*/ 1100980 w 2201939"/>
                <a:gd name="csY5" fmla="*/ 1100343 h 2200995"/>
                <a:gd name="csX6" fmla="*/ 1441100 w 2201939"/>
                <a:gd name="csY6" fmla="*/ 53847 h 220099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01939" h="2200995">
                  <a:moveTo>
                    <a:pt x="1441100" y="53866"/>
                  </a:moveTo>
                  <a:cubicBezTo>
                    <a:pt x="2019230" y="241650"/>
                    <a:pt x="2335625" y="862422"/>
                    <a:pt x="2147767" y="1440382"/>
                  </a:cubicBezTo>
                  <a:cubicBezTo>
                    <a:pt x="1959927" y="2018341"/>
                    <a:pt x="1338971" y="2334642"/>
                    <a:pt x="760840" y="2146839"/>
                  </a:cubicBezTo>
                  <a:cubicBezTo>
                    <a:pt x="182709" y="1959055"/>
                    <a:pt x="-133686" y="1338283"/>
                    <a:pt x="54173" y="760323"/>
                  </a:cubicBezTo>
                  <a:cubicBezTo>
                    <a:pt x="201518" y="306958"/>
                    <a:pt x="624123" y="0"/>
                    <a:pt x="1100980" y="0"/>
                  </a:cubicBezTo>
                  <a:lnTo>
                    <a:pt x="1100980" y="1100343"/>
                  </a:lnTo>
                  <a:cubicBezTo>
                    <a:pt x="1100980" y="1100343"/>
                    <a:pt x="1441100" y="53847"/>
                    <a:pt x="1441100" y="53847"/>
                  </a:cubicBezTo>
                  <a:close/>
                </a:path>
              </a:pathLst>
            </a:custGeom>
            <a:pattFill prst="pct90">
              <a:fgClr>
                <a:srgbClr val="017771"/>
              </a:fgClr>
              <a:bgClr>
                <a:schemeClr val="bg1"/>
              </a:bgClr>
            </a:pattFill>
            <a:ln w="1943" cap="flat">
              <a:noFill/>
              <a:prstDash val="solid"/>
              <a:miter/>
            </a:ln>
          </p:spPr>
          <p:txBody>
            <a:bodyPr/>
            <a:lstStyle/>
            <a:p>
              <a:endParaRPr lang="en-US"/>
            </a:p>
          </p:txBody>
        </p:sp>
      </p:grpSp>
      <p:sp>
        <p:nvSpPr>
          <p:cNvPr id="68" name="TextBox 26">
            <a:extLst>
              <a:ext uri="{FF2B5EF4-FFF2-40B4-BE49-F238E27FC236}">
                <a16:creationId xmlns:a16="http://schemas.microsoft.com/office/drawing/2014/main" id="{77F3BEAB-2EC0-DAC0-F156-9DD25FB512E9}"/>
              </a:ext>
            </a:extLst>
          </p:cNvPr>
          <p:cNvSpPr txBox="1"/>
          <p:nvPr/>
        </p:nvSpPr>
        <p:spPr bwMode="auto">
          <a:xfrm>
            <a:off x="4685200" y="2618044"/>
            <a:ext cx="952007" cy="644279"/>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95%</a:t>
            </a:r>
          </a:p>
        </p:txBody>
      </p:sp>
      <p:sp>
        <p:nvSpPr>
          <p:cNvPr id="69" name="TextBox 26">
            <a:extLst>
              <a:ext uri="{FF2B5EF4-FFF2-40B4-BE49-F238E27FC236}">
                <a16:creationId xmlns:a16="http://schemas.microsoft.com/office/drawing/2014/main" id="{A8C51085-9562-B5CB-1295-EAC82CF9EAF0}"/>
              </a:ext>
            </a:extLst>
          </p:cNvPr>
          <p:cNvSpPr txBox="1"/>
          <p:nvPr/>
        </p:nvSpPr>
        <p:spPr bwMode="auto">
          <a:xfrm>
            <a:off x="6404700" y="322205"/>
            <a:ext cx="952007" cy="644279"/>
          </a:xfrm>
          <a:prstGeom prst="rect">
            <a:avLst/>
          </a:prstGeom>
          <a:noFill/>
        </p:spPr>
        <p:txBody>
          <a:bodyPr wrap="square">
            <a:spAutoFit/>
          </a:bodyPr>
          <a:lstStyle/>
          <a:p>
            <a:pPr algn="ctr">
              <a:lnSpc>
                <a:spcPct val="150000"/>
              </a:lnSpc>
              <a:defRPr/>
            </a:pPr>
            <a:r>
              <a:rPr lang="en-US" sz="4000" b="1" spc="-150" baseline="30000">
                <a:solidFill>
                  <a:srgbClr val="62A844"/>
                </a:solidFill>
                <a:latin typeface="Calibri" panose="020F0502020204030204" pitchFamily="34" charset="0"/>
                <a:ea typeface="Roboto Cn" pitchFamily="2" charset="0"/>
                <a:cs typeface="Calibri" panose="020F0502020204030204" pitchFamily="34" charset="0"/>
              </a:rPr>
              <a:t>5%</a:t>
            </a:r>
          </a:p>
        </p:txBody>
      </p:sp>
      <p:cxnSp>
        <p:nvCxnSpPr>
          <p:cNvPr id="70" name="Gerader Verbinder 14">
            <a:extLst>
              <a:ext uri="{FF2B5EF4-FFF2-40B4-BE49-F238E27FC236}">
                <a16:creationId xmlns:a16="http://schemas.microsoft.com/office/drawing/2014/main" id="{A4138111-0BDC-8507-5C0D-BC782F558860}"/>
              </a:ext>
            </a:extLst>
          </p:cNvPr>
          <p:cNvCxnSpPr>
            <a:cxnSpLocks/>
          </p:cNvCxnSpPr>
          <p:nvPr/>
        </p:nvCxnSpPr>
        <p:spPr>
          <a:xfrm>
            <a:off x="6404700" y="801222"/>
            <a:ext cx="2424741" cy="94270"/>
          </a:xfrm>
          <a:prstGeom prst="line">
            <a:avLst/>
          </a:prstGeom>
          <a:ln w="19050">
            <a:solidFill>
              <a:srgbClr val="404040"/>
            </a:solidFill>
            <a:prstDash val="sysDot"/>
          </a:ln>
        </p:spPr>
        <p:style>
          <a:lnRef idx="1">
            <a:schemeClr val="accent1"/>
          </a:lnRef>
          <a:fillRef idx="0">
            <a:schemeClr val="accent1"/>
          </a:fillRef>
          <a:effectRef idx="0">
            <a:schemeClr val="accent1"/>
          </a:effectRef>
          <a:fontRef idx="minor">
            <a:schemeClr val="tx1"/>
          </a:fontRef>
        </p:style>
      </p:cxnSp>
      <p:sp>
        <p:nvSpPr>
          <p:cNvPr id="71" name="Textfeld 17">
            <a:extLst>
              <a:ext uri="{FF2B5EF4-FFF2-40B4-BE49-F238E27FC236}">
                <a16:creationId xmlns:a16="http://schemas.microsoft.com/office/drawing/2014/main" id="{BC5D72F8-FFC1-3489-B732-74C5E40BFC6D}"/>
              </a:ext>
            </a:extLst>
          </p:cNvPr>
          <p:cNvSpPr txBox="1"/>
          <p:nvPr/>
        </p:nvSpPr>
        <p:spPr>
          <a:xfrm>
            <a:off x="8973348" y="741604"/>
            <a:ext cx="2282507" cy="307777"/>
          </a:xfrm>
          <a:prstGeom prst="rect">
            <a:avLst/>
          </a:prstGeom>
          <a:noFill/>
        </p:spPr>
        <p:txBody>
          <a:bodyPr wrap="square" rtlCol="0">
            <a:spAutoFit/>
          </a:bodyPr>
          <a:lstStyle/>
          <a:p>
            <a:r>
              <a:rPr lang="de-DE" sz="1400">
                <a:solidFill>
                  <a:srgbClr val="404040"/>
                </a:solidFill>
              </a:rPr>
              <a:t>Revenue-KPI (EU-</a:t>
            </a:r>
            <a:r>
              <a:rPr lang="de-DE" sz="1400" err="1">
                <a:solidFill>
                  <a:srgbClr val="404040"/>
                </a:solidFill>
              </a:rPr>
              <a:t>Taxonomy</a:t>
            </a:r>
            <a:r>
              <a:rPr lang="de-DE" sz="1400">
                <a:solidFill>
                  <a:srgbClr val="404040"/>
                </a:solidFill>
              </a:rPr>
              <a:t>)</a:t>
            </a:r>
          </a:p>
        </p:txBody>
      </p:sp>
      <p:sp>
        <p:nvSpPr>
          <p:cNvPr id="73" name="Textfeld 17">
            <a:extLst>
              <a:ext uri="{FF2B5EF4-FFF2-40B4-BE49-F238E27FC236}">
                <a16:creationId xmlns:a16="http://schemas.microsoft.com/office/drawing/2014/main" id="{CB8937B7-52DA-4813-431E-CD53980381BD}"/>
              </a:ext>
            </a:extLst>
          </p:cNvPr>
          <p:cNvSpPr txBox="1"/>
          <p:nvPr/>
        </p:nvSpPr>
        <p:spPr>
          <a:xfrm>
            <a:off x="9109511" y="1108166"/>
            <a:ext cx="5434801" cy="809132"/>
          </a:xfrm>
          <a:prstGeom prst="rect">
            <a:avLst/>
          </a:prstGeom>
          <a:noFill/>
        </p:spPr>
        <p:txBody>
          <a:bodyPr wrap="square" rtlCol="0">
            <a:spAutoFit/>
          </a:bodyPr>
          <a:lstStyle/>
          <a:p>
            <a:pPr algn="l" rtl="0">
              <a:lnSpc>
                <a:spcPts val="2700"/>
              </a:lnSpc>
              <a:buNone/>
            </a:pPr>
            <a:r>
              <a:rPr lang="en-US" sz="1400" b="0" i="0">
                <a:solidFill>
                  <a:srgbClr val="1F1F1F"/>
                </a:solidFill>
                <a:effectLst/>
                <a:latin typeface="inherit"/>
              </a:rPr>
              <a:t>Taxonomy-aligned</a:t>
            </a:r>
          </a:p>
          <a:p>
            <a:pPr>
              <a:lnSpc>
                <a:spcPct val="200000"/>
              </a:lnSpc>
            </a:pPr>
            <a:r>
              <a:rPr lang="de-DE" sz="1400">
                <a:solidFill>
                  <a:srgbClr val="404040"/>
                </a:solidFill>
              </a:rPr>
              <a:t> </a:t>
            </a:r>
            <a:r>
              <a:rPr lang="en-US" sz="1400" b="0" i="0">
                <a:solidFill>
                  <a:srgbClr val="1F1F1F"/>
                </a:solidFill>
                <a:effectLst/>
                <a:latin typeface="inherit"/>
              </a:rPr>
              <a:t>Non-taxonomy-aligned</a:t>
            </a:r>
          </a:p>
        </p:txBody>
      </p:sp>
      <p:sp>
        <p:nvSpPr>
          <p:cNvPr id="74" name="Oval 16">
            <a:extLst>
              <a:ext uri="{FF2B5EF4-FFF2-40B4-BE49-F238E27FC236}">
                <a16:creationId xmlns:a16="http://schemas.microsoft.com/office/drawing/2014/main" id="{3D983936-7D97-C0FF-553B-2ED47C61E479}"/>
              </a:ext>
            </a:extLst>
          </p:cNvPr>
          <p:cNvSpPr/>
          <p:nvPr/>
        </p:nvSpPr>
        <p:spPr>
          <a:xfrm>
            <a:off x="8829441" y="1271643"/>
            <a:ext cx="287815" cy="287816"/>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75" name="Oval 16">
            <a:extLst>
              <a:ext uri="{FF2B5EF4-FFF2-40B4-BE49-F238E27FC236}">
                <a16:creationId xmlns:a16="http://schemas.microsoft.com/office/drawing/2014/main" id="{4D40D8F4-4AF1-4427-2CB4-BE8A6E4A6B9D}"/>
              </a:ext>
            </a:extLst>
          </p:cNvPr>
          <p:cNvSpPr/>
          <p:nvPr/>
        </p:nvSpPr>
        <p:spPr>
          <a:xfrm>
            <a:off x="8829441" y="1661879"/>
            <a:ext cx="287815" cy="287816"/>
          </a:xfrm>
          <a:prstGeom prst="ellipse">
            <a:avLst/>
          </a:prstGeom>
          <a:pattFill prst="pct90">
            <a:fgClr>
              <a:srgbClr val="017771"/>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81" name="Textfeld 17">
            <a:extLst>
              <a:ext uri="{FF2B5EF4-FFF2-40B4-BE49-F238E27FC236}">
                <a16:creationId xmlns:a16="http://schemas.microsoft.com/office/drawing/2014/main" id="{BB374683-3184-EBDC-14AC-6BC762B4576C}"/>
              </a:ext>
            </a:extLst>
          </p:cNvPr>
          <p:cNvSpPr txBox="1"/>
          <p:nvPr/>
        </p:nvSpPr>
        <p:spPr>
          <a:xfrm>
            <a:off x="4905103" y="4520398"/>
            <a:ext cx="6198571" cy="861967"/>
          </a:xfrm>
          <a:prstGeom prst="rect">
            <a:avLst/>
          </a:prstGeom>
          <a:noFill/>
        </p:spPr>
        <p:txBody>
          <a:bodyPr wrap="square" lIns="91440" tIns="45720" rIns="91440" bIns="45720" rtlCol="0" anchor="t">
            <a:spAutoFit/>
          </a:bodyPr>
          <a:lstStyle/>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The revenue KPI measures the proportion of net revenue associated with taxonomy-compliant economic activities.</a:t>
            </a:r>
          </a:p>
          <a:p>
            <a:pPr>
              <a:lnSpc>
                <a:spcPts val="2040"/>
              </a:lnSpc>
              <a:defRPr/>
            </a:pPr>
            <a:endParaRPr lang="en-US" sz="1900">
              <a:solidFill>
                <a:srgbClr val="404040"/>
              </a:solidFill>
              <a:latin typeface="Calibri" panose="020F0502020204030204" pitchFamily="34" charset="0"/>
              <a:ea typeface="Calibri"/>
              <a:cs typeface="Calibri" panose="020F0502020204030204" pitchFamily="34" charset="0"/>
            </a:endParaRPr>
          </a:p>
        </p:txBody>
      </p:sp>
      <p:grpSp>
        <p:nvGrpSpPr>
          <p:cNvPr id="82" name="Group 81">
            <a:extLst>
              <a:ext uri="{FF2B5EF4-FFF2-40B4-BE49-F238E27FC236}">
                <a16:creationId xmlns:a16="http://schemas.microsoft.com/office/drawing/2014/main" id="{F7BB1138-CEAC-5E30-35A6-62CA86609FCE}"/>
              </a:ext>
            </a:extLst>
          </p:cNvPr>
          <p:cNvGrpSpPr/>
          <p:nvPr/>
        </p:nvGrpSpPr>
        <p:grpSpPr>
          <a:xfrm>
            <a:off x="3616536" y="4405283"/>
            <a:ext cx="1202807" cy="683771"/>
            <a:chOff x="0" y="582312"/>
            <a:chExt cx="1405980" cy="799268"/>
          </a:xfrm>
        </p:grpSpPr>
        <p:cxnSp>
          <p:nvCxnSpPr>
            <p:cNvPr id="83" name="Straight Connector 33">
              <a:extLst>
                <a:ext uri="{FF2B5EF4-FFF2-40B4-BE49-F238E27FC236}">
                  <a16:creationId xmlns:a16="http://schemas.microsoft.com/office/drawing/2014/main" id="{9EB673C7-7F24-581C-8CBA-BA712BDBC3FB}"/>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5EC620F3-5A80-7857-3C64-E2669AF5C136}"/>
                </a:ext>
              </a:extLst>
            </p:cNvPr>
            <p:cNvGrpSpPr/>
            <p:nvPr/>
          </p:nvGrpSpPr>
          <p:grpSpPr>
            <a:xfrm>
              <a:off x="695267" y="582312"/>
              <a:ext cx="710713" cy="799268"/>
              <a:chOff x="4034555" y="5165557"/>
              <a:chExt cx="909265" cy="1022559"/>
            </a:xfrm>
          </p:grpSpPr>
          <p:sp>
            <p:nvSpPr>
              <p:cNvPr id="85" name="Oval 16">
                <a:extLst>
                  <a:ext uri="{FF2B5EF4-FFF2-40B4-BE49-F238E27FC236}">
                    <a16:creationId xmlns:a16="http://schemas.microsoft.com/office/drawing/2014/main" id="{B3FB2D11-4D28-08A8-9517-B68378A13F70}"/>
                  </a:ext>
                </a:extLst>
              </p:cNvPr>
              <p:cNvSpPr/>
              <p:nvPr/>
            </p:nvSpPr>
            <p:spPr>
              <a:xfrm>
                <a:off x="4051865" y="5165557"/>
                <a:ext cx="877544" cy="877543"/>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86" name="TextBox 26">
                <a:extLst>
                  <a:ext uri="{FF2B5EF4-FFF2-40B4-BE49-F238E27FC236}">
                    <a16:creationId xmlns:a16="http://schemas.microsoft.com/office/drawing/2014/main" id="{479AB704-B083-3712-3D9F-927A491DC86E}"/>
                  </a:ext>
                </a:extLst>
              </p:cNvPr>
              <p:cNvSpPr txBox="1"/>
              <p:nvPr/>
            </p:nvSpPr>
            <p:spPr bwMode="auto">
              <a:xfrm>
                <a:off x="4034555" y="5224613"/>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87" name="Group 86">
            <a:extLst>
              <a:ext uri="{FF2B5EF4-FFF2-40B4-BE49-F238E27FC236}">
                <a16:creationId xmlns:a16="http://schemas.microsoft.com/office/drawing/2014/main" id="{A9ED532C-5D98-D2D7-DE51-972B0200E769}"/>
              </a:ext>
            </a:extLst>
          </p:cNvPr>
          <p:cNvGrpSpPr/>
          <p:nvPr/>
        </p:nvGrpSpPr>
        <p:grpSpPr>
          <a:xfrm>
            <a:off x="3616536" y="5634266"/>
            <a:ext cx="1193172" cy="586801"/>
            <a:chOff x="0" y="582310"/>
            <a:chExt cx="1394717" cy="685919"/>
          </a:xfrm>
        </p:grpSpPr>
        <p:cxnSp>
          <p:nvCxnSpPr>
            <p:cNvPr id="88" name="Straight Connector 33">
              <a:extLst>
                <a:ext uri="{FF2B5EF4-FFF2-40B4-BE49-F238E27FC236}">
                  <a16:creationId xmlns:a16="http://schemas.microsoft.com/office/drawing/2014/main" id="{78B8D3E1-8CE4-CF6A-012D-2DB072D5D7FD}"/>
                </a:ext>
              </a:extLst>
            </p:cNvPr>
            <p:cNvCxnSpPr>
              <a:cxnSpLocks/>
            </p:cNvCxnSpPr>
            <p:nvPr/>
          </p:nvCxnSpPr>
          <p:spPr>
            <a:xfrm>
              <a:off x="0" y="951782"/>
              <a:ext cx="708796" cy="0"/>
            </a:xfrm>
            <a:prstGeom prst="line">
              <a:avLst/>
            </a:prstGeom>
            <a:ln w="25400">
              <a:solidFill>
                <a:srgbClr val="62A844">
                  <a:alpha val="49814"/>
                </a:srgbClr>
              </a:solidFill>
              <a:prstDash val="sysDot"/>
            </a:ln>
          </p:spPr>
          <p:style>
            <a:lnRef idx="1">
              <a:schemeClr val="accent1"/>
            </a:lnRef>
            <a:fillRef idx="0">
              <a:schemeClr val="accent1"/>
            </a:fillRef>
            <a:effectRef idx="0">
              <a:schemeClr val="accent1"/>
            </a:effectRef>
            <a:fontRef idx="minor">
              <a:schemeClr val="tx1"/>
            </a:fontRef>
          </p:style>
        </p:cxnSp>
        <p:sp>
          <p:nvSpPr>
            <p:cNvPr id="89" name="Oval 16">
              <a:extLst>
                <a:ext uri="{FF2B5EF4-FFF2-40B4-BE49-F238E27FC236}">
                  <a16:creationId xmlns:a16="http://schemas.microsoft.com/office/drawing/2014/main" id="{DC624447-F3F3-D6FC-F4FC-E3D9E6709193}"/>
                </a:ext>
              </a:extLst>
            </p:cNvPr>
            <p:cNvSpPr/>
            <p:nvPr/>
          </p:nvSpPr>
          <p:spPr>
            <a:xfrm>
              <a:off x="708798" y="582310"/>
              <a:ext cx="685919" cy="68591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grpSp>
      <p:sp>
        <p:nvSpPr>
          <p:cNvPr id="90" name="Textfeld 17">
            <a:extLst>
              <a:ext uri="{FF2B5EF4-FFF2-40B4-BE49-F238E27FC236}">
                <a16:creationId xmlns:a16="http://schemas.microsoft.com/office/drawing/2014/main" id="{43104D31-AE96-8E73-C8A1-635DBBDB68E1}"/>
              </a:ext>
            </a:extLst>
          </p:cNvPr>
          <p:cNvSpPr txBox="1"/>
          <p:nvPr/>
        </p:nvSpPr>
        <p:spPr>
          <a:xfrm>
            <a:off x="4905104" y="5658955"/>
            <a:ext cx="5518346" cy="1118448"/>
          </a:xfrm>
          <a:prstGeom prst="rect">
            <a:avLst/>
          </a:prstGeom>
          <a:noFill/>
        </p:spPr>
        <p:txBody>
          <a:bodyPr wrap="square" lIns="91440" tIns="45720" rIns="91440" bIns="45720" rtlCol="0" anchor="t">
            <a:spAutoFit/>
          </a:bodyPr>
          <a:lstStyle/>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Revenue KPI = Net revenue from taxonomy-compliant activities / Total net revenue x 100</a:t>
            </a:r>
          </a:p>
          <a:p>
            <a:pPr>
              <a:lnSpc>
                <a:spcPts val="2040"/>
              </a:lnSpc>
              <a:defRPr/>
            </a:pPr>
            <a:r>
              <a:rPr lang="en-US" sz="1900">
                <a:solidFill>
                  <a:srgbClr val="404040"/>
                </a:solidFill>
                <a:latin typeface="Calibri" panose="020F0502020204030204" pitchFamily="34" charset="0"/>
                <a:ea typeface="Calibri"/>
                <a:cs typeface="Calibri" panose="020F0502020204030204" pitchFamily="34" charset="0"/>
              </a:rPr>
              <a:t>For example: 50.000/1.000.000 x 100 = 5%</a:t>
            </a:r>
          </a:p>
          <a:p>
            <a:pPr>
              <a:lnSpc>
                <a:spcPts val="2040"/>
              </a:lnSpc>
              <a:defRPr/>
            </a:pPr>
            <a:endParaRPr lang="en-US" sz="1900">
              <a:solidFill>
                <a:srgbClr val="404040"/>
              </a:solidFill>
              <a:latin typeface="Calibri" panose="020F0502020204030204" pitchFamily="34" charset="0"/>
              <a:ea typeface="Calibri"/>
              <a:cs typeface="Calibri" panose="020F0502020204030204" pitchFamily="34" charset="0"/>
            </a:endParaRPr>
          </a:p>
        </p:txBody>
      </p:sp>
      <p:sp>
        <p:nvSpPr>
          <p:cNvPr id="91" name="TextBox 26">
            <a:extLst>
              <a:ext uri="{FF2B5EF4-FFF2-40B4-BE49-F238E27FC236}">
                <a16:creationId xmlns:a16="http://schemas.microsoft.com/office/drawing/2014/main" id="{2CE77FC8-589B-AA47-880D-6DA0808091FF}"/>
              </a:ext>
            </a:extLst>
          </p:cNvPr>
          <p:cNvSpPr txBox="1"/>
          <p:nvPr/>
        </p:nvSpPr>
        <p:spPr bwMode="auto">
          <a:xfrm>
            <a:off x="4211333" y="5688325"/>
            <a:ext cx="608010" cy="644281"/>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02</a:t>
            </a:r>
          </a:p>
        </p:txBody>
      </p:sp>
    </p:spTree>
    <p:extLst>
      <p:ext uri="{BB962C8B-B14F-4D97-AF65-F5344CB8AC3E}">
        <p14:creationId xmlns:p14="http://schemas.microsoft.com/office/powerpoint/2010/main" val="177359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FA37F472-561C-76E9-B048-2C265C981E2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3584" t="-233" r="42362" b="233"/>
          <a:stretch>
            <a:fillRect/>
          </a:stretch>
        </p:blipFill>
        <p:spPr>
          <a:xfrm>
            <a:off x="1019913" y="4891"/>
            <a:ext cx="2932759" cy="6857999"/>
          </a:xfrm>
          <a:prstGeom prst="rect">
            <a:avLst/>
          </a:prstGeom>
        </p:spPr>
      </p:pic>
      <p:sp>
        <p:nvSpPr>
          <p:cNvPr id="3" name="Rectangle 2">
            <a:extLst>
              <a:ext uri="{FF2B5EF4-FFF2-40B4-BE49-F238E27FC236}">
                <a16:creationId xmlns:a16="http://schemas.microsoft.com/office/drawing/2014/main" id="{A6459FB3-2D8C-E318-9CD0-635895A82F06}"/>
              </a:ext>
            </a:extLst>
          </p:cNvPr>
          <p:cNvSpPr/>
          <p:nvPr/>
        </p:nvSpPr>
        <p:spPr>
          <a:xfrm rot="10800000" flipH="1">
            <a:off x="0" y="4892"/>
            <a:ext cx="3952671"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sp>
        <p:nvSpPr>
          <p:cNvPr id="8" name="Rechteck 19">
            <a:extLst>
              <a:ext uri="{FF2B5EF4-FFF2-40B4-BE49-F238E27FC236}">
                <a16:creationId xmlns:a16="http://schemas.microsoft.com/office/drawing/2014/main" id="{393D2893-4B06-7114-3472-417257FE2D80}"/>
              </a:ext>
            </a:extLst>
          </p:cNvPr>
          <p:cNvSpPr/>
          <p:nvPr/>
        </p:nvSpPr>
        <p:spPr>
          <a:xfrm>
            <a:off x="402821" y="446050"/>
            <a:ext cx="3255919" cy="3243837"/>
          </a:xfrm>
          <a:prstGeom prst="rect">
            <a:avLst/>
          </a:prstGeom>
          <a:ln>
            <a:noFill/>
          </a:ln>
        </p:spPr>
        <p:txBody>
          <a:bodyPr wrap="square">
            <a:spAutoFit/>
          </a:bodyPr>
          <a:lstStyle/>
          <a:p>
            <a:pPr>
              <a:lnSpc>
                <a:spcPts val="3520"/>
              </a:lnSpc>
              <a:defRPr/>
            </a:pP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EU-TAXONOMIE – Disclosure of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CapEx</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KPIs in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accordance</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with EU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taxonomy</a:t>
            </a:r>
            <a:endParaRPr lang="de-DE" sz="3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a:lnSpc>
                <a:spcPts val="3520"/>
              </a:lnSpc>
              <a:defRPr/>
            </a:pPr>
            <a:endParaRPr kumimoji="0" lang="de-DE" sz="36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Textfeld 17">
            <a:extLst>
              <a:ext uri="{FF2B5EF4-FFF2-40B4-BE49-F238E27FC236}">
                <a16:creationId xmlns:a16="http://schemas.microsoft.com/office/drawing/2014/main" id="{458E5622-5F4E-B86A-E35A-DCCAC3EE67A2}"/>
              </a:ext>
            </a:extLst>
          </p:cNvPr>
          <p:cNvSpPr txBox="1"/>
          <p:nvPr/>
        </p:nvSpPr>
        <p:spPr>
          <a:xfrm>
            <a:off x="5107550" y="661179"/>
            <a:ext cx="6198571" cy="1862048"/>
          </a:xfrm>
          <a:prstGeom prst="rect">
            <a:avLst/>
          </a:prstGeom>
          <a:noFill/>
        </p:spPr>
        <p:txBody>
          <a:bodyPr wrap="square" lIns="91440" tIns="45720" rIns="91440" bIns="45720" rtlCol="0" anchor="t">
            <a:spAutoFit/>
          </a:bodyPr>
          <a:lstStyle/>
          <a:p>
            <a:pPr>
              <a:lnSpc>
                <a:spcPts val="2340"/>
              </a:lnSpc>
              <a:defRPr/>
            </a:pPr>
            <a:r>
              <a:rPr lang="en-US" sz="2000" b="1">
                <a:solidFill>
                  <a:srgbClr val="404040"/>
                </a:solidFill>
                <a:latin typeface="Calibri" panose="020F0502020204030204" pitchFamily="34" charset="0"/>
                <a:ea typeface="Calibri"/>
                <a:cs typeface="Calibri" panose="020F0502020204030204" pitchFamily="34" charset="0"/>
              </a:rPr>
              <a:t>The </a:t>
            </a:r>
            <a:r>
              <a:rPr lang="en-US" sz="2000" b="1" err="1">
                <a:solidFill>
                  <a:srgbClr val="404040"/>
                </a:solidFill>
                <a:latin typeface="Calibri" panose="020F0502020204030204" pitchFamily="34" charset="0"/>
                <a:ea typeface="Calibri"/>
                <a:cs typeface="Calibri" panose="020F0502020204030204" pitchFamily="34" charset="0"/>
              </a:rPr>
              <a:t>CapEx</a:t>
            </a:r>
            <a:r>
              <a:rPr lang="en-US" sz="2000" b="1">
                <a:solidFill>
                  <a:srgbClr val="404040"/>
                </a:solidFill>
                <a:latin typeface="Calibri" panose="020F0502020204030204" pitchFamily="34" charset="0"/>
                <a:ea typeface="Calibri"/>
                <a:cs typeface="Calibri" panose="020F0502020204030204" pitchFamily="34" charset="0"/>
              </a:rPr>
              <a:t> KPI shows what proportion of a company's capital expenditure (</a:t>
            </a:r>
            <a:r>
              <a:rPr lang="en-US" sz="2000" b="1" err="1">
                <a:solidFill>
                  <a:srgbClr val="404040"/>
                </a:solidFill>
                <a:latin typeface="Calibri" panose="020F0502020204030204" pitchFamily="34" charset="0"/>
                <a:ea typeface="Calibri"/>
                <a:cs typeface="Calibri" panose="020F0502020204030204" pitchFamily="34" charset="0"/>
              </a:rPr>
              <a:t>CapEx</a:t>
            </a:r>
            <a:r>
              <a:rPr lang="en-US" sz="2000" b="1">
                <a:solidFill>
                  <a:srgbClr val="404040"/>
                </a:solidFill>
                <a:latin typeface="Calibri" panose="020F0502020204030204" pitchFamily="34" charset="0"/>
                <a:ea typeface="Calibri"/>
                <a:cs typeface="Calibri" panose="020F0502020204030204" pitchFamily="34" charset="0"/>
              </a:rPr>
              <a:t>) flows into taxonomy </a:t>
            </a:r>
            <a:r>
              <a:rPr lang="en-US" sz="2000">
                <a:solidFill>
                  <a:srgbClr val="404040"/>
                </a:solidFill>
                <a:latin typeface="Calibri" panose="020F0502020204030204" pitchFamily="34" charset="0"/>
                <a:ea typeface="Calibri"/>
                <a:cs typeface="Calibri" panose="020F0502020204030204" pitchFamily="34" charset="0"/>
              </a:rPr>
              <a:t>-compliant economic activities. This includes investments in assets or processes that are sustainable and support the environmental objectives of the EU taxonomy.</a:t>
            </a:r>
          </a:p>
          <a:p>
            <a:pPr>
              <a:lnSpc>
                <a:spcPts val="2340"/>
              </a:lnSpc>
              <a:defRPr/>
            </a:pPr>
            <a:endParaRPr lang="en-US" sz="2000">
              <a:solidFill>
                <a:srgbClr val="404040"/>
              </a:solidFill>
              <a:latin typeface="Calibri" panose="020F0502020204030204" pitchFamily="34" charset="0"/>
              <a:ea typeface="Calibri"/>
              <a:cs typeface="Calibri" panose="020F0502020204030204" pitchFamily="34" charset="0"/>
            </a:endParaRPr>
          </a:p>
        </p:txBody>
      </p:sp>
      <p:grpSp>
        <p:nvGrpSpPr>
          <p:cNvPr id="20" name="Group 19">
            <a:extLst>
              <a:ext uri="{FF2B5EF4-FFF2-40B4-BE49-F238E27FC236}">
                <a16:creationId xmlns:a16="http://schemas.microsoft.com/office/drawing/2014/main" id="{61F3D3A9-9D23-B4BA-DFF8-A871C2C3836A}"/>
              </a:ext>
            </a:extLst>
          </p:cNvPr>
          <p:cNvGrpSpPr/>
          <p:nvPr/>
        </p:nvGrpSpPr>
        <p:grpSpPr>
          <a:xfrm>
            <a:off x="3822048" y="576684"/>
            <a:ext cx="1202807" cy="683771"/>
            <a:chOff x="0" y="582312"/>
            <a:chExt cx="1405980" cy="799268"/>
          </a:xfrm>
        </p:grpSpPr>
        <p:cxnSp>
          <p:nvCxnSpPr>
            <p:cNvPr id="21" name="Straight Connector 33">
              <a:extLst>
                <a:ext uri="{FF2B5EF4-FFF2-40B4-BE49-F238E27FC236}">
                  <a16:creationId xmlns:a16="http://schemas.microsoft.com/office/drawing/2014/main" id="{B09122EC-F079-2151-7015-B81D016627EC}"/>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9939C485-AC5B-F7B8-DCA8-077FC3EE621D}"/>
                </a:ext>
              </a:extLst>
            </p:cNvPr>
            <p:cNvGrpSpPr/>
            <p:nvPr/>
          </p:nvGrpSpPr>
          <p:grpSpPr>
            <a:xfrm>
              <a:off x="695267" y="582312"/>
              <a:ext cx="710713" cy="799268"/>
              <a:chOff x="4034555" y="5165557"/>
              <a:chExt cx="909265" cy="1022559"/>
            </a:xfrm>
          </p:grpSpPr>
          <p:sp>
            <p:nvSpPr>
              <p:cNvPr id="23" name="Oval 16">
                <a:extLst>
                  <a:ext uri="{FF2B5EF4-FFF2-40B4-BE49-F238E27FC236}">
                    <a16:creationId xmlns:a16="http://schemas.microsoft.com/office/drawing/2014/main" id="{9EFA8973-5700-88D2-16A1-8E40E93E5943}"/>
                  </a:ext>
                </a:extLst>
              </p:cNvPr>
              <p:cNvSpPr/>
              <p:nvPr/>
            </p:nvSpPr>
            <p:spPr>
              <a:xfrm>
                <a:off x="4051865" y="5165557"/>
                <a:ext cx="877544" cy="877543"/>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4" name="TextBox 26">
                <a:extLst>
                  <a:ext uri="{FF2B5EF4-FFF2-40B4-BE49-F238E27FC236}">
                    <a16:creationId xmlns:a16="http://schemas.microsoft.com/office/drawing/2014/main" id="{B9DDD692-67D2-A828-99A0-2CD4BE58A68E}"/>
                  </a:ext>
                </a:extLst>
              </p:cNvPr>
              <p:cNvSpPr txBox="1"/>
              <p:nvPr/>
            </p:nvSpPr>
            <p:spPr bwMode="auto">
              <a:xfrm>
                <a:off x="4034555" y="5224613"/>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5" name="Group 24">
            <a:extLst>
              <a:ext uri="{FF2B5EF4-FFF2-40B4-BE49-F238E27FC236}">
                <a16:creationId xmlns:a16="http://schemas.microsoft.com/office/drawing/2014/main" id="{45F3FF4F-228C-C576-2134-0B0E80BD9F55}"/>
              </a:ext>
            </a:extLst>
          </p:cNvPr>
          <p:cNvGrpSpPr/>
          <p:nvPr/>
        </p:nvGrpSpPr>
        <p:grpSpPr>
          <a:xfrm>
            <a:off x="3822048" y="2571541"/>
            <a:ext cx="1202807" cy="698340"/>
            <a:chOff x="0" y="582310"/>
            <a:chExt cx="1405980" cy="816298"/>
          </a:xfrm>
        </p:grpSpPr>
        <p:cxnSp>
          <p:nvCxnSpPr>
            <p:cNvPr id="26" name="Straight Connector 33">
              <a:extLst>
                <a:ext uri="{FF2B5EF4-FFF2-40B4-BE49-F238E27FC236}">
                  <a16:creationId xmlns:a16="http://schemas.microsoft.com/office/drawing/2014/main" id="{FB9333AF-3FD4-82B6-68F9-B26F44238A2E}"/>
                </a:ext>
              </a:extLst>
            </p:cNvPr>
            <p:cNvCxnSpPr>
              <a:cxnSpLocks/>
            </p:cNvCxnSpPr>
            <p:nvPr/>
          </p:nvCxnSpPr>
          <p:spPr>
            <a:xfrm>
              <a:off x="0" y="951782"/>
              <a:ext cx="708796" cy="0"/>
            </a:xfrm>
            <a:prstGeom prst="line">
              <a:avLst/>
            </a:prstGeom>
            <a:ln w="25400">
              <a:solidFill>
                <a:srgbClr val="007772">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E787E63A-C8B9-3AFE-17BA-C64C824CE502}"/>
                </a:ext>
              </a:extLst>
            </p:cNvPr>
            <p:cNvGrpSpPr/>
            <p:nvPr/>
          </p:nvGrpSpPr>
          <p:grpSpPr>
            <a:xfrm>
              <a:off x="695267" y="582310"/>
              <a:ext cx="710713" cy="816298"/>
              <a:chOff x="4034555" y="5165557"/>
              <a:chExt cx="909265" cy="1044347"/>
            </a:xfrm>
          </p:grpSpPr>
          <p:sp>
            <p:nvSpPr>
              <p:cNvPr id="28" name="Oval 16">
                <a:extLst>
                  <a:ext uri="{FF2B5EF4-FFF2-40B4-BE49-F238E27FC236}">
                    <a16:creationId xmlns:a16="http://schemas.microsoft.com/office/drawing/2014/main" id="{37F52C1E-B410-67A7-5082-2A8DC29F0278}"/>
                  </a:ext>
                </a:extLst>
              </p:cNvPr>
              <p:cNvSpPr/>
              <p:nvPr/>
            </p:nvSpPr>
            <p:spPr>
              <a:xfrm>
                <a:off x="4051865" y="5165557"/>
                <a:ext cx="877544" cy="877543"/>
              </a:xfrm>
              <a:prstGeom prst="ellipse">
                <a:avLst/>
              </a:prstGeom>
              <a:solidFill>
                <a:srgbClr val="007772">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9" name="TextBox 26">
                <a:extLst>
                  <a:ext uri="{FF2B5EF4-FFF2-40B4-BE49-F238E27FC236}">
                    <a16:creationId xmlns:a16="http://schemas.microsoft.com/office/drawing/2014/main" id="{3955A705-86CD-09DB-95FC-3A0E625F789F}"/>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30" name="Group 29">
            <a:extLst>
              <a:ext uri="{FF2B5EF4-FFF2-40B4-BE49-F238E27FC236}">
                <a16:creationId xmlns:a16="http://schemas.microsoft.com/office/drawing/2014/main" id="{D76EA35E-60F4-C1AA-54CC-F8EC07D67ACD}"/>
              </a:ext>
            </a:extLst>
          </p:cNvPr>
          <p:cNvGrpSpPr/>
          <p:nvPr/>
        </p:nvGrpSpPr>
        <p:grpSpPr>
          <a:xfrm>
            <a:off x="3812412" y="4897049"/>
            <a:ext cx="1202807" cy="698340"/>
            <a:chOff x="0" y="582310"/>
            <a:chExt cx="1405980" cy="816298"/>
          </a:xfrm>
        </p:grpSpPr>
        <p:cxnSp>
          <p:nvCxnSpPr>
            <p:cNvPr id="31" name="Straight Connector 33">
              <a:extLst>
                <a:ext uri="{FF2B5EF4-FFF2-40B4-BE49-F238E27FC236}">
                  <a16:creationId xmlns:a16="http://schemas.microsoft.com/office/drawing/2014/main" id="{06B5CC6D-B4C0-AFE4-FEA8-209414788259}"/>
                </a:ext>
              </a:extLst>
            </p:cNvPr>
            <p:cNvCxnSpPr>
              <a:cxnSpLocks/>
            </p:cNvCxnSpPr>
            <p:nvPr/>
          </p:nvCxnSpPr>
          <p:spPr>
            <a:xfrm>
              <a:off x="0" y="951782"/>
              <a:ext cx="708796"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DF50C83D-B878-1084-BF22-986EB114C6B8}"/>
                </a:ext>
              </a:extLst>
            </p:cNvPr>
            <p:cNvGrpSpPr/>
            <p:nvPr/>
          </p:nvGrpSpPr>
          <p:grpSpPr>
            <a:xfrm>
              <a:off x="695267" y="582310"/>
              <a:ext cx="710713" cy="816298"/>
              <a:chOff x="4034555" y="5165557"/>
              <a:chExt cx="909265" cy="1044347"/>
            </a:xfrm>
          </p:grpSpPr>
          <p:sp>
            <p:nvSpPr>
              <p:cNvPr id="33" name="Oval 16">
                <a:extLst>
                  <a:ext uri="{FF2B5EF4-FFF2-40B4-BE49-F238E27FC236}">
                    <a16:creationId xmlns:a16="http://schemas.microsoft.com/office/drawing/2014/main" id="{A00038DD-CD2E-2396-2622-32574DE819BA}"/>
                  </a:ext>
                </a:extLst>
              </p:cNvPr>
              <p:cNvSpPr/>
              <p:nvPr/>
            </p:nvSpPr>
            <p:spPr>
              <a:xfrm>
                <a:off x="4051865" y="5165557"/>
                <a:ext cx="877544" cy="877543"/>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4" name="TextBox 26">
                <a:extLst>
                  <a:ext uri="{FF2B5EF4-FFF2-40B4-BE49-F238E27FC236}">
                    <a16:creationId xmlns:a16="http://schemas.microsoft.com/office/drawing/2014/main" id="{3E5BC6EB-5726-FAE0-7AD2-2A0996617349}"/>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35" name="Textfeld 17">
            <a:extLst>
              <a:ext uri="{FF2B5EF4-FFF2-40B4-BE49-F238E27FC236}">
                <a16:creationId xmlns:a16="http://schemas.microsoft.com/office/drawing/2014/main" id="{47508691-9C6A-FEED-2610-67063E5AE2CE}"/>
              </a:ext>
            </a:extLst>
          </p:cNvPr>
          <p:cNvSpPr txBox="1"/>
          <p:nvPr/>
        </p:nvSpPr>
        <p:spPr>
          <a:xfrm>
            <a:off x="5107551" y="2661334"/>
            <a:ext cx="6125512" cy="2157001"/>
          </a:xfrm>
          <a:prstGeom prst="rect">
            <a:avLst/>
          </a:prstGeom>
          <a:noFill/>
        </p:spPr>
        <p:txBody>
          <a:bodyPr wrap="square" lIns="91440" tIns="45720" rIns="91440" bIns="45720" rtlCol="0" anchor="t">
            <a:spAutoFit/>
          </a:bodyPr>
          <a:lstStyle/>
          <a:p>
            <a:pPr>
              <a:lnSpc>
                <a:spcPts val="2340"/>
              </a:lnSpc>
              <a:defRPr/>
            </a:pPr>
            <a:r>
              <a:rPr lang="en-US" sz="2000" b="1">
                <a:solidFill>
                  <a:srgbClr val="404040"/>
                </a:solidFill>
                <a:latin typeface="Calibri" panose="020F0502020204030204" pitchFamily="34" charset="0"/>
                <a:ea typeface="Calibri"/>
                <a:cs typeface="Calibri" panose="020F0502020204030204" pitchFamily="34" charset="0"/>
              </a:rPr>
              <a:t>How does the </a:t>
            </a:r>
            <a:r>
              <a:rPr lang="en-US" sz="2000" b="1" err="1">
                <a:solidFill>
                  <a:srgbClr val="404040"/>
                </a:solidFill>
                <a:latin typeface="Calibri" panose="020F0502020204030204" pitchFamily="34" charset="0"/>
                <a:ea typeface="Calibri"/>
                <a:cs typeface="Calibri" panose="020F0502020204030204" pitchFamily="34" charset="0"/>
              </a:rPr>
              <a:t>CapEx</a:t>
            </a:r>
            <a:r>
              <a:rPr lang="en-US" sz="2000" b="1">
                <a:solidFill>
                  <a:srgbClr val="404040"/>
                </a:solidFill>
                <a:latin typeface="Calibri" panose="020F0502020204030204" pitchFamily="34" charset="0"/>
                <a:ea typeface="Calibri"/>
                <a:cs typeface="Calibri" panose="020F0502020204030204" pitchFamily="34" charset="0"/>
              </a:rPr>
              <a:t> plan </a:t>
            </a:r>
            <a:r>
              <a:rPr lang="en-US" sz="2000" b="1" err="1">
                <a:solidFill>
                  <a:srgbClr val="404040"/>
                </a:solidFill>
                <a:latin typeface="Calibri" panose="020F0502020204030204" pitchFamily="34" charset="0"/>
                <a:ea typeface="Calibri"/>
                <a:cs typeface="Calibri" panose="020F0502020204030204" pitchFamily="34" charset="0"/>
              </a:rPr>
              <a:t>work?CapEx</a:t>
            </a:r>
            <a:r>
              <a:rPr lang="en-US" sz="2000" b="1">
                <a:solidFill>
                  <a:srgbClr val="404040"/>
                </a:solidFill>
                <a:latin typeface="Calibri" panose="020F0502020204030204" pitchFamily="34" charset="0"/>
                <a:ea typeface="Calibri"/>
                <a:cs typeface="Calibri" panose="020F0502020204030204" pitchFamily="34" charset="0"/>
              </a:rPr>
              <a:t> plan</a:t>
            </a:r>
            <a:r>
              <a:rPr lang="en-US" sz="2000">
                <a:solidFill>
                  <a:srgbClr val="404040"/>
                </a:solidFill>
                <a:latin typeface="Calibri" panose="020F0502020204030204" pitchFamily="34" charset="0"/>
                <a:ea typeface="Calibri"/>
                <a:cs typeface="Calibri" panose="020F0502020204030204" pitchFamily="34" charset="0"/>
              </a:rPr>
              <a:t>: A </a:t>
            </a:r>
            <a:r>
              <a:rPr lang="en-US" sz="2000" err="1">
                <a:solidFill>
                  <a:srgbClr val="404040"/>
                </a:solidFill>
                <a:latin typeface="Calibri" panose="020F0502020204030204" pitchFamily="34" charset="0"/>
                <a:ea typeface="Calibri"/>
                <a:cs typeface="Calibri" panose="020F0502020204030204" pitchFamily="34" charset="0"/>
              </a:rPr>
              <a:t>CapEx</a:t>
            </a:r>
            <a:r>
              <a:rPr lang="en-US" sz="2000">
                <a:solidFill>
                  <a:srgbClr val="404040"/>
                </a:solidFill>
                <a:latin typeface="Calibri" panose="020F0502020204030204" pitchFamily="34" charset="0"/>
                <a:ea typeface="Calibri"/>
                <a:cs typeface="Calibri" panose="020F0502020204030204" pitchFamily="34" charset="0"/>
              </a:rPr>
              <a:t> plan shows how the company will use its investments to make its activities taxonomy-compliant in the future. The plan must clearly state that these activities will become sustainable within five years (or a maximum of ten years for complex projects).</a:t>
            </a:r>
          </a:p>
          <a:p>
            <a:pPr>
              <a:lnSpc>
                <a:spcPts val="2340"/>
              </a:lnSpc>
              <a:defRPr/>
            </a:pPr>
            <a:endParaRPr lang="en-US" sz="2000">
              <a:solidFill>
                <a:srgbClr val="404040"/>
              </a:solidFill>
              <a:latin typeface="Calibri" panose="020F0502020204030204" pitchFamily="34" charset="0"/>
              <a:ea typeface="Calibri"/>
              <a:cs typeface="Calibri" panose="020F0502020204030204" pitchFamily="34" charset="0"/>
            </a:endParaRPr>
          </a:p>
        </p:txBody>
      </p:sp>
      <p:sp>
        <p:nvSpPr>
          <p:cNvPr id="36" name="Textfeld 17">
            <a:extLst>
              <a:ext uri="{FF2B5EF4-FFF2-40B4-BE49-F238E27FC236}">
                <a16:creationId xmlns:a16="http://schemas.microsoft.com/office/drawing/2014/main" id="{AD13904E-435C-9DFC-6172-6868E391960B}"/>
              </a:ext>
            </a:extLst>
          </p:cNvPr>
          <p:cNvSpPr txBox="1"/>
          <p:nvPr/>
        </p:nvSpPr>
        <p:spPr>
          <a:xfrm>
            <a:off x="5097914" y="4977570"/>
            <a:ext cx="6304008" cy="1272143"/>
          </a:xfrm>
          <a:prstGeom prst="rect">
            <a:avLst/>
          </a:prstGeom>
          <a:noFill/>
        </p:spPr>
        <p:txBody>
          <a:bodyPr wrap="square" lIns="91440" tIns="45720" rIns="91440" bIns="45720" rtlCol="0" anchor="t">
            <a:spAutoFit/>
          </a:bodyPr>
          <a:lstStyle/>
          <a:p>
            <a:pPr>
              <a:lnSpc>
                <a:spcPts val="2340"/>
              </a:lnSpc>
              <a:defRPr/>
            </a:pPr>
            <a:r>
              <a:rPr lang="en-US" sz="2000" b="1">
                <a:solidFill>
                  <a:srgbClr val="404040"/>
                </a:solidFill>
                <a:latin typeface="Calibri" panose="020F0502020204030204" pitchFamily="34" charset="0"/>
                <a:ea typeface="Calibri"/>
                <a:cs typeface="Calibri" panose="020F0502020204030204" pitchFamily="34" charset="0"/>
              </a:rPr>
              <a:t>Formula for </a:t>
            </a:r>
            <a:r>
              <a:rPr lang="en-US" sz="2000" b="1" err="1">
                <a:solidFill>
                  <a:srgbClr val="404040"/>
                </a:solidFill>
                <a:latin typeface="Calibri" panose="020F0502020204030204" pitchFamily="34" charset="0"/>
                <a:ea typeface="Calibri"/>
                <a:cs typeface="Calibri" panose="020F0502020204030204" pitchFamily="34" charset="0"/>
              </a:rPr>
              <a:t>CapEx</a:t>
            </a:r>
            <a:r>
              <a:rPr lang="en-US" sz="2000" b="1">
                <a:solidFill>
                  <a:srgbClr val="404040"/>
                </a:solidFill>
                <a:latin typeface="Calibri" panose="020F0502020204030204" pitchFamily="34" charset="0"/>
                <a:ea typeface="Calibri"/>
                <a:cs typeface="Calibri" panose="020F0502020204030204" pitchFamily="34" charset="0"/>
              </a:rPr>
              <a:t> KPI: </a:t>
            </a:r>
            <a:r>
              <a:rPr lang="en-US" sz="2000" err="1">
                <a:solidFill>
                  <a:srgbClr val="404040"/>
                </a:solidFill>
                <a:latin typeface="Calibri" panose="020F0502020204030204" pitchFamily="34" charset="0"/>
                <a:ea typeface="Calibri"/>
                <a:cs typeface="Calibri" panose="020F0502020204030204" pitchFamily="34" charset="0"/>
              </a:rPr>
              <a:t>CapEx</a:t>
            </a:r>
            <a:r>
              <a:rPr lang="en-US" sz="2000">
                <a:solidFill>
                  <a:srgbClr val="404040"/>
                </a:solidFill>
                <a:latin typeface="Calibri" panose="020F0502020204030204" pitchFamily="34" charset="0"/>
                <a:ea typeface="Calibri"/>
                <a:cs typeface="Calibri" panose="020F0502020204030204" pitchFamily="34" charset="0"/>
              </a:rPr>
              <a:t> KPI = Taxonomy-compliant capital expenditures / Total capital expenditures * 100</a:t>
            </a:r>
          </a:p>
          <a:p>
            <a:pPr>
              <a:lnSpc>
                <a:spcPts val="2340"/>
              </a:lnSpc>
              <a:defRPr/>
            </a:pPr>
            <a:r>
              <a:rPr lang="en-US" sz="2000">
                <a:solidFill>
                  <a:srgbClr val="404040"/>
                </a:solidFill>
                <a:latin typeface="Calibri" panose="020F0502020204030204" pitchFamily="34" charset="0"/>
                <a:ea typeface="Calibri"/>
                <a:cs typeface="Calibri" panose="020F0502020204030204" pitchFamily="34" charset="0"/>
              </a:rPr>
              <a:t>For example: 400.000 / 10.000.000 * 100 = 4%</a:t>
            </a:r>
          </a:p>
          <a:p>
            <a:pPr>
              <a:lnSpc>
                <a:spcPts val="2340"/>
              </a:lnSpc>
              <a:defRPr/>
            </a:pPr>
            <a:endParaRPr lang="en-US" sz="2000">
              <a:solidFill>
                <a:srgbClr val="404040"/>
              </a:solidFill>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230491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3E85C-7A18-0AE5-3A9A-312BE8C3743C}"/>
            </a:ext>
          </a:extLst>
        </p:cNvPr>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8C5918CC-E440-EF91-444A-C9B94E1C867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3584" t="-233" r="42362" b="233"/>
          <a:stretch>
            <a:fillRect/>
          </a:stretch>
        </p:blipFill>
        <p:spPr>
          <a:xfrm>
            <a:off x="1019913" y="4891"/>
            <a:ext cx="2932759" cy="6857999"/>
          </a:xfrm>
          <a:prstGeom prst="rect">
            <a:avLst/>
          </a:prstGeom>
        </p:spPr>
      </p:pic>
      <p:sp>
        <p:nvSpPr>
          <p:cNvPr id="3" name="Rectangle 2">
            <a:extLst>
              <a:ext uri="{FF2B5EF4-FFF2-40B4-BE49-F238E27FC236}">
                <a16:creationId xmlns:a16="http://schemas.microsoft.com/office/drawing/2014/main" id="{AB49CB7E-33FE-77F8-A275-F77624497424}"/>
              </a:ext>
            </a:extLst>
          </p:cNvPr>
          <p:cNvSpPr/>
          <p:nvPr/>
        </p:nvSpPr>
        <p:spPr>
          <a:xfrm rot="10800000" flipH="1">
            <a:off x="0" y="4892"/>
            <a:ext cx="3952671"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sp>
        <p:nvSpPr>
          <p:cNvPr id="8" name="Rechteck 19">
            <a:extLst>
              <a:ext uri="{FF2B5EF4-FFF2-40B4-BE49-F238E27FC236}">
                <a16:creationId xmlns:a16="http://schemas.microsoft.com/office/drawing/2014/main" id="{BF38946C-7805-81C7-9B83-471AE4F09A4C}"/>
              </a:ext>
            </a:extLst>
          </p:cNvPr>
          <p:cNvSpPr/>
          <p:nvPr/>
        </p:nvSpPr>
        <p:spPr>
          <a:xfrm>
            <a:off x="402821" y="446050"/>
            <a:ext cx="3255919" cy="3243901"/>
          </a:xfrm>
          <a:prstGeom prst="rect">
            <a:avLst/>
          </a:prstGeom>
          <a:ln>
            <a:noFill/>
          </a:ln>
        </p:spPr>
        <p:txBody>
          <a:bodyPr wrap="square">
            <a:spAutoFit/>
          </a:bodyPr>
          <a:lstStyle/>
          <a:p>
            <a:pPr>
              <a:lnSpc>
                <a:spcPts val="3520"/>
              </a:lnSpc>
              <a:defRPr/>
            </a:pP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EU-TAXONOMIE – </a:t>
            </a:r>
            <a:r>
              <a:rPr lang="en-US" sz="3600" b="1">
                <a:solidFill>
                  <a:schemeClr val="bg1"/>
                </a:solidFill>
                <a:latin typeface="Calibri" panose="020F0502020204030204" pitchFamily="34" charset="0"/>
                <a:ea typeface="Calibri" panose="020F0502020204030204" pitchFamily="34" charset="0"/>
                <a:cs typeface="Calibri" panose="020F0502020204030204" pitchFamily="34" charset="0"/>
              </a:rPr>
              <a:t>Disclosure of OpEx KPIs in accordance with the EU Taxonomy</a:t>
            </a:r>
            <a:endParaRPr lang="de-DE" sz="3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a:lnSpc>
                <a:spcPts val="3520"/>
              </a:lnSpc>
              <a:defRPr/>
            </a:pPr>
            <a:endParaRPr kumimoji="0" lang="de-DE" sz="36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Textfeld 17">
            <a:extLst>
              <a:ext uri="{FF2B5EF4-FFF2-40B4-BE49-F238E27FC236}">
                <a16:creationId xmlns:a16="http://schemas.microsoft.com/office/drawing/2014/main" id="{0725056A-0A3C-154C-CB73-DAE3A1DB0009}"/>
              </a:ext>
            </a:extLst>
          </p:cNvPr>
          <p:cNvSpPr txBox="1"/>
          <p:nvPr/>
        </p:nvSpPr>
        <p:spPr>
          <a:xfrm>
            <a:off x="4972586" y="358735"/>
            <a:ext cx="6646390" cy="1310615"/>
          </a:xfrm>
          <a:prstGeom prst="rect">
            <a:avLst/>
          </a:prstGeom>
          <a:noFill/>
        </p:spPr>
        <p:txBody>
          <a:bodyPr wrap="square" lIns="91440" tIns="45720" rIns="91440" bIns="45720" rtlCol="0" anchor="t">
            <a:spAutoFit/>
          </a:bodyPr>
          <a:lstStyle/>
          <a:p>
            <a:pPr>
              <a:lnSpc>
                <a:spcPts val="1940"/>
              </a:lnSpc>
              <a:defRPr/>
            </a:pPr>
            <a:r>
              <a:rPr lang="en-US">
                <a:solidFill>
                  <a:srgbClr val="404040"/>
                </a:solidFill>
                <a:latin typeface="Calibri" panose="020F0502020204030204" pitchFamily="34" charset="0"/>
                <a:ea typeface="Calibri"/>
                <a:cs typeface="Calibri" panose="020F0502020204030204" pitchFamily="34" charset="0"/>
              </a:rPr>
              <a:t>The </a:t>
            </a:r>
            <a:r>
              <a:rPr lang="en-US" err="1">
                <a:solidFill>
                  <a:srgbClr val="404040"/>
                </a:solidFill>
                <a:latin typeface="Calibri" panose="020F0502020204030204" pitchFamily="34" charset="0"/>
                <a:ea typeface="Calibri"/>
                <a:cs typeface="Calibri" panose="020F0502020204030204" pitchFamily="34" charset="0"/>
              </a:rPr>
              <a:t>OpEx</a:t>
            </a:r>
            <a:r>
              <a:rPr lang="en-US">
                <a:solidFill>
                  <a:srgbClr val="404040"/>
                </a:solidFill>
                <a:latin typeface="Calibri" panose="020F0502020204030204" pitchFamily="34" charset="0"/>
                <a:ea typeface="Calibri"/>
                <a:cs typeface="Calibri" panose="020F0502020204030204" pitchFamily="34" charset="0"/>
              </a:rPr>
              <a:t> KPI measures the proportion of a company's operating expenses (</a:t>
            </a:r>
            <a:r>
              <a:rPr lang="en-US" err="1">
                <a:solidFill>
                  <a:srgbClr val="404040"/>
                </a:solidFill>
                <a:latin typeface="Calibri" panose="020F0502020204030204" pitchFamily="34" charset="0"/>
                <a:ea typeface="Calibri"/>
                <a:cs typeface="Calibri" panose="020F0502020204030204" pitchFamily="34" charset="0"/>
              </a:rPr>
              <a:t>OpEx</a:t>
            </a:r>
            <a:r>
              <a:rPr lang="en-US">
                <a:solidFill>
                  <a:srgbClr val="404040"/>
                </a:solidFill>
                <a:latin typeface="Calibri" panose="020F0502020204030204" pitchFamily="34" charset="0"/>
                <a:ea typeface="Calibri"/>
                <a:cs typeface="Calibri" panose="020F0502020204030204" pitchFamily="34" charset="0"/>
              </a:rPr>
              <a:t>) that goes toward taxonomy-compliant activities. This KPI provides information about which operating expenses are used directly or indirectly to support sustainable economic activities.</a:t>
            </a:r>
          </a:p>
          <a:p>
            <a:pPr>
              <a:lnSpc>
                <a:spcPts val="1940"/>
              </a:lnSpc>
              <a:defRPr/>
            </a:pPr>
            <a:endParaRPr lang="en-US">
              <a:solidFill>
                <a:srgbClr val="404040"/>
              </a:solidFill>
              <a:latin typeface="Calibri" panose="020F0502020204030204" pitchFamily="34" charset="0"/>
              <a:ea typeface="Calibri"/>
              <a:cs typeface="Calibri" panose="020F0502020204030204" pitchFamily="34" charset="0"/>
            </a:endParaRPr>
          </a:p>
        </p:txBody>
      </p:sp>
      <p:grpSp>
        <p:nvGrpSpPr>
          <p:cNvPr id="20" name="Group 19">
            <a:extLst>
              <a:ext uri="{FF2B5EF4-FFF2-40B4-BE49-F238E27FC236}">
                <a16:creationId xmlns:a16="http://schemas.microsoft.com/office/drawing/2014/main" id="{055E0B7F-F56E-532B-CBB1-78C2B6C4CCF9}"/>
              </a:ext>
            </a:extLst>
          </p:cNvPr>
          <p:cNvGrpSpPr/>
          <p:nvPr/>
        </p:nvGrpSpPr>
        <p:grpSpPr>
          <a:xfrm>
            <a:off x="3687084" y="274240"/>
            <a:ext cx="1202807" cy="683771"/>
            <a:chOff x="0" y="582312"/>
            <a:chExt cx="1405980" cy="799268"/>
          </a:xfrm>
        </p:grpSpPr>
        <p:cxnSp>
          <p:nvCxnSpPr>
            <p:cNvPr id="21" name="Straight Connector 33">
              <a:extLst>
                <a:ext uri="{FF2B5EF4-FFF2-40B4-BE49-F238E27FC236}">
                  <a16:creationId xmlns:a16="http://schemas.microsoft.com/office/drawing/2014/main" id="{E1E910DF-5B74-CC8D-90CF-6142E91A2D16}"/>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7DEA55A5-5D18-B2DB-8B66-AE7118416C5D}"/>
                </a:ext>
              </a:extLst>
            </p:cNvPr>
            <p:cNvGrpSpPr/>
            <p:nvPr/>
          </p:nvGrpSpPr>
          <p:grpSpPr>
            <a:xfrm>
              <a:off x="695267" y="582312"/>
              <a:ext cx="710713" cy="799268"/>
              <a:chOff x="4034555" y="5165557"/>
              <a:chExt cx="909265" cy="1022559"/>
            </a:xfrm>
          </p:grpSpPr>
          <p:sp>
            <p:nvSpPr>
              <p:cNvPr id="23" name="Oval 16">
                <a:extLst>
                  <a:ext uri="{FF2B5EF4-FFF2-40B4-BE49-F238E27FC236}">
                    <a16:creationId xmlns:a16="http://schemas.microsoft.com/office/drawing/2014/main" id="{0F8F38C2-91B1-5A60-1BDB-EE3968F8D53D}"/>
                  </a:ext>
                </a:extLst>
              </p:cNvPr>
              <p:cNvSpPr/>
              <p:nvPr/>
            </p:nvSpPr>
            <p:spPr>
              <a:xfrm>
                <a:off x="4051865" y="5165557"/>
                <a:ext cx="877544" cy="877543"/>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4" name="TextBox 26">
                <a:extLst>
                  <a:ext uri="{FF2B5EF4-FFF2-40B4-BE49-F238E27FC236}">
                    <a16:creationId xmlns:a16="http://schemas.microsoft.com/office/drawing/2014/main" id="{B267DD82-D635-4383-3ACE-ADF64ED9C9E8}"/>
                  </a:ext>
                </a:extLst>
              </p:cNvPr>
              <p:cNvSpPr txBox="1"/>
              <p:nvPr/>
            </p:nvSpPr>
            <p:spPr bwMode="auto">
              <a:xfrm>
                <a:off x="4034555" y="5224613"/>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5" name="Group 24">
            <a:extLst>
              <a:ext uri="{FF2B5EF4-FFF2-40B4-BE49-F238E27FC236}">
                <a16:creationId xmlns:a16="http://schemas.microsoft.com/office/drawing/2014/main" id="{7C0AF972-CFC8-B6BC-5FB0-024C2B3C6AC6}"/>
              </a:ext>
            </a:extLst>
          </p:cNvPr>
          <p:cNvGrpSpPr/>
          <p:nvPr/>
        </p:nvGrpSpPr>
        <p:grpSpPr>
          <a:xfrm>
            <a:off x="3687084" y="1642476"/>
            <a:ext cx="1202807" cy="698340"/>
            <a:chOff x="0" y="582310"/>
            <a:chExt cx="1405980" cy="816298"/>
          </a:xfrm>
        </p:grpSpPr>
        <p:cxnSp>
          <p:nvCxnSpPr>
            <p:cNvPr id="26" name="Straight Connector 33">
              <a:extLst>
                <a:ext uri="{FF2B5EF4-FFF2-40B4-BE49-F238E27FC236}">
                  <a16:creationId xmlns:a16="http://schemas.microsoft.com/office/drawing/2014/main" id="{BC6FCF27-E504-F2B6-ECE0-AC37717F119D}"/>
                </a:ext>
              </a:extLst>
            </p:cNvPr>
            <p:cNvCxnSpPr>
              <a:cxnSpLocks/>
            </p:cNvCxnSpPr>
            <p:nvPr/>
          </p:nvCxnSpPr>
          <p:spPr>
            <a:xfrm>
              <a:off x="0" y="951782"/>
              <a:ext cx="708796" cy="0"/>
            </a:xfrm>
            <a:prstGeom prst="line">
              <a:avLst/>
            </a:prstGeom>
            <a:ln w="25400">
              <a:solidFill>
                <a:srgbClr val="007772">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409CF22F-6A6F-788E-B261-5B5D3A6EF07E}"/>
                </a:ext>
              </a:extLst>
            </p:cNvPr>
            <p:cNvGrpSpPr/>
            <p:nvPr/>
          </p:nvGrpSpPr>
          <p:grpSpPr>
            <a:xfrm>
              <a:off x="695267" y="582310"/>
              <a:ext cx="710713" cy="816298"/>
              <a:chOff x="4034555" y="5165557"/>
              <a:chExt cx="909265" cy="1044347"/>
            </a:xfrm>
          </p:grpSpPr>
          <p:sp>
            <p:nvSpPr>
              <p:cNvPr id="28" name="Oval 16">
                <a:extLst>
                  <a:ext uri="{FF2B5EF4-FFF2-40B4-BE49-F238E27FC236}">
                    <a16:creationId xmlns:a16="http://schemas.microsoft.com/office/drawing/2014/main" id="{51481939-9DBC-9073-9392-B301B982FBD6}"/>
                  </a:ext>
                </a:extLst>
              </p:cNvPr>
              <p:cNvSpPr/>
              <p:nvPr/>
            </p:nvSpPr>
            <p:spPr>
              <a:xfrm>
                <a:off x="4051865" y="5165557"/>
                <a:ext cx="877544" cy="877543"/>
              </a:xfrm>
              <a:prstGeom prst="ellipse">
                <a:avLst/>
              </a:prstGeom>
              <a:solidFill>
                <a:srgbClr val="007772">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9" name="TextBox 26">
                <a:extLst>
                  <a:ext uri="{FF2B5EF4-FFF2-40B4-BE49-F238E27FC236}">
                    <a16:creationId xmlns:a16="http://schemas.microsoft.com/office/drawing/2014/main" id="{63611AE5-7AED-4B29-1E8A-3817B8A0C263}"/>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30" name="Group 29">
            <a:extLst>
              <a:ext uri="{FF2B5EF4-FFF2-40B4-BE49-F238E27FC236}">
                <a16:creationId xmlns:a16="http://schemas.microsoft.com/office/drawing/2014/main" id="{29644EF0-F3C7-6722-7F1A-2066EBFD5D06}"/>
              </a:ext>
            </a:extLst>
          </p:cNvPr>
          <p:cNvGrpSpPr/>
          <p:nvPr/>
        </p:nvGrpSpPr>
        <p:grpSpPr>
          <a:xfrm>
            <a:off x="3677448" y="3218434"/>
            <a:ext cx="1202807" cy="698340"/>
            <a:chOff x="0" y="582310"/>
            <a:chExt cx="1405980" cy="816298"/>
          </a:xfrm>
        </p:grpSpPr>
        <p:cxnSp>
          <p:nvCxnSpPr>
            <p:cNvPr id="31" name="Straight Connector 33">
              <a:extLst>
                <a:ext uri="{FF2B5EF4-FFF2-40B4-BE49-F238E27FC236}">
                  <a16:creationId xmlns:a16="http://schemas.microsoft.com/office/drawing/2014/main" id="{27A1590D-9860-EE6F-15CF-BA4BC1E8E5F5}"/>
                </a:ext>
              </a:extLst>
            </p:cNvPr>
            <p:cNvCxnSpPr>
              <a:cxnSpLocks/>
            </p:cNvCxnSpPr>
            <p:nvPr/>
          </p:nvCxnSpPr>
          <p:spPr>
            <a:xfrm>
              <a:off x="0" y="951782"/>
              <a:ext cx="708796"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8DDE3BCB-F11F-7247-31DA-8FD7E0D63E1D}"/>
                </a:ext>
              </a:extLst>
            </p:cNvPr>
            <p:cNvGrpSpPr/>
            <p:nvPr/>
          </p:nvGrpSpPr>
          <p:grpSpPr>
            <a:xfrm>
              <a:off x="695267" y="582310"/>
              <a:ext cx="710713" cy="816298"/>
              <a:chOff x="4034555" y="5165557"/>
              <a:chExt cx="909265" cy="1044347"/>
            </a:xfrm>
          </p:grpSpPr>
          <p:sp>
            <p:nvSpPr>
              <p:cNvPr id="33" name="Oval 16">
                <a:extLst>
                  <a:ext uri="{FF2B5EF4-FFF2-40B4-BE49-F238E27FC236}">
                    <a16:creationId xmlns:a16="http://schemas.microsoft.com/office/drawing/2014/main" id="{BF51D834-762A-35D1-33A1-C4FB8CC7A0F5}"/>
                  </a:ext>
                </a:extLst>
              </p:cNvPr>
              <p:cNvSpPr/>
              <p:nvPr/>
            </p:nvSpPr>
            <p:spPr>
              <a:xfrm>
                <a:off x="4051865" y="5165557"/>
                <a:ext cx="877544" cy="877543"/>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4" name="TextBox 26">
                <a:extLst>
                  <a:ext uri="{FF2B5EF4-FFF2-40B4-BE49-F238E27FC236}">
                    <a16:creationId xmlns:a16="http://schemas.microsoft.com/office/drawing/2014/main" id="{E690D165-8B60-B712-0891-D553E3403AF5}"/>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35" name="Textfeld 17">
            <a:extLst>
              <a:ext uri="{FF2B5EF4-FFF2-40B4-BE49-F238E27FC236}">
                <a16:creationId xmlns:a16="http://schemas.microsoft.com/office/drawing/2014/main" id="{9A71E3DD-02F3-F2AA-43EF-65E2FC020EB6}"/>
              </a:ext>
            </a:extLst>
          </p:cNvPr>
          <p:cNvSpPr txBox="1"/>
          <p:nvPr/>
        </p:nvSpPr>
        <p:spPr>
          <a:xfrm>
            <a:off x="4972587" y="1732269"/>
            <a:ext cx="6390358" cy="1554272"/>
          </a:xfrm>
          <a:prstGeom prst="rect">
            <a:avLst/>
          </a:prstGeom>
          <a:noFill/>
        </p:spPr>
        <p:txBody>
          <a:bodyPr wrap="square" lIns="91440" tIns="45720" rIns="91440" bIns="45720" rtlCol="0" anchor="t">
            <a:spAutoFit/>
          </a:bodyPr>
          <a:lstStyle/>
          <a:p>
            <a:pPr>
              <a:lnSpc>
                <a:spcPts val="1940"/>
              </a:lnSpc>
              <a:defRPr/>
            </a:pPr>
            <a:r>
              <a:rPr lang="en-US" b="1">
                <a:solidFill>
                  <a:srgbClr val="404040"/>
                </a:solidFill>
                <a:latin typeface="Calibri" panose="020F0502020204030204" pitchFamily="34" charset="0"/>
                <a:ea typeface="Calibri"/>
                <a:cs typeface="Calibri" panose="020F0502020204030204" pitchFamily="34" charset="0"/>
              </a:rPr>
              <a:t>What are the total operating expenses (in the denominator):</a:t>
            </a:r>
          </a:p>
          <a:p>
            <a:pPr marL="285750" indent="-285750">
              <a:lnSpc>
                <a:spcPts val="1940"/>
              </a:lnSpc>
              <a:buClr>
                <a:srgbClr val="589B95"/>
              </a:buClr>
              <a:buFont typeface="Arial" panose="020B0604020202020204" pitchFamily="34" charset="0"/>
              <a:buChar char="•"/>
              <a:defRPr/>
            </a:pPr>
            <a:r>
              <a:rPr lang="en-US">
                <a:solidFill>
                  <a:srgbClr val="404040"/>
                </a:solidFill>
                <a:latin typeface="Calibri" panose="020F0502020204030204" pitchFamily="34" charset="0"/>
                <a:ea typeface="Calibri"/>
                <a:cs typeface="Calibri" panose="020F0502020204030204" pitchFamily="34" charset="0"/>
              </a:rPr>
              <a:t>Research and development (R&amp;D)</a:t>
            </a:r>
          </a:p>
          <a:p>
            <a:pPr marL="285750" indent="-285750">
              <a:lnSpc>
                <a:spcPts val="1940"/>
              </a:lnSpc>
              <a:buClr>
                <a:srgbClr val="589B95"/>
              </a:buClr>
              <a:buFont typeface="Arial" panose="020B0604020202020204" pitchFamily="34" charset="0"/>
              <a:buChar char="•"/>
              <a:defRPr/>
            </a:pPr>
            <a:r>
              <a:rPr lang="en-US">
                <a:solidFill>
                  <a:srgbClr val="404040"/>
                </a:solidFill>
                <a:latin typeface="Calibri" panose="020F0502020204030204" pitchFamily="34" charset="0"/>
                <a:ea typeface="Calibri"/>
                <a:cs typeface="Calibri" panose="020F0502020204030204" pitchFamily="34" charset="0"/>
              </a:rPr>
              <a:t>Maintenance and repairs of property, plant, and equipment (e.g., machinery, buildings)</a:t>
            </a:r>
          </a:p>
          <a:p>
            <a:pPr marL="285750" indent="-285750">
              <a:lnSpc>
                <a:spcPts val="1940"/>
              </a:lnSpc>
              <a:buClr>
                <a:srgbClr val="589B95"/>
              </a:buClr>
              <a:buFont typeface="Arial" panose="020B0604020202020204" pitchFamily="34" charset="0"/>
              <a:buChar char="•"/>
              <a:defRPr/>
            </a:pPr>
            <a:r>
              <a:rPr lang="en-US">
                <a:solidFill>
                  <a:srgbClr val="404040"/>
                </a:solidFill>
                <a:latin typeface="Calibri" panose="020F0502020204030204" pitchFamily="34" charset="0"/>
                <a:ea typeface="Calibri"/>
                <a:cs typeface="Calibri" panose="020F0502020204030204" pitchFamily="34" charset="0"/>
              </a:rPr>
              <a:t>Building renovation </a:t>
            </a:r>
            <a:r>
              <a:rPr lang="en-US" err="1">
                <a:solidFill>
                  <a:srgbClr val="404040"/>
                </a:solidFill>
                <a:latin typeface="Calibri" panose="020F0502020204030204" pitchFamily="34" charset="0"/>
                <a:ea typeface="Calibri"/>
                <a:cs typeface="Calibri" panose="020F0502020204030204" pitchFamily="34" charset="0"/>
              </a:rPr>
              <a:t>measuresShort</a:t>
            </a:r>
            <a:r>
              <a:rPr lang="en-US">
                <a:solidFill>
                  <a:srgbClr val="404040"/>
                </a:solidFill>
                <a:latin typeface="Calibri" panose="020F0502020204030204" pitchFamily="34" charset="0"/>
                <a:ea typeface="Calibri"/>
                <a:cs typeface="Calibri" panose="020F0502020204030204" pitchFamily="34" charset="0"/>
              </a:rPr>
              <a:t>-term leases</a:t>
            </a:r>
          </a:p>
          <a:p>
            <a:pPr>
              <a:lnSpc>
                <a:spcPts val="1940"/>
              </a:lnSpc>
              <a:defRPr/>
            </a:pPr>
            <a:endParaRPr lang="en-US">
              <a:solidFill>
                <a:srgbClr val="404040"/>
              </a:solidFill>
              <a:latin typeface="Calibri" panose="020F0502020204030204" pitchFamily="34" charset="0"/>
              <a:ea typeface="Calibri"/>
              <a:cs typeface="Calibri" panose="020F0502020204030204" pitchFamily="34" charset="0"/>
            </a:endParaRPr>
          </a:p>
        </p:txBody>
      </p:sp>
      <p:sp>
        <p:nvSpPr>
          <p:cNvPr id="36" name="Textfeld 17">
            <a:extLst>
              <a:ext uri="{FF2B5EF4-FFF2-40B4-BE49-F238E27FC236}">
                <a16:creationId xmlns:a16="http://schemas.microsoft.com/office/drawing/2014/main" id="{3EF771A4-41BC-BC68-5EEA-6002EE1E8F28}"/>
              </a:ext>
            </a:extLst>
          </p:cNvPr>
          <p:cNvSpPr txBox="1"/>
          <p:nvPr/>
        </p:nvSpPr>
        <p:spPr>
          <a:xfrm>
            <a:off x="4962949" y="3298955"/>
            <a:ext cx="6886821" cy="2285241"/>
          </a:xfrm>
          <a:prstGeom prst="rect">
            <a:avLst/>
          </a:prstGeom>
          <a:noFill/>
        </p:spPr>
        <p:txBody>
          <a:bodyPr wrap="square" lIns="91440" tIns="45720" rIns="91440" bIns="45720" rtlCol="0" anchor="t">
            <a:spAutoFit/>
          </a:bodyPr>
          <a:lstStyle/>
          <a:p>
            <a:pPr>
              <a:lnSpc>
                <a:spcPts val="1940"/>
              </a:lnSpc>
              <a:defRPr/>
            </a:pPr>
            <a:r>
              <a:rPr lang="en-US" b="1">
                <a:solidFill>
                  <a:srgbClr val="404040"/>
                </a:solidFill>
                <a:latin typeface="Calibri" panose="020F0502020204030204" pitchFamily="34" charset="0"/>
                <a:ea typeface="Calibri"/>
                <a:cs typeface="Calibri" panose="020F0502020204030204" pitchFamily="34" charset="0"/>
              </a:rPr>
              <a:t>What are taxonomy-compliant operating expenses (in the numerator):</a:t>
            </a:r>
          </a:p>
          <a:p>
            <a:pPr marL="285750" indent="-285750">
              <a:lnSpc>
                <a:spcPts val="1940"/>
              </a:lnSpc>
              <a:buClr>
                <a:srgbClr val="318A5C"/>
              </a:buClr>
              <a:buFont typeface="Arial" panose="020B0604020202020204" pitchFamily="34" charset="0"/>
              <a:buChar char="•"/>
              <a:defRPr/>
            </a:pPr>
            <a:r>
              <a:rPr lang="en-US">
                <a:solidFill>
                  <a:srgbClr val="404040"/>
                </a:solidFill>
                <a:latin typeface="Calibri" panose="020F0502020204030204" pitchFamily="34" charset="0"/>
                <a:ea typeface="Calibri"/>
                <a:cs typeface="Calibri" panose="020F0502020204030204" pitchFamily="34" charset="0"/>
              </a:rPr>
              <a:t>Related to taxonomy-compliant economic activities, such as training for workers or direct costs for implementing measures to reduce greenhouse gas emissions.</a:t>
            </a:r>
          </a:p>
          <a:p>
            <a:pPr marL="285750" indent="-285750">
              <a:lnSpc>
                <a:spcPts val="1940"/>
              </a:lnSpc>
              <a:buClr>
                <a:srgbClr val="318A5C"/>
              </a:buClr>
              <a:buFont typeface="Arial" panose="020B0604020202020204" pitchFamily="34" charset="0"/>
              <a:buChar char="•"/>
              <a:defRPr/>
            </a:pPr>
            <a:r>
              <a:rPr lang="en-US">
                <a:solidFill>
                  <a:srgbClr val="404040"/>
                </a:solidFill>
                <a:latin typeface="Calibri" panose="020F0502020204030204" pitchFamily="34" charset="0"/>
                <a:ea typeface="Calibri"/>
                <a:cs typeface="Calibri" panose="020F0502020204030204" pitchFamily="34" charset="0"/>
              </a:rPr>
              <a:t>Part of a </a:t>
            </a:r>
            <a:r>
              <a:rPr lang="en-US" err="1">
                <a:solidFill>
                  <a:srgbClr val="404040"/>
                </a:solidFill>
                <a:latin typeface="Calibri" panose="020F0502020204030204" pitchFamily="34" charset="0"/>
                <a:ea typeface="Calibri"/>
                <a:cs typeface="Calibri" panose="020F0502020204030204" pitchFamily="34" charset="0"/>
              </a:rPr>
              <a:t>CapEx</a:t>
            </a:r>
            <a:r>
              <a:rPr lang="en-US">
                <a:solidFill>
                  <a:srgbClr val="404040"/>
                </a:solidFill>
                <a:latin typeface="Calibri" panose="020F0502020204030204" pitchFamily="34" charset="0"/>
                <a:ea typeface="Calibri"/>
                <a:cs typeface="Calibri" panose="020F0502020204030204" pitchFamily="34" charset="0"/>
              </a:rPr>
              <a:t> plan that aims to make existing activities taxonomy-compliant or supports investments in sustainable technologies.</a:t>
            </a:r>
          </a:p>
          <a:p>
            <a:pPr marL="285750" indent="-285750">
              <a:lnSpc>
                <a:spcPts val="1940"/>
              </a:lnSpc>
              <a:buClr>
                <a:srgbClr val="318A5C"/>
              </a:buClr>
              <a:buFont typeface="Arial" panose="020B0604020202020204" pitchFamily="34" charset="0"/>
              <a:buChar char="•"/>
              <a:defRPr/>
            </a:pPr>
            <a:r>
              <a:rPr lang="en-US">
                <a:solidFill>
                  <a:srgbClr val="404040"/>
                </a:solidFill>
                <a:latin typeface="Calibri" panose="020F0502020204030204" pitchFamily="34" charset="0"/>
                <a:ea typeface="Calibri"/>
                <a:cs typeface="Calibri" panose="020F0502020204030204" pitchFamily="34" charset="0"/>
              </a:rPr>
              <a:t> Related to climate change adaptation or other environmentally friendly measures (e.g., building renovations to improve energy efficiency).</a:t>
            </a:r>
          </a:p>
        </p:txBody>
      </p:sp>
      <p:grpSp>
        <p:nvGrpSpPr>
          <p:cNvPr id="4" name="Group 3">
            <a:extLst>
              <a:ext uri="{FF2B5EF4-FFF2-40B4-BE49-F238E27FC236}">
                <a16:creationId xmlns:a16="http://schemas.microsoft.com/office/drawing/2014/main" id="{7696058C-3B63-325A-0EC5-FA91281497FF}"/>
              </a:ext>
            </a:extLst>
          </p:cNvPr>
          <p:cNvGrpSpPr/>
          <p:nvPr/>
        </p:nvGrpSpPr>
        <p:grpSpPr>
          <a:xfrm>
            <a:off x="3718795" y="5579760"/>
            <a:ext cx="1202807" cy="698340"/>
            <a:chOff x="0" y="582310"/>
            <a:chExt cx="1405980" cy="816298"/>
          </a:xfrm>
        </p:grpSpPr>
        <p:cxnSp>
          <p:nvCxnSpPr>
            <p:cNvPr id="5" name="Straight Connector 33">
              <a:extLst>
                <a:ext uri="{FF2B5EF4-FFF2-40B4-BE49-F238E27FC236}">
                  <a16:creationId xmlns:a16="http://schemas.microsoft.com/office/drawing/2014/main" id="{725FF925-7D6C-64A9-811B-58ECF3F9D9CE}"/>
                </a:ext>
              </a:extLst>
            </p:cNvPr>
            <p:cNvCxnSpPr>
              <a:cxnSpLocks/>
            </p:cNvCxnSpPr>
            <p:nvPr/>
          </p:nvCxnSpPr>
          <p:spPr>
            <a:xfrm>
              <a:off x="0" y="951782"/>
              <a:ext cx="708796" cy="0"/>
            </a:xfrm>
            <a:prstGeom prst="line">
              <a:avLst/>
            </a:prstGeom>
            <a:ln w="25400">
              <a:solidFill>
                <a:srgbClr val="379A67">
                  <a:alpha val="64000"/>
                </a:srgbClr>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E51A0180-A388-51AC-D4EC-D4668672EDC1}"/>
                </a:ext>
              </a:extLst>
            </p:cNvPr>
            <p:cNvGrpSpPr/>
            <p:nvPr/>
          </p:nvGrpSpPr>
          <p:grpSpPr>
            <a:xfrm>
              <a:off x="695267" y="582310"/>
              <a:ext cx="710713" cy="816298"/>
              <a:chOff x="4034555" y="5165557"/>
              <a:chExt cx="909265" cy="1044347"/>
            </a:xfrm>
          </p:grpSpPr>
          <p:sp>
            <p:nvSpPr>
              <p:cNvPr id="7" name="Oval 16">
                <a:extLst>
                  <a:ext uri="{FF2B5EF4-FFF2-40B4-BE49-F238E27FC236}">
                    <a16:creationId xmlns:a16="http://schemas.microsoft.com/office/drawing/2014/main" id="{1AC08A5D-501A-383F-CF49-C5BD7AAE0540}"/>
                  </a:ext>
                </a:extLst>
              </p:cNvPr>
              <p:cNvSpPr/>
              <p:nvPr/>
            </p:nvSpPr>
            <p:spPr>
              <a:xfrm>
                <a:off x="4051865" y="5165557"/>
                <a:ext cx="877544" cy="877543"/>
              </a:xfrm>
              <a:prstGeom prst="ellipse">
                <a:avLst/>
              </a:prstGeom>
              <a:solidFill>
                <a:srgbClr val="379A67">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9" name="TextBox 26">
                <a:extLst>
                  <a:ext uri="{FF2B5EF4-FFF2-40B4-BE49-F238E27FC236}">
                    <a16:creationId xmlns:a16="http://schemas.microsoft.com/office/drawing/2014/main" id="{D0F6DC8F-D86D-24E0-242A-E2C5C1A0DC55}"/>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10" name="Textfeld 17">
            <a:extLst>
              <a:ext uri="{FF2B5EF4-FFF2-40B4-BE49-F238E27FC236}">
                <a16:creationId xmlns:a16="http://schemas.microsoft.com/office/drawing/2014/main" id="{B7F933E6-3477-941D-86AC-87CD8E96BA4B}"/>
              </a:ext>
            </a:extLst>
          </p:cNvPr>
          <p:cNvSpPr txBox="1"/>
          <p:nvPr/>
        </p:nvSpPr>
        <p:spPr>
          <a:xfrm>
            <a:off x="5056566" y="5798679"/>
            <a:ext cx="6440490" cy="1066959"/>
          </a:xfrm>
          <a:prstGeom prst="rect">
            <a:avLst/>
          </a:prstGeom>
          <a:noFill/>
        </p:spPr>
        <p:txBody>
          <a:bodyPr wrap="square" lIns="91440" tIns="45720" rIns="91440" bIns="45720" rtlCol="0" anchor="t">
            <a:spAutoFit/>
          </a:bodyPr>
          <a:lstStyle/>
          <a:p>
            <a:pPr>
              <a:lnSpc>
                <a:spcPts val="1940"/>
              </a:lnSpc>
              <a:defRPr/>
            </a:pPr>
            <a:r>
              <a:rPr lang="en-US">
                <a:solidFill>
                  <a:srgbClr val="404040"/>
                </a:solidFill>
                <a:latin typeface="Calibri" panose="020F0502020204030204" pitchFamily="34" charset="0"/>
                <a:ea typeface="Calibri"/>
                <a:cs typeface="Calibri" panose="020F0502020204030204" pitchFamily="34" charset="0"/>
              </a:rPr>
              <a:t>Formula for </a:t>
            </a:r>
            <a:r>
              <a:rPr lang="en-US" err="1">
                <a:solidFill>
                  <a:srgbClr val="404040"/>
                </a:solidFill>
                <a:latin typeface="Calibri" panose="020F0502020204030204" pitchFamily="34" charset="0"/>
                <a:ea typeface="Calibri"/>
                <a:cs typeface="Calibri" panose="020F0502020204030204" pitchFamily="34" charset="0"/>
              </a:rPr>
              <a:t>OpEx</a:t>
            </a:r>
            <a:r>
              <a:rPr lang="en-US">
                <a:solidFill>
                  <a:srgbClr val="404040"/>
                </a:solidFill>
                <a:latin typeface="Calibri" panose="020F0502020204030204" pitchFamily="34" charset="0"/>
                <a:ea typeface="Calibri"/>
                <a:cs typeface="Calibri" panose="020F0502020204030204" pitchFamily="34" charset="0"/>
              </a:rPr>
              <a:t> KPI: </a:t>
            </a:r>
            <a:r>
              <a:rPr lang="en-US" err="1">
                <a:solidFill>
                  <a:srgbClr val="404040"/>
                </a:solidFill>
                <a:latin typeface="Calibri" panose="020F0502020204030204" pitchFamily="34" charset="0"/>
                <a:ea typeface="Calibri"/>
                <a:cs typeface="Calibri" panose="020F0502020204030204" pitchFamily="34" charset="0"/>
              </a:rPr>
              <a:t>OpEx</a:t>
            </a:r>
            <a:r>
              <a:rPr lang="en-US">
                <a:solidFill>
                  <a:srgbClr val="404040"/>
                </a:solidFill>
                <a:latin typeface="Calibri" panose="020F0502020204030204" pitchFamily="34" charset="0"/>
                <a:ea typeface="Calibri"/>
                <a:cs typeface="Calibri" panose="020F0502020204030204" pitchFamily="34" charset="0"/>
              </a:rPr>
              <a:t> KPI = Taxonomy-compliant operating expenses / Total operating expenses * 100</a:t>
            </a:r>
          </a:p>
          <a:p>
            <a:pPr>
              <a:lnSpc>
                <a:spcPts val="1940"/>
              </a:lnSpc>
              <a:defRPr/>
            </a:pPr>
            <a:r>
              <a:rPr lang="en-US">
                <a:solidFill>
                  <a:srgbClr val="404040"/>
                </a:solidFill>
                <a:latin typeface="Calibri" panose="020F0502020204030204" pitchFamily="34" charset="0"/>
                <a:ea typeface="Calibri"/>
                <a:cs typeface="Calibri" panose="020F0502020204030204" pitchFamily="34" charset="0"/>
              </a:rPr>
              <a:t>For example : 400.000 / 10.000.000 * 100 = 4%</a:t>
            </a:r>
          </a:p>
          <a:p>
            <a:pPr>
              <a:lnSpc>
                <a:spcPts val="1940"/>
              </a:lnSpc>
              <a:defRPr/>
            </a:pPr>
            <a:endParaRPr lang="en-US">
              <a:solidFill>
                <a:srgbClr val="404040"/>
              </a:solidFill>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246261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DB5EE-092B-AFCC-99F1-B8E8C0388B30}"/>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86C8A9B7-46A1-73BA-4D07-87D6225C5E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8714" t="1763" r="46923" b="5247"/>
          <a:stretch>
            <a:fillRect/>
          </a:stretch>
        </p:blipFill>
        <p:spPr>
          <a:xfrm>
            <a:off x="0" y="-1"/>
            <a:ext cx="3194304" cy="6858000"/>
          </a:xfrm>
          <a:prstGeom prst="rect">
            <a:avLst/>
          </a:prstGeom>
        </p:spPr>
      </p:pic>
      <p:sp>
        <p:nvSpPr>
          <p:cNvPr id="8" name="Rectangle 7">
            <a:extLst>
              <a:ext uri="{FF2B5EF4-FFF2-40B4-BE49-F238E27FC236}">
                <a16:creationId xmlns:a16="http://schemas.microsoft.com/office/drawing/2014/main" id="{BA5816AE-D3A4-FDFB-CCE2-6DFD68B522B0}"/>
              </a:ext>
            </a:extLst>
          </p:cNvPr>
          <p:cNvSpPr/>
          <p:nvPr/>
        </p:nvSpPr>
        <p:spPr>
          <a:xfrm rot="10800000" flipH="1">
            <a:off x="-19006" y="-1"/>
            <a:ext cx="3213309" cy="6858000"/>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CB3BA317-FD1C-9F36-F975-5ACA00C809CA}"/>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715859" y="2385046"/>
            <a:ext cx="2697901" cy="6032345"/>
          </a:xfrm>
          <a:prstGeom prst="rect">
            <a:avLst/>
          </a:prstGeom>
        </p:spPr>
      </p:pic>
      <p:sp>
        <p:nvSpPr>
          <p:cNvPr id="2" name="Textfeld 3">
            <a:extLst>
              <a:ext uri="{FF2B5EF4-FFF2-40B4-BE49-F238E27FC236}">
                <a16:creationId xmlns:a16="http://schemas.microsoft.com/office/drawing/2014/main" id="{83D83250-7F77-00B7-6410-81BBE0212A4B}"/>
              </a:ext>
            </a:extLst>
          </p:cNvPr>
          <p:cNvSpPr txBox="1"/>
          <p:nvPr/>
        </p:nvSpPr>
        <p:spPr>
          <a:xfrm>
            <a:off x="462636" y="592358"/>
            <a:ext cx="1808737" cy="1200329"/>
          </a:xfrm>
          <a:prstGeom prst="rect">
            <a:avLst/>
          </a:prstGeom>
          <a:noFill/>
        </p:spPr>
        <p:txBody>
          <a:bodyPr wrap="square" lIns="91440" tIns="45720" rIns="91440" bIns="45720" anchor="t">
            <a:spAutoFit/>
          </a:bodyPr>
          <a:lstStyle/>
          <a:p>
            <a:r>
              <a:rPr lang="en-US" sz="3600" b="1">
                <a:solidFill>
                  <a:schemeClr val="bg1"/>
                </a:solidFill>
              </a:rPr>
              <a:t>VSME</a:t>
            </a:r>
          </a:p>
          <a:p>
            <a:endParaRPr lang="en-US" sz="3600" b="1">
              <a:solidFill>
                <a:schemeClr val="bg1"/>
              </a:solidFill>
            </a:endParaRPr>
          </a:p>
        </p:txBody>
      </p:sp>
      <p:sp>
        <p:nvSpPr>
          <p:cNvPr id="6" name="Graphic 4">
            <a:extLst>
              <a:ext uri="{FF2B5EF4-FFF2-40B4-BE49-F238E27FC236}">
                <a16:creationId xmlns:a16="http://schemas.microsoft.com/office/drawing/2014/main" id="{2003EB03-BF02-0099-BCDE-B1D274C011E5}"/>
              </a:ext>
            </a:extLst>
          </p:cNvPr>
          <p:cNvSpPr/>
          <p:nvPr/>
        </p:nvSpPr>
        <p:spPr>
          <a:xfrm>
            <a:off x="3169002"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sp>
        <p:nvSpPr>
          <p:cNvPr id="3" name="Textfeld 3">
            <a:extLst>
              <a:ext uri="{FF2B5EF4-FFF2-40B4-BE49-F238E27FC236}">
                <a16:creationId xmlns:a16="http://schemas.microsoft.com/office/drawing/2014/main" id="{DD5F4C7F-EB20-C0F5-8CA8-4D900430A400}"/>
              </a:ext>
            </a:extLst>
          </p:cNvPr>
          <p:cNvSpPr txBox="1"/>
          <p:nvPr/>
        </p:nvSpPr>
        <p:spPr>
          <a:xfrm>
            <a:off x="3960852" y="592358"/>
            <a:ext cx="7768512" cy="5837495"/>
          </a:xfrm>
          <a:prstGeom prst="rect">
            <a:avLst/>
          </a:prstGeom>
          <a:noFill/>
        </p:spPr>
        <p:txBody>
          <a:bodyPr wrap="square" lIns="91440" tIns="45720" rIns="91440" bIns="45720" anchor="t">
            <a:spAutoFit/>
          </a:bodyPr>
          <a:lstStyle/>
          <a:p>
            <a:pPr marL="11113" indent="-11113">
              <a:lnSpc>
                <a:spcPts val="2100"/>
              </a:lnSpc>
              <a:spcBef>
                <a:spcPts val="200"/>
              </a:spcBef>
              <a:tabLst>
                <a:tab pos="615950" algn="l"/>
              </a:tabLst>
            </a:pPr>
            <a:r>
              <a:rPr lang="en-US" sz="1900" b="1">
                <a:solidFill>
                  <a:srgbClr val="404040"/>
                </a:solidFill>
              </a:rPr>
              <a:t>B1</a:t>
            </a:r>
            <a:r>
              <a:rPr lang="en-US" sz="1900">
                <a:solidFill>
                  <a:srgbClr val="404040"/>
                </a:solidFill>
              </a:rPr>
              <a:t> 	B Fundamentals of reporting</a:t>
            </a:r>
            <a:br>
              <a:rPr lang="en-US" sz="1900">
                <a:solidFill>
                  <a:srgbClr val="404040"/>
                </a:solidFill>
              </a:rPr>
            </a:br>
            <a:r>
              <a:rPr lang="en-US" sz="1900" b="1">
                <a:solidFill>
                  <a:srgbClr val="404040"/>
                </a:solidFill>
              </a:rPr>
              <a:t>B2 </a:t>
            </a:r>
            <a:r>
              <a:rPr lang="en-US" sz="1900">
                <a:solidFill>
                  <a:srgbClr val="404040"/>
                </a:solidFill>
              </a:rPr>
              <a:t>	Sustainability practices, policies, and initiatives</a:t>
            </a:r>
          </a:p>
          <a:p>
            <a:pPr marL="11113" indent="-11113">
              <a:lnSpc>
                <a:spcPts val="2100"/>
              </a:lnSpc>
              <a:spcBef>
                <a:spcPts val="200"/>
              </a:spcBef>
              <a:tabLst>
                <a:tab pos="615950" algn="l"/>
              </a:tabLst>
            </a:pPr>
            <a:r>
              <a:rPr lang="en-US" sz="1900" b="1">
                <a:solidFill>
                  <a:srgbClr val="404040"/>
                </a:solidFill>
              </a:rPr>
              <a:t>B3 </a:t>
            </a:r>
            <a:r>
              <a:rPr lang="en-US" sz="1900">
                <a:solidFill>
                  <a:srgbClr val="404040"/>
                </a:solidFill>
              </a:rPr>
              <a:t>	Energy consumption and greenhouse gas emissions</a:t>
            </a:r>
          </a:p>
          <a:p>
            <a:pPr marL="11113" indent="-11113">
              <a:lnSpc>
                <a:spcPts val="2100"/>
              </a:lnSpc>
              <a:spcBef>
                <a:spcPts val="200"/>
              </a:spcBef>
              <a:tabLst>
                <a:tab pos="615950" algn="l"/>
              </a:tabLst>
            </a:pPr>
            <a:r>
              <a:rPr lang="en-US" sz="1900" b="1">
                <a:solidFill>
                  <a:srgbClr val="404040"/>
                </a:solidFill>
              </a:rPr>
              <a:t>B4</a:t>
            </a:r>
            <a:r>
              <a:rPr lang="en-US" sz="1900">
                <a:solidFill>
                  <a:srgbClr val="404040"/>
                </a:solidFill>
              </a:rPr>
              <a:t> 	Environmental pollution</a:t>
            </a:r>
          </a:p>
          <a:p>
            <a:pPr marL="11113" indent="-11113">
              <a:lnSpc>
                <a:spcPts val="2100"/>
              </a:lnSpc>
              <a:spcBef>
                <a:spcPts val="200"/>
              </a:spcBef>
              <a:tabLst>
                <a:tab pos="615950" algn="l"/>
              </a:tabLst>
            </a:pPr>
            <a:r>
              <a:rPr lang="en-US" sz="1900" b="1">
                <a:solidFill>
                  <a:srgbClr val="404040"/>
                </a:solidFill>
              </a:rPr>
              <a:t>B5</a:t>
            </a:r>
            <a:r>
              <a:rPr lang="en-US" sz="1900">
                <a:solidFill>
                  <a:srgbClr val="404040"/>
                </a:solidFill>
              </a:rPr>
              <a:t> 	Biodiversity</a:t>
            </a:r>
          </a:p>
          <a:p>
            <a:pPr marL="11113" indent="-11113">
              <a:lnSpc>
                <a:spcPts val="2100"/>
              </a:lnSpc>
              <a:spcBef>
                <a:spcPts val="200"/>
              </a:spcBef>
              <a:tabLst>
                <a:tab pos="615950" algn="l"/>
              </a:tabLst>
            </a:pPr>
            <a:r>
              <a:rPr lang="en-US" sz="1900" b="1">
                <a:solidFill>
                  <a:srgbClr val="404040"/>
                </a:solidFill>
              </a:rPr>
              <a:t>B6</a:t>
            </a:r>
            <a:r>
              <a:rPr lang="en-US" sz="1900">
                <a:solidFill>
                  <a:srgbClr val="404040"/>
                </a:solidFill>
              </a:rPr>
              <a:t> 	Water consumption and water stress</a:t>
            </a:r>
          </a:p>
          <a:p>
            <a:pPr marL="11113" indent="-11113">
              <a:lnSpc>
                <a:spcPts val="2100"/>
              </a:lnSpc>
              <a:spcBef>
                <a:spcPts val="200"/>
              </a:spcBef>
              <a:tabLst>
                <a:tab pos="615950" algn="l"/>
              </a:tabLst>
            </a:pPr>
            <a:r>
              <a:rPr lang="en-US" sz="1900" b="1">
                <a:solidFill>
                  <a:srgbClr val="404040"/>
                </a:solidFill>
              </a:rPr>
              <a:t>B7</a:t>
            </a:r>
            <a:r>
              <a:rPr lang="en-US" sz="1900">
                <a:solidFill>
                  <a:srgbClr val="404040"/>
                </a:solidFill>
              </a:rPr>
              <a:t> 	Resource use, circular economy, and waste management</a:t>
            </a:r>
          </a:p>
          <a:p>
            <a:pPr marL="11113" indent="-11113">
              <a:lnSpc>
                <a:spcPts val="2100"/>
              </a:lnSpc>
              <a:spcBef>
                <a:spcPts val="200"/>
              </a:spcBef>
              <a:tabLst>
                <a:tab pos="615950" algn="l"/>
              </a:tabLst>
            </a:pPr>
            <a:r>
              <a:rPr lang="en-US" sz="1900" b="1">
                <a:solidFill>
                  <a:srgbClr val="404040"/>
                </a:solidFill>
              </a:rPr>
              <a:t>B8 </a:t>
            </a:r>
            <a:r>
              <a:rPr lang="en-US" sz="1900">
                <a:solidFill>
                  <a:srgbClr val="404040"/>
                </a:solidFill>
              </a:rPr>
              <a:t>	Workforce – general information</a:t>
            </a:r>
            <a:br>
              <a:rPr lang="en-US" sz="1900">
                <a:solidFill>
                  <a:srgbClr val="404040"/>
                </a:solidFill>
              </a:rPr>
            </a:br>
            <a:r>
              <a:rPr lang="en-US" sz="1900" b="1">
                <a:solidFill>
                  <a:srgbClr val="404040"/>
                </a:solidFill>
              </a:rPr>
              <a:t>B9 </a:t>
            </a:r>
            <a:r>
              <a:rPr lang="en-US" sz="1900">
                <a:solidFill>
                  <a:srgbClr val="404040"/>
                </a:solidFill>
              </a:rPr>
              <a:t>	Health and safety </a:t>
            </a:r>
          </a:p>
          <a:p>
            <a:pPr marL="11113" indent="-11113">
              <a:lnSpc>
                <a:spcPts val="2100"/>
              </a:lnSpc>
              <a:spcBef>
                <a:spcPts val="200"/>
              </a:spcBef>
              <a:tabLst>
                <a:tab pos="615950" algn="l"/>
              </a:tabLst>
            </a:pPr>
            <a:r>
              <a:rPr lang="en-US" sz="1900" b="1">
                <a:solidFill>
                  <a:srgbClr val="404040"/>
                </a:solidFill>
              </a:rPr>
              <a:t>B10 </a:t>
            </a:r>
            <a:r>
              <a:rPr lang="en-US" sz="1900">
                <a:solidFill>
                  <a:srgbClr val="404040"/>
                </a:solidFill>
              </a:rPr>
              <a:t>	Compensation, collective bargaining agreements, training</a:t>
            </a:r>
            <a:br>
              <a:rPr lang="en-US" sz="1900">
                <a:solidFill>
                  <a:srgbClr val="404040"/>
                </a:solidFill>
              </a:rPr>
            </a:br>
            <a:r>
              <a:rPr lang="en-US" sz="1900" b="1">
                <a:solidFill>
                  <a:srgbClr val="404040"/>
                </a:solidFill>
              </a:rPr>
              <a:t>B11</a:t>
            </a:r>
            <a:r>
              <a:rPr lang="en-US" sz="1900">
                <a:solidFill>
                  <a:srgbClr val="404040"/>
                </a:solidFill>
              </a:rPr>
              <a:t> 	Corruption and bribery</a:t>
            </a:r>
          </a:p>
          <a:p>
            <a:pPr marL="11113" indent="-11113">
              <a:lnSpc>
                <a:spcPts val="2100"/>
              </a:lnSpc>
              <a:spcBef>
                <a:spcPts val="200"/>
              </a:spcBef>
              <a:tabLst>
                <a:tab pos="615950" algn="l"/>
              </a:tabLst>
            </a:pPr>
            <a:r>
              <a:rPr lang="en-US" sz="1900" b="1">
                <a:solidFill>
                  <a:srgbClr val="404040"/>
                </a:solidFill>
              </a:rPr>
              <a:t>C1</a:t>
            </a:r>
            <a:r>
              <a:rPr lang="en-US" sz="1900">
                <a:solidFill>
                  <a:srgbClr val="404040"/>
                </a:solidFill>
              </a:rPr>
              <a:t> 	Business model &amp; sustainability-related strategies</a:t>
            </a:r>
          </a:p>
          <a:p>
            <a:pPr marL="11113" indent="-11113">
              <a:lnSpc>
                <a:spcPts val="2100"/>
              </a:lnSpc>
              <a:spcBef>
                <a:spcPts val="200"/>
              </a:spcBef>
              <a:tabLst>
                <a:tab pos="615950" algn="l"/>
              </a:tabLst>
            </a:pPr>
            <a:r>
              <a:rPr lang="en-US" sz="1900" b="1">
                <a:solidFill>
                  <a:srgbClr val="404040"/>
                </a:solidFill>
              </a:rPr>
              <a:t>C2</a:t>
            </a:r>
            <a:r>
              <a:rPr lang="en-US" sz="1900">
                <a:solidFill>
                  <a:srgbClr val="404040"/>
                </a:solidFill>
              </a:rPr>
              <a:t> 	Sustainability practices for transitioning to a greener economy</a:t>
            </a:r>
            <a:br>
              <a:rPr lang="en-US" sz="1900">
                <a:solidFill>
                  <a:srgbClr val="404040"/>
                </a:solidFill>
              </a:rPr>
            </a:br>
            <a:r>
              <a:rPr lang="en-US" sz="1900" b="1">
                <a:solidFill>
                  <a:srgbClr val="404040"/>
                </a:solidFill>
              </a:rPr>
              <a:t>C3</a:t>
            </a:r>
            <a:r>
              <a:rPr lang="en-US" sz="1900">
                <a:solidFill>
                  <a:srgbClr val="404040"/>
                </a:solidFill>
              </a:rPr>
              <a:t> 	Climate targets and transition plans</a:t>
            </a:r>
          </a:p>
          <a:p>
            <a:pPr marL="11113" indent="-11113">
              <a:lnSpc>
                <a:spcPts val="2100"/>
              </a:lnSpc>
              <a:spcBef>
                <a:spcPts val="200"/>
              </a:spcBef>
              <a:tabLst>
                <a:tab pos="615950" algn="l"/>
              </a:tabLst>
            </a:pPr>
            <a:r>
              <a:rPr lang="en-US" sz="1900" b="1">
                <a:solidFill>
                  <a:srgbClr val="404040"/>
                </a:solidFill>
              </a:rPr>
              <a:t>C4 </a:t>
            </a:r>
            <a:r>
              <a:rPr lang="en-US" sz="1900">
                <a:solidFill>
                  <a:srgbClr val="404040"/>
                </a:solidFill>
              </a:rPr>
              <a:t>	Climate-related risks</a:t>
            </a:r>
          </a:p>
          <a:p>
            <a:pPr marL="11113" indent="-11113">
              <a:lnSpc>
                <a:spcPts val="2100"/>
              </a:lnSpc>
              <a:spcBef>
                <a:spcPts val="200"/>
              </a:spcBef>
              <a:tabLst>
                <a:tab pos="615950" algn="l"/>
              </a:tabLst>
            </a:pPr>
            <a:r>
              <a:rPr lang="en-US" sz="1900" b="1">
                <a:solidFill>
                  <a:srgbClr val="404040"/>
                </a:solidFill>
              </a:rPr>
              <a:t>C5</a:t>
            </a:r>
            <a:r>
              <a:rPr lang="en-US" sz="1900">
                <a:solidFill>
                  <a:srgbClr val="404040"/>
                </a:solidFill>
              </a:rPr>
              <a:t> 	Extended disclosures on the workforce</a:t>
            </a:r>
          </a:p>
          <a:p>
            <a:pPr marL="11113" indent="-11113">
              <a:lnSpc>
                <a:spcPts val="2100"/>
              </a:lnSpc>
              <a:spcBef>
                <a:spcPts val="200"/>
              </a:spcBef>
              <a:tabLst>
                <a:tab pos="615950" algn="l"/>
              </a:tabLst>
            </a:pPr>
            <a:r>
              <a:rPr lang="en-US" sz="1900" b="1">
                <a:solidFill>
                  <a:srgbClr val="404040"/>
                </a:solidFill>
              </a:rPr>
              <a:t>C6</a:t>
            </a:r>
            <a:r>
              <a:rPr lang="en-US" sz="1900">
                <a:solidFill>
                  <a:srgbClr val="404040"/>
                </a:solidFill>
              </a:rPr>
              <a:t> 	Human rights policy</a:t>
            </a:r>
            <a:br>
              <a:rPr lang="en-US" sz="1900">
                <a:solidFill>
                  <a:srgbClr val="404040"/>
                </a:solidFill>
              </a:rPr>
            </a:br>
            <a:r>
              <a:rPr lang="en-US" sz="1900" b="1">
                <a:solidFill>
                  <a:srgbClr val="404040"/>
                </a:solidFill>
              </a:rPr>
              <a:t>C7 </a:t>
            </a:r>
            <a:r>
              <a:rPr lang="en-US" sz="1900">
                <a:solidFill>
                  <a:srgbClr val="404040"/>
                </a:solidFill>
              </a:rPr>
              <a:t>	Serious human rights violations</a:t>
            </a:r>
          </a:p>
          <a:p>
            <a:pPr marL="11113" indent="-11113">
              <a:lnSpc>
                <a:spcPts val="2100"/>
              </a:lnSpc>
              <a:spcBef>
                <a:spcPts val="200"/>
              </a:spcBef>
              <a:tabLst>
                <a:tab pos="615950" algn="l"/>
              </a:tabLst>
            </a:pPr>
            <a:r>
              <a:rPr lang="en-US" sz="1900" b="1">
                <a:solidFill>
                  <a:srgbClr val="404040"/>
                </a:solidFill>
              </a:rPr>
              <a:t>C8</a:t>
            </a:r>
            <a:r>
              <a:rPr lang="en-US" sz="1900">
                <a:solidFill>
                  <a:srgbClr val="404040"/>
                </a:solidFill>
              </a:rPr>
              <a:t> 	Revenue from critical sectors and exclusion criteriaC9 Gender</a:t>
            </a:r>
          </a:p>
          <a:p>
            <a:pPr marL="11113" indent="-11113">
              <a:lnSpc>
                <a:spcPts val="2100"/>
              </a:lnSpc>
              <a:spcBef>
                <a:spcPts val="200"/>
              </a:spcBef>
              <a:tabLst>
                <a:tab pos="615950" algn="l"/>
              </a:tabLst>
            </a:pPr>
            <a:r>
              <a:rPr lang="en-US" sz="1900">
                <a:solidFill>
                  <a:srgbClr val="404040"/>
                </a:solidFill>
              </a:rPr>
              <a:t>		diversity in corporate governance</a:t>
            </a:r>
          </a:p>
        </p:txBody>
      </p:sp>
    </p:spTree>
    <p:extLst>
      <p:ext uri="{BB962C8B-B14F-4D97-AF65-F5344CB8AC3E}">
        <p14:creationId xmlns:p14="http://schemas.microsoft.com/office/powerpoint/2010/main" val="959457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655743" y="1271163"/>
            <a:ext cx="10488280" cy="5482279"/>
            <a:chOff x="9515475" y="838200"/>
            <a:chExt cx="21166862"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379A67">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3245571" y="6324599"/>
              <a:ext cx="17436766"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EA821">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07772">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a:off x="12768265" y="9880702"/>
              <a:ext cx="17436766"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3079185" y="2376488"/>
              <a:ext cx="16710234"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379A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165599"/>
            </a:xfrm>
            <a:prstGeom prst="rect">
              <a:avLst/>
            </a:prstGeom>
            <a:noFill/>
          </p:spPr>
          <p:txBody>
            <a:bodyPr wrap="square">
              <a:spAutoFit/>
            </a:bodyPr>
            <a:lstStyle/>
            <a:p>
              <a:pPr algn="ctr">
                <a:lnSpc>
                  <a:spcPct val="150000"/>
                </a:lnSpc>
                <a:defRPr/>
              </a:pPr>
              <a:r>
                <a:rPr lang="en-US" sz="7200" b="1" spc="600" baseline="30000">
                  <a:solidFill>
                    <a:srgbClr val="007772"/>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1"/>
              <a:ext cx="2959100" cy="2165599"/>
            </a:xfrm>
            <a:prstGeom prst="rect">
              <a:avLst/>
            </a:prstGeom>
            <a:noFill/>
          </p:spPr>
          <p:txBody>
            <a:bodyPr wrap="square">
              <a:spAutoFit/>
            </a:bodyPr>
            <a:lstStyle/>
            <a:p>
              <a:pPr algn="ctr">
                <a:lnSpc>
                  <a:spcPct val="150000"/>
                </a:lnSpc>
                <a:defRPr/>
              </a:pPr>
              <a:r>
                <a:rPr lang="en-US" sz="7200" b="1" spc="600" baseline="30000">
                  <a:solidFill>
                    <a:srgbClr val="379A67"/>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2"/>
              <a:ext cx="2841623" cy="2165599"/>
            </a:xfrm>
            <a:prstGeom prst="rect">
              <a:avLst/>
            </a:prstGeom>
            <a:noFill/>
          </p:spPr>
          <p:txBody>
            <a:bodyPr wrap="square">
              <a:spAutoFit/>
            </a:bodyPr>
            <a:lstStyle/>
            <a:p>
              <a:pPr algn="ctr">
                <a:lnSpc>
                  <a:spcPct val="150000"/>
                </a:lnSpc>
                <a:defRPr/>
              </a:pPr>
              <a:r>
                <a:rPr lang="en-US" sz="7200" b="1" spc="600" baseline="30000">
                  <a:solidFill>
                    <a:srgbClr val="EEA821"/>
                  </a:solidFill>
                  <a:latin typeface="Calibri" panose="020F0502020204030204" pitchFamily="34" charset="0"/>
                  <a:ea typeface="Roboto Cn" pitchFamily="2" charset="0"/>
                  <a:cs typeface="Calibri" panose="020F0502020204030204" pitchFamily="34" charset="0"/>
                </a:rPr>
                <a:t>03</a:t>
              </a:r>
            </a:p>
          </p:txBody>
        </p:sp>
      </p:grpSp>
      <p:sp>
        <p:nvSpPr>
          <p:cNvPr id="9" name="TextBox 34">
            <a:extLst>
              <a:ext uri="{FF2B5EF4-FFF2-40B4-BE49-F238E27FC236}">
                <a16:creationId xmlns:a16="http://schemas.microsoft.com/office/drawing/2014/main" id="{CD6E0B36-27DA-7E06-490A-CC72E8CCFC1E}"/>
              </a:ext>
            </a:extLst>
          </p:cNvPr>
          <p:cNvSpPr txBox="1"/>
          <p:nvPr/>
        </p:nvSpPr>
        <p:spPr>
          <a:xfrm>
            <a:off x="3249225" y="5468408"/>
            <a:ext cx="6541165" cy="964367"/>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285750" indent="-285750">
              <a:lnSpc>
                <a:spcPts val="2340"/>
              </a:lnSpc>
              <a:buClr>
                <a:srgbClr val="EABB22"/>
              </a:buClr>
            </a:pPr>
            <a:r>
              <a:rPr lang="de-DE" altLang="de-DE" sz="1800">
                <a:solidFill>
                  <a:srgbClr val="404040"/>
                </a:solidFill>
                <a:latin typeface="Calibri" panose="020F0502020204030204" pitchFamily="34" charset="0"/>
                <a:cs typeface="Calibri" panose="020F0502020204030204" pitchFamily="34" charset="0"/>
              </a:rPr>
              <a:t>Banks </a:t>
            </a:r>
            <a:r>
              <a:rPr lang="de-DE" altLang="de-DE" sz="1800" err="1">
                <a:solidFill>
                  <a:srgbClr val="404040"/>
                </a:solidFill>
                <a:latin typeface="Calibri" panose="020F0502020204030204" pitchFamily="34" charset="0"/>
                <a:cs typeface="Calibri" panose="020F0502020204030204" pitchFamily="34" charset="0"/>
              </a:rPr>
              <a:t>require</a:t>
            </a:r>
            <a:r>
              <a:rPr lang="de-DE" altLang="de-DE" sz="1800">
                <a:solidFill>
                  <a:srgbClr val="404040"/>
                </a:solidFill>
                <a:latin typeface="Calibri" panose="020F0502020204030204" pitchFamily="34" charset="0"/>
                <a:cs typeface="Calibri" panose="020F0502020204030204" pitchFamily="34" charset="0"/>
              </a:rPr>
              <a:t> ESG </a:t>
            </a:r>
            <a:r>
              <a:rPr lang="de-DE" altLang="de-DE" sz="1800" err="1">
                <a:solidFill>
                  <a:srgbClr val="404040"/>
                </a:solidFill>
                <a:latin typeface="Calibri" panose="020F0502020204030204" pitchFamily="34" charset="0"/>
                <a:cs typeface="Calibri" panose="020F0502020204030204" pitchFamily="34" charset="0"/>
              </a:rPr>
              <a:t>information</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during</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credit</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assessments</a:t>
            </a:r>
            <a:r>
              <a:rPr lang="de-DE" altLang="de-DE" sz="1800">
                <a:solidFill>
                  <a:srgbClr val="404040"/>
                </a:solidFill>
                <a:latin typeface="Calibri" panose="020F0502020204030204" pitchFamily="34" charset="0"/>
                <a:cs typeface="Calibri" panose="020F0502020204030204" pitchFamily="34" charset="0"/>
              </a:rPr>
              <a:t>. </a:t>
            </a:r>
          </a:p>
          <a:p>
            <a:pPr marL="285750" indent="-285750">
              <a:lnSpc>
                <a:spcPts val="2340"/>
              </a:lnSpc>
              <a:buClr>
                <a:srgbClr val="EABB22"/>
              </a:buClr>
            </a:pPr>
            <a:r>
              <a:rPr lang="de-DE" altLang="de-DE" sz="1800" err="1">
                <a:solidFill>
                  <a:srgbClr val="404040"/>
                </a:solidFill>
                <a:latin typeface="Calibri" panose="020F0502020204030204" pitchFamily="34" charset="0"/>
                <a:cs typeface="Calibri" panose="020F0502020204030204" pitchFamily="34" charset="0"/>
              </a:rPr>
              <a:t>Those</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who</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cannot</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demonstrate</a:t>
            </a:r>
            <a:r>
              <a:rPr lang="de-DE" altLang="de-DE" sz="1800">
                <a:solidFill>
                  <a:srgbClr val="404040"/>
                </a:solidFill>
                <a:latin typeface="Calibri" panose="020F0502020204030204" pitchFamily="34" charset="0"/>
                <a:cs typeface="Calibri" panose="020F0502020204030204" pitchFamily="34" charset="0"/>
              </a:rPr>
              <a:t> an ESG </a:t>
            </a:r>
            <a:r>
              <a:rPr lang="de-DE" altLang="de-DE" sz="1800" err="1">
                <a:solidFill>
                  <a:srgbClr val="404040"/>
                </a:solidFill>
                <a:latin typeface="Calibri" panose="020F0502020204030204" pitchFamily="34" charset="0"/>
                <a:cs typeface="Calibri" panose="020F0502020204030204" pitchFamily="34" charset="0"/>
              </a:rPr>
              <a:t>strategy</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data</a:t>
            </a:r>
            <a:r>
              <a:rPr lang="de-DE" altLang="de-DE" sz="1800">
                <a:solidFill>
                  <a:srgbClr val="404040"/>
                </a:solidFill>
                <a:latin typeface="Calibri" panose="020F0502020204030204" pitchFamily="34" charset="0"/>
                <a:cs typeface="Calibri" panose="020F0502020204030204" pitchFamily="34" charset="0"/>
              </a:rPr>
              <a:t>, or </a:t>
            </a:r>
            <a:r>
              <a:rPr lang="de-DE" altLang="de-DE" sz="1800" err="1">
                <a:solidFill>
                  <a:srgbClr val="404040"/>
                </a:solidFill>
                <a:latin typeface="Calibri" panose="020F0502020204030204" pitchFamily="34" charset="0"/>
                <a:cs typeface="Calibri" panose="020F0502020204030204" pitchFamily="34" charset="0"/>
              </a:rPr>
              <a:t>structures</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risk</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higher</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interest</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rates</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conditions</a:t>
            </a:r>
            <a:r>
              <a:rPr lang="de-DE" altLang="de-DE" sz="1800">
                <a:solidFill>
                  <a:srgbClr val="404040"/>
                </a:solidFill>
                <a:latin typeface="Calibri" panose="020F0502020204030204" pitchFamily="34" charset="0"/>
                <a:cs typeface="Calibri" panose="020F0502020204030204" pitchFamily="34" charset="0"/>
              </a:rPr>
              <a:t>, or </a:t>
            </a:r>
            <a:r>
              <a:rPr lang="de-DE" altLang="de-DE" sz="1800" err="1">
                <a:solidFill>
                  <a:srgbClr val="404040"/>
                </a:solidFill>
                <a:latin typeface="Calibri" panose="020F0502020204030204" pitchFamily="34" charset="0"/>
                <a:cs typeface="Calibri" panose="020F0502020204030204" pitchFamily="34" charset="0"/>
              </a:rPr>
              <a:t>loan</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rejection</a:t>
            </a:r>
            <a:endParaRPr lang="de-DE" altLang="de-DE" sz="1800">
              <a:solidFill>
                <a:srgbClr val="404040"/>
              </a:solidFill>
              <a:latin typeface="Calibri" panose="020F0502020204030204" pitchFamily="34" charset="0"/>
              <a:cs typeface="Calibri" panose="020F0502020204030204" pitchFamily="34" charset="0"/>
            </a:endParaRPr>
          </a:p>
        </p:txBody>
      </p:sp>
      <p:sp>
        <p:nvSpPr>
          <p:cNvPr id="11" name="TextBox 36">
            <a:extLst>
              <a:ext uri="{FF2B5EF4-FFF2-40B4-BE49-F238E27FC236}">
                <a16:creationId xmlns:a16="http://schemas.microsoft.com/office/drawing/2014/main" id="{F0CBE63A-F926-7756-71AF-F1C12BD593BA}"/>
              </a:ext>
            </a:extLst>
          </p:cNvPr>
          <p:cNvSpPr txBox="1"/>
          <p:nvPr/>
        </p:nvSpPr>
        <p:spPr>
          <a:xfrm>
            <a:off x="3249225" y="2077681"/>
            <a:ext cx="7370470" cy="964367"/>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0289AE"/>
              </a:buClr>
            </a:pPr>
            <a:r>
              <a:rPr lang="de-DE" altLang="de-DE" sz="1800" err="1">
                <a:solidFill>
                  <a:srgbClr val="404040"/>
                </a:solidFill>
                <a:latin typeface="Calibri" panose="020F0502020204030204" pitchFamily="34" charset="0"/>
                <a:cs typeface="Calibri" panose="020F0502020204030204" pitchFamily="34" charset="0"/>
              </a:rPr>
              <a:t>Responsible</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for</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the</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regulation</a:t>
            </a:r>
            <a:r>
              <a:rPr lang="de-DE" altLang="de-DE" sz="1800">
                <a:solidFill>
                  <a:srgbClr val="404040"/>
                </a:solidFill>
                <a:latin typeface="Calibri" panose="020F0502020204030204" pitchFamily="34" charset="0"/>
                <a:cs typeface="Calibri" panose="020F0502020204030204" pitchFamily="34" charset="0"/>
              </a:rPr>
              <a:t> and </a:t>
            </a:r>
            <a:r>
              <a:rPr lang="de-DE" altLang="de-DE" sz="1800" err="1">
                <a:solidFill>
                  <a:srgbClr val="404040"/>
                </a:solidFill>
                <a:latin typeface="Calibri" panose="020F0502020204030204" pitchFamily="34" charset="0"/>
                <a:cs typeface="Calibri" panose="020F0502020204030204" pitchFamily="34" charset="0"/>
              </a:rPr>
              <a:t>supervision</a:t>
            </a:r>
            <a:r>
              <a:rPr lang="de-DE" altLang="de-DE" sz="1800">
                <a:solidFill>
                  <a:srgbClr val="404040"/>
                </a:solidFill>
                <a:latin typeface="Calibri" panose="020F0502020204030204" pitchFamily="34" charset="0"/>
                <a:cs typeface="Calibri" panose="020F0502020204030204" pitchFamily="34" charset="0"/>
              </a:rPr>
              <a:t> of </a:t>
            </a:r>
            <a:r>
              <a:rPr lang="de-DE" altLang="de-DE" sz="1800" err="1">
                <a:solidFill>
                  <a:srgbClr val="404040"/>
                </a:solidFill>
                <a:latin typeface="Calibri" panose="020F0502020204030204" pitchFamily="34" charset="0"/>
                <a:cs typeface="Calibri" panose="020F0502020204030204" pitchFamily="34" charset="0"/>
              </a:rPr>
              <a:t>banks</a:t>
            </a:r>
            <a:r>
              <a:rPr lang="de-DE" altLang="de-DE" sz="1800">
                <a:solidFill>
                  <a:srgbClr val="404040"/>
                </a:solidFill>
                <a:latin typeface="Calibri" panose="020F0502020204030204" pitchFamily="34" charset="0"/>
                <a:cs typeface="Calibri" panose="020F0502020204030204" pitchFamily="34" charset="0"/>
              </a:rPr>
              <a:t> in </a:t>
            </a:r>
            <a:r>
              <a:rPr lang="de-DE" altLang="de-DE" sz="1800" err="1">
                <a:solidFill>
                  <a:srgbClr val="404040"/>
                </a:solidFill>
                <a:latin typeface="Calibri" panose="020F0502020204030204" pitchFamily="34" charset="0"/>
                <a:cs typeface="Calibri" panose="020F0502020204030204" pitchFamily="34" charset="0"/>
              </a:rPr>
              <a:t>the</a:t>
            </a:r>
            <a:r>
              <a:rPr lang="de-DE" altLang="de-DE" sz="1800">
                <a:solidFill>
                  <a:srgbClr val="404040"/>
                </a:solidFill>
                <a:latin typeface="Calibri" panose="020F0502020204030204" pitchFamily="34" charset="0"/>
                <a:cs typeface="Calibri" panose="020F0502020204030204" pitchFamily="34" charset="0"/>
              </a:rPr>
              <a:t> EU </a:t>
            </a:r>
            <a:r>
              <a:rPr lang="de-DE" altLang="de-DE" sz="1800" err="1">
                <a:solidFill>
                  <a:srgbClr val="404040"/>
                </a:solidFill>
                <a:latin typeface="Calibri" panose="020F0502020204030204" pitchFamily="34" charset="0"/>
                <a:cs typeface="Calibri" panose="020F0502020204030204" pitchFamily="34" charset="0"/>
              </a:rPr>
              <a:t>area</a:t>
            </a:r>
            <a:endParaRPr lang="de-DE" altLang="de-DE" sz="1800">
              <a:solidFill>
                <a:srgbClr val="404040"/>
              </a:solidFill>
              <a:latin typeface="Calibri" panose="020F0502020204030204" pitchFamily="34" charset="0"/>
              <a:cs typeface="Calibri" panose="020F0502020204030204" pitchFamily="34" charset="0"/>
            </a:endParaRPr>
          </a:p>
          <a:p>
            <a:pPr>
              <a:lnSpc>
                <a:spcPts val="2340"/>
              </a:lnSpc>
              <a:buClr>
                <a:srgbClr val="0289AE"/>
              </a:buClr>
            </a:pPr>
            <a:r>
              <a:rPr lang="de-DE" altLang="de-DE" sz="1800" err="1">
                <a:solidFill>
                  <a:srgbClr val="404040"/>
                </a:solidFill>
                <a:latin typeface="Calibri" panose="020F0502020204030204" pitchFamily="34" charset="0"/>
                <a:cs typeface="Calibri" panose="020F0502020204030204" pitchFamily="34" charset="0"/>
              </a:rPr>
              <a:t>Issues</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binding</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guidelines</a:t>
            </a:r>
            <a:r>
              <a:rPr lang="de-DE" altLang="de-DE" sz="1800">
                <a:solidFill>
                  <a:srgbClr val="404040"/>
                </a:solidFill>
                <a:latin typeface="Calibri" panose="020F0502020204030204" pitchFamily="34" charset="0"/>
                <a:cs typeface="Calibri" panose="020F0502020204030204" pitchFamily="34" charset="0"/>
              </a:rPr>
              <a:t>, </a:t>
            </a:r>
            <a:r>
              <a:rPr lang="de-DE" altLang="de-DE" sz="1800" err="1">
                <a:solidFill>
                  <a:srgbClr val="404040"/>
                </a:solidFill>
                <a:latin typeface="Calibri" panose="020F0502020204030204" pitchFamily="34" charset="0"/>
                <a:cs typeface="Calibri" panose="020F0502020204030204" pitchFamily="34" charset="0"/>
              </a:rPr>
              <a:t>including</a:t>
            </a:r>
            <a:r>
              <a:rPr lang="de-DE" altLang="de-DE" sz="1800">
                <a:solidFill>
                  <a:srgbClr val="404040"/>
                </a:solidFill>
                <a:latin typeface="Calibri" panose="020F0502020204030204" pitchFamily="34" charset="0"/>
                <a:cs typeface="Calibri" panose="020F0502020204030204" pitchFamily="34" charset="0"/>
              </a:rPr>
              <a:t> on </a:t>
            </a:r>
            <a:r>
              <a:rPr lang="de-DE" altLang="de-DE" sz="1800" err="1">
                <a:solidFill>
                  <a:srgbClr val="404040"/>
                </a:solidFill>
                <a:latin typeface="Calibri" panose="020F0502020204030204" pitchFamily="34" charset="0"/>
                <a:cs typeface="Calibri" panose="020F0502020204030204" pitchFamily="34" charset="0"/>
              </a:rPr>
              <a:t>lending</a:t>
            </a:r>
            <a:endParaRPr lang="de-DE" altLang="de-DE" sz="1800">
              <a:solidFill>
                <a:srgbClr val="404040"/>
              </a:solidFill>
              <a:latin typeface="Calibri" panose="020F0502020204030204" pitchFamily="34" charset="0"/>
              <a:cs typeface="Calibri" panose="020F0502020204030204" pitchFamily="34" charset="0"/>
            </a:endParaRPr>
          </a:p>
          <a:p>
            <a:pPr>
              <a:lnSpc>
                <a:spcPts val="2340"/>
              </a:lnSpc>
              <a:buClr>
                <a:srgbClr val="0289AE"/>
              </a:buClr>
            </a:pPr>
            <a:endParaRPr lang="de-DE" altLang="de-DE" sz="1800">
              <a:solidFill>
                <a:srgbClr val="404040"/>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3C814F27-A90A-6D48-2E68-B0345939C1C1}"/>
              </a:ext>
            </a:extLst>
          </p:cNvPr>
          <p:cNvSpPr txBox="1"/>
          <p:nvPr/>
        </p:nvSpPr>
        <p:spPr>
          <a:xfrm>
            <a:off x="3249225" y="3893104"/>
            <a:ext cx="7132794" cy="964367"/>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62A844"/>
              </a:buClr>
            </a:pPr>
            <a:r>
              <a:rPr lang="en-US" sz="1800">
                <a:solidFill>
                  <a:srgbClr val="404040"/>
                </a:solidFill>
                <a:latin typeface="Calibri" panose="020F0502020204030204" pitchFamily="34" charset="0"/>
                <a:cs typeface="Calibri" panose="020F0502020204030204" pitchFamily="34" charset="0"/>
              </a:rPr>
              <a:t>Guidelines EBA/GL/2020/06 (revised 2024) come into force</a:t>
            </a:r>
          </a:p>
          <a:p>
            <a:pPr>
              <a:lnSpc>
                <a:spcPts val="2340"/>
              </a:lnSpc>
              <a:buClr>
                <a:srgbClr val="62A844"/>
              </a:buClr>
            </a:pPr>
            <a:r>
              <a:rPr lang="en-US" sz="1800">
                <a:solidFill>
                  <a:srgbClr val="404040"/>
                </a:solidFill>
                <a:latin typeface="Calibri" panose="020F0502020204030204" pitchFamily="34" charset="0"/>
                <a:cs typeface="Calibri" panose="020F0502020204030204" pitchFamily="34" charset="0"/>
              </a:rPr>
              <a:t>Banks must systematically assess ESG risks – for every loan they grant</a:t>
            </a:r>
          </a:p>
          <a:p>
            <a:pPr>
              <a:lnSpc>
                <a:spcPts val="2340"/>
              </a:lnSpc>
              <a:buClr>
                <a:srgbClr val="62A844"/>
              </a:buClr>
            </a:pPr>
            <a:r>
              <a:rPr lang="en-US" sz="1800">
                <a:solidFill>
                  <a:srgbClr val="404040"/>
                </a:solidFill>
                <a:latin typeface="Calibri" panose="020F0502020204030204" pitchFamily="34" charset="0"/>
                <a:cs typeface="Calibri" panose="020F0502020204030204" pitchFamily="34" charset="0"/>
              </a:rPr>
              <a:t>Banks are not acting voluntarily → but are driven by regulation</a:t>
            </a:r>
          </a:p>
        </p:txBody>
      </p:sp>
      <p:sp>
        <p:nvSpPr>
          <p:cNvPr id="3" name="TextBox 2">
            <a:extLst>
              <a:ext uri="{FF2B5EF4-FFF2-40B4-BE49-F238E27FC236}">
                <a16:creationId xmlns:a16="http://schemas.microsoft.com/office/drawing/2014/main" id="{03BA3348-054E-6035-6817-C998D74700DC}"/>
              </a:ext>
            </a:extLst>
          </p:cNvPr>
          <p:cNvSpPr txBox="1"/>
          <p:nvPr/>
        </p:nvSpPr>
        <p:spPr>
          <a:xfrm>
            <a:off x="3249226" y="1486990"/>
            <a:ext cx="6345878" cy="430887"/>
          </a:xfrm>
          <a:prstGeom prst="rect">
            <a:avLst/>
          </a:prstGeom>
          <a:noFill/>
        </p:spPr>
        <p:txBody>
          <a:bodyPr wrap="square">
            <a:spAutoFit/>
          </a:bodyPr>
          <a:lstStyle/>
          <a:p>
            <a:pPr marL="0" indent="0">
              <a:buNone/>
            </a:pPr>
            <a:r>
              <a:rPr lang="de-DE" sz="2200" b="1">
                <a:solidFill>
                  <a:srgbClr val="046D68"/>
                </a:solidFill>
              </a:rPr>
              <a:t>EBA: European </a:t>
            </a:r>
            <a:r>
              <a:rPr lang="de-DE" sz="2200" b="1" err="1">
                <a:solidFill>
                  <a:srgbClr val="046D68"/>
                </a:solidFill>
              </a:rPr>
              <a:t>banking</a:t>
            </a:r>
            <a:r>
              <a:rPr lang="de-DE" sz="2200" b="1">
                <a:solidFill>
                  <a:srgbClr val="046D68"/>
                </a:solidFill>
              </a:rPr>
              <a:t> </a:t>
            </a:r>
            <a:r>
              <a:rPr lang="de-DE" sz="2200" b="1" err="1">
                <a:solidFill>
                  <a:srgbClr val="046D68"/>
                </a:solidFill>
              </a:rPr>
              <a:t>supervisory</a:t>
            </a:r>
            <a:r>
              <a:rPr lang="de-DE" sz="2200" b="1">
                <a:solidFill>
                  <a:srgbClr val="046D68"/>
                </a:solidFill>
              </a:rPr>
              <a:t> </a:t>
            </a:r>
            <a:r>
              <a:rPr lang="de-DE" sz="2200" b="1" err="1">
                <a:solidFill>
                  <a:srgbClr val="046D68"/>
                </a:solidFill>
              </a:rPr>
              <a:t>authority</a:t>
            </a:r>
            <a:endParaRPr lang="de-DE" sz="2200" b="1">
              <a:solidFill>
                <a:srgbClr val="046D68"/>
              </a:solidFill>
            </a:endParaRPr>
          </a:p>
        </p:txBody>
      </p:sp>
      <p:sp>
        <p:nvSpPr>
          <p:cNvPr id="8" name="TextBox 7">
            <a:extLst>
              <a:ext uri="{FF2B5EF4-FFF2-40B4-BE49-F238E27FC236}">
                <a16:creationId xmlns:a16="http://schemas.microsoft.com/office/drawing/2014/main" id="{8D984603-0D87-CC83-6DBE-9BF3F925BED3}"/>
              </a:ext>
            </a:extLst>
          </p:cNvPr>
          <p:cNvSpPr txBox="1"/>
          <p:nvPr/>
        </p:nvSpPr>
        <p:spPr>
          <a:xfrm>
            <a:off x="3249225" y="3266020"/>
            <a:ext cx="6803446" cy="430887"/>
          </a:xfrm>
          <a:prstGeom prst="rect">
            <a:avLst/>
          </a:prstGeom>
          <a:noFill/>
        </p:spPr>
        <p:txBody>
          <a:bodyPr wrap="square">
            <a:spAutoFit/>
          </a:bodyPr>
          <a:lstStyle/>
          <a:p>
            <a:pPr marL="0" indent="0">
              <a:buNone/>
            </a:pPr>
            <a:r>
              <a:rPr lang="de-DE" sz="2200" b="1" err="1">
                <a:solidFill>
                  <a:srgbClr val="369670"/>
                </a:solidFill>
              </a:rPr>
              <a:t>What</a:t>
            </a:r>
            <a:r>
              <a:rPr lang="de-DE" sz="2200" b="1">
                <a:solidFill>
                  <a:srgbClr val="369670"/>
                </a:solidFill>
              </a:rPr>
              <a:t> </a:t>
            </a:r>
            <a:r>
              <a:rPr lang="de-DE" sz="2200" b="1" err="1">
                <a:solidFill>
                  <a:srgbClr val="369670"/>
                </a:solidFill>
              </a:rPr>
              <a:t>is</a:t>
            </a:r>
            <a:r>
              <a:rPr lang="de-DE" sz="2200" b="1">
                <a:solidFill>
                  <a:srgbClr val="369670"/>
                </a:solidFill>
              </a:rPr>
              <a:t> </a:t>
            </a:r>
            <a:r>
              <a:rPr lang="de-DE" sz="2200" b="1" err="1">
                <a:solidFill>
                  <a:srgbClr val="369670"/>
                </a:solidFill>
              </a:rPr>
              <a:t>new</a:t>
            </a:r>
            <a:r>
              <a:rPr lang="de-DE" sz="2200" b="1">
                <a:solidFill>
                  <a:srgbClr val="369670"/>
                </a:solidFill>
              </a:rPr>
              <a:t> on 30. June 2025?</a:t>
            </a:r>
          </a:p>
        </p:txBody>
      </p:sp>
      <p:sp>
        <p:nvSpPr>
          <p:cNvPr id="13" name="TextBox 12">
            <a:extLst>
              <a:ext uri="{FF2B5EF4-FFF2-40B4-BE49-F238E27FC236}">
                <a16:creationId xmlns:a16="http://schemas.microsoft.com/office/drawing/2014/main" id="{E28452D2-0D4F-7A74-1529-A7F0E3D40AE6}"/>
              </a:ext>
            </a:extLst>
          </p:cNvPr>
          <p:cNvSpPr txBox="1"/>
          <p:nvPr/>
        </p:nvSpPr>
        <p:spPr>
          <a:xfrm>
            <a:off x="3249225" y="4960927"/>
            <a:ext cx="7231261" cy="430887"/>
          </a:xfrm>
          <a:prstGeom prst="rect">
            <a:avLst/>
          </a:prstGeom>
          <a:noFill/>
        </p:spPr>
        <p:txBody>
          <a:bodyPr wrap="square">
            <a:spAutoFit/>
          </a:bodyPr>
          <a:lstStyle/>
          <a:p>
            <a:pPr marL="0" indent="0">
              <a:buNone/>
            </a:pPr>
            <a:r>
              <a:rPr lang="de-DE" sz="2200" b="1">
                <a:solidFill>
                  <a:srgbClr val="EFA820"/>
                </a:solidFill>
              </a:rPr>
              <a:t>Warum betrifft das Ihr Unternehmen?</a:t>
            </a:r>
          </a:p>
        </p:txBody>
      </p:sp>
      <p:sp>
        <p:nvSpPr>
          <p:cNvPr id="26" name="Textfeld 3">
            <a:extLst>
              <a:ext uri="{FF2B5EF4-FFF2-40B4-BE49-F238E27FC236}">
                <a16:creationId xmlns:a16="http://schemas.microsoft.com/office/drawing/2014/main" id="{0A37EB5D-3698-3B7E-2334-008187BAEF2D}"/>
              </a:ext>
            </a:extLst>
          </p:cNvPr>
          <p:cNvSpPr txBox="1"/>
          <p:nvPr/>
        </p:nvSpPr>
        <p:spPr>
          <a:xfrm>
            <a:off x="368608" y="347816"/>
            <a:ext cx="11454784" cy="579646"/>
          </a:xfrm>
          <a:prstGeom prst="rect">
            <a:avLst/>
          </a:prstGeom>
          <a:noFill/>
        </p:spPr>
        <p:txBody>
          <a:bodyPr wrap="square" lIns="91440" tIns="45720" rIns="91440" bIns="45720" anchor="t">
            <a:spAutoFit/>
          </a:bodyPr>
          <a:lstStyle/>
          <a:p>
            <a:pPr>
              <a:lnSpc>
                <a:spcPts val="3820"/>
              </a:lnSpc>
            </a:pPr>
            <a:r>
              <a:rPr lang="en-US" sz="3600" b="1">
                <a:solidFill>
                  <a:srgbClr val="007772"/>
                </a:solidFill>
                <a:latin typeface="Calibri" panose="020F0502020204030204" pitchFamily="34" charset="0"/>
                <a:cs typeface="Calibri" panose="020F0502020204030204" pitchFamily="34" charset="0"/>
              </a:rPr>
              <a:t>What is the EBA – and why does it affect your company?</a:t>
            </a:r>
          </a:p>
        </p:txBody>
      </p:sp>
      <p:cxnSp>
        <p:nvCxnSpPr>
          <p:cNvPr id="27" name="Straight Connector 26">
            <a:extLst>
              <a:ext uri="{FF2B5EF4-FFF2-40B4-BE49-F238E27FC236}">
                <a16:creationId xmlns:a16="http://schemas.microsoft.com/office/drawing/2014/main" id="{1BC7C740-02AA-0510-567F-F95616DCC7BE}"/>
              </a:ext>
            </a:extLst>
          </p:cNvPr>
          <p:cNvCxnSpPr>
            <a:cxnSpLocks/>
          </p:cNvCxnSpPr>
          <p:nvPr/>
        </p:nvCxnSpPr>
        <p:spPr>
          <a:xfrm>
            <a:off x="-9994" y="1121945"/>
            <a:ext cx="11503613"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28" name="Freeform 27">
            <a:extLst>
              <a:ext uri="{FF2B5EF4-FFF2-40B4-BE49-F238E27FC236}">
                <a16:creationId xmlns:a16="http://schemas.microsoft.com/office/drawing/2014/main" id="{57271C9A-C5FF-ADD2-AB9D-46C9DD4FBE46}"/>
              </a:ext>
            </a:extLst>
          </p:cNvPr>
          <p:cNvSpPr/>
          <p:nvPr/>
        </p:nvSpPr>
        <p:spPr>
          <a:xfrm rot="16200000" flipH="1">
            <a:off x="10943552" y="1497896"/>
            <a:ext cx="974348" cy="498421"/>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4028929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5C50D-3D7E-CCDB-E245-06C750CB7A2F}"/>
            </a:ext>
          </a:extLst>
        </p:cNvPr>
        <p:cNvGrpSpPr/>
        <p:nvPr/>
      </p:nvGrpSpPr>
      <p:grpSpPr>
        <a:xfrm>
          <a:off x="0" y="0"/>
          <a:ext cx="0" cy="0"/>
          <a:chOff x="0" y="0"/>
          <a:chExt cx="0" cy="0"/>
        </a:xfrm>
      </p:grpSpPr>
      <p:grpSp>
        <p:nvGrpSpPr>
          <p:cNvPr id="3" name="Google Shape;1267;p35">
            <a:extLst>
              <a:ext uri="{FF2B5EF4-FFF2-40B4-BE49-F238E27FC236}">
                <a16:creationId xmlns:a16="http://schemas.microsoft.com/office/drawing/2014/main" id="{768700CE-42AF-07F9-69FA-C19257AAEFE1}"/>
              </a:ext>
            </a:extLst>
          </p:cNvPr>
          <p:cNvGrpSpPr/>
          <p:nvPr/>
        </p:nvGrpSpPr>
        <p:grpSpPr>
          <a:xfrm>
            <a:off x="661896" y="1424865"/>
            <a:ext cx="2407270" cy="3871339"/>
            <a:chOff x="531450" y="1429155"/>
            <a:chExt cx="1346700" cy="2165745"/>
          </a:xfrm>
        </p:grpSpPr>
        <p:sp>
          <p:nvSpPr>
            <p:cNvPr id="4" name="Google Shape;1268;p35">
              <a:extLst>
                <a:ext uri="{FF2B5EF4-FFF2-40B4-BE49-F238E27FC236}">
                  <a16:creationId xmlns:a16="http://schemas.microsoft.com/office/drawing/2014/main" id="{9E249EF7-1B4A-21D9-615D-5ABE6151E011}"/>
                </a:ext>
              </a:extLst>
            </p:cNvPr>
            <p:cNvSpPr/>
            <p:nvPr/>
          </p:nvSpPr>
          <p:spPr>
            <a:xfrm rot="10800000">
              <a:off x="531450" y="2248200"/>
              <a:ext cx="1346700" cy="1346700"/>
            </a:xfrm>
            <a:prstGeom prst="arc">
              <a:avLst>
                <a:gd name="adj1" fmla="val 10811050"/>
                <a:gd name="adj2" fmla="val 0"/>
              </a:avLst>
            </a:prstGeom>
            <a:noFill/>
            <a:ln w="76200" cap="flat" cmpd="sng">
              <a:solidFill>
                <a:srgbClr val="00777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5" name="Google Shape;1269;p35">
              <a:extLst>
                <a:ext uri="{FF2B5EF4-FFF2-40B4-BE49-F238E27FC236}">
                  <a16:creationId xmlns:a16="http://schemas.microsoft.com/office/drawing/2014/main" id="{7D3F4438-91C8-8112-8B59-9352470C3233}"/>
                </a:ext>
              </a:extLst>
            </p:cNvPr>
            <p:cNvCxnSpPr>
              <a:cxnSpLocks/>
            </p:cNvCxnSpPr>
            <p:nvPr/>
          </p:nvCxnSpPr>
          <p:spPr>
            <a:xfrm flipV="1">
              <a:off x="531450" y="1429155"/>
              <a:ext cx="0" cy="1500388"/>
            </a:xfrm>
            <a:prstGeom prst="straightConnector1">
              <a:avLst/>
            </a:prstGeom>
            <a:noFill/>
            <a:ln w="76200" cap="flat" cmpd="sng">
              <a:solidFill>
                <a:srgbClr val="007772"/>
              </a:solidFill>
              <a:prstDash val="solid"/>
              <a:round/>
              <a:headEnd type="none" w="med" len="med"/>
              <a:tailEnd type="none" w="med" len="med"/>
            </a:ln>
          </p:spPr>
        </p:cxnSp>
        <p:grpSp>
          <p:nvGrpSpPr>
            <p:cNvPr id="8" name="Google Shape;1272;p35">
              <a:extLst>
                <a:ext uri="{FF2B5EF4-FFF2-40B4-BE49-F238E27FC236}">
                  <a16:creationId xmlns:a16="http://schemas.microsoft.com/office/drawing/2014/main" id="{AD5E6043-4845-ADC5-9797-C330C9B53FB5}"/>
                </a:ext>
              </a:extLst>
            </p:cNvPr>
            <p:cNvGrpSpPr/>
            <p:nvPr/>
          </p:nvGrpSpPr>
          <p:grpSpPr>
            <a:xfrm>
              <a:off x="836677" y="2561257"/>
              <a:ext cx="736471" cy="737029"/>
              <a:chOff x="836677" y="2561257"/>
              <a:chExt cx="736471" cy="737029"/>
            </a:xfrm>
          </p:grpSpPr>
          <p:sp>
            <p:nvSpPr>
              <p:cNvPr id="12" name="Google Shape;1273;p35">
                <a:extLst>
                  <a:ext uri="{FF2B5EF4-FFF2-40B4-BE49-F238E27FC236}">
                    <a16:creationId xmlns:a16="http://schemas.microsoft.com/office/drawing/2014/main" id="{48809A1C-0C12-DDCF-9120-ADD51B0030D3}"/>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07772"/>
              </a:solidFill>
              <a:ln>
                <a:solidFill>
                  <a:srgbClr val="00777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13" name="Google Shape;1274;p35">
                <a:extLst>
                  <a:ext uri="{FF2B5EF4-FFF2-40B4-BE49-F238E27FC236}">
                    <a16:creationId xmlns:a16="http://schemas.microsoft.com/office/drawing/2014/main" id="{658E0DF6-B5BE-E82F-E950-23A8B74939E7}"/>
                  </a:ext>
                </a:extLst>
              </p:cNvPr>
              <p:cNvSpPr/>
              <p:nvPr/>
            </p:nvSpPr>
            <p:spPr>
              <a:xfrm>
                <a:off x="948635" y="2674263"/>
                <a:ext cx="510900" cy="510900"/>
              </a:xfrm>
              <a:prstGeom prst="ellipse">
                <a:avLst/>
              </a:prstGeom>
              <a:solidFill>
                <a:srgbClr val="FFFFFF"/>
              </a:solidFill>
              <a:ln>
                <a:solidFill>
                  <a:srgbClr val="007772"/>
                </a:solid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nvGrpSpPr>
          <p:cNvPr id="14" name="Google Shape;1278;p35">
            <a:extLst>
              <a:ext uri="{FF2B5EF4-FFF2-40B4-BE49-F238E27FC236}">
                <a16:creationId xmlns:a16="http://schemas.microsoft.com/office/drawing/2014/main" id="{559CC074-5144-9A5D-B465-7EBD844AF91D}"/>
              </a:ext>
            </a:extLst>
          </p:cNvPr>
          <p:cNvGrpSpPr/>
          <p:nvPr/>
        </p:nvGrpSpPr>
        <p:grpSpPr>
          <a:xfrm>
            <a:off x="5487915" y="2888935"/>
            <a:ext cx="2407268" cy="2407268"/>
            <a:chOff x="3225325" y="2248200"/>
            <a:chExt cx="1346700" cy="1346700"/>
          </a:xfrm>
        </p:grpSpPr>
        <p:sp>
          <p:nvSpPr>
            <p:cNvPr id="15" name="Google Shape;1279;p35">
              <a:extLst>
                <a:ext uri="{FF2B5EF4-FFF2-40B4-BE49-F238E27FC236}">
                  <a16:creationId xmlns:a16="http://schemas.microsoft.com/office/drawing/2014/main" id="{D5800372-1718-0ACE-A4EE-1563D5F3A30F}"/>
                </a:ext>
              </a:extLst>
            </p:cNvPr>
            <p:cNvSpPr/>
            <p:nvPr/>
          </p:nvSpPr>
          <p:spPr>
            <a:xfrm rot="10800000">
              <a:off x="3225325" y="2248200"/>
              <a:ext cx="1346700" cy="1346700"/>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8" name="Google Shape;1282;p35">
              <a:extLst>
                <a:ext uri="{FF2B5EF4-FFF2-40B4-BE49-F238E27FC236}">
                  <a16:creationId xmlns:a16="http://schemas.microsoft.com/office/drawing/2014/main" id="{65C12E32-EC0D-1E56-222B-3AB5BA8951B8}"/>
                </a:ext>
              </a:extLst>
            </p:cNvPr>
            <p:cNvGrpSpPr/>
            <p:nvPr/>
          </p:nvGrpSpPr>
          <p:grpSpPr>
            <a:xfrm>
              <a:off x="3530407" y="2561257"/>
              <a:ext cx="736471" cy="737029"/>
              <a:chOff x="3530407" y="2561257"/>
              <a:chExt cx="736471" cy="737029"/>
            </a:xfrm>
          </p:grpSpPr>
          <p:sp>
            <p:nvSpPr>
              <p:cNvPr id="22" name="Google Shape;1283;p35">
                <a:extLst>
                  <a:ext uri="{FF2B5EF4-FFF2-40B4-BE49-F238E27FC236}">
                    <a16:creationId xmlns:a16="http://schemas.microsoft.com/office/drawing/2014/main" id="{D9749859-6DF5-DEF6-B8D6-1BB0FBFEA305}"/>
                  </a:ext>
                </a:extLst>
              </p:cNvPr>
              <p:cNvSpPr/>
              <p:nvPr/>
            </p:nvSpPr>
            <p:spPr>
              <a:xfrm>
                <a:off x="353040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solidFill>
                  <a:srgbClr val="62A844"/>
                </a:solid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23" name="Google Shape;1284;p35">
                <a:extLst>
                  <a:ext uri="{FF2B5EF4-FFF2-40B4-BE49-F238E27FC236}">
                    <a16:creationId xmlns:a16="http://schemas.microsoft.com/office/drawing/2014/main" id="{3329F8AF-E389-DDE5-AF0F-6ECA5BA5355B}"/>
                  </a:ext>
                </a:extLst>
              </p:cNvPr>
              <p:cNvSpPr/>
              <p:nvPr/>
            </p:nvSpPr>
            <p:spPr>
              <a:xfrm>
                <a:off x="3643185" y="2674263"/>
                <a:ext cx="510900" cy="510900"/>
              </a:xfrm>
              <a:prstGeom prst="ellipse">
                <a:avLst/>
              </a:prstGeom>
              <a:solidFill>
                <a:srgbClr val="FFFFFF"/>
              </a:solidFill>
              <a:ln>
                <a:solidFill>
                  <a:srgbClr val="62A844"/>
                </a:solid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a:solidFill>
                    <a:schemeClr val="accent3"/>
                  </a:solidFill>
                  <a:latin typeface="Calibri" panose="020F0502020204030204" pitchFamily="34" charset="0"/>
                  <a:cs typeface="Calibri" panose="020F0502020204030204" pitchFamily="34" charset="0"/>
                </a:endParaRPr>
              </a:p>
            </p:txBody>
          </p:sp>
        </p:grpSp>
      </p:grpSp>
      <p:grpSp>
        <p:nvGrpSpPr>
          <p:cNvPr id="33" name="Google Shape;1297;p35">
            <a:extLst>
              <a:ext uri="{FF2B5EF4-FFF2-40B4-BE49-F238E27FC236}">
                <a16:creationId xmlns:a16="http://schemas.microsoft.com/office/drawing/2014/main" id="{4B67E2D7-257F-4FC5-E87F-1805563FD87E}"/>
              </a:ext>
            </a:extLst>
          </p:cNvPr>
          <p:cNvGrpSpPr/>
          <p:nvPr/>
        </p:nvGrpSpPr>
        <p:grpSpPr>
          <a:xfrm>
            <a:off x="3066713" y="2900421"/>
            <a:ext cx="2413170" cy="2413169"/>
            <a:chOff x="1876776" y="2254625"/>
            <a:chExt cx="1350000" cy="1350000"/>
          </a:xfrm>
        </p:grpSpPr>
        <p:sp>
          <p:nvSpPr>
            <p:cNvPr id="34" name="Google Shape;1298;p35">
              <a:extLst>
                <a:ext uri="{FF2B5EF4-FFF2-40B4-BE49-F238E27FC236}">
                  <a16:creationId xmlns:a16="http://schemas.microsoft.com/office/drawing/2014/main" id="{C08A7909-E7FC-E134-86F2-534AE2522FE4}"/>
                </a:ext>
              </a:extLst>
            </p:cNvPr>
            <p:cNvSpPr/>
            <p:nvPr/>
          </p:nvSpPr>
          <p:spPr>
            <a:xfrm>
              <a:off x="1876776" y="2254625"/>
              <a:ext cx="1350000" cy="1350000"/>
            </a:xfrm>
            <a:prstGeom prst="arc">
              <a:avLst>
                <a:gd name="adj1" fmla="val 10811050"/>
                <a:gd name="adj2" fmla="val 0"/>
              </a:avLst>
            </a:prstGeom>
            <a:noFill/>
            <a:ln w="76200" cap="flat" cmpd="sng">
              <a:solidFill>
                <a:srgbClr val="379A6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37" name="Google Shape;1301;p35">
              <a:extLst>
                <a:ext uri="{FF2B5EF4-FFF2-40B4-BE49-F238E27FC236}">
                  <a16:creationId xmlns:a16="http://schemas.microsoft.com/office/drawing/2014/main" id="{4401E339-A06B-CEAA-8A60-B0626E804CC7}"/>
                </a:ext>
              </a:extLst>
            </p:cNvPr>
            <p:cNvGrpSpPr/>
            <p:nvPr/>
          </p:nvGrpSpPr>
          <p:grpSpPr>
            <a:xfrm>
              <a:off x="2183542" y="2561257"/>
              <a:ext cx="736471" cy="737029"/>
              <a:chOff x="2183542" y="2561257"/>
              <a:chExt cx="736471" cy="737029"/>
            </a:xfrm>
          </p:grpSpPr>
          <p:sp>
            <p:nvSpPr>
              <p:cNvPr id="41" name="Google Shape;1302;p35">
                <a:extLst>
                  <a:ext uri="{FF2B5EF4-FFF2-40B4-BE49-F238E27FC236}">
                    <a16:creationId xmlns:a16="http://schemas.microsoft.com/office/drawing/2014/main" id="{6D55BA0F-C4BF-A468-F8A1-2CED9D19E13B}"/>
                  </a:ext>
                </a:extLst>
              </p:cNvPr>
              <p:cNvSpPr/>
              <p:nvPr/>
            </p:nvSpPr>
            <p:spPr>
              <a:xfrm>
                <a:off x="218354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79A67"/>
              </a:solidFill>
              <a:ln>
                <a:solidFill>
                  <a:srgbClr val="379A67"/>
                </a:solid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42" name="Google Shape;1303;p35">
                <a:extLst>
                  <a:ext uri="{FF2B5EF4-FFF2-40B4-BE49-F238E27FC236}">
                    <a16:creationId xmlns:a16="http://schemas.microsoft.com/office/drawing/2014/main" id="{57616CEC-156E-522A-AB56-804C15F07094}"/>
                  </a:ext>
                </a:extLst>
              </p:cNvPr>
              <p:cNvSpPr/>
              <p:nvPr/>
            </p:nvSpPr>
            <p:spPr>
              <a:xfrm>
                <a:off x="2296297" y="2674263"/>
                <a:ext cx="510900" cy="510900"/>
              </a:xfrm>
              <a:prstGeom prst="ellipse">
                <a:avLst/>
              </a:prstGeom>
              <a:solidFill>
                <a:srgbClr val="FFFFFF"/>
              </a:solidFill>
              <a:ln>
                <a:solidFill>
                  <a:srgbClr val="379A67"/>
                </a:solid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a:solidFill>
                    <a:schemeClr val="accent2"/>
                  </a:solidFill>
                  <a:latin typeface="Calibri" panose="020F0502020204030204" pitchFamily="34" charset="0"/>
                  <a:cs typeface="Calibri" panose="020F0502020204030204" pitchFamily="34" charset="0"/>
                </a:endParaRPr>
              </a:p>
            </p:txBody>
          </p:sp>
        </p:grpSp>
      </p:grpSp>
      <p:grpSp>
        <p:nvGrpSpPr>
          <p:cNvPr id="43" name="Google Shape;1307;p35">
            <a:extLst>
              <a:ext uri="{FF2B5EF4-FFF2-40B4-BE49-F238E27FC236}">
                <a16:creationId xmlns:a16="http://schemas.microsoft.com/office/drawing/2014/main" id="{D4EE4FBF-CC0B-0E7A-E815-DA80FD13A398}"/>
              </a:ext>
            </a:extLst>
          </p:cNvPr>
          <p:cNvGrpSpPr/>
          <p:nvPr/>
        </p:nvGrpSpPr>
        <p:grpSpPr>
          <a:xfrm>
            <a:off x="7892466" y="2900422"/>
            <a:ext cx="2413168" cy="2413169"/>
            <a:chOff x="4570501" y="2254625"/>
            <a:chExt cx="1350000" cy="1350000"/>
          </a:xfrm>
        </p:grpSpPr>
        <p:sp>
          <p:nvSpPr>
            <p:cNvPr id="44" name="Google Shape;1308;p35">
              <a:extLst>
                <a:ext uri="{FF2B5EF4-FFF2-40B4-BE49-F238E27FC236}">
                  <a16:creationId xmlns:a16="http://schemas.microsoft.com/office/drawing/2014/main" id="{466CBE53-9AC5-44DE-F71F-A9DE758E4894}"/>
                </a:ext>
              </a:extLst>
            </p:cNvPr>
            <p:cNvSpPr/>
            <p:nvPr/>
          </p:nvSpPr>
          <p:spPr>
            <a:xfrm>
              <a:off x="4570501" y="2254625"/>
              <a:ext cx="1350000" cy="1350000"/>
            </a:xfrm>
            <a:prstGeom prst="arc">
              <a:avLst>
                <a:gd name="adj1" fmla="val 10811050"/>
                <a:gd name="adj2" fmla="val 0"/>
              </a:avLst>
            </a:prstGeom>
            <a:noFill/>
            <a:ln w="76200" cap="flat" cmpd="sng">
              <a:solidFill>
                <a:srgbClr val="98C68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47" name="Google Shape;1311;p35">
              <a:extLst>
                <a:ext uri="{FF2B5EF4-FFF2-40B4-BE49-F238E27FC236}">
                  <a16:creationId xmlns:a16="http://schemas.microsoft.com/office/drawing/2014/main" id="{3C92284E-38F2-7F0A-D81A-260DD0BF01B1}"/>
                </a:ext>
              </a:extLst>
            </p:cNvPr>
            <p:cNvGrpSpPr/>
            <p:nvPr/>
          </p:nvGrpSpPr>
          <p:grpSpPr>
            <a:xfrm>
              <a:off x="4877272" y="2561257"/>
              <a:ext cx="736471" cy="737029"/>
              <a:chOff x="4877272" y="2561257"/>
              <a:chExt cx="736471" cy="737029"/>
            </a:xfrm>
          </p:grpSpPr>
          <p:sp>
            <p:nvSpPr>
              <p:cNvPr id="51" name="Google Shape;1312;p35">
                <a:extLst>
                  <a:ext uri="{FF2B5EF4-FFF2-40B4-BE49-F238E27FC236}">
                    <a16:creationId xmlns:a16="http://schemas.microsoft.com/office/drawing/2014/main" id="{BBBF9167-91E4-284B-7DB0-15B6E6A04310}"/>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alpha val="67000"/>
                </a:srgbClr>
              </a:solidFill>
              <a:ln>
                <a:solidFill>
                  <a:srgbClr val="98C685"/>
                </a:solid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52" name="Google Shape;1313;p35">
                <a:extLst>
                  <a:ext uri="{FF2B5EF4-FFF2-40B4-BE49-F238E27FC236}">
                    <a16:creationId xmlns:a16="http://schemas.microsoft.com/office/drawing/2014/main" id="{F6781A96-44EA-9AB8-74BA-4DCCF87F3F00}"/>
                  </a:ext>
                </a:extLst>
              </p:cNvPr>
              <p:cNvSpPr/>
              <p:nvPr/>
            </p:nvSpPr>
            <p:spPr>
              <a:xfrm>
                <a:off x="4990072" y="2674263"/>
                <a:ext cx="510900" cy="510900"/>
              </a:xfrm>
              <a:prstGeom prst="ellipse">
                <a:avLst/>
              </a:prstGeom>
              <a:solidFill>
                <a:srgbClr val="FFFFFF"/>
              </a:solidFill>
              <a:ln>
                <a:solidFill>
                  <a:srgbClr val="98C685"/>
                </a:solid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a:solidFill>
                    <a:schemeClr val="accent4"/>
                  </a:solidFill>
                  <a:latin typeface="Calibri" panose="020F0502020204030204" pitchFamily="34" charset="0"/>
                  <a:cs typeface="Calibri" panose="020F0502020204030204" pitchFamily="34" charset="0"/>
                </a:endParaRPr>
              </a:p>
            </p:txBody>
          </p:sp>
        </p:grpSp>
      </p:grpSp>
      <p:sp>
        <p:nvSpPr>
          <p:cNvPr id="85" name="Google Shape;1306;p35">
            <a:extLst>
              <a:ext uri="{FF2B5EF4-FFF2-40B4-BE49-F238E27FC236}">
                <a16:creationId xmlns:a16="http://schemas.microsoft.com/office/drawing/2014/main" id="{FE8C5052-926A-B76C-8347-44DFAE080BBE}"/>
              </a:ext>
            </a:extLst>
          </p:cNvPr>
          <p:cNvSpPr txBox="1"/>
          <p:nvPr/>
        </p:nvSpPr>
        <p:spPr>
          <a:xfrm>
            <a:off x="3086148" y="5616216"/>
            <a:ext cx="2451600" cy="1078955"/>
          </a:xfrm>
          <a:prstGeom prst="rect">
            <a:avLst/>
          </a:prstGeom>
          <a:noFill/>
          <a:ln>
            <a:noFill/>
          </a:ln>
        </p:spPr>
        <p:txBody>
          <a:bodyPr spcFirstLastPara="1" wrap="square" lIns="91425" tIns="91425" rIns="91425" bIns="91425" anchor="t" anchorCtr="0">
            <a:noAutofit/>
          </a:bodyPr>
          <a:lstStyle/>
          <a:p>
            <a:pPr algn="ctr">
              <a:lnSpc>
                <a:spcPts val="1620"/>
              </a:lnSpc>
            </a:pPr>
            <a:r>
              <a:rPr lang="en-IE" sz="2000" b="1">
                <a:solidFill>
                  <a:srgbClr val="404040"/>
                </a:solidFill>
                <a:latin typeface="Calibri" panose="020F0502020204030204" pitchFamily="34" charset="0"/>
                <a:ea typeface="Fira Sans"/>
                <a:cs typeface="Calibri" panose="020F0502020204030204" pitchFamily="34" charset="0"/>
                <a:sym typeface="Fira Sans"/>
              </a:rPr>
              <a:t>Governance Structures </a:t>
            </a:r>
          </a:p>
          <a:p>
            <a:pPr algn="ctr"/>
            <a:endParaRPr lang="en-IE" sz="800">
              <a:solidFill>
                <a:srgbClr val="404040"/>
              </a:solidFill>
              <a:latin typeface="Calibri" panose="020F0502020204030204" pitchFamily="34" charset="0"/>
              <a:ea typeface="Fira Sans"/>
              <a:cs typeface="Calibri" panose="020F0502020204030204" pitchFamily="34" charset="0"/>
              <a:sym typeface="Fira Sans"/>
            </a:endParaRPr>
          </a:p>
          <a:p>
            <a:pPr algn="ctr">
              <a:lnSpc>
                <a:spcPts val="1620"/>
              </a:lnSpc>
            </a:pPr>
            <a:r>
              <a:rPr lang="en-IE" sz="1600">
                <a:solidFill>
                  <a:srgbClr val="404040"/>
                </a:solidFill>
                <a:latin typeface="Calibri" panose="020F0502020204030204" pitchFamily="34" charset="0"/>
                <a:ea typeface="Fira Sans"/>
                <a:cs typeface="Calibri" panose="020F0502020204030204" pitchFamily="34" charset="0"/>
                <a:sym typeface="Fira Sans"/>
              </a:rPr>
              <a:t>(Rn. 45-52) ESG in </a:t>
            </a:r>
          </a:p>
          <a:p>
            <a:pPr algn="ctr">
              <a:lnSpc>
                <a:spcPts val="1620"/>
              </a:lnSpc>
            </a:pPr>
            <a:r>
              <a:rPr lang="en-IE" sz="1600">
                <a:solidFill>
                  <a:srgbClr val="404040"/>
                </a:solidFill>
                <a:latin typeface="Calibri" panose="020F0502020204030204" pitchFamily="34" charset="0"/>
                <a:ea typeface="Fira Sans"/>
                <a:cs typeface="Calibri" panose="020F0502020204030204" pitchFamily="34" charset="0"/>
                <a:sym typeface="Fira Sans"/>
              </a:rPr>
              <a:t>Anchor corporate strategy</a:t>
            </a:r>
          </a:p>
          <a:p>
            <a:pPr algn="ctr">
              <a:lnSpc>
                <a:spcPts val="1620"/>
              </a:lnSpc>
            </a:pPr>
            <a:endParaRPr lang="en-IE" sz="2000">
              <a:solidFill>
                <a:srgbClr val="404040"/>
              </a:solidFill>
              <a:latin typeface="Calibri" panose="020F0502020204030204" pitchFamily="34" charset="0"/>
              <a:ea typeface="Fira Sans"/>
              <a:cs typeface="Calibri" panose="020F0502020204030204" pitchFamily="34" charset="0"/>
              <a:sym typeface="Fira Sans"/>
            </a:endParaRPr>
          </a:p>
        </p:txBody>
      </p:sp>
      <p:sp>
        <p:nvSpPr>
          <p:cNvPr id="88" name="Google Shape;1316;p35">
            <a:extLst>
              <a:ext uri="{FF2B5EF4-FFF2-40B4-BE49-F238E27FC236}">
                <a16:creationId xmlns:a16="http://schemas.microsoft.com/office/drawing/2014/main" id="{FBF3485A-387A-E402-0180-629659C18245}"/>
              </a:ext>
            </a:extLst>
          </p:cNvPr>
          <p:cNvSpPr txBox="1"/>
          <p:nvPr/>
        </p:nvSpPr>
        <p:spPr>
          <a:xfrm>
            <a:off x="7862568" y="5531693"/>
            <a:ext cx="2451600" cy="1079491"/>
          </a:xfrm>
          <a:prstGeom prst="rect">
            <a:avLst/>
          </a:prstGeom>
          <a:noFill/>
          <a:ln>
            <a:noFill/>
          </a:ln>
        </p:spPr>
        <p:txBody>
          <a:bodyPr spcFirstLastPara="1" wrap="square" lIns="91425" tIns="91425" rIns="91425" bIns="91425" anchor="t" anchorCtr="0">
            <a:noAutofit/>
          </a:bodyPr>
          <a:lstStyle/>
          <a:p>
            <a:pPr algn="ctr">
              <a:lnSpc>
                <a:spcPts val="1620"/>
              </a:lnSpc>
            </a:pPr>
            <a:r>
              <a:rPr lang="en-IE" sz="2000" b="1">
                <a:solidFill>
                  <a:srgbClr val="404040"/>
                </a:solidFill>
                <a:latin typeface="Calibri" panose="020F0502020204030204" pitchFamily="34" charset="0"/>
                <a:ea typeface="Fira Sans"/>
                <a:cs typeface="Calibri" panose="020F0502020204030204" pitchFamily="34" charset="0"/>
                <a:sym typeface="Fira Sans"/>
              </a:rPr>
              <a:t>Monitoring </a:t>
            </a:r>
          </a:p>
          <a:p>
            <a:pPr algn="ctr"/>
            <a:endParaRPr lang="en-IE" sz="800">
              <a:solidFill>
                <a:srgbClr val="404040"/>
              </a:solidFill>
              <a:latin typeface="Calibri" panose="020F0502020204030204" pitchFamily="34" charset="0"/>
              <a:ea typeface="Fira Sans"/>
              <a:cs typeface="Calibri" panose="020F0502020204030204" pitchFamily="34" charset="0"/>
              <a:sym typeface="Fira Sans"/>
            </a:endParaRPr>
          </a:p>
          <a:p>
            <a:pPr algn="ctr">
              <a:lnSpc>
                <a:spcPts val="1620"/>
              </a:lnSpc>
            </a:pPr>
            <a:r>
              <a:rPr lang="en-IE" sz="1600">
                <a:solidFill>
                  <a:srgbClr val="404040"/>
                </a:solidFill>
                <a:latin typeface="Calibri" panose="020F0502020204030204" pitchFamily="34" charset="0"/>
                <a:ea typeface="Fira Sans"/>
                <a:cs typeface="Calibri" panose="020F0502020204030204" pitchFamily="34" charset="0"/>
                <a:sym typeface="Fira Sans"/>
              </a:rPr>
              <a:t>(Rn. 214-218) </a:t>
            </a:r>
          </a:p>
          <a:p>
            <a:pPr algn="ctr">
              <a:lnSpc>
                <a:spcPts val="1620"/>
              </a:lnSpc>
            </a:pPr>
            <a:r>
              <a:rPr lang="en-IE" sz="1600">
                <a:solidFill>
                  <a:srgbClr val="404040"/>
                </a:solidFill>
                <a:latin typeface="Calibri" panose="020F0502020204030204" pitchFamily="34" charset="0"/>
                <a:ea typeface="Fira Sans"/>
                <a:cs typeface="Calibri" panose="020F0502020204030204" pitchFamily="34" charset="0"/>
                <a:sym typeface="Fira Sans"/>
              </a:rPr>
              <a:t>Continuous ESG-monitoring</a:t>
            </a:r>
          </a:p>
          <a:p>
            <a:pPr algn="ctr">
              <a:lnSpc>
                <a:spcPts val="1620"/>
              </a:lnSpc>
            </a:pPr>
            <a:endParaRPr lang="en-IE" sz="2000">
              <a:solidFill>
                <a:srgbClr val="404040"/>
              </a:solidFill>
              <a:latin typeface="Calibri" panose="020F0502020204030204" pitchFamily="34" charset="0"/>
              <a:ea typeface="Fira Sans"/>
              <a:cs typeface="Calibri" panose="020F0502020204030204" pitchFamily="34" charset="0"/>
              <a:sym typeface="Fira Sans"/>
            </a:endParaRPr>
          </a:p>
        </p:txBody>
      </p:sp>
      <p:sp>
        <p:nvSpPr>
          <p:cNvPr id="96" name="Google Shape;1277;p35">
            <a:extLst>
              <a:ext uri="{FF2B5EF4-FFF2-40B4-BE49-F238E27FC236}">
                <a16:creationId xmlns:a16="http://schemas.microsoft.com/office/drawing/2014/main" id="{B700ED75-5250-F7F7-F330-390314BC3F84}"/>
              </a:ext>
            </a:extLst>
          </p:cNvPr>
          <p:cNvSpPr txBox="1"/>
          <p:nvPr/>
        </p:nvSpPr>
        <p:spPr>
          <a:xfrm>
            <a:off x="1393627" y="4047915"/>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a:solidFill>
                  <a:srgbClr val="007772"/>
                </a:solidFill>
                <a:latin typeface="Calibri" panose="020F0502020204030204" pitchFamily="34" charset="0"/>
                <a:ea typeface="Fira Sans"/>
                <a:cs typeface="Calibri" panose="020F0502020204030204" pitchFamily="34" charset="0"/>
                <a:sym typeface="Fira Sans"/>
              </a:rPr>
              <a:t>01</a:t>
            </a:r>
            <a:endParaRPr sz="4800" b="1">
              <a:solidFill>
                <a:srgbClr val="007772"/>
              </a:solidFill>
              <a:latin typeface="Calibri" panose="020F0502020204030204" pitchFamily="34" charset="0"/>
              <a:ea typeface="Fira Sans"/>
              <a:cs typeface="Calibri" panose="020F0502020204030204" pitchFamily="34" charset="0"/>
              <a:sym typeface="Fira Sans"/>
            </a:endParaRPr>
          </a:p>
        </p:txBody>
      </p:sp>
      <p:sp>
        <p:nvSpPr>
          <p:cNvPr id="97" name="Google Shape;1277;p35">
            <a:extLst>
              <a:ext uri="{FF2B5EF4-FFF2-40B4-BE49-F238E27FC236}">
                <a16:creationId xmlns:a16="http://schemas.microsoft.com/office/drawing/2014/main" id="{F5E447A4-BF29-D952-DB9D-9ADE2B5D7E81}"/>
              </a:ext>
            </a:extLst>
          </p:cNvPr>
          <p:cNvSpPr txBox="1"/>
          <p:nvPr/>
        </p:nvSpPr>
        <p:spPr>
          <a:xfrm>
            <a:off x="3828678" y="4047915"/>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a:solidFill>
                  <a:srgbClr val="379A67"/>
                </a:solidFill>
                <a:latin typeface="Calibri" panose="020F0502020204030204" pitchFamily="34" charset="0"/>
                <a:ea typeface="Fira Sans"/>
                <a:cs typeface="Calibri" panose="020F0502020204030204" pitchFamily="34" charset="0"/>
                <a:sym typeface="Fira Sans"/>
              </a:rPr>
              <a:t>02</a:t>
            </a:r>
            <a:endParaRPr sz="4800" b="1">
              <a:solidFill>
                <a:srgbClr val="379A67"/>
              </a:solidFill>
              <a:latin typeface="Calibri" panose="020F0502020204030204" pitchFamily="34" charset="0"/>
              <a:ea typeface="Fira Sans"/>
              <a:cs typeface="Calibri" panose="020F0502020204030204" pitchFamily="34" charset="0"/>
              <a:sym typeface="Fira Sans"/>
            </a:endParaRPr>
          </a:p>
        </p:txBody>
      </p:sp>
      <p:sp>
        <p:nvSpPr>
          <p:cNvPr id="100" name="Google Shape;1277;p35">
            <a:extLst>
              <a:ext uri="{FF2B5EF4-FFF2-40B4-BE49-F238E27FC236}">
                <a16:creationId xmlns:a16="http://schemas.microsoft.com/office/drawing/2014/main" id="{CCECDD35-6B77-E794-9B67-8BC05355E9EB}"/>
              </a:ext>
            </a:extLst>
          </p:cNvPr>
          <p:cNvSpPr txBox="1"/>
          <p:nvPr/>
        </p:nvSpPr>
        <p:spPr>
          <a:xfrm>
            <a:off x="6196779" y="4047915"/>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a:solidFill>
                  <a:srgbClr val="62A844"/>
                </a:solidFill>
                <a:latin typeface="Calibri" panose="020F0502020204030204" pitchFamily="34" charset="0"/>
                <a:ea typeface="Fira Sans"/>
                <a:cs typeface="Calibri" panose="020F0502020204030204" pitchFamily="34" charset="0"/>
                <a:sym typeface="Fira Sans"/>
              </a:rPr>
              <a:t>03</a:t>
            </a:r>
            <a:endParaRPr sz="4800" b="1">
              <a:solidFill>
                <a:srgbClr val="62A844"/>
              </a:solidFill>
              <a:latin typeface="Calibri" panose="020F0502020204030204" pitchFamily="34" charset="0"/>
              <a:ea typeface="Fira Sans"/>
              <a:cs typeface="Calibri" panose="020F0502020204030204" pitchFamily="34" charset="0"/>
              <a:sym typeface="Fira Sans"/>
            </a:endParaRPr>
          </a:p>
        </p:txBody>
      </p:sp>
      <p:sp>
        <p:nvSpPr>
          <p:cNvPr id="101" name="Google Shape;1277;p35">
            <a:extLst>
              <a:ext uri="{FF2B5EF4-FFF2-40B4-BE49-F238E27FC236}">
                <a16:creationId xmlns:a16="http://schemas.microsoft.com/office/drawing/2014/main" id="{E87254D4-6BAB-80AC-32F7-AABF128BA5BB}"/>
              </a:ext>
            </a:extLst>
          </p:cNvPr>
          <p:cNvSpPr txBox="1"/>
          <p:nvPr/>
        </p:nvSpPr>
        <p:spPr>
          <a:xfrm>
            <a:off x="8631831" y="4047915"/>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a:solidFill>
                  <a:srgbClr val="98C685"/>
                </a:solidFill>
                <a:latin typeface="Calibri" panose="020F0502020204030204" pitchFamily="34" charset="0"/>
                <a:ea typeface="Fira Sans"/>
                <a:cs typeface="Calibri" panose="020F0502020204030204" pitchFamily="34" charset="0"/>
                <a:sym typeface="Fira Sans"/>
              </a:rPr>
              <a:t>04</a:t>
            </a:r>
            <a:endParaRPr sz="4800" b="1">
              <a:solidFill>
                <a:srgbClr val="98C685"/>
              </a:solidFill>
              <a:latin typeface="Calibri" panose="020F0502020204030204" pitchFamily="34" charset="0"/>
              <a:ea typeface="Fira Sans"/>
              <a:cs typeface="Calibri" panose="020F0502020204030204" pitchFamily="34" charset="0"/>
              <a:sym typeface="Fira Sans"/>
            </a:endParaRPr>
          </a:p>
        </p:txBody>
      </p:sp>
      <p:sp>
        <p:nvSpPr>
          <p:cNvPr id="38" name="Freeform 37">
            <a:extLst>
              <a:ext uri="{FF2B5EF4-FFF2-40B4-BE49-F238E27FC236}">
                <a16:creationId xmlns:a16="http://schemas.microsoft.com/office/drawing/2014/main" id="{D17EC681-7832-85A3-4C0F-0C262E32A1FA}"/>
              </a:ext>
            </a:extLst>
          </p:cNvPr>
          <p:cNvSpPr/>
          <p:nvPr/>
        </p:nvSpPr>
        <p:spPr>
          <a:xfrm rot="16200000">
            <a:off x="1785897" y="2789790"/>
            <a:ext cx="224862" cy="375889"/>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07772"/>
          </a:solidFill>
          <a:ln w="9525" cap="flat">
            <a:noFill/>
            <a:prstDash val="solid"/>
            <a:miter/>
          </a:ln>
        </p:spPr>
        <p:txBody>
          <a:bodyPr/>
          <a:lstStyle/>
          <a:p>
            <a:endParaRPr lang="en-US"/>
          </a:p>
        </p:txBody>
      </p:sp>
      <p:sp>
        <p:nvSpPr>
          <p:cNvPr id="49" name="Freeform 48">
            <a:extLst>
              <a:ext uri="{FF2B5EF4-FFF2-40B4-BE49-F238E27FC236}">
                <a16:creationId xmlns:a16="http://schemas.microsoft.com/office/drawing/2014/main" id="{F99FA8B0-A83B-DF60-9AE9-5A2387786A36}"/>
              </a:ext>
            </a:extLst>
          </p:cNvPr>
          <p:cNvSpPr/>
          <p:nvPr/>
        </p:nvSpPr>
        <p:spPr>
          <a:xfrm rot="5400000">
            <a:off x="4199516" y="5106293"/>
            <a:ext cx="224864" cy="375892"/>
          </a:xfrm>
          <a:custGeom>
            <a:avLst/>
            <a:gdLst>
              <a:gd name="csX0" fmla="*/ 0 w 319087"/>
              <a:gd name="csY0" fmla="*/ 266700 h 533400"/>
              <a:gd name="csX1" fmla="*/ 200025 w 319087"/>
              <a:gd name="csY1" fmla="*/ 533400 h 533400"/>
              <a:gd name="csX2" fmla="*/ 319088 w 319087"/>
              <a:gd name="csY2" fmla="*/ 533400 h 533400"/>
              <a:gd name="csX3" fmla="*/ 119063 w 319087"/>
              <a:gd name="csY3" fmla="*/ 266700 h 533400"/>
              <a:gd name="csX4" fmla="*/ 319088 w 319087"/>
              <a:gd name="csY4" fmla="*/ 0 h 533400"/>
              <a:gd name="csX5" fmla="*/ 200025 w 319087"/>
              <a:gd name="csY5" fmla="*/ 0 h 533400"/>
              <a:gd name="csX6" fmla="*/ 0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0" y="266700"/>
                </a:moveTo>
                <a:lnTo>
                  <a:pt x="200025" y="533400"/>
                </a:lnTo>
                <a:lnTo>
                  <a:pt x="319088" y="533400"/>
                </a:lnTo>
                <a:lnTo>
                  <a:pt x="119063" y="266700"/>
                </a:lnTo>
                <a:lnTo>
                  <a:pt x="319088" y="0"/>
                </a:lnTo>
                <a:lnTo>
                  <a:pt x="200025" y="0"/>
                </a:lnTo>
                <a:lnTo>
                  <a:pt x="0" y="266700"/>
                </a:lnTo>
                <a:close/>
              </a:path>
            </a:pathLst>
          </a:custGeom>
          <a:solidFill>
            <a:srgbClr val="379A67"/>
          </a:solidFill>
          <a:ln w="9525" cap="flat">
            <a:noFill/>
            <a:prstDash val="solid"/>
            <a:miter/>
          </a:ln>
        </p:spPr>
        <p:txBody>
          <a:bodyPr/>
          <a:lstStyle/>
          <a:p>
            <a:endParaRPr lang="en-US"/>
          </a:p>
        </p:txBody>
      </p:sp>
      <p:sp>
        <p:nvSpPr>
          <p:cNvPr id="59" name="Freeform 58">
            <a:extLst>
              <a:ext uri="{FF2B5EF4-FFF2-40B4-BE49-F238E27FC236}">
                <a16:creationId xmlns:a16="http://schemas.microsoft.com/office/drawing/2014/main" id="{6AAC3C68-B0F1-53C2-0A03-7D7B404E37C8}"/>
              </a:ext>
            </a:extLst>
          </p:cNvPr>
          <p:cNvSpPr/>
          <p:nvPr/>
        </p:nvSpPr>
        <p:spPr>
          <a:xfrm rot="16200000">
            <a:off x="6565274" y="2797989"/>
            <a:ext cx="224862" cy="375889"/>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62A844"/>
          </a:solidFill>
          <a:ln w="9525" cap="flat">
            <a:noFill/>
            <a:prstDash val="solid"/>
            <a:miter/>
          </a:ln>
        </p:spPr>
        <p:txBody>
          <a:bodyPr/>
          <a:lstStyle/>
          <a:p>
            <a:endParaRPr lang="en-US"/>
          </a:p>
        </p:txBody>
      </p:sp>
      <p:sp>
        <p:nvSpPr>
          <p:cNvPr id="60" name="Freeform 59">
            <a:extLst>
              <a:ext uri="{FF2B5EF4-FFF2-40B4-BE49-F238E27FC236}">
                <a16:creationId xmlns:a16="http://schemas.microsoft.com/office/drawing/2014/main" id="{ADC04235-7403-3001-9B46-7469543CA7A2}"/>
              </a:ext>
            </a:extLst>
          </p:cNvPr>
          <p:cNvSpPr/>
          <p:nvPr/>
        </p:nvSpPr>
        <p:spPr>
          <a:xfrm rot="16200000">
            <a:off x="9007605" y="5114492"/>
            <a:ext cx="224864" cy="375892"/>
          </a:xfrm>
          <a:custGeom>
            <a:avLst/>
            <a:gdLst>
              <a:gd name="csX0" fmla="*/ 0 w 319087"/>
              <a:gd name="csY0" fmla="*/ 266700 h 533400"/>
              <a:gd name="csX1" fmla="*/ 200025 w 319087"/>
              <a:gd name="csY1" fmla="*/ 533400 h 533400"/>
              <a:gd name="csX2" fmla="*/ 319088 w 319087"/>
              <a:gd name="csY2" fmla="*/ 533400 h 533400"/>
              <a:gd name="csX3" fmla="*/ 119063 w 319087"/>
              <a:gd name="csY3" fmla="*/ 266700 h 533400"/>
              <a:gd name="csX4" fmla="*/ 319088 w 319087"/>
              <a:gd name="csY4" fmla="*/ 0 h 533400"/>
              <a:gd name="csX5" fmla="*/ 200025 w 319087"/>
              <a:gd name="csY5" fmla="*/ 0 h 533400"/>
              <a:gd name="csX6" fmla="*/ 0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0" y="266700"/>
                </a:moveTo>
                <a:lnTo>
                  <a:pt x="200025" y="533400"/>
                </a:lnTo>
                <a:lnTo>
                  <a:pt x="319088" y="533400"/>
                </a:lnTo>
                <a:lnTo>
                  <a:pt x="119063" y="266700"/>
                </a:lnTo>
                <a:lnTo>
                  <a:pt x="319088" y="0"/>
                </a:lnTo>
                <a:lnTo>
                  <a:pt x="200025" y="0"/>
                </a:lnTo>
                <a:lnTo>
                  <a:pt x="0" y="266700"/>
                </a:lnTo>
                <a:close/>
              </a:path>
            </a:pathLst>
          </a:custGeom>
          <a:solidFill>
            <a:srgbClr val="98C685"/>
          </a:solidFill>
          <a:ln w="9525" cap="flat">
            <a:noFill/>
            <a:prstDash val="solid"/>
            <a:miter/>
          </a:ln>
        </p:spPr>
        <p:txBody>
          <a:bodyPr/>
          <a:lstStyle/>
          <a:p>
            <a:endParaRPr lang="en-US"/>
          </a:p>
        </p:txBody>
      </p:sp>
      <p:cxnSp>
        <p:nvCxnSpPr>
          <p:cNvPr id="61" name="Google Shape;1269;p35">
            <a:extLst>
              <a:ext uri="{FF2B5EF4-FFF2-40B4-BE49-F238E27FC236}">
                <a16:creationId xmlns:a16="http://schemas.microsoft.com/office/drawing/2014/main" id="{B089B031-3C09-0F8F-B014-6A59FB44E78B}"/>
              </a:ext>
            </a:extLst>
          </p:cNvPr>
          <p:cNvCxnSpPr>
            <a:cxnSpLocks/>
          </p:cNvCxnSpPr>
          <p:nvPr/>
        </p:nvCxnSpPr>
        <p:spPr>
          <a:xfrm flipV="1">
            <a:off x="10305634" y="4085217"/>
            <a:ext cx="0" cy="2772783"/>
          </a:xfrm>
          <a:prstGeom prst="straightConnector1">
            <a:avLst/>
          </a:prstGeom>
          <a:noFill/>
          <a:ln w="76200" cap="flat" cmpd="sng">
            <a:solidFill>
              <a:srgbClr val="98C685"/>
            </a:solidFill>
            <a:prstDash val="solid"/>
            <a:round/>
            <a:headEnd type="none" w="med" len="med"/>
            <a:tailEnd type="none" w="med" len="med"/>
          </a:ln>
        </p:spPr>
      </p:cxnSp>
      <p:sp>
        <p:nvSpPr>
          <p:cNvPr id="2" name="Textfeld 3">
            <a:extLst>
              <a:ext uri="{FF2B5EF4-FFF2-40B4-BE49-F238E27FC236}">
                <a16:creationId xmlns:a16="http://schemas.microsoft.com/office/drawing/2014/main" id="{15297ED8-C0D0-51FA-57E5-E3FF1B97F95F}"/>
              </a:ext>
            </a:extLst>
          </p:cNvPr>
          <p:cNvSpPr txBox="1"/>
          <p:nvPr/>
        </p:nvSpPr>
        <p:spPr>
          <a:xfrm>
            <a:off x="477648" y="347599"/>
            <a:ext cx="6659822" cy="1066959"/>
          </a:xfrm>
          <a:prstGeom prst="rect">
            <a:avLst/>
          </a:prstGeom>
          <a:noFill/>
        </p:spPr>
        <p:txBody>
          <a:bodyPr wrap="square" lIns="91440" tIns="45720" rIns="91440" bIns="45720" anchor="t">
            <a:spAutoFit/>
          </a:bodyPr>
          <a:lstStyle/>
          <a:p>
            <a:pPr>
              <a:lnSpc>
                <a:spcPts val="3820"/>
              </a:lnSpc>
            </a:pPr>
            <a:r>
              <a:rPr lang="en-US" sz="3600" b="1">
                <a:solidFill>
                  <a:srgbClr val="007772"/>
                </a:solidFill>
              </a:rPr>
              <a:t>Four Pillars of ESG Integration According to EBA Guidelines</a:t>
            </a:r>
          </a:p>
        </p:txBody>
      </p:sp>
      <p:cxnSp>
        <p:nvCxnSpPr>
          <p:cNvPr id="9" name="Straight Connector 8">
            <a:extLst>
              <a:ext uri="{FF2B5EF4-FFF2-40B4-BE49-F238E27FC236}">
                <a16:creationId xmlns:a16="http://schemas.microsoft.com/office/drawing/2014/main" id="{5DEA48CC-0789-4C2C-C36E-566F1C1C72E1}"/>
              </a:ext>
            </a:extLst>
          </p:cNvPr>
          <p:cNvCxnSpPr>
            <a:cxnSpLocks/>
          </p:cNvCxnSpPr>
          <p:nvPr/>
        </p:nvCxnSpPr>
        <p:spPr>
          <a:xfrm>
            <a:off x="0" y="1424865"/>
            <a:ext cx="7339091"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19" name="Freeform 18">
            <a:extLst>
              <a:ext uri="{FF2B5EF4-FFF2-40B4-BE49-F238E27FC236}">
                <a16:creationId xmlns:a16="http://schemas.microsoft.com/office/drawing/2014/main" id="{2A9231A9-EBB2-7840-B7D3-D17A7ED1AD73}"/>
              </a:ext>
            </a:extLst>
          </p:cNvPr>
          <p:cNvSpPr/>
          <p:nvPr/>
        </p:nvSpPr>
        <p:spPr>
          <a:xfrm rot="11985420" flipH="1">
            <a:off x="7174974" y="82999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
        <p:nvSpPr>
          <p:cNvPr id="24" name="Google Shape;1277;p35">
            <a:extLst>
              <a:ext uri="{FF2B5EF4-FFF2-40B4-BE49-F238E27FC236}">
                <a16:creationId xmlns:a16="http://schemas.microsoft.com/office/drawing/2014/main" id="{30D9A0C4-E45D-DA3E-ABC1-FC6CAE8AFB93}"/>
              </a:ext>
            </a:extLst>
          </p:cNvPr>
          <p:cNvSpPr txBox="1"/>
          <p:nvPr/>
        </p:nvSpPr>
        <p:spPr>
          <a:xfrm>
            <a:off x="672528" y="1646015"/>
            <a:ext cx="2451600" cy="912790"/>
          </a:xfrm>
          <a:prstGeom prst="rect">
            <a:avLst/>
          </a:prstGeom>
          <a:noFill/>
          <a:ln>
            <a:noFill/>
          </a:ln>
        </p:spPr>
        <p:txBody>
          <a:bodyPr spcFirstLastPara="1" wrap="square" lIns="91425" tIns="91425" rIns="91425" bIns="91425" anchor="t" anchorCtr="0">
            <a:noAutofit/>
          </a:bodyPr>
          <a:lstStyle/>
          <a:p>
            <a:pPr algn="ctr">
              <a:lnSpc>
                <a:spcPts val="1620"/>
              </a:lnSpc>
            </a:pPr>
            <a:r>
              <a:rPr lang="en-IE" sz="2000" b="1" err="1">
                <a:solidFill>
                  <a:srgbClr val="404040"/>
                </a:solidFill>
                <a:latin typeface="Calibri" panose="020F0502020204030204" pitchFamily="34" charset="0"/>
                <a:ea typeface="Fira Sans"/>
                <a:cs typeface="Calibri" panose="020F0502020204030204" pitchFamily="34" charset="0"/>
                <a:sym typeface="Fira Sans"/>
              </a:rPr>
              <a:t>Riskevaluation</a:t>
            </a:r>
            <a:r>
              <a:rPr lang="en-IE" sz="2000">
                <a:solidFill>
                  <a:srgbClr val="404040"/>
                </a:solidFill>
                <a:latin typeface="Calibri" panose="020F0502020204030204" pitchFamily="34" charset="0"/>
                <a:ea typeface="Fira Sans"/>
                <a:cs typeface="Calibri" panose="020F0502020204030204" pitchFamily="34" charset="0"/>
                <a:sym typeface="Fira Sans"/>
              </a:rPr>
              <a:t> </a:t>
            </a:r>
          </a:p>
          <a:p>
            <a:pPr algn="ctr"/>
            <a:endParaRPr lang="en-IE" sz="800">
              <a:solidFill>
                <a:srgbClr val="404040"/>
              </a:solidFill>
              <a:latin typeface="Calibri" panose="020F0502020204030204" pitchFamily="34" charset="0"/>
              <a:ea typeface="Fira Sans"/>
              <a:cs typeface="Calibri" panose="020F0502020204030204" pitchFamily="34" charset="0"/>
              <a:sym typeface="Fira Sans"/>
            </a:endParaRPr>
          </a:p>
          <a:p>
            <a:pPr algn="ctr">
              <a:lnSpc>
                <a:spcPts val="1620"/>
              </a:lnSpc>
            </a:pPr>
            <a:r>
              <a:rPr lang="en-IE" sz="1600">
                <a:solidFill>
                  <a:srgbClr val="404040"/>
                </a:solidFill>
                <a:latin typeface="Calibri" panose="020F0502020204030204" pitchFamily="34" charset="0"/>
                <a:ea typeface="Fira Sans"/>
                <a:cs typeface="Calibri" panose="020F0502020204030204" pitchFamily="34" charset="0"/>
                <a:sym typeface="Fira Sans"/>
              </a:rPr>
              <a:t>(Rn. 93-98) </a:t>
            </a:r>
          </a:p>
          <a:p>
            <a:pPr algn="ctr">
              <a:lnSpc>
                <a:spcPts val="1620"/>
              </a:lnSpc>
            </a:pPr>
            <a:r>
              <a:rPr lang="en-IE" sz="1600">
                <a:solidFill>
                  <a:srgbClr val="404040"/>
                </a:solidFill>
                <a:latin typeface="Calibri" panose="020F0502020204030204" pitchFamily="34" charset="0"/>
                <a:ea typeface="Fira Sans"/>
                <a:cs typeface="Calibri" panose="020F0502020204030204" pitchFamily="34" charset="0"/>
                <a:sym typeface="Fira Sans"/>
              </a:rPr>
              <a:t>ESG-Factors = creditworthiness factors</a:t>
            </a:r>
          </a:p>
        </p:txBody>
      </p:sp>
      <p:sp>
        <p:nvSpPr>
          <p:cNvPr id="25" name="Google Shape;1287;p35">
            <a:extLst>
              <a:ext uri="{FF2B5EF4-FFF2-40B4-BE49-F238E27FC236}">
                <a16:creationId xmlns:a16="http://schemas.microsoft.com/office/drawing/2014/main" id="{A688B1EE-90EB-9FB2-102D-3DFE4587D274}"/>
              </a:ext>
            </a:extLst>
          </p:cNvPr>
          <p:cNvSpPr txBox="1"/>
          <p:nvPr/>
        </p:nvSpPr>
        <p:spPr>
          <a:xfrm>
            <a:off x="5450917" y="1646014"/>
            <a:ext cx="2451600" cy="1079491"/>
          </a:xfrm>
          <a:prstGeom prst="rect">
            <a:avLst/>
          </a:prstGeom>
          <a:noFill/>
          <a:ln>
            <a:noFill/>
          </a:ln>
        </p:spPr>
        <p:txBody>
          <a:bodyPr spcFirstLastPara="1" wrap="square" lIns="91425" tIns="91425" rIns="91425" bIns="91425" anchor="t" anchorCtr="0">
            <a:noAutofit/>
          </a:bodyPr>
          <a:lstStyle/>
          <a:p>
            <a:pPr algn="ctr">
              <a:lnSpc>
                <a:spcPts val="1620"/>
              </a:lnSpc>
            </a:pPr>
            <a:r>
              <a:rPr lang="en-IE" sz="2000" b="1">
                <a:solidFill>
                  <a:srgbClr val="404040"/>
                </a:solidFill>
                <a:latin typeface="Calibri" panose="020F0502020204030204" pitchFamily="34" charset="0"/>
                <a:ea typeface="Fira Sans"/>
                <a:cs typeface="Calibri" panose="020F0502020204030204" pitchFamily="34" charset="0"/>
                <a:sym typeface="Fira Sans"/>
              </a:rPr>
              <a:t>Credit Granting Processes </a:t>
            </a:r>
          </a:p>
          <a:p>
            <a:pPr algn="ctr"/>
            <a:endParaRPr lang="en-IE" sz="800">
              <a:solidFill>
                <a:srgbClr val="404040"/>
              </a:solidFill>
              <a:latin typeface="Calibri" panose="020F0502020204030204" pitchFamily="34" charset="0"/>
              <a:ea typeface="Fira Sans"/>
              <a:cs typeface="Calibri" panose="020F0502020204030204" pitchFamily="34" charset="0"/>
              <a:sym typeface="Fira Sans"/>
            </a:endParaRPr>
          </a:p>
          <a:p>
            <a:pPr algn="ctr">
              <a:lnSpc>
                <a:spcPts val="1620"/>
              </a:lnSpc>
            </a:pPr>
            <a:r>
              <a:rPr lang="en-IE" sz="1600">
                <a:solidFill>
                  <a:srgbClr val="404040"/>
                </a:solidFill>
                <a:latin typeface="Calibri" panose="020F0502020204030204" pitchFamily="34" charset="0"/>
                <a:ea typeface="Fira Sans"/>
                <a:cs typeface="Calibri" panose="020F0502020204030204" pitchFamily="34" charset="0"/>
                <a:sym typeface="Fira Sans"/>
              </a:rPr>
              <a:t>(Rn. 157-162) </a:t>
            </a:r>
          </a:p>
          <a:p>
            <a:pPr algn="ctr">
              <a:lnSpc>
                <a:spcPts val="1620"/>
              </a:lnSpc>
            </a:pPr>
            <a:r>
              <a:rPr lang="en-IE" sz="1600">
                <a:solidFill>
                  <a:srgbClr val="404040"/>
                </a:solidFill>
                <a:latin typeface="Calibri" panose="020F0502020204030204" pitchFamily="34" charset="0"/>
                <a:ea typeface="Fira Sans"/>
                <a:cs typeface="Calibri" panose="020F0502020204030204" pitchFamily="34" charset="0"/>
                <a:sym typeface="Fira Sans"/>
              </a:rPr>
              <a:t>Scoring, Pricing, </a:t>
            </a:r>
          </a:p>
          <a:p>
            <a:pPr algn="ctr">
              <a:lnSpc>
                <a:spcPts val="1620"/>
              </a:lnSpc>
            </a:pPr>
            <a:r>
              <a:rPr lang="en-IE" sz="1600">
                <a:solidFill>
                  <a:srgbClr val="404040"/>
                </a:solidFill>
                <a:latin typeface="Calibri" panose="020F0502020204030204" pitchFamily="34" charset="0"/>
                <a:ea typeface="Fira Sans"/>
                <a:cs typeface="Calibri" panose="020F0502020204030204" pitchFamily="34" charset="0"/>
                <a:sym typeface="Fira Sans"/>
              </a:rPr>
              <a:t>contract drafting</a:t>
            </a:r>
          </a:p>
          <a:p>
            <a:pPr algn="ctr">
              <a:lnSpc>
                <a:spcPts val="1620"/>
              </a:lnSpc>
            </a:pPr>
            <a:endParaRPr lang="en-IE" sz="2000">
              <a:solidFill>
                <a:srgbClr val="404040"/>
              </a:solidFill>
              <a:latin typeface="Calibri" panose="020F0502020204030204" pitchFamily="34" charset="0"/>
              <a:ea typeface="Fira Sans"/>
              <a:cs typeface="Calibri" panose="020F0502020204030204" pitchFamily="34" charset="0"/>
              <a:sym typeface="Fira Sans"/>
            </a:endParaRPr>
          </a:p>
        </p:txBody>
      </p:sp>
    </p:spTree>
    <p:extLst>
      <p:ext uri="{BB962C8B-B14F-4D97-AF65-F5344CB8AC3E}">
        <p14:creationId xmlns:p14="http://schemas.microsoft.com/office/powerpoint/2010/main" val="9798123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4521253" y="386543"/>
            <a:ext cx="7223435" cy="6049273"/>
            <a:chOff x="9515475" y="838200"/>
            <a:chExt cx="13211557"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379A67">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3245572" y="6324599"/>
              <a:ext cx="9481460"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EA821">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07772">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a:off x="12768265" y="9996488"/>
              <a:ext cx="9481460"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3079185" y="2376489"/>
              <a:ext cx="948146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379A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165599"/>
            </a:xfrm>
            <a:prstGeom prst="rect">
              <a:avLst/>
            </a:prstGeom>
            <a:noFill/>
          </p:spPr>
          <p:txBody>
            <a:bodyPr wrap="square">
              <a:spAutoFit/>
            </a:bodyPr>
            <a:lstStyle/>
            <a:p>
              <a:pPr algn="ctr">
                <a:lnSpc>
                  <a:spcPct val="150000"/>
                </a:lnSpc>
                <a:defRPr/>
              </a:pPr>
              <a:r>
                <a:rPr lang="en-US" sz="7200" b="1" spc="600" baseline="30000">
                  <a:solidFill>
                    <a:srgbClr val="007772"/>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1"/>
              <a:ext cx="2959100" cy="2165599"/>
            </a:xfrm>
            <a:prstGeom prst="rect">
              <a:avLst/>
            </a:prstGeom>
            <a:noFill/>
          </p:spPr>
          <p:txBody>
            <a:bodyPr wrap="square">
              <a:spAutoFit/>
            </a:bodyPr>
            <a:lstStyle/>
            <a:p>
              <a:pPr algn="ctr">
                <a:lnSpc>
                  <a:spcPct val="150000"/>
                </a:lnSpc>
                <a:defRPr/>
              </a:pPr>
              <a:r>
                <a:rPr lang="en-US" sz="7200" b="1" spc="600" baseline="30000">
                  <a:solidFill>
                    <a:srgbClr val="379A67"/>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2"/>
              <a:ext cx="2841623" cy="2165599"/>
            </a:xfrm>
            <a:prstGeom prst="rect">
              <a:avLst/>
            </a:prstGeom>
            <a:noFill/>
          </p:spPr>
          <p:txBody>
            <a:bodyPr wrap="square">
              <a:spAutoFit/>
            </a:bodyPr>
            <a:lstStyle/>
            <a:p>
              <a:pPr algn="ctr">
                <a:lnSpc>
                  <a:spcPct val="150000"/>
                </a:lnSpc>
                <a:defRPr/>
              </a:pPr>
              <a:r>
                <a:rPr lang="en-US" sz="7200" b="1" spc="600" baseline="30000">
                  <a:solidFill>
                    <a:srgbClr val="EEA821"/>
                  </a:solidFill>
                  <a:latin typeface="Calibri" panose="020F0502020204030204" pitchFamily="34" charset="0"/>
                  <a:ea typeface="Roboto Cn" pitchFamily="2" charset="0"/>
                  <a:cs typeface="Calibri" panose="020F0502020204030204" pitchFamily="34" charset="0"/>
                </a:rPr>
                <a:t>03</a:t>
              </a:r>
            </a:p>
          </p:txBody>
        </p:sp>
      </p:grpSp>
      <p:sp>
        <p:nvSpPr>
          <p:cNvPr id="9" name="TextBox 34">
            <a:extLst>
              <a:ext uri="{FF2B5EF4-FFF2-40B4-BE49-F238E27FC236}">
                <a16:creationId xmlns:a16="http://schemas.microsoft.com/office/drawing/2014/main" id="{CD6E0B36-27DA-7E06-490A-CC72E8CCFC1E}"/>
              </a:ext>
            </a:extLst>
          </p:cNvPr>
          <p:cNvSpPr txBox="1"/>
          <p:nvPr/>
        </p:nvSpPr>
        <p:spPr>
          <a:xfrm>
            <a:off x="7287365" y="5116914"/>
            <a:ext cx="3993780" cy="1169551"/>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2140"/>
              </a:lnSpc>
              <a:buNone/>
            </a:pPr>
            <a:r>
              <a:rPr lang="de-DE" sz="1900" u="sng">
                <a:solidFill>
                  <a:srgbClr val="404040"/>
                </a:solidFill>
                <a:latin typeface="Calibri" panose="020F0502020204030204" pitchFamily="34" charset="0"/>
                <a:cs typeface="Calibri" panose="020F0502020204030204" pitchFamily="34" charset="0"/>
              </a:rPr>
              <a:t>No</a:t>
            </a:r>
            <a:r>
              <a:rPr lang="de-DE" sz="1900">
                <a:solidFill>
                  <a:srgbClr val="404040"/>
                </a:solidFill>
                <a:latin typeface="Calibri" panose="020F0502020204030204" pitchFamily="34" charset="0"/>
                <a:cs typeface="Calibri" panose="020F0502020204030204" pitchFamily="34" charset="0"/>
              </a:rPr>
              <a:t> formal </a:t>
            </a:r>
            <a:r>
              <a:rPr lang="de-DE" sz="1900" err="1">
                <a:solidFill>
                  <a:srgbClr val="404040"/>
                </a:solidFill>
                <a:latin typeface="Calibri" panose="020F0502020204030204" pitchFamily="34" charset="0"/>
                <a:cs typeface="Calibri" panose="020F0502020204030204" pitchFamily="34" charset="0"/>
              </a:rPr>
              <a:t>Duties</a:t>
            </a:r>
            <a:r>
              <a:rPr lang="de-DE" sz="1900">
                <a:solidFill>
                  <a:srgbClr val="404040"/>
                </a:solidFill>
                <a:latin typeface="Calibri" panose="020F0502020204030204" pitchFamily="34" charset="0"/>
                <a:cs typeface="Calibri" panose="020F0502020204030204" pitchFamily="34" charset="0"/>
              </a:rPr>
              <a:t> </a:t>
            </a:r>
            <a:r>
              <a:rPr lang="de-DE" sz="1900" err="1">
                <a:solidFill>
                  <a:srgbClr val="404040"/>
                </a:solidFill>
                <a:latin typeface="Calibri" panose="020F0502020204030204" pitchFamily="34" charset="0"/>
                <a:cs typeface="Calibri" panose="020F0502020204030204" pitchFamily="34" charset="0"/>
              </a:rPr>
              <a:t>to</a:t>
            </a:r>
            <a:r>
              <a:rPr lang="de-DE" sz="1900">
                <a:solidFill>
                  <a:srgbClr val="404040"/>
                </a:solidFill>
                <a:latin typeface="Calibri" panose="020F0502020204030204" pitchFamily="34" charset="0"/>
                <a:cs typeface="Calibri" panose="020F0502020204030204" pitchFamily="34" charset="0"/>
              </a:rPr>
              <a:t> EU-Key </a:t>
            </a:r>
            <a:r>
              <a:rPr lang="de-DE" sz="1900" err="1">
                <a:solidFill>
                  <a:srgbClr val="404040"/>
                </a:solidFill>
                <a:latin typeface="Calibri" panose="020F0502020204030204" pitchFamily="34" charset="0"/>
                <a:cs typeface="Calibri" panose="020F0502020204030204" pitchFamily="34" charset="0"/>
              </a:rPr>
              <a:t>figures</a:t>
            </a:r>
            <a:r>
              <a:rPr lang="de-DE" sz="1900">
                <a:solidFill>
                  <a:srgbClr val="404040"/>
                </a:solidFill>
                <a:latin typeface="Calibri" panose="020F0502020204030204" pitchFamily="34" charset="0"/>
                <a:cs typeface="Calibri" panose="020F0502020204030204" pitchFamily="34" charset="0"/>
              </a:rPr>
              <a:t> – but </a:t>
            </a:r>
            <a:r>
              <a:rPr lang="de-DE" sz="1900" err="1">
                <a:solidFill>
                  <a:srgbClr val="404040"/>
                </a:solidFill>
                <a:latin typeface="Calibri" panose="020F0502020204030204" pitchFamily="34" charset="0"/>
                <a:cs typeface="Calibri" panose="020F0502020204030204" pitchFamily="34" charset="0"/>
              </a:rPr>
              <a:t>banks</a:t>
            </a:r>
            <a:r>
              <a:rPr lang="de-DE" sz="1900">
                <a:solidFill>
                  <a:srgbClr val="404040"/>
                </a:solidFill>
                <a:latin typeface="Calibri" panose="020F0502020204030204" pitchFamily="34" charset="0"/>
                <a:cs typeface="Calibri" panose="020F0502020204030204" pitchFamily="34" charset="0"/>
              </a:rPr>
              <a:t> </a:t>
            </a:r>
            <a:r>
              <a:rPr lang="de-DE" sz="1900" err="1">
                <a:solidFill>
                  <a:srgbClr val="404040"/>
                </a:solidFill>
                <a:latin typeface="Calibri" panose="020F0502020204030204" pitchFamily="34" charset="0"/>
                <a:cs typeface="Calibri" panose="020F0502020204030204" pitchFamily="34" charset="0"/>
              </a:rPr>
              <a:t>expect</a:t>
            </a:r>
            <a:r>
              <a:rPr lang="de-DE" sz="1900">
                <a:solidFill>
                  <a:srgbClr val="404040"/>
                </a:solidFill>
                <a:latin typeface="Calibri" panose="020F0502020204030204" pitchFamily="34" charset="0"/>
                <a:cs typeface="Calibri" panose="020F0502020204030204" pitchFamily="34" charset="0"/>
              </a:rPr>
              <a:t> </a:t>
            </a:r>
            <a:r>
              <a:rPr lang="de-DE" sz="1900" b="1">
                <a:solidFill>
                  <a:srgbClr val="404040"/>
                </a:solidFill>
                <a:latin typeface="Calibri" panose="020F0502020204030204" pitchFamily="34" charset="0"/>
                <a:cs typeface="Calibri" panose="020F0502020204030204" pitchFamily="34" charset="0"/>
              </a:rPr>
              <a:t>resilient, </a:t>
            </a:r>
            <a:r>
              <a:rPr lang="de-DE" sz="1900" b="1" err="1">
                <a:solidFill>
                  <a:srgbClr val="404040"/>
                </a:solidFill>
                <a:latin typeface="Calibri" panose="020F0502020204030204" pitchFamily="34" charset="0"/>
                <a:cs typeface="Calibri" panose="020F0502020204030204" pitchFamily="34" charset="0"/>
              </a:rPr>
              <a:t>structured</a:t>
            </a:r>
            <a:r>
              <a:rPr lang="de-DE" sz="1900" b="1">
                <a:solidFill>
                  <a:srgbClr val="404040"/>
                </a:solidFill>
                <a:latin typeface="Calibri" panose="020F0502020204030204" pitchFamily="34" charset="0"/>
                <a:cs typeface="Calibri" panose="020F0502020204030204" pitchFamily="34" charset="0"/>
              </a:rPr>
              <a:t> ESG-</a:t>
            </a:r>
            <a:r>
              <a:rPr lang="de-DE" sz="1900" b="1" err="1">
                <a:solidFill>
                  <a:srgbClr val="404040"/>
                </a:solidFill>
                <a:latin typeface="Calibri" panose="020F0502020204030204" pitchFamily="34" charset="0"/>
                <a:cs typeface="Calibri" panose="020F0502020204030204" pitchFamily="34" charset="0"/>
              </a:rPr>
              <a:t>Informations</a:t>
            </a:r>
            <a:endParaRPr lang="en-CH" sz="1900" b="1">
              <a:solidFill>
                <a:srgbClr val="404040"/>
              </a:solidFill>
              <a:latin typeface="Calibri" panose="020F0502020204030204" pitchFamily="34" charset="0"/>
              <a:cs typeface="Calibri" panose="020F0502020204030204" pitchFamily="34" charset="0"/>
            </a:endParaRPr>
          </a:p>
          <a:p>
            <a:pPr>
              <a:lnSpc>
                <a:spcPts val="2140"/>
              </a:lnSpc>
              <a:buClr>
                <a:srgbClr val="EABB22"/>
              </a:buClr>
              <a:buNone/>
            </a:pPr>
            <a:endParaRPr lang="de-DE" altLang="de-DE" sz="1900">
              <a:solidFill>
                <a:srgbClr val="404040"/>
              </a:solidFill>
              <a:latin typeface="Calibri" panose="020F0502020204030204" pitchFamily="34" charset="0"/>
              <a:cs typeface="Calibri" panose="020F0502020204030204" pitchFamily="34" charset="0"/>
            </a:endParaRPr>
          </a:p>
        </p:txBody>
      </p:sp>
      <p:sp>
        <p:nvSpPr>
          <p:cNvPr id="11" name="TextBox 36">
            <a:extLst>
              <a:ext uri="{FF2B5EF4-FFF2-40B4-BE49-F238E27FC236}">
                <a16:creationId xmlns:a16="http://schemas.microsoft.com/office/drawing/2014/main" id="{F0CBE63A-F926-7756-71AF-F1C12BD593BA}"/>
              </a:ext>
            </a:extLst>
          </p:cNvPr>
          <p:cNvSpPr txBox="1"/>
          <p:nvPr/>
        </p:nvSpPr>
        <p:spPr>
          <a:xfrm>
            <a:off x="7287364" y="1198646"/>
            <a:ext cx="4504143" cy="143885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140"/>
              </a:lnSpc>
              <a:buClr>
                <a:srgbClr val="0289AE"/>
              </a:buClr>
              <a:buNone/>
            </a:pPr>
            <a:r>
              <a:rPr lang="de-DE" altLang="de-DE" sz="1900" err="1">
                <a:solidFill>
                  <a:srgbClr val="404040"/>
                </a:solidFill>
                <a:latin typeface="Calibri" panose="020F0502020204030204" pitchFamily="34" charset="0"/>
                <a:cs typeface="Calibri" panose="020F0502020204030204" pitchFamily="34" charset="0"/>
              </a:rPr>
              <a:t>Which</a:t>
            </a:r>
            <a:r>
              <a:rPr lang="de-DE" altLang="de-DE" sz="1900">
                <a:solidFill>
                  <a:srgbClr val="404040"/>
                </a:solidFill>
                <a:latin typeface="Calibri" panose="020F0502020204030204" pitchFamily="34" charset="0"/>
                <a:cs typeface="Calibri" panose="020F0502020204030204" pitchFamily="34" charset="0"/>
              </a:rPr>
              <a:t> ESG </a:t>
            </a:r>
            <a:r>
              <a:rPr lang="de-DE" altLang="de-DE" sz="1900" err="1">
                <a:solidFill>
                  <a:srgbClr val="404040"/>
                </a:solidFill>
                <a:latin typeface="Calibri" panose="020F0502020204030204" pitchFamily="34" charset="0"/>
                <a:cs typeface="Calibri" panose="020F0502020204030204" pitchFamily="34" charset="0"/>
              </a:rPr>
              <a:t>risks</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could</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affect</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your</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financial</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situation</a:t>
            </a:r>
            <a:r>
              <a:rPr lang="de-DE" altLang="de-DE" sz="1900">
                <a:solidFill>
                  <a:srgbClr val="404040"/>
                </a:solidFill>
                <a:latin typeface="Calibri" panose="020F0502020204030204" pitchFamily="34" charset="0"/>
                <a:cs typeface="Calibri" panose="020F0502020204030204" pitchFamily="34" charset="0"/>
              </a:rPr>
              <a:t> or </a:t>
            </a:r>
            <a:r>
              <a:rPr lang="de-DE" altLang="de-DE" sz="1900" err="1">
                <a:solidFill>
                  <a:srgbClr val="404040"/>
                </a:solidFill>
                <a:latin typeface="Calibri" panose="020F0502020204030204" pitchFamily="34" charset="0"/>
                <a:cs typeface="Calibri" panose="020F0502020204030204" pitchFamily="34" charset="0"/>
              </a:rPr>
              <a:t>ability</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to</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repay</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Example</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transition</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risks</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physical</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risks</a:t>
            </a:r>
            <a:r>
              <a:rPr lang="de-DE" altLang="de-DE" sz="1900">
                <a:solidFill>
                  <a:srgbClr val="404040"/>
                </a:solidFill>
                <a:latin typeface="Calibri" panose="020F0502020204030204" pitchFamily="34" charset="0"/>
                <a:cs typeface="Calibri" panose="020F0502020204030204" pitchFamily="34" charset="0"/>
              </a:rPr>
              <a:t>, social and </a:t>
            </a:r>
            <a:r>
              <a:rPr lang="de-DE" altLang="de-DE" sz="1900" err="1">
                <a:solidFill>
                  <a:srgbClr val="404040"/>
                </a:solidFill>
                <a:latin typeface="Calibri" panose="020F0502020204030204" pitchFamily="34" charset="0"/>
                <a:cs typeface="Calibri" panose="020F0502020204030204" pitchFamily="34" charset="0"/>
              </a:rPr>
              <a:t>governance</a:t>
            </a:r>
            <a:r>
              <a:rPr lang="de-DE" altLang="de-DE" sz="1900">
                <a:solidFill>
                  <a:srgbClr val="404040"/>
                </a:solidFill>
                <a:latin typeface="Calibri" panose="020F0502020204030204" pitchFamily="34" charset="0"/>
                <a:cs typeface="Calibri" panose="020F0502020204030204" pitchFamily="34" charset="0"/>
              </a:rPr>
              <a:t> </a:t>
            </a:r>
            <a:r>
              <a:rPr lang="de-DE" altLang="de-DE" sz="1900" err="1">
                <a:solidFill>
                  <a:srgbClr val="404040"/>
                </a:solidFill>
                <a:latin typeface="Calibri" panose="020F0502020204030204" pitchFamily="34" charset="0"/>
                <a:cs typeface="Calibri" panose="020F0502020204030204" pitchFamily="34" charset="0"/>
              </a:rPr>
              <a:t>factors</a:t>
            </a:r>
            <a:r>
              <a:rPr lang="de-DE" altLang="de-DE" sz="1900">
                <a:solidFill>
                  <a:srgbClr val="404040"/>
                </a:solidFill>
                <a:latin typeface="Calibri" panose="020F0502020204030204" pitchFamily="34" charset="0"/>
                <a:cs typeface="Calibri" panose="020F0502020204030204" pitchFamily="34" charset="0"/>
              </a:rPr>
              <a:t>)</a:t>
            </a:r>
          </a:p>
          <a:p>
            <a:pPr marL="0" indent="0">
              <a:lnSpc>
                <a:spcPts val="2140"/>
              </a:lnSpc>
              <a:buClr>
                <a:srgbClr val="0289AE"/>
              </a:buClr>
              <a:buNone/>
            </a:pPr>
            <a:endParaRPr lang="de-DE" altLang="de-DE" sz="1900">
              <a:solidFill>
                <a:srgbClr val="404040"/>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3C814F27-A90A-6D48-2E68-B0345939C1C1}"/>
              </a:ext>
            </a:extLst>
          </p:cNvPr>
          <p:cNvSpPr txBox="1"/>
          <p:nvPr/>
        </p:nvSpPr>
        <p:spPr>
          <a:xfrm>
            <a:off x="7287364" y="3259994"/>
            <a:ext cx="4174534" cy="90024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140"/>
              </a:lnSpc>
              <a:buClr>
                <a:srgbClr val="62A844"/>
              </a:buClr>
              <a:buNone/>
            </a:pPr>
            <a:r>
              <a:rPr lang="en-US" sz="1900">
                <a:solidFill>
                  <a:srgbClr val="404040"/>
                </a:solidFill>
                <a:latin typeface="Calibri" panose="020F0502020204030204" pitchFamily="34" charset="0"/>
                <a:cs typeface="Calibri" panose="020F0502020204030204" pitchFamily="34" charset="0"/>
              </a:rPr>
              <a:t>Clear responsibilities, ESG anchoring in management, compliance systems, and control processes</a:t>
            </a:r>
          </a:p>
        </p:txBody>
      </p:sp>
      <p:sp>
        <p:nvSpPr>
          <p:cNvPr id="2" name="TextBox 1">
            <a:extLst>
              <a:ext uri="{FF2B5EF4-FFF2-40B4-BE49-F238E27FC236}">
                <a16:creationId xmlns:a16="http://schemas.microsoft.com/office/drawing/2014/main" id="{CC1E914C-E04B-E53F-76BE-2CFDE083C3EA}"/>
              </a:ext>
            </a:extLst>
          </p:cNvPr>
          <p:cNvSpPr txBox="1"/>
          <p:nvPr/>
        </p:nvSpPr>
        <p:spPr>
          <a:xfrm>
            <a:off x="7273455" y="556741"/>
            <a:ext cx="6345878" cy="769441"/>
          </a:xfrm>
          <a:prstGeom prst="rect">
            <a:avLst/>
          </a:prstGeom>
          <a:noFill/>
        </p:spPr>
        <p:txBody>
          <a:bodyPr wrap="square">
            <a:spAutoFit/>
          </a:bodyPr>
          <a:lstStyle/>
          <a:p>
            <a:r>
              <a:rPr lang="de-DE" sz="2200" b="1">
                <a:solidFill>
                  <a:srgbClr val="046D68"/>
                </a:solidFill>
              </a:rPr>
              <a:t>Risk Analysis</a:t>
            </a:r>
          </a:p>
          <a:p>
            <a:endParaRPr lang="de-DE" sz="2200" b="1">
              <a:solidFill>
                <a:srgbClr val="046D68"/>
              </a:solidFill>
            </a:endParaRPr>
          </a:p>
        </p:txBody>
      </p:sp>
      <p:sp>
        <p:nvSpPr>
          <p:cNvPr id="3" name="TextBox 2">
            <a:extLst>
              <a:ext uri="{FF2B5EF4-FFF2-40B4-BE49-F238E27FC236}">
                <a16:creationId xmlns:a16="http://schemas.microsoft.com/office/drawing/2014/main" id="{DE45679A-8461-1050-1700-B28F0C4026E9}"/>
              </a:ext>
            </a:extLst>
          </p:cNvPr>
          <p:cNvSpPr txBox="1"/>
          <p:nvPr/>
        </p:nvSpPr>
        <p:spPr>
          <a:xfrm>
            <a:off x="7273454" y="2701563"/>
            <a:ext cx="6803446" cy="769441"/>
          </a:xfrm>
          <a:prstGeom prst="rect">
            <a:avLst/>
          </a:prstGeom>
          <a:noFill/>
        </p:spPr>
        <p:txBody>
          <a:bodyPr wrap="square">
            <a:spAutoFit/>
          </a:bodyPr>
          <a:lstStyle/>
          <a:p>
            <a:r>
              <a:rPr lang="de-DE" sz="2200" b="1" err="1">
                <a:solidFill>
                  <a:srgbClr val="369670"/>
                </a:solidFill>
              </a:rPr>
              <a:t>Governance</a:t>
            </a:r>
            <a:r>
              <a:rPr lang="de-DE" sz="2200" b="1">
                <a:solidFill>
                  <a:srgbClr val="369670"/>
                </a:solidFill>
              </a:rPr>
              <a:t> </a:t>
            </a:r>
            <a:r>
              <a:rPr lang="de-DE" sz="2200" b="1" err="1">
                <a:solidFill>
                  <a:srgbClr val="369670"/>
                </a:solidFill>
              </a:rPr>
              <a:t>Structures</a:t>
            </a:r>
            <a:endParaRPr lang="de-DE" sz="2200" b="1">
              <a:solidFill>
                <a:srgbClr val="369670"/>
              </a:solidFill>
            </a:endParaRPr>
          </a:p>
          <a:p>
            <a:endParaRPr lang="de-DE" sz="2200" b="1">
              <a:solidFill>
                <a:srgbClr val="369670"/>
              </a:solidFill>
            </a:endParaRPr>
          </a:p>
        </p:txBody>
      </p:sp>
      <p:sp>
        <p:nvSpPr>
          <p:cNvPr id="7" name="TextBox 6">
            <a:extLst>
              <a:ext uri="{FF2B5EF4-FFF2-40B4-BE49-F238E27FC236}">
                <a16:creationId xmlns:a16="http://schemas.microsoft.com/office/drawing/2014/main" id="{7FBE1C02-2F54-E1E9-8BA2-89F0C556EAD7}"/>
              </a:ext>
            </a:extLst>
          </p:cNvPr>
          <p:cNvSpPr txBox="1"/>
          <p:nvPr/>
        </p:nvSpPr>
        <p:spPr>
          <a:xfrm>
            <a:off x="7273455" y="4549398"/>
            <a:ext cx="4363200" cy="769441"/>
          </a:xfrm>
          <a:prstGeom prst="rect">
            <a:avLst/>
          </a:prstGeom>
          <a:noFill/>
        </p:spPr>
        <p:txBody>
          <a:bodyPr wrap="square">
            <a:spAutoFit/>
          </a:bodyPr>
          <a:lstStyle/>
          <a:p>
            <a:r>
              <a:rPr lang="de-DE" sz="2200" b="1" err="1">
                <a:solidFill>
                  <a:srgbClr val="EFA820"/>
                </a:solidFill>
              </a:rPr>
              <a:t>Traceable</a:t>
            </a:r>
            <a:r>
              <a:rPr lang="de-DE" sz="2200" b="1">
                <a:solidFill>
                  <a:srgbClr val="EFA820"/>
                </a:solidFill>
              </a:rPr>
              <a:t> ESG - Daten</a:t>
            </a:r>
          </a:p>
          <a:p>
            <a:endParaRPr lang="de-DE" sz="2200" b="1">
              <a:solidFill>
                <a:srgbClr val="EFA820"/>
              </a:solidFill>
            </a:endParaRPr>
          </a:p>
        </p:txBody>
      </p:sp>
      <p:sp>
        <p:nvSpPr>
          <p:cNvPr id="8" name="Textfeld 3">
            <a:extLst>
              <a:ext uri="{FF2B5EF4-FFF2-40B4-BE49-F238E27FC236}">
                <a16:creationId xmlns:a16="http://schemas.microsoft.com/office/drawing/2014/main" id="{00610EAF-A56B-D75B-3140-727EC8222B9F}"/>
              </a:ext>
            </a:extLst>
          </p:cNvPr>
          <p:cNvSpPr txBox="1"/>
          <p:nvPr/>
        </p:nvSpPr>
        <p:spPr>
          <a:xfrm>
            <a:off x="513727" y="401776"/>
            <a:ext cx="3621974" cy="2041585"/>
          </a:xfrm>
          <a:prstGeom prst="rect">
            <a:avLst/>
          </a:prstGeom>
          <a:noFill/>
        </p:spPr>
        <p:txBody>
          <a:bodyPr wrap="square" lIns="91440" tIns="45720" rIns="91440" bIns="45720" anchor="t">
            <a:spAutoFit/>
          </a:bodyPr>
          <a:lstStyle/>
          <a:p>
            <a:pPr>
              <a:lnSpc>
                <a:spcPts val="3820"/>
              </a:lnSpc>
            </a:pPr>
            <a:r>
              <a:rPr lang="en-US" sz="3600" b="1">
                <a:solidFill>
                  <a:srgbClr val="007772"/>
                </a:solidFill>
                <a:latin typeface="Calibri" panose="020F0502020204030204" pitchFamily="34" charset="0"/>
                <a:cs typeface="Calibri" panose="020F0502020204030204" pitchFamily="34" charset="0"/>
              </a:rPr>
              <a:t>What your Bank wants to know about you In June 2025 – Concrete</a:t>
            </a:r>
          </a:p>
        </p:txBody>
      </p:sp>
      <p:cxnSp>
        <p:nvCxnSpPr>
          <p:cNvPr id="10" name="Straight Connector 9">
            <a:extLst>
              <a:ext uri="{FF2B5EF4-FFF2-40B4-BE49-F238E27FC236}">
                <a16:creationId xmlns:a16="http://schemas.microsoft.com/office/drawing/2014/main" id="{F807F3CE-0893-6918-8135-08D81D8D704D}"/>
              </a:ext>
            </a:extLst>
          </p:cNvPr>
          <p:cNvCxnSpPr>
            <a:cxnSpLocks/>
          </p:cNvCxnSpPr>
          <p:nvPr/>
        </p:nvCxnSpPr>
        <p:spPr>
          <a:xfrm>
            <a:off x="53991" y="2664572"/>
            <a:ext cx="4173647"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13" name="Freeform 12">
            <a:extLst>
              <a:ext uri="{FF2B5EF4-FFF2-40B4-BE49-F238E27FC236}">
                <a16:creationId xmlns:a16="http://schemas.microsoft.com/office/drawing/2014/main" id="{A9087EAC-5F87-A92C-C516-3745B5A556A0}"/>
              </a:ext>
            </a:extLst>
          </p:cNvPr>
          <p:cNvSpPr/>
          <p:nvPr/>
        </p:nvSpPr>
        <p:spPr>
          <a:xfrm rot="2408864">
            <a:off x="3290339" y="311290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34196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07EEB-0D42-4B57-C058-51AA2ABE435C}"/>
            </a:ext>
          </a:extLst>
        </p:cNvPr>
        <p:cNvGrpSpPr/>
        <p:nvPr/>
      </p:nvGrpSpPr>
      <p:grpSpPr>
        <a:xfrm>
          <a:off x="0" y="0"/>
          <a:ext cx="0" cy="0"/>
          <a:chOff x="0" y="0"/>
          <a:chExt cx="0" cy="0"/>
        </a:xfrm>
      </p:grpSpPr>
      <p:sp>
        <p:nvSpPr>
          <p:cNvPr id="15" name="Rounded Rectangle 14">
            <a:extLst>
              <a:ext uri="{FF2B5EF4-FFF2-40B4-BE49-F238E27FC236}">
                <a16:creationId xmlns:a16="http://schemas.microsoft.com/office/drawing/2014/main" id="{8A2BC127-132A-4E89-0441-1E1AB6374E46}"/>
              </a:ext>
            </a:extLst>
          </p:cNvPr>
          <p:cNvSpPr/>
          <p:nvPr/>
        </p:nvSpPr>
        <p:spPr>
          <a:xfrm>
            <a:off x="3459632" y="330478"/>
            <a:ext cx="3965296" cy="3003980"/>
          </a:xfrm>
          <a:prstGeom prst="roundRect">
            <a:avLst>
              <a:gd name="adj" fmla="val 6926"/>
            </a:avLst>
          </a:prstGeom>
          <a:solidFill>
            <a:schemeClr val="bg1"/>
          </a:solidFill>
          <a:ln>
            <a:solidFill>
              <a:srgbClr val="379A67"/>
            </a:solidFill>
          </a:ln>
          <a:effectLst>
            <a:outerShdw blurRad="140149" dist="38100" dir="5400000" sx="92325" sy="92325"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42E4C616-1570-1688-3B61-E0B44B547040}"/>
              </a:ext>
            </a:extLst>
          </p:cNvPr>
          <p:cNvSpPr/>
          <p:nvPr/>
        </p:nvSpPr>
        <p:spPr>
          <a:xfrm>
            <a:off x="7568996" y="330478"/>
            <a:ext cx="3965296" cy="3003980"/>
          </a:xfrm>
          <a:prstGeom prst="roundRect">
            <a:avLst>
              <a:gd name="adj" fmla="val 6926"/>
            </a:avLst>
          </a:prstGeom>
          <a:solidFill>
            <a:schemeClr val="bg1"/>
          </a:solidFill>
          <a:ln>
            <a:solidFill>
              <a:srgbClr val="379A67"/>
            </a:solidFill>
          </a:ln>
          <a:effectLst>
            <a:outerShdw blurRad="140149" dist="38100" dir="5400000" sx="92325" sy="92325"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444A7545-10E6-5F24-904F-D81DFB967475}"/>
              </a:ext>
            </a:extLst>
          </p:cNvPr>
          <p:cNvSpPr/>
          <p:nvPr/>
        </p:nvSpPr>
        <p:spPr>
          <a:xfrm>
            <a:off x="5112211" y="3520334"/>
            <a:ext cx="3965296" cy="3003980"/>
          </a:xfrm>
          <a:prstGeom prst="roundRect">
            <a:avLst>
              <a:gd name="adj" fmla="val 6926"/>
            </a:avLst>
          </a:prstGeom>
          <a:solidFill>
            <a:schemeClr val="bg1"/>
          </a:solidFill>
          <a:ln>
            <a:solidFill>
              <a:srgbClr val="379A67"/>
            </a:solidFill>
          </a:ln>
          <a:effectLst>
            <a:outerShdw blurRad="140149" dist="38100" dir="5400000" sx="92325" sy="92325"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Object 12" hidden="1">
            <a:extLst>
              <a:ext uri="{FF2B5EF4-FFF2-40B4-BE49-F238E27FC236}">
                <a16:creationId xmlns:a16="http://schemas.microsoft.com/office/drawing/2014/main" id="{CF728C9A-E5F8-8825-2F38-916132218A0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CF728C9A-E5F8-8825-2F38-916132218A0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Picture 3" descr="A map of the world surrounded by trees&#10;&#10;AI-generated content may be incorrect.">
            <a:extLst>
              <a:ext uri="{FF2B5EF4-FFF2-40B4-BE49-F238E27FC236}">
                <a16:creationId xmlns:a16="http://schemas.microsoft.com/office/drawing/2014/main" id="{CA6CF376-4F45-C885-6A40-56752563864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7220" t="3365" r="49651" b="6097"/>
          <a:stretch>
            <a:fillRect/>
          </a:stretch>
        </p:blipFill>
        <p:spPr>
          <a:xfrm>
            <a:off x="0" y="9375"/>
            <a:ext cx="3114495" cy="6858002"/>
          </a:xfrm>
          <a:prstGeom prst="rect">
            <a:avLst/>
          </a:prstGeom>
        </p:spPr>
      </p:pic>
      <p:sp>
        <p:nvSpPr>
          <p:cNvPr id="8" name="Rectangle 7">
            <a:extLst>
              <a:ext uri="{FF2B5EF4-FFF2-40B4-BE49-F238E27FC236}">
                <a16:creationId xmlns:a16="http://schemas.microsoft.com/office/drawing/2014/main" id="{53E0A19F-C9E5-F60E-25F2-059F6B57CF75}"/>
              </a:ext>
            </a:extLst>
          </p:cNvPr>
          <p:cNvSpPr/>
          <p:nvPr/>
        </p:nvSpPr>
        <p:spPr>
          <a:xfrm rot="10800000" flipH="1">
            <a:off x="-14649" y="-5"/>
            <a:ext cx="3129143" cy="6876757"/>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07D4F26C-5179-F800-2FAD-9DBC112D4ECE}"/>
              </a:ext>
            </a:extLst>
          </p:cNvPr>
          <p:cNvPicPr>
            <a:picLocks noChangeAspect="1"/>
          </p:cNvPicPr>
          <p:nvPr/>
        </p:nvPicPr>
        <p:blipFill rotWithShape="1">
          <a:blip r:embed="rId6">
            <a:biLevel thresh="25000"/>
            <a:alphaModFix amt="11000"/>
            <a:extLst>
              <a:ext uri="{28A0092B-C50C-407E-A947-70E740481C1C}">
                <a14:useLocalDpi xmlns:a14="http://schemas.microsoft.com/office/drawing/2010/main"/>
              </a:ext>
            </a:extLst>
          </a:blip>
          <a:srcRect l="18897" t="-5456" r="63892" b="7917"/>
          <a:stretch>
            <a:fillRect/>
          </a:stretch>
        </p:blipFill>
        <p:spPr>
          <a:xfrm>
            <a:off x="-12887" y="2237985"/>
            <a:ext cx="2211865" cy="6032345"/>
          </a:xfrm>
          <a:prstGeom prst="rect">
            <a:avLst/>
          </a:prstGeom>
        </p:spPr>
      </p:pic>
      <p:sp>
        <p:nvSpPr>
          <p:cNvPr id="10" name="Textfeld 3">
            <a:extLst>
              <a:ext uri="{FF2B5EF4-FFF2-40B4-BE49-F238E27FC236}">
                <a16:creationId xmlns:a16="http://schemas.microsoft.com/office/drawing/2014/main" id="{A6E7D461-525E-C8EB-47F7-844E50FB0DD8}"/>
              </a:ext>
            </a:extLst>
          </p:cNvPr>
          <p:cNvSpPr txBox="1"/>
          <p:nvPr/>
        </p:nvSpPr>
        <p:spPr>
          <a:xfrm>
            <a:off x="462636" y="592358"/>
            <a:ext cx="2780436" cy="1945404"/>
          </a:xfrm>
          <a:prstGeom prst="rect">
            <a:avLst/>
          </a:prstGeom>
          <a:noFill/>
        </p:spPr>
        <p:txBody>
          <a:bodyPr wrap="square" lIns="91440" tIns="45720" rIns="91440" bIns="45720" anchor="t">
            <a:spAutoFit/>
          </a:bodyPr>
          <a:lstStyle/>
          <a:p>
            <a:pPr>
              <a:lnSpc>
                <a:spcPts val="3620"/>
              </a:lnSpc>
            </a:pPr>
            <a:r>
              <a:rPr lang="en-US" sz="3600" b="1">
                <a:solidFill>
                  <a:schemeClr val="bg1"/>
                </a:solidFill>
              </a:rPr>
              <a:t>Industry &amp; Competitor Check (Toolbox)</a:t>
            </a:r>
          </a:p>
        </p:txBody>
      </p:sp>
      <p:sp>
        <p:nvSpPr>
          <p:cNvPr id="11" name="Graphic 4">
            <a:extLst>
              <a:ext uri="{FF2B5EF4-FFF2-40B4-BE49-F238E27FC236}">
                <a16:creationId xmlns:a16="http://schemas.microsoft.com/office/drawing/2014/main" id="{67D67E3F-7EAE-7992-9D34-544F0AAAADF5}"/>
              </a:ext>
            </a:extLst>
          </p:cNvPr>
          <p:cNvSpPr/>
          <p:nvPr/>
        </p:nvSpPr>
        <p:spPr>
          <a:xfrm>
            <a:off x="3074686" y="364412"/>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a:p>
        </p:txBody>
      </p:sp>
      <p:pic>
        <p:nvPicPr>
          <p:cNvPr id="2" name="Grafik 2">
            <a:extLst>
              <a:ext uri="{FF2B5EF4-FFF2-40B4-BE49-F238E27FC236}">
                <a16:creationId xmlns:a16="http://schemas.microsoft.com/office/drawing/2014/main" id="{6FBD64A4-DC58-94C6-F56A-6EECEDD97EF7}"/>
              </a:ext>
            </a:extLst>
          </p:cNvPr>
          <p:cNvPicPr>
            <a:picLocks noChangeAspect="1"/>
          </p:cNvPicPr>
          <p:nvPr/>
        </p:nvPicPr>
        <p:blipFill>
          <a:blip r:embed="rId7"/>
          <a:srcRect b="18191"/>
          <a:stretch>
            <a:fillRect/>
          </a:stretch>
        </p:blipFill>
        <p:spPr>
          <a:xfrm>
            <a:off x="3505465" y="595995"/>
            <a:ext cx="3789838" cy="2325336"/>
          </a:xfrm>
          <a:prstGeom prst="rect">
            <a:avLst/>
          </a:prstGeom>
        </p:spPr>
      </p:pic>
      <p:pic>
        <p:nvPicPr>
          <p:cNvPr id="12" name="Grafik 3">
            <a:extLst>
              <a:ext uri="{FF2B5EF4-FFF2-40B4-BE49-F238E27FC236}">
                <a16:creationId xmlns:a16="http://schemas.microsoft.com/office/drawing/2014/main" id="{15052B13-0885-E8ED-9641-33D7E81973F6}"/>
              </a:ext>
            </a:extLst>
          </p:cNvPr>
          <p:cNvPicPr>
            <a:picLocks noChangeAspect="1"/>
          </p:cNvPicPr>
          <p:nvPr/>
        </p:nvPicPr>
        <p:blipFill>
          <a:blip r:embed="rId8"/>
          <a:srcRect l="3340" b="13641"/>
          <a:stretch>
            <a:fillRect/>
          </a:stretch>
        </p:blipFill>
        <p:spPr>
          <a:xfrm>
            <a:off x="7674884" y="621082"/>
            <a:ext cx="3751865" cy="2514003"/>
          </a:xfrm>
          <a:prstGeom prst="rect">
            <a:avLst/>
          </a:prstGeom>
        </p:spPr>
      </p:pic>
      <p:pic>
        <p:nvPicPr>
          <p:cNvPr id="14" name="Grafik 6">
            <a:extLst>
              <a:ext uri="{FF2B5EF4-FFF2-40B4-BE49-F238E27FC236}">
                <a16:creationId xmlns:a16="http://schemas.microsoft.com/office/drawing/2014/main" id="{BD10811A-52D0-344D-1D92-B6695149C965}"/>
              </a:ext>
            </a:extLst>
          </p:cNvPr>
          <p:cNvPicPr>
            <a:picLocks noChangeAspect="1"/>
          </p:cNvPicPr>
          <p:nvPr/>
        </p:nvPicPr>
        <p:blipFill>
          <a:blip r:embed="rId9"/>
          <a:srcRect l="1180" b="15396"/>
          <a:stretch>
            <a:fillRect/>
          </a:stretch>
        </p:blipFill>
        <p:spPr>
          <a:xfrm>
            <a:off x="5135127" y="3929691"/>
            <a:ext cx="3835671" cy="2462943"/>
          </a:xfrm>
          <a:prstGeom prst="rect">
            <a:avLst/>
          </a:prstGeom>
        </p:spPr>
      </p:pic>
    </p:spTree>
    <p:extLst>
      <p:ext uri="{BB962C8B-B14F-4D97-AF65-F5344CB8AC3E}">
        <p14:creationId xmlns:p14="http://schemas.microsoft.com/office/powerpoint/2010/main" val="2407296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feld 17">
            <a:extLst>
              <a:ext uri="{FF2B5EF4-FFF2-40B4-BE49-F238E27FC236}">
                <a16:creationId xmlns:a16="http://schemas.microsoft.com/office/drawing/2014/main" id="{458E5622-5F4E-B86A-E35A-DCCAC3EE67A2}"/>
              </a:ext>
            </a:extLst>
          </p:cNvPr>
          <p:cNvSpPr txBox="1"/>
          <p:nvPr/>
        </p:nvSpPr>
        <p:spPr>
          <a:xfrm>
            <a:off x="4379425" y="1730015"/>
            <a:ext cx="7137385" cy="425758"/>
          </a:xfrm>
          <a:prstGeom prst="rect">
            <a:avLst/>
          </a:prstGeom>
          <a:noFill/>
        </p:spPr>
        <p:txBody>
          <a:bodyPr wrap="square" lIns="91440" tIns="45720" rIns="91440" bIns="45720" rtlCol="0" anchor="t">
            <a:spAutoFit/>
          </a:bodyPr>
          <a:lstStyle/>
          <a:p>
            <a:pPr>
              <a:lnSpc>
                <a:spcPts val="2640"/>
              </a:lnSpc>
              <a:defRPr/>
            </a:pPr>
            <a:r>
              <a:rPr lang="en-US" sz="2200">
                <a:solidFill>
                  <a:srgbClr val="404040"/>
                </a:solidFill>
                <a:latin typeface="Calibri" panose="020F0502020204030204" pitchFamily="34" charset="0"/>
                <a:ea typeface="Calibri"/>
                <a:cs typeface="Calibri" panose="020F0502020204030204" pitchFamily="34" charset="0"/>
              </a:rPr>
              <a:t>Create an overview of risks</a:t>
            </a:r>
          </a:p>
        </p:txBody>
      </p:sp>
      <p:grpSp>
        <p:nvGrpSpPr>
          <p:cNvPr id="20" name="Group 19">
            <a:extLst>
              <a:ext uri="{FF2B5EF4-FFF2-40B4-BE49-F238E27FC236}">
                <a16:creationId xmlns:a16="http://schemas.microsoft.com/office/drawing/2014/main" id="{61F3D3A9-9D23-B4BA-DFF8-A871C2C3836A}"/>
              </a:ext>
            </a:extLst>
          </p:cNvPr>
          <p:cNvGrpSpPr/>
          <p:nvPr/>
        </p:nvGrpSpPr>
        <p:grpSpPr>
          <a:xfrm>
            <a:off x="3093923" y="1645520"/>
            <a:ext cx="1202807" cy="683771"/>
            <a:chOff x="0" y="582312"/>
            <a:chExt cx="1405980" cy="799268"/>
          </a:xfrm>
        </p:grpSpPr>
        <p:cxnSp>
          <p:nvCxnSpPr>
            <p:cNvPr id="21" name="Straight Connector 33">
              <a:extLst>
                <a:ext uri="{FF2B5EF4-FFF2-40B4-BE49-F238E27FC236}">
                  <a16:creationId xmlns:a16="http://schemas.microsoft.com/office/drawing/2014/main" id="{B09122EC-F079-2151-7015-B81D016627EC}"/>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9939C485-AC5B-F7B8-DCA8-077FC3EE621D}"/>
                </a:ext>
              </a:extLst>
            </p:cNvPr>
            <p:cNvGrpSpPr/>
            <p:nvPr/>
          </p:nvGrpSpPr>
          <p:grpSpPr>
            <a:xfrm>
              <a:off x="695267" y="582312"/>
              <a:ext cx="710713" cy="799268"/>
              <a:chOff x="4034555" y="5165557"/>
              <a:chExt cx="909265" cy="1022559"/>
            </a:xfrm>
          </p:grpSpPr>
          <p:sp>
            <p:nvSpPr>
              <p:cNvPr id="23" name="Oval 16">
                <a:extLst>
                  <a:ext uri="{FF2B5EF4-FFF2-40B4-BE49-F238E27FC236}">
                    <a16:creationId xmlns:a16="http://schemas.microsoft.com/office/drawing/2014/main" id="{9EFA8973-5700-88D2-16A1-8E40E93E5943}"/>
                  </a:ext>
                </a:extLst>
              </p:cNvPr>
              <p:cNvSpPr/>
              <p:nvPr/>
            </p:nvSpPr>
            <p:spPr>
              <a:xfrm>
                <a:off x="4051865" y="5165557"/>
                <a:ext cx="877544" cy="877543"/>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4" name="TextBox 26">
                <a:extLst>
                  <a:ext uri="{FF2B5EF4-FFF2-40B4-BE49-F238E27FC236}">
                    <a16:creationId xmlns:a16="http://schemas.microsoft.com/office/drawing/2014/main" id="{B9DDD692-67D2-A828-99A0-2CD4BE58A68E}"/>
                  </a:ext>
                </a:extLst>
              </p:cNvPr>
              <p:cNvSpPr txBox="1"/>
              <p:nvPr/>
            </p:nvSpPr>
            <p:spPr bwMode="auto">
              <a:xfrm>
                <a:off x="4034555" y="5224613"/>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5" name="Group 24">
            <a:extLst>
              <a:ext uri="{FF2B5EF4-FFF2-40B4-BE49-F238E27FC236}">
                <a16:creationId xmlns:a16="http://schemas.microsoft.com/office/drawing/2014/main" id="{45F3FF4F-228C-C576-2134-0B0E80BD9F55}"/>
              </a:ext>
            </a:extLst>
          </p:cNvPr>
          <p:cNvGrpSpPr/>
          <p:nvPr/>
        </p:nvGrpSpPr>
        <p:grpSpPr>
          <a:xfrm>
            <a:off x="3093923" y="2571541"/>
            <a:ext cx="1202807" cy="698340"/>
            <a:chOff x="0" y="582310"/>
            <a:chExt cx="1405980" cy="816298"/>
          </a:xfrm>
        </p:grpSpPr>
        <p:cxnSp>
          <p:nvCxnSpPr>
            <p:cNvPr id="26" name="Straight Connector 33">
              <a:extLst>
                <a:ext uri="{FF2B5EF4-FFF2-40B4-BE49-F238E27FC236}">
                  <a16:creationId xmlns:a16="http://schemas.microsoft.com/office/drawing/2014/main" id="{FB9333AF-3FD4-82B6-68F9-B26F44238A2E}"/>
                </a:ext>
              </a:extLst>
            </p:cNvPr>
            <p:cNvCxnSpPr>
              <a:cxnSpLocks/>
            </p:cNvCxnSpPr>
            <p:nvPr/>
          </p:nvCxnSpPr>
          <p:spPr>
            <a:xfrm>
              <a:off x="0" y="951782"/>
              <a:ext cx="708796" cy="0"/>
            </a:xfrm>
            <a:prstGeom prst="line">
              <a:avLst/>
            </a:prstGeom>
            <a:ln w="25400">
              <a:solidFill>
                <a:srgbClr val="007772">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E787E63A-C8B9-3AFE-17BA-C64C824CE502}"/>
                </a:ext>
              </a:extLst>
            </p:cNvPr>
            <p:cNvGrpSpPr/>
            <p:nvPr/>
          </p:nvGrpSpPr>
          <p:grpSpPr>
            <a:xfrm>
              <a:off x="695267" y="582310"/>
              <a:ext cx="710713" cy="816298"/>
              <a:chOff x="4034555" y="5165557"/>
              <a:chExt cx="909265" cy="1044347"/>
            </a:xfrm>
          </p:grpSpPr>
          <p:sp>
            <p:nvSpPr>
              <p:cNvPr id="28" name="Oval 16">
                <a:extLst>
                  <a:ext uri="{FF2B5EF4-FFF2-40B4-BE49-F238E27FC236}">
                    <a16:creationId xmlns:a16="http://schemas.microsoft.com/office/drawing/2014/main" id="{37F52C1E-B410-67A7-5082-2A8DC29F0278}"/>
                  </a:ext>
                </a:extLst>
              </p:cNvPr>
              <p:cNvSpPr/>
              <p:nvPr/>
            </p:nvSpPr>
            <p:spPr>
              <a:xfrm>
                <a:off x="4051865" y="5165557"/>
                <a:ext cx="877544" cy="877543"/>
              </a:xfrm>
              <a:prstGeom prst="ellipse">
                <a:avLst/>
              </a:prstGeom>
              <a:solidFill>
                <a:srgbClr val="007772">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9" name="TextBox 26">
                <a:extLst>
                  <a:ext uri="{FF2B5EF4-FFF2-40B4-BE49-F238E27FC236}">
                    <a16:creationId xmlns:a16="http://schemas.microsoft.com/office/drawing/2014/main" id="{3955A705-86CD-09DB-95FC-3A0E625F789F}"/>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30" name="Group 29">
            <a:extLst>
              <a:ext uri="{FF2B5EF4-FFF2-40B4-BE49-F238E27FC236}">
                <a16:creationId xmlns:a16="http://schemas.microsoft.com/office/drawing/2014/main" id="{D76EA35E-60F4-C1AA-54CC-F8EC07D67ACD}"/>
              </a:ext>
            </a:extLst>
          </p:cNvPr>
          <p:cNvGrpSpPr/>
          <p:nvPr/>
        </p:nvGrpSpPr>
        <p:grpSpPr>
          <a:xfrm>
            <a:off x="3084287" y="3445956"/>
            <a:ext cx="1202807" cy="698340"/>
            <a:chOff x="0" y="582310"/>
            <a:chExt cx="1405980" cy="816298"/>
          </a:xfrm>
        </p:grpSpPr>
        <p:cxnSp>
          <p:nvCxnSpPr>
            <p:cNvPr id="31" name="Straight Connector 33">
              <a:extLst>
                <a:ext uri="{FF2B5EF4-FFF2-40B4-BE49-F238E27FC236}">
                  <a16:creationId xmlns:a16="http://schemas.microsoft.com/office/drawing/2014/main" id="{06B5CC6D-B4C0-AFE4-FEA8-209414788259}"/>
                </a:ext>
              </a:extLst>
            </p:cNvPr>
            <p:cNvCxnSpPr>
              <a:cxnSpLocks/>
            </p:cNvCxnSpPr>
            <p:nvPr/>
          </p:nvCxnSpPr>
          <p:spPr>
            <a:xfrm>
              <a:off x="0" y="951782"/>
              <a:ext cx="708796"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DF50C83D-B878-1084-BF22-986EB114C6B8}"/>
                </a:ext>
              </a:extLst>
            </p:cNvPr>
            <p:cNvGrpSpPr/>
            <p:nvPr/>
          </p:nvGrpSpPr>
          <p:grpSpPr>
            <a:xfrm>
              <a:off x="695267" y="582310"/>
              <a:ext cx="710713" cy="816298"/>
              <a:chOff x="4034555" y="5165557"/>
              <a:chExt cx="909265" cy="1044347"/>
            </a:xfrm>
          </p:grpSpPr>
          <p:sp>
            <p:nvSpPr>
              <p:cNvPr id="33" name="Oval 16">
                <a:extLst>
                  <a:ext uri="{FF2B5EF4-FFF2-40B4-BE49-F238E27FC236}">
                    <a16:creationId xmlns:a16="http://schemas.microsoft.com/office/drawing/2014/main" id="{A00038DD-CD2E-2396-2622-32574DE819BA}"/>
                  </a:ext>
                </a:extLst>
              </p:cNvPr>
              <p:cNvSpPr/>
              <p:nvPr/>
            </p:nvSpPr>
            <p:spPr>
              <a:xfrm>
                <a:off x="4051865" y="5165557"/>
                <a:ext cx="877544" cy="877543"/>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4" name="TextBox 26">
                <a:extLst>
                  <a:ext uri="{FF2B5EF4-FFF2-40B4-BE49-F238E27FC236}">
                    <a16:creationId xmlns:a16="http://schemas.microsoft.com/office/drawing/2014/main" id="{3E5BC6EB-5726-FAE0-7AD2-2A0996617349}"/>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35" name="Textfeld 17">
            <a:extLst>
              <a:ext uri="{FF2B5EF4-FFF2-40B4-BE49-F238E27FC236}">
                <a16:creationId xmlns:a16="http://schemas.microsoft.com/office/drawing/2014/main" id="{47508691-9C6A-FEED-2610-67063E5AE2CE}"/>
              </a:ext>
            </a:extLst>
          </p:cNvPr>
          <p:cNvSpPr txBox="1"/>
          <p:nvPr/>
        </p:nvSpPr>
        <p:spPr>
          <a:xfrm>
            <a:off x="4379425" y="2661334"/>
            <a:ext cx="7681390" cy="759182"/>
          </a:xfrm>
          <a:prstGeom prst="rect">
            <a:avLst/>
          </a:prstGeom>
          <a:noFill/>
        </p:spPr>
        <p:txBody>
          <a:bodyPr wrap="square" lIns="91440" tIns="45720" rIns="91440" bIns="45720" rtlCol="0" anchor="t">
            <a:spAutoFit/>
          </a:bodyPr>
          <a:lstStyle/>
          <a:p>
            <a:pPr>
              <a:lnSpc>
                <a:spcPts val="2640"/>
              </a:lnSpc>
              <a:defRPr/>
            </a:pPr>
            <a:r>
              <a:rPr lang="en-US" sz="2200">
                <a:solidFill>
                  <a:srgbClr val="404040"/>
                </a:solidFill>
                <a:latin typeface="Calibri" panose="020F0502020204030204" pitchFamily="34" charset="0"/>
                <a:ea typeface="Calibri"/>
                <a:cs typeface="Calibri" panose="020F0502020204030204" pitchFamily="34" charset="0"/>
              </a:rPr>
              <a:t>Create an overview of your own industry and ESG trends</a:t>
            </a:r>
          </a:p>
          <a:p>
            <a:pPr>
              <a:lnSpc>
                <a:spcPts val="2640"/>
              </a:lnSpc>
              <a:defRPr/>
            </a:pPr>
            <a:endParaRPr lang="en-US" sz="2200">
              <a:solidFill>
                <a:srgbClr val="404040"/>
              </a:solidFill>
              <a:latin typeface="Calibri" panose="020F0502020204030204" pitchFamily="34" charset="0"/>
              <a:ea typeface="Calibri"/>
              <a:cs typeface="Calibri" panose="020F0502020204030204" pitchFamily="34" charset="0"/>
            </a:endParaRPr>
          </a:p>
        </p:txBody>
      </p:sp>
      <p:sp>
        <p:nvSpPr>
          <p:cNvPr id="37" name="Rectangle 36">
            <a:extLst>
              <a:ext uri="{FF2B5EF4-FFF2-40B4-BE49-F238E27FC236}">
                <a16:creationId xmlns:a16="http://schemas.microsoft.com/office/drawing/2014/main" id="{A62AB7F8-DEC4-4C4A-4DC2-DA15A90942FA}"/>
              </a:ext>
            </a:extLst>
          </p:cNvPr>
          <p:cNvSpPr/>
          <p:nvPr/>
        </p:nvSpPr>
        <p:spPr>
          <a:xfrm>
            <a:off x="11261662" y="2562848"/>
            <a:ext cx="799153" cy="4158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4AFCF87C-DD1E-27CF-EAB4-AED8186583E6}"/>
              </a:ext>
            </a:extLst>
          </p:cNvPr>
          <p:cNvPicPr>
            <a:picLocks noChangeAspect="1"/>
          </p:cNvPicPr>
          <p:nvPr/>
        </p:nvPicPr>
        <p:blipFill rotWithShape="1">
          <a:blip r:embed="rId2">
            <a:extLst>
              <a:ext uri="{28A0092B-C50C-407E-A947-70E740481C1C}">
                <a14:useLocalDpi xmlns:a14="http://schemas.microsoft.com/office/drawing/2010/main"/>
              </a:ext>
            </a:extLst>
          </a:blip>
          <a:srcRect l="23674" t="-382" r="64023" b="37346"/>
          <a:stretch>
            <a:fillRect/>
          </a:stretch>
        </p:blipFill>
        <p:spPr>
          <a:xfrm flipH="1">
            <a:off x="10577996" y="2887622"/>
            <a:ext cx="1614003" cy="3979759"/>
          </a:xfrm>
          <a:prstGeom prst="rect">
            <a:avLst/>
          </a:prstGeom>
        </p:spPr>
      </p:pic>
      <p:grpSp>
        <p:nvGrpSpPr>
          <p:cNvPr id="39" name="Group 38">
            <a:extLst>
              <a:ext uri="{FF2B5EF4-FFF2-40B4-BE49-F238E27FC236}">
                <a16:creationId xmlns:a16="http://schemas.microsoft.com/office/drawing/2014/main" id="{17881113-B3F2-9E72-338C-FE08C81A029C}"/>
              </a:ext>
            </a:extLst>
          </p:cNvPr>
          <p:cNvGrpSpPr/>
          <p:nvPr/>
        </p:nvGrpSpPr>
        <p:grpSpPr>
          <a:xfrm>
            <a:off x="3084287" y="4306969"/>
            <a:ext cx="1202807" cy="698340"/>
            <a:chOff x="0" y="582310"/>
            <a:chExt cx="1405980" cy="816298"/>
          </a:xfrm>
        </p:grpSpPr>
        <p:cxnSp>
          <p:nvCxnSpPr>
            <p:cNvPr id="40" name="Straight Connector 33">
              <a:extLst>
                <a:ext uri="{FF2B5EF4-FFF2-40B4-BE49-F238E27FC236}">
                  <a16:creationId xmlns:a16="http://schemas.microsoft.com/office/drawing/2014/main" id="{2EE59794-0ECD-5405-79E0-1DC349E0B114}"/>
                </a:ext>
              </a:extLst>
            </p:cNvPr>
            <p:cNvCxnSpPr>
              <a:cxnSpLocks/>
            </p:cNvCxnSpPr>
            <p:nvPr/>
          </p:nvCxnSpPr>
          <p:spPr>
            <a:xfrm>
              <a:off x="0" y="951782"/>
              <a:ext cx="708796" cy="0"/>
            </a:xfrm>
            <a:prstGeom prst="line">
              <a:avLst/>
            </a:prstGeom>
            <a:ln w="25400">
              <a:solidFill>
                <a:srgbClr val="379A67">
                  <a:alpha val="64000"/>
                </a:srgbClr>
              </a:solidFill>
              <a:prstDash val="sysDot"/>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085543AE-4ED6-E31E-FF29-C6A67C182160}"/>
                </a:ext>
              </a:extLst>
            </p:cNvPr>
            <p:cNvGrpSpPr/>
            <p:nvPr/>
          </p:nvGrpSpPr>
          <p:grpSpPr>
            <a:xfrm>
              <a:off x="695267" y="582310"/>
              <a:ext cx="710713" cy="816298"/>
              <a:chOff x="4034555" y="5165557"/>
              <a:chExt cx="909265" cy="1044347"/>
            </a:xfrm>
          </p:grpSpPr>
          <p:sp>
            <p:nvSpPr>
              <p:cNvPr id="42" name="Oval 16">
                <a:extLst>
                  <a:ext uri="{FF2B5EF4-FFF2-40B4-BE49-F238E27FC236}">
                    <a16:creationId xmlns:a16="http://schemas.microsoft.com/office/drawing/2014/main" id="{88F23279-895E-2FEC-5B8A-786BC047B3FA}"/>
                  </a:ext>
                </a:extLst>
              </p:cNvPr>
              <p:cNvSpPr/>
              <p:nvPr/>
            </p:nvSpPr>
            <p:spPr>
              <a:xfrm>
                <a:off x="4051865" y="5165557"/>
                <a:ext cx="877544" cy="877543"/>
              </a:xfrm>
              <a:prstGeom prst="ellipse">
                <a:avLst/>
              </a:prstGeom>
              <a:solidFill>
                <a:srgbClr val="379A67">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43" name="TextBox 26">
                <a:extLst>
                  <a:ext uri="{FF2B5EF4-FFF2-40B4-BE49-F238E27FC236}">
                    <a16:creationId xmlns:a16="http://schemas.microsoft.com/office/drawing/2014/main" id="{D5E4A2DC-32D7-E6EE-9A04-3BD50C1E7E22}"/>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44" name="Textfeld 17">
            <a:extLst>
              <a:ext uri="{FF2B5EF4-FFF2-40B4-BE49-F238E27FC236}">
                <a16:creationId xmlns:a16="http://schemas.microsoft.com/office/drawing/2014/main" id="{B59F0BE3-0672-FC26-F2D2-E655BC12D7D0}"/>
              </a:ext>
            </a:extLst>
          </p:cNvPr>
          <p:cNvSpPr txBox="1"/>
          <p:nvPr/>
        </p:nvSpPr>
        <p:spPr>
          <a:xfrm>
            <a:off x="4369789" y="4387490"/>
            <a:ext cx="6077023" cy="1092607"/>
          </a:xfrm>
          <a:prstGeom prst="rect">
            <a:avLst/>
          </a:prstGeom>
          <a:noFill/>
        </p:spPr>
        <p:txBody>
          <a:bodyPr wrap="square" lIns="91440" tIns="45720" rIns="91440" bIns="45720" rtlCol="0" anchor="t">
            <a:spAutoFit/>
          </a:bodyPr>
          <a:lstStyle/>
          <a:p>
            <a:pPr>
              <a:lnSpc>
                <a:spcPts val="2640"/>
              </a:lnSpc>
              <a:defRPr/>
            </a:pPr>
            <a:r>
              <a:rPr lang="en-US" sz="2200">
                <a:solidFill>
                  <a:srgbClr val="404040"/>
                </a:solidFill>
                <a:latin typeface="Calibri" panose="020F0502020204030204" pitchFamily="34" charset="0"/>
                <a:ea typeface="Calibri"/>
                <a:cs typeface="Calibri" panose="020F0502020204030204" pitchFamily="34" charset="0"/>
              </a:rPr>
              <a:t>Record the requirements of financial players and request your own ranking</a:t>
            </a:r>
          </a:p>
          <a:p>
            <a:pPr>
              <a:lnSpc>
                <a:spcPts val="2640"/>
              </a:lnSpc>
              <a:defRPr/>
            </a:pPr>
            <a:endParaRPr lang="en-US" sz="2200">
              <a:solidFill>
                <a:srgbClr val="404040"/>
              </a:solidFill>
              <a:latin typeface="Calibri" panose="020F0502020204030204" pitchFamily="34" charset="0"/>
              <a:ea typeface="Calibri"/>
              <a:cs typeface="Calibri" panose="020F0502020204030204" pitchFamily="34" charset="0"/>
            </a:endParaRPr>
          </a:p>
        </p:txBody>
      </p:sp>
      <p:grpSp>
        <p:nvGrpSpPr>
          <p:cNvPr id="5" name="Group 4">
            <a:extLst>
              <a:ext uri="{FF2B5EF4-FFF2-40B4-BE49-F238E27FC236}">
                <a16:creationId xmlns:a16="http://schemas.microsoft.com/office/drawing/2014/main" id="{8C45AC75-D5FC-EF72-8A6C-7865ECF67E50}"/>
              </a:ext>
            </a:extLst>
          </p:cNvPr>
          <p:cNvGrpSpPr/>
          <p:nvPr/>
        </p:nvGrpSpPr>
        <p:grpSpPr>
          <a:xfrm>
            <a:off x="3082048" y="5426888"/>
            <a:ext cx="1202807" cy="698340"/>
            <a:chOff x="0" y="582310"/>
            <a:chExt cx="1405980" cy="816298"/>
          </a:xfrm>
        </p:grpSpPr>
        <p:cxnSp>
          <p:nvCxnSpPr>
            <p:cNvPr id="6" name="Straight Connector 33">
              <a:extLst>
                <a:ext uri="{FF2B5EF4-FFF2-40B4-BE49-F238E27FC236}">
                  <a16:creationId xmlns:a16="http://schemas.microsoft.com/office/drawing/2014/main" id="{5A3AA8F1-778F-C257-19CB-D4D76AC8925E}"/>
                </a:ext>
              </a:extLst>
            </p:cNvPr>
            <p:cNvCxnSpPr>
              <a:cxnSpLocks/>
            </p:cNvCxnSpPr>
            <p:nvPr/>
          </p:nvCxnSpPr>
          <p:spPr>
            <a:xfrm>
              <a:off x="0" y="951782"/>
              <a:ext cx="708796" cy="0"/>
            </a:xfrm>
            <a:prstGeom prst="line">
              <a:avLst/>
            </a:prstGeom>
            <a:ln w="25400">
              <a:solidFill>
                <a:srgbClr val="62A844">
                  <a:alpha val="64000"/>
                </a:srgbClr>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C8E2977-B7A7-D85D-586F-A87AFCA58E77}"/>
                </a:ext>
              </a:extLst>
            </p:cNvPr>
            <p:cNvGrpSpPr/>
            <p:nvPr/>
          </p:nvGrpSpPr>
          <p:grpSpPr>
            <a:xfrm>
              <a:off x="695267" y="582310"/>
              <a:ext cx="710713" cy="816298"/>
              <a:chOff x="4034555" y="5165557"/>
              <a:chExt cx="909265" cy="1044347"/>
            </a:xfrm>
          </p:grpSpPr>
          <p:sp>
            <p:nvSpPr>
              <p:cNvPr id="10" name="Oval 16">
                <a:extLst>
                  <a:ext uri="{FF2B5EF4-FFF2-40B4-BE49-F238E27FC236}">
                    <a16:creationId xmlns:a16="http://schemas.microsoft.com/office/drawing/2014/main" id="{73DDDD81-4C11-825E-BA80-6E3EA896A124}"/>
                  </a:ext>
                </a:extLst>
              </p:cNvPr>
              <p:cNvSpPr/>
              <p:nvPr/>
            </p:nvSpPr>
            <p:spPr>
              <a:xfrm>
                <a:off x="4051865" y="5165557"/>
                <a:ext cx="877544" cy="877543"/>
              </a:xfrm>
              <a:prstGeom prst="ellipse">
                <a:avLst/>
              </a:prstGeom>
              <a:solidFill>
                <a:srgbClr val="62A844">
                  <a:alpha val="90177"/>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11" name="TextBox 26">
                <a:extLst>
                  <a:ext uri="{FF2B5EF4-FFF2-40B4-BE49-F238E27FC236}">
                    <a16:creationId xmlns:a16="http://schemas.microsoft.com/office/drawing/2014/main" id="{299A7A62-5A04-3BCD-B9E1-16ECF787C64D}"/>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12" name="Textfeld 17">
            <a:extLst>
              <a:ext uri="{FF2B5EF4-FFF2-40B4-BE49-F238E27FC236}">
                <a16:creationId xmlns:a16="http://schemas.microsoft.com/office/drawing/2014/main" id="{DC64012C-A2CB-3FB8-1C0E-FEA1ABE96E83}"/>
              </a:ext>
            </a:extLst>
          </p:cNvPr>
          <p:cNvSpPr txBox="1"/>
          <p:nvPr/>
        </p:nvSpPr>
        <p:spPr>
          <a:xfrm>
            <a:off x="4367550" y="5507409"/>
            <a:ext cx="7396508" cy="425758"/>
          </a:xfrm>
          <a:prstGeom prst="rect">
            <a:avLst/>
          </a:prstGeom>
          <a:noFill/>
        </p:spPr>
        <p:txBody>
          <a:bodyPr wrap="square" lIns="91440" tIns="45720" rIns="91440" bIns="45720" rtlCol="0" anchor="t">
            <a:spAutoFit/>
          </a:bodyPr>
          <a:lstStyle/>
          <a:p>
            <a:pPr>
              <a:lnSpc>
                <a:spcPts val="2640"/>
              </a:lnSpc>
              <a:defRPr/>
            </a:pPr>
            <a:r>
              <a:rPr lang="en-US" sz="2200">
                <a:solidFill>
                  <a:srgbClr val="404040"/>
                </a:solidFill>
                <a:latin typeface="Calibri" panose="020F0502020204030204" pitchFamily="34" charset="0"/>
                <a:ea typeface="Calibri"/>
                <a:cs typeface="Calibri" panose="020F0502020204030204" pitchFamily="34" charset="0"/>
              </a:rPr>
              <a:t>Record key data on ESG</a:t>
            </a:r>
          </a:p>
        </p:txBody>
      </p:sp>
      <p:sp>
        <p:nvSpPr>
          <p:cNvPr id="14" name="Textfeld 17">
            <a:extLst>
              <a:ext uri="{FF2B5EF4-FFF2-40B4-BE49-F238E27FC236}">
                <a16:creationId xmlns:a16="http://schemas.microsoft.com/office/drawing/2014/main" id="{63D4F91D-29CC-56D9-013E-B79F8BF7CA98}"/>
              </a:ext>
            </a:extLst>
          </p:cNvPr>
          <p:cNvSpPr txBox="1"/>
          <p:nvPr/>
        </p:nvSpPr>
        <p:spPr>
          <a:xfrm>
            <a:off x="4369789" y="3526477"/>
            <a:ext cx="7396508" cy="759182"/>
          </a:xfrm>
          <a:prstGeom prst="rect">
            <a:avLst/>
          </a:prstGeom>
          <a:noFill/>
        </p:spPr>
        <p:txBody>
          <a:bodyPr wrap="square" lIns="91440" tIns="45720" rIns="91440" bIns="45720" rtlCol="0" anchor="t">
            <a:spAutoFit/>
          </a:bodyPr>
          <a:lstStyle/>
          <a:p>
            <a:pPr>
              <a:lnSpc>
                <a:spcPts val="2640"/>
              </a:lnSpc>
              <a:defRPr/>
            </a:pPr>
            <a:r>
              <a:rPr lang="en-US" sz="2200">
                <a:solidFill>
                  <a:srgbClr val="404040"/>
                </a:solidFill>
                <a:latin typeface="Calibri" panose="020F0502020204030204" pitchFamily="34" charset="0"/>
                <a:ea typeface="Calibri"/>
                <a:cs typeface="Calibri" panose="020F0502020204030204" pitchFamily="34" charset="0"/>
              </a:rPr>
              <a:t>Analyze customers and value chains according to requirements</a:t>
            </a:r>
          </a:p>
          <a:p>
            <a:pPr>
              <a:lnSpc>
                <a:spcPts val="2640"/>
              </a:lnSpc>
              <a:defRPr/>
            </a:pPr>
            <a:endParaRPr lang="en-US" sz="2200">
              <a:solidFill>
                <a:srgbClr val="404040"/>
              </a:solidFill>
              <a:latin typeface="Calibri" panose="020F0502020204030204" pitchFamily="34" charset="0"/>
              <a:ea typeface="Calibri"/>
              <a:cs typeface="Calibri" panose="020F0502020204030204" pitchFamily="34" charset="0"/>
            </a:endParaRPr>
          </a:p>
        </p:txBody>
      </p:sp>
      <p:pic>
        <p:nvPicPr>
          <p:cNvPr id="15" name="Picture 14" descr="A map of the world surrounded by trees&#10;&#10;AI-generated content may be incorrect.">
            <a:extLst>
              <a:ext uri="{FF2B5EF4-FFF2-40B4-BE49-F238E27FC236}">
                <a16:creationId xmlns:a16="http://schemas.microsoft.com/office/drawing/2014/main" id="{D5023CF3-7348-E96A-3DFC-1E6DE0F46B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3584" t="-233" r="42362" b="233"/>
          <a:stretch>
            <a:fillRect/>
          </a:stretch>
        </p:blipFill>
        <p:spPr>
          <a:xfrm>
            <a:off x="425703" y="4891"/>
            <a:ext cx="2932759" cy="6857999"/>
          </a:xfrm>
          <a:prstGeom prst="rect">
            <a:avLst/>
          </a:prstGeom>
        </p:spPr>
      </p:pic>
      <p:sp>
        <p:nvSpPr>
          <p:cNvPr id="16" name="Rectangle 15">
            <a:extLst>
              <a:ext uri="{FF2B5EF4-FFF2-40B4-BE49-F238E27FC236}">
                <a16:creationId xmlns:a16="http://schemas.microsoft.com/office/drawing/2014/main" id="{BF61C5EF-773D-F9FB-09A1-1D65B3C0ADFD}"/>
              </a:ext>
            </a:extLst>
          </p:cNvPr>
          <p:cNvSpPr/>
          <p:nvPr/>
        </p:nvSpPr>
        <p:spPr>
          <a:xfrm rot="10800000" flipH="1">
            <a:off x="0" y="4892"/>
            <a:ext cx="3358462"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solidFill>
                <a:srgbClr val="05203D"/>
              </a:solidFill>
              <a:latin typeface="Calibri" panose="020F0502020204030204" pitchFamily="34" charset="0"/>
              <a:cs typeface="Calibri" panose="020F0502020204030204" pitchFamily="34" charset="0"/>
            </a:endParaRPr>
          </a:p>
        </p:txBody>
      </p:sp>
      <p:sp>
        <p:nvSpPr>
          <p:cNvPr id="18" name="Rechteck 19">
            <a:extLst>
              <a:ext uri="{FF2B5EF4-FFF2-40B4-BE49-F238E27FC236}">
                <a16:creationId xmlns:a16="http://schemas.microsoft.com/office/drawing/2014/main" id="{F98A0410-F08F-DE3A-F04A-AD2D93A95FF0}"/>
              </a:ext>
            </a:extLst>
          </p:cNvPr>
          <p:cNvSpPr/>
          <p:nvPr/>
        </p:nvSpPr>
        <p:spPr>
          <a:xfrm>
            <a:off x="402822" y="446050"/>
            <a:ext cx="2932758" cy="1448473"/>
          </a:xfrm>
          <a:prstGeom prst="rect">
            <a:avLst/>
          </a:prstGeom>
          <a:ln>
            <a:noFill/>
          </a:ln>
        </p:spPr>
        <p:txBody>
          <a:bodyPr wrap="square">
            <a:spAutoFit/>
          </a:bodyPr>
          <a:lstStyle/>
          <a:p>
            <a:pPr>
              <a:lnSpc>
                <a:spcPts val="3520"/>
              </a:lnSpc>
              <a:defRPr/>
            </a:pP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Summary: ESG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Activities</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de-DE" sz="3600" b="1" err="1">
                <a:solidFill>
                  <a:schemeClr val="bg1"/>
                </a:solidFill>
                <a:latin typeface="Calibri" panose="020F0502020204030204" pitchFamily="34" charset="0"/>
                <a:ea typeface="Calibri" panose="020F0502020204030204" pitchFamily="34" charset="0"/>
                <a:cs typeface="Calibri" panose="020F0502020204030204" pitchFamily="34" charset="0"/>
              </a:rPr>
              <a:t>for</a:t>
            </a:r>
            <a:r>
              <a:rPr lang="de-DE" sz="3600" b="1">
                <a:solidFill>
                  <a:schemeClr val="bg1"/>
                </a:solidFill>
                <a:latin typeface="Calibri" panose="020F0502020204030204" pitchFamily="34" charset="0"/>
                <a:ea typeface="Calibri" panose="020F0502020204030204" pitchFamily="34" charset="0"/>
                <a:cs typeface="Calibri" panose="020F0502020204030204" pitchFamily="34" charset="0"/>
              </a:rPr>
              <a:t> SME</a:t>
            </a:r>
            <a:endParaRPr kumimoji="0" lang="de-DE" sz="36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20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48">
            <a:extLst>
              <a:ext uri="{FF2B5EF4-FFF2-40B4-BE49-F238E27FC236}">
                <a16:creationId xmlns:a16="http://schemas.microsoft.com/office/drawing/2014/main" id="{0FCD85F4-D4F2-36DC-FA93-F677211E603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t="27853" b="27853"/>
          <a:stretch/>
        </p:blipFill>
        <p:spPr/>
      </p:pic>
      <p:sp>
        <p:nvSpPr>
          <p:cNvPr id="11" name="Rectangle 10">
            <a:extLst>
              <a:ext uri="{FF2B5EF4-FFF2-40B4-BE49-F238E27FC236}">
                <a16:creationId xmlns:a16="http://schemas.microsoft.com/office/drawing/2014/main" id="{FF8C2480-C16C-3E70-CBEB-304C924E2DF7}"/>
              </a:ext>
            </a:extLst>
          </p:cNvPr>
          <p:cNvSpPr/>
          <p:nvPr/>
        </p:nvSpPr>
        <p:spPr>
          <a:xfrm>
            <a:off x="0" y="2728913"/>
            <a:ext cx="12192000" cy="3143250"/>
          </a:xfrm>
          <a:prstGeom prst="rect">
            <a:avLst/>
          </a:prstGeom>
          <a:gradFill>
            <a:gsLst>
              <a:gs pos="7000">
                <a:srgbClr val="007772">
                  <a:alpha val="0"/>
                </a:srgbClr>
              </a:gs>
              <a:gs pos="44000">
                <a:srgbClr val="007772">
                  <a:alpha val="48000"/>
                </a:srgbClr>
              </a:gs>
              <a:gs pos="76000">
                <a:srgbClr val="00777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8">
            <a:extLst>
              <a:ext uri="{FF2B5EF4-FFF2-40B4-BE49-F238E27FC236}">
                <a16:creationId xmlns:a16="http://schemas.microsoft.com/office/drawing/2014/main" id="{E2CFC547-9849-7F41-990D-A769792DB4FA}"/>
              </a:ext>
            </a:extLst>
          </p:cNvPr>
          <p:cNvSpPr>
            <a:spLocks noGrp="1"/>
          </p:cNvSpPr>
          <p:nvPr>
            <p:ph type="body" sz="quarter" idx="16"/>
          </p:nvPr>
        </p:nvSpPr>
        <p:spPr>
          <a:xfrm>
            <a:off x="467564" y="4318781"/>
            <a:ext cx="5881764" cy="634242"/>
          </a:xfrm>
          <a:prstGeom prst="rect">
            <a:avLst/>
          </a:prstGeom>
        </p:spPr>
        <p:txBody>
          <a:bodyPr>
            <a:normAutofit/>
          </a:bodyPr>
          <a:lstStyle/>
          <a:p>
            <a:r>
              <a:rPr lang="en-US"/>
              <a:t>Follow our journey</a:t>
            </a:r>
          </a:p>
        </p:txBody>
      </p:sp>
      <p:grpSp>
        <p:nvGrpSpPr>
          <p:cNvPr id="33" name="Group 32">
            <a:extLst>
              <a:ext uri="{FF2B5EF4-FFF2-40B4-BE49-F238E27FC236}">
                <a16:creationId xmlns:a16="http://schemas.microsoft.com/office/drawing/2014/main" id="{24702A45-5C80-8008-6A1F-1A93C1ADE164}"/>
              </a:ext>
            </a:extLst>
          </p:cNvPr>
          <p:cNvGrpSpPr/>
          <p:nvPr/>
        </p:nvGrpSpPr>
        <p:grpSpPr>
          <a:xfrm>
            <a:off x="467564" y="5039129"/>
            <a:ext cx="512588" cy="512589"/>
            <a:chOff x="511835" y="8294192"/>
            <a:chExt cx="398945" cy="398946"/>
          </a:xfrm>
        </p:grpSpPr>
        <p:sp>
          <p:nvSpPr>
            <p:cNvPr id="34" name="TextBox 33">
              <a:extLst>
                <a:ext uri="{FF2B5EF4-FFF2-40B4-BE49-F238E27FC236}">
                  <a16:creationId xmlns:a16="http://schemas.microsoft.com/office/drawing/2014/main" id="{C0ECC1D9-2D21-32FF-5B30-F1B508818652}"/>
                </a:ext>
              </a:extLst>
            </p:cNvPr>
            <p:cNvSpPr txBox="1"/>
            <p:nvPr/>
          </p:nvSpPr>
          <p:spPr>
            <a:xfrm>
              <a:off x="528461" y="8312781"/>
              <a:ext cx="382317" cy="369332"/>
            </a:xfrm>
            <a:prstGeom prst="rect">
              <a:avLst/>
            </a:prstGeom>
            <a:noFill/>
          </p:spPr>
          <p:txBody>
            <a:bodyPr wrap="square" rtlCol="0">
              <a:spAutoFit/>
            </a:bodyPr>
            <a:lstStyle/>
            <a:p>
              <a:r>
                <a:rPr lang="en-US" sz="2400">
                  <a:solidFill>
                    <a:srgbClr val="0B3A5B"/>
                  </a:solidFill>
                  <a:hlinkClick r:id="rId4">
                    <a:extLst>
                      <a:ext uri="{A12FA001-AC4F-418D-AE19-62706E023703}">
                        <ahyp:hlinkClr xmlns:ahyp="http://schemas.microsoft.com/office/drawing/2018/hyperlinkcolor" val="tx"/>
                      </a:ext>
                    </a:extLst>
                  </a:hlinkClick>
                </a:rPr>
                <a:t>li</a:t>
              </a:r>
              <a:endParaRPr lang="en-US" sz="2400">
                <a:solidFill>
                  <a:srgbClr val="0B3A5B"/>
                </a:solidFill>
              </a:endParaRPr>
            </a:p>
          </p:txBody>
        </p:sp>
        <p:grpSp>
          <p:nvGrpSpPr>
            <p:cNvPr id="35" name="Group 34">
              <a:extLst>
                <a:ext uri="{FF2B5EF4-FFF2-40B4-BE49-F238E27FC236}">
                  <a16:creationId xmlns:a16="http://schemas.microsoft.com/office/drawing/2014/main" id="{31F6A1A9-0D95-DB74-83E3-49E5C064B04B}"/>
                </a:ext>
              </a:extLst>
            </p:cNvPr>
            <p:cNvGrpSpPr/>
            <p:nvPr/>
          </p:nvGrpSpPr>
          <p:grpSpPr>
            <a:xfrm>
              <a:off x="511835" y="8294192"/>
              <a:ext cx="398945" cy="398946"/>
              <a:chOff x="3094393" y="4759158"/>
              <a:chExt cx="1074282" cy="1074286"/>
            </a:xfrm>
          </p:grpSpPr>
          <p:sp>
            <p:nvSpPr>
              <p:cNvPr id="36" name="Freeform 35">
                <a:hlinkClick r:id="rId5"/>
                <a:extLst>
                  <a:ext uri="{FF2B5EF4-FFF2-40B4-BE49-F238E27FC236}">
                    <a16:creationId xmlns:a16="http://schemas.microsoft.com/office/drawing/2014/main" id="{F82706E3-C39E-FA14-029D-48DD99E18597}"/>
                  </a:ext>
                </a:extLst>
              </p:cNvPr>
              <p:cNvSpPr/>
              <p:nvPr/>
            </p:nvSpPr>
            <p:spPr>
              <a:xfrm>
                <a:off x="3094393" y="4759158"/>
                <a:ext cx="1074282" cy="1074286"/>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grpSp>
            <p:nvGrpSpPr>
              <p:cNvPr id="37" name="Group 36">
                <a:extLst>
                  <a:ext uri="{FF2B5EF4-FFF2-40B4-BE49-F238E27FC236}">
                    <a16:creationId xmlns:a16="http://schemas.microsoft.com/office/drawing/2014/main" id="{EBE82FB0-FBB4-CBD2-8D58-B3B799334920}"/>
                  </a:ext>
                </a:extLst>
              </p:cNvPr>
              <p:cNvGrpSpPr/>
              <p:nvPr/>
            </p:nvGrpSpPr>
            <p:grpSpPr>
              <a:xfrm>
                <a:off x="3303016" y="4946695"/>
                <a:ext cx="685139" cy="655838"/>
                <a:chOff x="3303016" y="4946695"/>
                <a:chExt cx="685139" cy="655838"/>
              </a:xfrm>
            </p:grpSpPr>
            <p:sp>
              <p:nvSpPr>
                <p:cNvPr id="38" name="Freeform 37">
                  <a:extLst>
                    <a:ext uri="{FF2B5EF4-FFF2-40B4-BE49-F238E27FC236}">
                      <a16:creationId xmlns:a16="http://schemas.microsoft.com/office/drawing/2014/main" id="{20C0239D-59A1-9A77-8801-3FEACB7CA747}"/>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sz="2400"/>
                </a:p>
              </p:txBody>
            </p:sp>
            <p:sp>
              <p:nvSpPr>
                <p:cNvPr id="57" name="Freeform 56">
                  <a:extLst>
                    <a:ext uri="{FF2B5EF4-FFF2-40B4-BE49-F238E27FC236}">
                      <a16:creationId xmlns:a16="http://schemas.microsoft.com/office/drawing/2014/main" id="{06A385E5-BAB1-2A2F-78E0-7803E6EEDAA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sz="2400"/>
                </a:p>
              </p:txBody>
            </p:sp>
            <p:sp>
              <p:nvSpPr>
                <p:cNvPr id="58" name="Freeform 57">
                  <a:extLst>
                    <a:ext uri="{FF2B5EF4-FFF2-40B4-BE49-F238E27FC236}">
                      <a16:creationId xmlns:a16="http://schemas.microsoft.com/office/drawing/2014/main" id="{A712CD65-8DD9-5C01-5AD1-DBA162E500B8}"/>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sz="2400"/>
                </a:p>
              </p:txBody>
            </p:sp>
          </p:grpSp>
        </p:grpSp>
      </p:grpSp>
      <p:grpSp>
        <p:nvGrpSpPr>
          <p:cNvPr id="59" name="Group 58">
            <a:extLst>
              <a:ext uri="{FF2B5EF4-FFF2-40B4-BE49-F238E27FC236}">
                <a16:creationId xmlns:a16="http://schemas.microsoft.com/office/drawing/2014/main" id="{909EBE8F-9379-C655-EC63-B5683B0F3AF2}"/>
              </a:ext>
            </a:extLst>
          </p:cNvPr>
          <p:cNvGrpSpPr/>
          <p:nvPr/>
        </p:nvGrpSpPr>
        <p:grpSpPr>
          <a:xfrm>
            <a:off x="1083719" y="5039129"/>
            <a:ext cx="512588" cy="512588"/>
            <a:chOff x="1003362" y="8294184"/>
            <a:chExt cx="398945" cy="398945"/>
          </a:xfrm>
        </p:grpSpPr>
        <p:sp>
          <p:nvSpPr>
            <p:cNvPr id="60" name="TextBox 59">
              <a:extLst>
                <a:ext uri="{FF2B5EF4-FFF2-40B4-BE49-F238E27FC236}">
                  <a16:creationId xmlns:a16="http://schemas.microsoft.com/office/drawing/2014/main" id="{28330963-34C5-43FF-71FB-F1AEE4A0A333}"/>
                </a:ext>
              </a:extLst>
            </p:cNvPr>
            <p:cNvSpPr txBox="1"/>
            <p:nvPr/>
          </p:nvSpPr>
          <p:spPr>
            <a:xfrm>
              <a:off x="1030599" y="8313350"/>
              <a:ext cx="358844" cy="369332"/>
            </a:xfrm>
            <a:prstGeom prst="rect">
              <a:avLst/>
            </a:prstGeom>
            <a:noFill/>
          </p:spPr>
          <p:txBody>
            <a:bodyPr wrap="square" rtlCol="0">
              <a:spAutoFit/>
            </a:bodyPr>
            <a:lstStyle/>
            <a:p>
              <a:r>
                <a:rPr lang="en-US" sz="2400">
                  <a:solidFill>
                    <a:srgbClr val="0B3A5B"/>
                  </a:solidFill>
                  <a:hlinkClick r:id="rId6">
                    <a:extLst>
                      <a:ext uri="{A12FA001-AC4F-418D-AE19-62706E023703}">
                        <ahyp:hlinkClr xmlns:ahyp="http://schemas.microsoft.com/office/drawing/2018/hyperlinkcolor" val="tx"/>
                      </a:ext>
                    </a:extLst>
                  </a:hlinkClick>
                </a:rPr>
                <a:t>in</a:t>
              </a:r>
              <a:endParaRPr lang="en-US" sz="2400">
                <a:solidFill>
                  <a:srgbClr val="0B3A5B"/>
                </a:solidFill>
              </a:endParaRPr>
            </a:p>
          </p:txBody>
        </p:sp>
        <p:grpSp>
          <p:nvGrpSpPr>
            <p:cNvPr id="61" name="Graphic 3">
              <a:extLst>
                <a:ext uri="{FF2B5EF4-FFF2-40B4-BE49-F238E27FC236}">
                  <a16:creationId xmlns:a16="http://schemas.microsoft.com/office/drawing/2014/main" id="{0E50E6AB-A5AD-E421-4020-3CB01BC66E2E}"/>
                </a:ext>
              </a:extLst>
            </p:cNvPr>
            <p:cNvGrpSpPr/>
            <p:nvPr/>
          </p:nvGrpSpPr>
          <p:grpSpPr>
            <a:xfrm>
              <a:off x="1003362" y="8294184"/>
              <a:ext cx="398945" cy="398945"/>
              <a:chOff x="1950027" y="2499889"/>
              <a:chExt cx="850463" cy="850463"/>
            </a:xfrm>
          </p:grpSpPr>
          <p:sp>
            <p:nvSpPr>
              <p:cNvPr id="62" name="Freeform 61">
                <a:hlinkClick r:id="rId7"/>
                <a:extLst>
                  <a:ext uri="{FF2B5EF4-FFF2-40B4-BE49-F238E27FC236}">
                    <a16:creationId xmlns:a16="http://schemas.microsoft.com/office/drawing/2014/main" id="{357AD04A-FDB2-BD0D-DDBA-2D98C7F84987}"/>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grpSp>
            <p:nvGrpSpPr>
              <p:cNvPr id="63" name="Graphic 3">
                <a:extLst>
                  <a:ext uri="{FF2B5EF4-FFF2-40B4-BE49-F238E27FC236}">
                    <a16:creationId xmlns:a16="http://schemas.microsoft.com/office/drawing/2014/main" id="{4DA73663-862A-45C5-4425-B50BC8B01C8B}"/>
                  </a:ext>
                </a:extLst>
              </p:cNvPr>
              <p:cNvGrpSpPr/>
              <p:nvPr/>
            </p:nvGrpSpPr>
            <p:grpSpPr>
              <a:xfrm>
                <a:off x="2107521" y="2657382"/>
                <a:ext cx="535476" cy="535477"/>
                <a:chOff x="2107521" y="2657382"/>
                <a:chExt cx="535476" cy="535477"/>
              </a:xfrm>
              <a:solidFill>
                <a:srgbClr val="FFFFFF"/>
              </a:solidFill>
            </p:grpSpPr>
            <p:sp>
              <p:nvSpPr>
                <p:cNvPr id="64" name="Freeform 63">
                  <a:extLst>
                    <a:ext uri="{FF2B5EF4-FFF2-40B4-BE49-F238E27FC236}">
                      <a16:creationId xmlns:a16="http://schemas.microsoft.com/office/drawing/2014/main" id="{146F272B-A4AD-BD26-3612-503CBBA17252}"/>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sp>
              <p:nvSpPr>
                <p:cNvPr id="65" name="Freeform 64">
                  <a:extLst>
                    <a:ext uri="{FF2B5EF4-FFF2-40B4-BE49-F238E27FC236}">
                      <a16:creationId xmlns:a16="http://schemas.microsoft.com/office/drawing/2014/main" id="{3319F721-7656-74DE-5130-F0E88C527D0C}"/>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71D8059B-156F-2AC0-9A23-0A8F1D1A59D9}"/>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grpSp>
        </p:grpSp>
      </p:grpSp>
      <p:sp>
        <p:nvSpPr>
          <p:cNvPr id="14" name="Text Placeholder 2">
            <a:extLst>
              <a:ext uri="{FF2B5EF4-FFF2-40B4-BE49-F238E27FC236}">
                <a16:creationId xmlns:a16="http://schemas.microsoft.com/office/drawing/2014/main" id="{B9F409AE-ABB5-8E63-D0A9-04C314B2FEC7}"/>
              </a:ext>
            </a:extLst>
          </p:cNvPr>
          <p:cNvSpPr txBox="1">
            <a:spLocks noGrp="1"/>
          </p:cNvSpPr>
          <p:nvPr>
            <p:ph type="body" sz="quarter" idx="13"/>
          </p:nvPr>
        </p:nvSpPr>
        <p:spPr>
          <a:xfrm>
            <a:off x="6797040" y="5104339"/>
            <a:ext cx="4765166" cy="466127"/>
          </a:xfrm>
          <a:prstGeom prst="rect">
            <a:avLst/>
          </a:prstGeom>
          <a:no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3200"/>
              <a:t>www.</a:t>
            </a:r>
            <a:r>
              <a:rPr lang="en-US" sz="3200" b="1"/>
              <a:t>esgforenterprise</a:t>
            </a:r>
            <a:r>
              <a:rPr lang="en-US" sz="3200"/>
              <a:t>.eu</a:t>
            </a:r>
          </a:p>
        </p:txBody>
      </p:sp>
      <p:pic>
        <p:nvPicPr>
          <p:cNvPr id="15" name="Picture 14">
            <a:extLst>
              <a:ext uri="{FF2B5EF4-FFF2-40B4-BE49-F238E27FC236}">
                <a16:creationId xmlns:a16="http://schemas.microsoft.com/office/drawing/2014/main" id="{EC0DBFE3-8B92-59AA-BA3D-3F9FC70D48D1}"/>
              </a:ext>
            </a:extLst>
          </p:cNvPr>
          <p:cNvPicPr>
            <a:picLocks noChangeAspect="1"/>
          </p:cNvPicPr>
          <p:nvPr/>
        </p:nvPicPr>
        <p:blipFill rotWithShape="1">
          <a:blip r:embed="rId8">
            <a:extLst>
              <a:ext uri="{28A0092B-C50C-407E-A947-70E740481C1C}">
                <a14:useLocalDpi xmlns:a14="http://schemas.microsoft.com/office/drawing/2010/main"/>
              </a:ext>
            </a:extLst>
          </a:blip>
          <a:srcRect l="-862" t="-2893" r="79868" b="5354"/>
          <a:stretch/>
        </p:blipFill>
        <p:spPr>
          <a:xfrm>
            <a:off x="9072562" y="-2064323"/>
            <a:ext cx="3119438" cy="6974876"/>
          </a:xfrm>
          <a:prstGeom prst="rect">
            <a:avLst/>
          </a:prstGeom>
        </p:spPr>
      </p:pic>
      <p:grpSp>
        <p:nvGrpSpPr>
          <p:cNvPr id="17" name="Group 16">
            <a:extLst>
              <a:ext uri="{FF2B5EF4-FFF2-40B4-BE49-F238E27FC236}">
                <a16:creationId xmlns:a16="http://schemas.microsoft.com/office/drawing/2014/main" id="{AC12D0BE-EA7D-EC65-76FA-9504B0B44025}"/>
              </a:ext>
            </a:extLst>
          </p:cNvPr>
          <p:cNvGrpSpPr/>
          <p:nvPr/>
        </p:nvGrpSpPr>
        <p:grpSpPr>
          <a:xfrm>
            <a:off x="1699874" y="5039129"/>
            <a:ext cx="545372" cy="512968"/>
            <a:chOff x="1828464" y="5036589"/>
            <a:chExt cx="545372" cy="512968"/>
          </a:xfrm>
        </p:grpSpPr>
        <p:grpSp>
          <p:nvGrpSpPr>
            <p:cNvPr id="28" name="Group 27">
              <a:extLst>
                <a:ext uri="{FF2B5EF4-FFF2-40B4-BE49-F238E27FC236}">
                  <a16:creationId xmlns:a16="http://schemas.microsoft.com/office/drawing/2014/main" id="{A52F1CE3-B96E-B42B-A66D-65E88A530F95}"/>
                </a:ext>
              </a:extLst>
            </p:cNvPr>
            <p:cNvGrpSpPr/>
            <p:nvPr/>
          </p:nvGrpSpPr>
          <p:grpSpPr>
            <a:xfrm>
              <a:off x="1828464" y="5036589"/>
              <a:ext cx="545372" cy="512588"/>
              <a:chOff x="1460622" y="8294184"/>
              <a:chExt cx="424461" cy="398945"/>
            </a:xfrm>
          </p:grpSpPr>
          <p:sp>
            <p:nvSpPr>
              <p:cNvPr id="29" name="TextBox 28">
                <a:extLst>
                  <a:ext uri="{FF2B5EF4-FFF2-40B4-BE49-F238E27FC236}">
                    <a16:creationId xmlns:a16="http://schemas.microsoft.com/office/drawing/2014/main" id="{BB52BFA4-677D-98C9-9F69-95A1D2ACBFCD}"/>
                  </a:ext>
                </a:extLst>
              </p:cNvPr>
              <p:cNvSpPr txBox="1"/>
              <p:nvPr/>
            </p:nvSpPr>
            <p:spPr>
              <a:xfrm>
                <a:off x="1460622" y="8323797"/>
                <a:ext cx="424461" cy="369332"/>
              </a:xfrm>
              <a:prstGeom prst="rect">
                <a:avLst/>
              </a:prstGeom>
              <a:noFill/>
            </p:spPr>
            <p:txBody>
              <a:bodyPr wrap="square" rtlCol="0">
                <a:spAutoFit/>
              </a:bodyPr>
              <a:lstStyle/>
              <a:p>
                <a:r>
                  <a:rPr lang="en-US" sz="2400">
                    <a:solidFill>
                      <a:srgbClr val="0B3A5B"/>
                    </a:solidFill>
                    <a:hlinkClick r:id="rId9">
                      <a:extLst>
                        <a:ext uri="{A12FA001-AC4F-418D-AE19-62706E023703}">
                          <ahyp:hlinkClr xmlns:ahyp="http://schemas.microsoft.com/office/drawing/2018/hyperlinkcolor" val="tx"/>
                        </a:ext>
                      </a:extLst>
                    </a:hlinkClick>
                  </a:rPr>
                  <a:t>yt</a:t>
                </a:r>
                <a:endParaRPr lang="en-US" sz="2400">
                  <a:solidFill>
                    <a:srgbClr val="0B3A5B"/>
                  </a:solidFill>
                </a:endParaRPr>
              </a:p>
            </p:txBody>
          </p:sp>
          <p:sp>
            <p:nvSpPr>
              <p:cNvPr id="31" name="Freeform 30">
                <a:hlinkClick r:id="rId10"/>
                <a:extLst>
                  <a:ext uri="{FF2B5EF4-FFF2-40B4-BE49-F238E27FC236}">
                    <a16:creationId xmlns:a16="http://schemas.microsoft.com/office/drawing/2014/main" id="{98201CBA-FE10-738C-3937-ED37BC3E0828}"/>
                  </a:ext>
                </a:extLst>
              </p:cNvPr>
              <p:cNvSpPr/>
              <p:nvPr/>
            </p:nvSpPr>
            <p:spPr>
              <a:xfrm>
                <a:off x="1464838" y="8294184"/>
                <a:ext cx="398945" cy="398945"/>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EEA821"/>
              </a:solidFill>
              <a:ln w="6294" cap="flat">
                <a:noFill/>
                <a:prstDash val="solid"/>
                <a:miter/>
              </a:ln>
            </p:spPr>
            <p:txBody>
              <a:bodyPr rtlCol="0" anchor="ctr"/>
              <a:lstStyle/>
              <a:p>
                <a:endParaRPr lang="en-US" sz="2400">
                  <a:latin typeface="Calibri" panose="020F0502020204030204" pitchFamily="34" charset="0"/>
                  <a:cs typeface="Calibri" panose="020F0502020204030204" pitchFamily="34" charset="0"/>
                </a:endParaRPr>
              </a:p>
            </p:txBody>
          </p:sp>
        </p:grpSp>
        <p:sp>
          <p:nvSpPr>
            <p:cNvPr id="16" name="Freeform 15">
              <a:extLst>
                <a:ext uri="{FF2B5EF4-FFF2-40B4-BE49-F238E27FC236}">
                  <a16:creationId xmlns:a16="http://schemas.microsoft.com/office/drawing/2014/main" id="{4A4D91EB-C4B6-63F8-3B21-65EA3953FAB3}"/>
                </a:ext>
              </a:extLst>
            </p:cNvPr>
            <p:cNvSpPr/>
            <p:nvPr/>
          </p:nvSpPr>
          <p:spPr>
            <a:xfrm>
              <a:off x="1979581" y="5136828"/>
              <a:ext cx="219084" cy="41272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98255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Props1.xml><?xml version="1.0" encoding="utf-8"?>
<ds:datastoreItem xmlns:ds="http://schemas.openxmlformats.org/officeDocument/2006/customXml" ds:itemID="{7B2C53FA-149E-4714-AEAB-97EDEE7050B6}">
  <ds:schemaRefs>
    <ds:schemaRef ds:uri="http://schemas.microsoft.com/sharepoint/v3/contenttype/forms"/>
  </ds:schemaRefs>
</ds:datastoreItem>
</file>

<file path=customXml/itemProps2.xml><?xml version="1.0" encoding="utf-8"?>
<ds:datastoreItem xmlns:ds="http://schemas.openxmlformats.org/officeDocument/2006/customXml" ds:itemID="{9C7584D5-1EB7-43FE-A25D-703058340FA9}">
  <ds:schemaRefs>
    <ds:schemaRef ds:uri="115cf526-2a6a-4f3d-b77f-9503221a0c52"/>
    <ds:schemaRef ds:uri="9f396a6c-d077-45c3-abc4-1fb9acdf96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288345E-A4C9-4358-8F2E-56A4A8EEA2EE}">
  <ds:schemaRefs>
    <ds:schemaRef ds:uri="115cf526-2a6a-4f3d-b77f-9503221a0c52"/>
    <ds:schemaRef ds:uri="9f396a6c-d077-45c3-abc4-1fb9acdf963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38</Slides>
  <Notes>15</Notes>
  <HiddenSlides>0</HiddenSlide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revision>1</cp:revision>
  <dcterms:created xsi:type="dcterms:W3CDTF">2020-10-14T13:32:04Z</dcterms:created>
  <dcterms:modified xsi:type="dcterms:W3CDTF">2026-09-25T09:31:36Z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0x010100E6204DE06C2D8847A9E51DAC3F31456A</vt:lpwstr>
  </property>
  <property fmtid="{D5CDD505-2E9C-101B-9397-08002B2CF9AE}" pid="3" name="MediaServiceImageTags">
    <vt:lpwstr/>
  </property>
</Properties>
</file>