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7" r:id="rId6"/>
    <p:sldId id="263" r:id="rId7"/>
    <p:sldId id="259" r:id="rId8"/>
    <p:sldId id="267" r:id="rId9"/>
    <p:sldId id="261" r:id="rId10"/>
    <p:sldId id="264" r:id="rId11"/>
    <p:sldId id="265" r:id="rId12"/>
    <p:sldId id="262" r:id="rId13"/>
    <p:sldId id="266" r:id="rId14"/>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 dt="2026-09-25T09:20:28.915"/>
    <p1510:client id="{A36D5706-C153-7082-2AF2-C7DFB769788C}" v="21" dt="2026-09-25T09:13:48.04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A36D5706-C153-7082-2AF2-C7DFB769788C}"/>
    <pc:docChg chg="modSld">
      <pc:chgData name="Con Bartels" userId="S::con_momentumconsulting.ie#ext#@uludagedutr.onmicrosoft.com::b39c679a-0751-4854-99b6-bfece60c7cf0" providerId="AD" clId="Web-{A36D5706-C153-7082-2AF2-C7DFB769788C}" dt="2026-09-25T09:13:47.729" v="20" actId="20577"/>
      <pc:docMkLst>
        <pc:docMk/>
      </pc:docMkLst>
      <pc:sldChg chg="addSp delSp modSp">
        <pc:chgData name="Con Bartels" userId="S::con_momentumconsulting.ie#ext#@uludagedutr.onmicrosoft.com::b39c679a-0751-4854-99b6-bfece60c7cf0" providerId="AD" clId="Web-{A36D5706-C153-7082-2AF2-C7DFB769788C}" dt="2026-09-25T09:13:47.729" v="20" actId="20577"/>
        <pc:sldMkLst>
          <pc:docMk/>
          <pc:sldMk cId="0" sldId="256"/>
        </pc:sldMkLst>
        <pc:spChg chg="add del mod">
          <ac:chgData name="Con Bartels" userId="S::con_momentumconsulting.ie#ext#@uludagedutr.onmicrosoft.com::b39c679a-0751-4854-99b6-bfece60c7cf0" providerId="AD" clId="Web-{A36D5706-C153-7082-2AF2-C7DFB769788C}" dt="2026-09-25T09:13:05.712" v="4"/>
          <ac:spMkLst>
            <pc:docMk/>
            <pc:sldMk cId="0" sldId="256"/>
            <ac:spMk id="2" creationId="{6B7B048C-A684-020F-9EF4-EC8289BF61D2}"/>
          </ac:spMkLst>
        </pc:spChg>
        <pc:spChg chg="add del mod">
          <ac:chgData name="Con Bartels" userId="S::con_momentumconsulting.ie#ext#@uludagedutr.onmicrosoft.com::b39c679a-0751-4854-99b6-bfece60c7cf0" providerId="AD" clId="Web-{A36D5706-C153-7082-2AF2-C7DFB769788C}" dt="2026-09-25T09:13:47.729" v="20" actId="20577"/>
          <ac:spMkLst>
            <pc:docMk/>
            <pc:sldMk cId="0" sldId="256"/>
            <ac:spMk id="4" creationId="{00000000-0000-0000-0000-000000000000}"/>
          </ac:spMkLst>
        </pc:spChg>
        <pc:spChg chg="add del mod">
          <ac:chgData name="Con Bartels" userId="S::con_momentumconsulting.ie#ext#@uludagedutr.onmicrosoft.com::b39c679a-0751-4854-99b6-bfece60c7cf0" providerId="AD" clId="Web-{A36D5706-C153-7082-2AF2-C7DFB769788C}" dt="2026-09-25T09:13:14.260" v="11"/>
          <ac:spMkLst>
            <pc:docMk/>
            <pc:sldMk cId="0" sldId="256"/>
            <ac:spMk id="5" creationId="{DB99945E-C104-4559-22C5-B8C9DF37D6E6}"/>
          </ac:spMkLst>
        </pc:spChg>
        <pc:spChg chg="add del mod">
          <ac:chgData name="Con Bartels" userId="S::con_momentumconsulting.ie#ext#@uludagedutr.onmicrosoft.com::b39c679a-0751-4854-99b6-bfece60c7cf0" providerId="AD" clId="Web-{A36D5706-C153-7082-2AF2-C7DFB769788C}" dt="2026-09-25T09:13:37.416" v="17"/>
          <ac:spMkLst>
            <pc:docMk/>
            <pc:sldMk cId="0" sldId="256"/>
            <ac:spMk id="6" creationId="{2E1837E1-CCD8-20A5-5D5C-21198421F5CA}"/>
          </ac:spMkLst>
        </pc:spChg>
      </pc:sldChg>
    </pc:docChg>
  </pc:docChgLst>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20:28.915" v="0" actId="20577"/>
      <pc:docMkLst>
        <pc:docMk/>
      </pc:docMkLst>
      <pc:sldChg chg="modSp">
        <pc:chgData name="Con Bartels" userId="S::con_momentumconsulting.ie#ext#@uludagedutr.onmicrosoft.com::b39c679a-0751-4854-99b6-bfece60c7cf0" providerId="AD" clId="Web-{00000000-0000-0000-0000-000000000000}" dt="2026-09-25T09:20:28.915" v="0" actId="20577"/>
        <pc:sldMkLst>
          <pc:docMk/>
          <pc:sldMk cId="0" sldId="262"/>
        </pc:sldMkLst>
        <pc:spChg chg="mod">
          <ac:chgData name="Con Bartels" userId="S::con_momentumconsulting.ie#ext#@uludagedutr.onmicrosoft.com::b39c679a-0751-4854-99b6-bfece60c7cf0" providerId="AD" clId="Web-{00000000-0000-0000-0000-000000000000}" dt="2026-09-25T09:20:28.915" v="0"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173672"/>
          </a:xfrm>
          <a:prstGeom prst="rect">
            <a:avLst/>
          </a:prstGeom>
        </p:spPr>
        <p:txBody>
          <a:bodyPr vert="horz" wrap="square" lIns="0" tIns="107950" rIns="0" bIns="0" rtlCol="0">
            <a:spAutoFit/>
          </a:bodyPr>
          <a:lstStyle/>
          <a:p>
            <a:pPr marL="12700" lvl="4">
              <a:spcBef>
                <a:spcPts val="850"/>
              </a:spcBef>
            </a:pPr>
            <a:r>
              <a:rPr sz="4000" b="1">
                <a:solidFill>
                  <a:srgbClr val="FFFFFF"/>
                </a:solidFill>
                <a:latin typeface="+mn-lt"/>
                <a:ea typeface="Al Bayan Plain" charset="-78"/>
                <a:cs typeface="Al Bayan Plain" charset="-78"/>
              </a:rPr>
              <a:t>PEARL</a:t>
            </a:r>
            <a:endParaRPr sz="4000">
              <a:latin typeface="+mn-lt"/>
              <a:ea typeface="Al Bayan Plain" charset="-78"/>
              <a:cs typeface="Al Bayan Plain" charset="-78"/>
            </a:endParaRPr>
          </a:p>
          <a:p>
            <a:pPr marL="12700" marR="5080" lvl="4">
              <a:lnSpc>
                <a:spcPts val="5550"/>
              </a:lnSpc>
              <a:spcBef>
                <a:spcPts val="110"/>
              </a:spcBef>
            </a:pPr>
            <a:r>
              <a:rPr sz="4000" b="1">
                <a:solidFill>
                  <a:srgbClr val="FFFFFF"/>
                </a:solidFill>
                <a:latin typeface="+mn-lt"/>
                <a:ea typeface="Al Bayan Plain" charset="-78"/>
                <a:cs typeface="Al Bayan Plain" charset="-78"/>
              </a:rPr>
              <a:t>Case Study</a:t>
            </a:r>
            <a:endParaRPr sz="4000">
              <a:latin typeface="+mn-lt"/>
              <a:ea typeface="Al Bayan Plain" charset="-78"/>
              <a:cs typeface="Al Bayan Plain" charset="-78"/>
            </a:endParaRPr>
          </a:p>
          <a:p>
            <a:pPr marL="12700" marR="5080" lvl="4">
              <a:lnSpc>
                <a:spcPts val="5550"/>
              </a:lnSpc>
              <a:spcBef>
                <a:spcPts val="110"/>
              </a:spcBef>
            </a:pPr>
            <a:r>
              <a:rPr sz="4000" b="1">
                <a:solidFill>
                  <a:srgbClr val="FFFFFF"/>
                </a:solidFill>
                <a:latin typeface="+mn-lt"/>
                <a:ea typeface="Al Bayan Plain" charset="-78"/>
                <a:cs typeface="Al Bayan Plain" charset="-78"/>
              </a:rPr>
              <a:t>Module 1</a:t>
            </a:r>
            <a:endParaRPr sz="400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a:solidFill>
                  <a:srgbClr val="379A67"/>
                </a:solidFill>
                <a:latin typeface="Geneva"/>
                <a:cs typeface="Geneva"/>
              </a:rPr>
              <a:t>Promoting</a:t>
            </a:r>
            <a:r>
              <a:rPr sz="950" spc="-45">
                <a:solidFill>
                  <a:srgbClr val="379A67"/>
                </a:solidFill>
                <a:latin typeface="Geneva"/>
                <a:cs typeface="Geneva"/>
              </a:rPr>
              <a:t> </a:t>
            </a:r>
            <a:r>
              <a:rPr sz="950" spc="-80">
                <a:solidFill>
                  <a:srgbClr val="379A67"/>
                </a:solidFill>
                <a:latin typeface="Geneva"/>
                <a:cs typeface="Geneva"/>
              </a:rPr>
              <a:t>ESG</a:t>
            </a:r>
            <a:r>
              <a:rPr sz="950" spc="-40">
                <a:solidFill>
                  <a:srgbClr val="379A67"/>
                </a:solidFill>
                <a:latin typeface="Geneva"/>
                <a:cs typeface="Geneva"/>
              </a:rPr>
              <a:t> </a:t>
            </a:r>
            <a:r>
              <a:rPr sz="950" spc="-75">
                <a:solidFill>
                  <a:srgbClr val="379A67"/>
                </a:solidFill>
                <a:latin typeface="Geneva"/>
                <a:cs typeface="Geneva"/>
              </a:rPr>
              <a:t>Awareness</a:t>
            </a:r>
            <a:r>
              <a:rPr sz="950" spc="-40">
                <a:solidFill>
                  <a:srgbClr val="379A67"/>
                </a:solidFill>
                <a:latin typeface="Geneva"/>
                <a:cs typeface="Geneva"/>
              </a:rPr>
              <a:t> </a:t>
            </a:r>
            <a:r>
              <a:rPr sz="950" spc="-160">
                <a:solidFill>
                  <a:srgbClr val="379A67"/>
                </a:solidFill>
                <a:latin typeface="Geneva"/>
                <a:cs typeface="Geneva"/>
              </a:rPr>
              <a:t>+</a:t>
            </a:r>
            <a:r>
              <a:rPr sz="950" spc="-40">
                <a:solidFill>
                  <a:srgbClr val="379A67"/>
                </a:solidFill>
                <a:latin typeface="Geneva"/>
                <a:cs typeface="Geneva"/>
              </a:rPr>
              <a:t> </a:t>
            </a:r>
            <a:r>
              <a:rPr sz="950" spc="-60">
                <a:solidFill>
                  <a:srgbClr val="379A67"/>
                </a:solidFill>
                <a:latin typeface="Geneva"/>
                <a:cs typeface="Geneva"/>
              </a:rPr>
              <a:t>Risk</a:t>
            </a:r>
            <a:r>
              <a:rPr sz="950" spc="-40">
                <a:solidFill>
                  <a:srgbClr val="379A67"/>
                </a:solidFill>
                <a:latin typeface="Geneva"/>
                <a:cs typeface="Geneva"/>
              </a:rPr>
              <a:t> </a:t>
            </a:r>
            <a:r>
              <a:rPr sz="950" spc="-80">
                <a:solidFill>
                  <a:srgbClr val="379A67"/>
                </a:solidFill>
                <a:latin typeface="Geneva"/>
                <a:cs typeface="Geneva"/>
              </a:rPr>
              <a:t>Literacy</a:t>
            </a:r>
            <a:r>
              <a:rPr sz="950" spc="-40">
                <a:solidFill>
                  <a:srgbClr val="379A67"/>
                </a:solidFill>
                <a:latin typeface="Geneva"/>
                <a:cs typeface="Geneva"/>
              </a:rPr>
              <a:t> </a:t>
            </a:r>
            <a:r>
              <a:rPr sz="950" spc="-25">
                <a:solidFill>
                  <a:srgbClr val="379A67"/>
                </a:solidFill>
                <a:latin typeface="Geneva"/>
                <a:cs typeface="Geneva"/>
              </a:rPr>
              <a:t>in</a:t>
            </a:r>
            <a:r>
              <a:rPr sz="950" spc="-40">
                <a:solidFill>
                  <a:srgbClr val="379A67"/>
                </a:solidFill>
                <a:latin typeface="Geneva"/>
                <a:cs typeface="Geneva"/>
              </a:rPr>
              <a:t> </a:t>
            </a:r>
            <a:r>
              <a:rPr sz="950" spc="-20">
                <a:solidFill>
                  <a:srgbClr val="379A67"/>
                </a:solidFill>
                <a:latin typeface="Geneva"/>
                <a:cs typeface="Geneva"/>
              </a:rPr>
              <a:t>SMEs</a:t>
            </a:r>
            <a:endParaRPr sz="950">
              <a:latin typeface="Geneva"/>
              <a:cs typeface="Geneva"/>
            </a:endParaRPr>
          </a:p>
        </p:txBody>
      </p:sp>
      <p:pic>
        <p:nvPicPr>
          <p:cNvPr id="9" name="object 9"/>
          <p:cNvPicPr/>
          <p:nvPr/>
        </p:nvPicPr>
        <p:blipFill>
          <a:blip r:embed="rId5"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a:t>Case</a:t>
            </a:r>
            <a:r>
              <a:t>	</a:t>
            </a:r>
            <a:r>
              <a:rPr spc="-20"/>
              <a:t>Study</a:t>
            </a:r>
            <a:r>
              <a:t>	</a:t>
            </a:r>
            <a:r>
              <a:rPr spc="130"/>
              <a:t>Identification</a:t>
            </a:r>
          </a:p>
        </p:txBody>
      </p:sp>
      <p:sp>
        <p:nvSpPr>
          <p:cNvPr id="18" name="object 18"/>
          <p:cNvSpPr txBox="1"/>
          <p:nvPr/>
        </p:nvSpPr>
        <p:spPr>
          <a:xfrm>
            <a:off x="1655573" y="7473229"/>
            <a:ext cx="5379609" cy="3018775"/>
          </a:xfrm>
          <a:prstGeom prst="rect">
            <a:avLst/>
          </a:prstGeom>
        </p:spPr>
        <p:txBody>
          <a:bodyPr vert="horz" wrap="square" lIns="0" tIns="12700" rIns="0" bIns="0" rtlCol="0">
            <a:spAutoFit/>
          </a:bodyPr>
          <a:lstStyle/>
          <a:p>
            <a:pPr marL="12700">
              <a:lnSpc>
                <a:spcPct val="100000"/>
              </a:lnSpc>
              <a:spcBef>
                <a:spcPts val="100"/>
              </a:spcBef>
            </a:pPr>
            <a:endParaRPr lang="tr-TR" sz="1600" b="1" spc="-114">
              <a:solidFill>
                <a:srgbClr val="007771"/>
              </a:solidFill>
              <a:latin typeface="+mn-lt"/>
              <a:cs typeface="Arial"/>
            </a:endParaRPr>
          </a:p>
          <a:p>
            <a:pPr marL="12700">
              <a:lnSpc>
                <a:spcPct val="100000"/>
              </a:lnSpc>
              <a:spcBef>
                <a:spcPts val="100"/>
              </a:spcBef>
            </a:pPr>
            <a:r>
              <a:rPr lang="tr-TR" sz="1600" b="1" spc="-114" err="1">
                <a:solidFill>
                  <a:srgbClr val="007771"/>
                </a:solidFill>
                <a:latin typeface="+mn-lt"/>
                <a:cs typeface="Arial"/>
              </a:rPr>
              <a:t>Company</a:t>
            </a:r>
            <a:r>
              <a:rPr lang="tr-TR" sz="1600" b="1" spc="-114">
                <a:solidFill>
                  <a:srgbClr val="007771"/>
                </a:solidFill>
                <a:latin typeface="+mn-lt"/>
                <a:cs typeface="Arial"/>
              </a:rPr>
              <a:t> size (</a:t>
            </a:r>
            <a:r>
              <a:rPr lang="tr-TR" sz="1600" b="1" spc="-114" err="1">
                <a:solidFill>
                  <a:srgbClr val="007771"/>
                </a:solidFill>
                <a:latin typeface="+mn-lt"/>
                <a:cs typeface="Arial"/>
              </a:rPr>
              <a:t>micro</a:t>
            </a:r>
            <a:r>
              <a:rPr lang="tr-TR" sz="1600" b="1" spc="-114">
                <a:solidFill>
                  <a:srgbClr val="007771"/>
                </a:solidFill>
                <a:latin typeface="+mn-lt"/>
                <a:cs typeface="Arial"/>
              </a:rPr>
              <a:t> / </a:t>
            </a:r>
            <a:r>
              <a:rPr lang="tr-TR" sz="1600" b="1" spc="-114" err="1">
                <a:solidFill>
                  <a:srgbClr val="007771"/>
                </a:solidFill>
                <a:latin typeface="+mn-lt"/>
                <a:cs typeface="Arial"/>
              </a:rPr>
              <a:t>small</a:t>
            </a:r>
            <a:r>
              <a:rPr lang="tr-TR" sz="1600" b="1" spc="-114">
                <a:solidFill>
                  <a:srgbClr val="007771"/>
                </a:solidFill>
                <a:latin typeface="+mn-lt"/>
                <a:cs typeface="Arial"/>
              </a:rPr>
              <a:t> / </a:t>
            </a:r>
            <a:r>
              <a:rPr lang="tr-TR" sz="1600" b="1" spc="-114" err="1">
                <a:solidFill>
                  <a:srgbClr val="007771"/>
                </a:solidFill>
                <a:latin typeface="+mn-lt"/>
                <a:cs typeface="Arial"/>
              </a:rPr>
              <a:t>medium</a:t>
            </a:r>
            <a:r>
              <a:rPr lang="tr-TR" sz="1600" b="1" spc="-114">
                <a:solidFill>
                  <a:srgbClr val="007771"/>
                </a:solidFill>
                <a:latin typeface="+mn-lt"/>
                <a:cs typeface="Arial"/>
              </a:rPr>
              <a:t>):</a:t>
            </a:r>
          </a:p>
          <a:p>
            <a:pPr marL="12700">
              <a:lnSpc>
                <a:spcPct val="100000"/>
              </a:lnSpc>
              <a:spcBef>
                <a:spcPts val="100"/>
              </a:spcBef>
            </a:pPr>
            <a:r>
              <a:rPr lang="en-IE" sz="1600" spc="-114">
                <a:solidFill>
                  <a:srgbClr val="007771"/>
                </a:solidFill>
                <a:latin typeface="+mn-lt"/>
                <a:cs typeface="Arial"/>
              </a:rPr>
              <a:t>Micro / Small (approximately 20 employees)</a:t>
            </a:r>
          </a:p>
          <a:p>
            <a:pPr marL="12700">
              <a:lnSpc>
                <a:spcPct val="100000"/>
              </a:lnSpc>
              <a:spcBef>
                <a:spcPts val="100"/>
              </a:spcBef>
            </a:pPr>
            <a:endParaRPr lang="tr-TR" sz="1600" b="1" spc="-114">
              <a:solidFill>
                <a:srgbClr val="007771"/>
              </a:solidFill>
              <a:latin typeface="+mn-lt"/>
              <a:cs typeface="Arial"/>
            </a:endParaRPr>
          </a:p>
          <a:p>
            <a:pPr marL="12700">
              <a:lnSpc>
                <a:spcPct val="100000"/>
              </a:lnSpc>
              <a:spcBef>
                <a:spcPts val="100"/>
              </a:spcBef>
            </a:pPr>
            <a:r>
              <a:rPr sz="1600" b="1" spc="-114">
                <a:solidFill>
                  <a:srgbClr val="007771"/>
                </a:solidFill>
                <a:latin typeface="+mn-lt"/>
                <a:cs typeface="Arial"/>
              </a:rPr>
              <a:t>Ownership</a:t>
            </a:r>
            <a:r>
              <a:rPr sz="1600" b="1" spc="5">
                <a:solidFill>
                  <a:srgbClr val="007771"/>
                </a:solidFill>
                <a:latin typeface="+mn-lt"/>
                <a:cs typeface="Arial"/>
              </a:rPr>
              <a:t> </a:t>
            </a:r>
            <a:r>
              <a:rPr sz="1600" b="1" spc="-90">
                <a:solidFill>
                  <a:srgbClr val="007771"/>
                </a:solidFill>
                <a:latin typeface="+mn-lt"/>
                <a:cs typeface="Arial"/>
              </a:rPr>
              <a:t>structure</a:t>
            </a:r>
            <a:r>
              <a:rPr sz="1600" b="1" spc="10">
                <a:solidFill>
                  <a:srgbClr val="007771"/>
                </a:solidFill>
                <a:latin typeface="+mn-lt"/>
                <a:cs typeface="Arial"/>
              </a:rPr>
              <a:t> </a:t>
            </a:r>
            <a:r>
              <a:rPr sz="1600" b="1" spc="-75">
                <a:solidFill>
                  <a:srgbClr val="007771"/>
                </a:solidFill>
                <a:latin typeface="+mn-lt"/>
                <a:cs typeface="Arial"/>
              </a:rPr>
              <a:t>(family-</a:t>
            </a:r>
            <a:r>
              <a:rPr sz="1600" b="1" spc="-85">
                <a:solidFill>
                  <a:srgbClr val="007771"/>
                </a:solidFill>
                <a:latin typeface="+mn-lt"/>
                <a:cs typeface="Arial"/>
              </a:rPr>
              <a:t>owned,</a:t>
            </a:r>
            <a:r>
              <a:rPr sz="1600" b="1" spc="10">
                <a:solidFill>
                  <a:srgbClr val="007771"/>
                </a:solidFill>
                <a:latin typeface="+mn-lt"/>
                <a:cs typeface="Arial"/>
              </a:rPr>
              <a:t> </a:t>
            </a:r>
            <a:r>
              <a:rPr sz="1600" b="1" spc="-85">
                <a:solidFill>
                  <a:srgbClr val="007771"/>
                </a:solidFill>
                <a:latin typeface="+mn-lt"/>
                <a:cs typeface="Arial"/>
              </a:rPr>
              <a:t>partnership,</a:t>
            </a:r>
            <a:r>
              <a:rPr sz="1600" b="1" spc="10">
                <a:solidFill>
                  <a:srgbClr val="007771"/>
                </a:solidFill>
                <a:latin typeface="+mn-lt"/>
                <a:cs typeface="Arial"/>
              </a:rPr>
              <a:t> </a:t>
            </a:r>
            <a:r>
              <a:rPr sz="1600" b="1" spc="-25">
                <a:solidFill>
                  <a:srgbClr val="007771"/>
                </a:solidFill>
                <a:latin typeface="+mn-lt"/>
                <a:cs typeface="Arial"/>
              </a:rPr>
              <a:t>etc.):</a:t>
            </a:r>
            <a:endParaRPr sz="1600">
              <a:latin typeface="+mn-lt"/>
              <a:cs typeface="Arial"/>
            </a:endParaRPr>
          </a:p>
          <a:p>
            <a:pPr>
              <a:lnSpc>
                <a:spcPct val="100000"/>
              </a:lnSpc>
            </a:pPr>
            <a:r>
              <a:rPr lang="en-IE" sz="1600" spc="-25">
                <a:solidFill>
                  <a:srgbClr val="007771"/>
                </a:solidFill>
                <a:latin typeface="+mn-lt"/>
                <a:cs typeface="Arial"/>
              </a:rPr>
              <a:t>Family-owned (founded 1989 by Peter and Birgitta Curtin)</a:t>
            </a:r>
          </a:p>
          <a:p>
            <a:pPr>
              <a:lnSpc>
                <a:spcPct val="100000"/>
              </a:lnSpc>
              <a:spcBef>
                <a:spcPts val="25"/>
              </a:spcBef>
            </a:pPr>
            <a:endParaRPr sz="1600">
              <a:latin typeface="+mn-lt"/>
              <a:cs typeface="Arial"/>
            </a:endParaRPr>
          </a:p>
          <a:p>
            <a:pPr marL="12700">
              <a:lnSpc>
                <a:spcPct val="100000"/>
              </a:lnSpc>
            </a:pPr>
            <a:r>
              <a:rPr sz="1600" b="1" spc="-45">
                <a:solidFill>
                  <a:srgbClr val="007771"/>
                </a:solidFill>
                <a:latin typeface="+mn-lt"/>
                <a:cs typeface="Arial"/>
              </a:rPr>
              <a:t>Market</a:t>
            </a:r>
            <a:r>
              <a:rPr sz="1600" b="1" spc="-35">
                <a:solidFill>
                  <a:srgbClr val="007771"/>
                </a:solidFill>
                <a:latin typeface="+mn-lt"/>
                <a:cs typeface="Arial"/>
              </a:rPr>
              <a:t> </a:t>
            </a:r>
            <a:r>
              <a:rPr sz="1600" b="1" spc="-155">
                <a:solidFill>
                  <a:srgbClr val="007771"/>
                </a:solidFill>
                <a:latin typeface="+mn-lt"/>
                <a:cs typeface="Arial"/>
              </a:rPr>
              <a:t>scope</a:t>
            </a:r>
            <a:r>
              <a:rPr sz="1600" b="1" spc="-35">
                <a:solidFill>
                  <a:srgbClr val="007771"/>
                </a:solidFill>
                <a:latin typeface="+mn-lt"/>
                <a:cs typeface="Arial"/>
              </a:rPr>
              <a:t> </a:t>
            </a:r>
            <a:r>
              <a:rPr sz="1600" b="1" spc="-100">
                <a:solidFill>
                  <a:srgbClr val="007771"/>
                </a:solidFill>
                <a:latin typeface="+mn-lt"/>
                <a:cs typeface="Arial"/>
              </a:rPr>
              <a:t>(local</a:t>
            </a:r>
            <a:r>
              <a:rPr sz="1600" b="1" spc="-35">
                <a:solidFill>
                  <a:srgbClr val="007771"/>
                </a:solidFill>
                <a:latin typeface="+mn-lt"/>
                <a:cs typeface="Arial"/>
              </a:rPr>
              <a:t> </a:t>
            </a:r>
            <a:r>
              <a:rPr sz="1600" b="1" spc="229">
                <a:solidFill>
                  <a:srgbClr val="007771"/>
                </a:solidFill>
                <a:latin typeface="+mn-lt"/>
                <a:cs typeface="Arial"/>
              </a:rPr>
              <a:t>/</a:t>
            </a:r>
            <a:r>
              <a:rPr sz="1600" b="1" spc="-35">
                <a:solidFill>
                  <a:srgbClr val="007771"/>
                </a:solidFill>
                <a:latin typeface="+mn-lt"/>
                <a:cs typeface="Arial"/>
              </a:rPr>
              <a:t> </a:t>
            </a:r>
            <a:r>
              <a:rPr sz="1600" b="1" spc="-95">
                <a:solidFill>
                  <a:srgbClr val="007771"/>
                </a:solidFill>
                <a:latin typeface="+mn-lt"/>
                <a:cs typeface="Arial"/>
              </a:rPr>
              <a:t>regional</a:t>
            </a:r>
            <a:r>
              <a:rPr sz="1600" b="1" spc="-30">
                <a:solidFill>
                  <a:srgbClr val="007771"/>
                </a:solidFill>
                <a:latin typeface="+mn-lt"/>
                <a:cs typeface="Arial"/>
              </a:rPr>
              <a:t> </a:t>
            </a:r>
            <a:r>
              <a:rPr sz="1600" b="1" spc="229">
                <a:solidFill>
                  <a:srgbClr val="007771"/>
                </a:solidFill>
                <a:latin typeface="+mn-lt"/>
                <a:cs typeface="Arial"/>
              </a:rPr>
              <a:t>/</a:t>
            </a:r>
            <a:r>
              <a:rPr sz="1600" b="1" spc="-35">
                <a:solidFill>
                  <a:srgbClr val="007771"/>
                </a:solidFill>
                <a:latin typeface="+mn-lt"/>
                <a:cs typeface="Arial"/>
              </a:rPr>
              <a:t> </a:t>
            </a:r>
            <a:r>
              <a:rPr sz="1600" b="1" spc="-10">
                <a:solidFill>
                  <a:srgbClr val="007771"/>
                </a:solidFill>
                <a:latin typeface="+mn-lt"/>
                <a:cs typeface="Arial"/>
              </a:rPr>
              <a:t>international):</a:t>
            </a:r>
            <a:endParaRPr lang="tr-TR" sz="1600" b="1" spc="-10">
              <a:solidFill>
                <a:srgbClr val="007771"/>
              </a:solidFill>
              <a:latin typeface="+mn-lt"/>
              <a:cs typeface="Arial"/>
            </a:endParaRPr>
          </a:p>
          <a:p>
            <a:pPr marL="12700">
              <a:lnSpc>
                <a:spcPct val="100000"/>
              </a:lnSpc>
            </a:pPr>
            <a:r>
              <a:rPr lang="en-IE" sz="1600" spc="-10">
                <a:solidFill>
                  <a:srgbClr val="007771"/>
                </a:solidFill>
                <a:latin typeface="+mn-lt"/>
                <a:cs typeface="Arial"/>
              </a:rPr>
              <a:t>International (UK, EU and US export markets; visitor centre attracts c.30,000–45,000 international tourists per year)</a:t>
            </a:r>
          </a:p>
          <a:p>
            <a:pPr marL="12700">
              <a:lnSpc>
                <a:spcPct val="100000"/>
              </a:lnSpc>
            </a:pPr>
            <a:endParaRPr lang="tr-TR" sz="1600" b="1" spc="-10">
              <a:solidFill>
                <a:srgbClr val="007771"/>
              </a:solidFill>
              <a:latin typeface="+mn-lt"/>
              <a:cs typeface="Arial"/>
            </a:endParaRPr>
          </a:p>
          <a:p>
            <a:pPr marL="12700">
              <a:lnSpc>
                <a:spcPct val="100000"/>
              </a:lnSpc>
            </a:pPr>
            <a:endParaRPr lang="tr-TR" sz="1600" b="1" spc="-10">
              <a:solidFill>
                <a:srgbClr val="007771"/>
              </a:solidFill>
              <a:latin typeface="+mn-lt"/>
              <a:cs typeface="Arial"/>
            </a:endParaRPr>
          </a:p>
          <a:p>
            <a:pPr marL="12700">
              <a:lnSpc>
                <a:spcPct val="100000"/>
              </a:lnSpc>
            </a:pPr>
            <a:endParaRPr sz="1600">
              <a:latin typeface="+mn-lt"/>
              <a:cs typeface="Arial"/>
            </a:endParaRPr>
          </a:p>
        </p:txBody>
      </p:sp>
      <p:sp>
        <p:nvSpPr>
          <p:cNvPr id="25" name="Dikdörtgen 24"/>
          <p:cNvSpPr/>
          <p:nvPr/>
        </p:nvSpPr>
        <p:spPr>
          <a:xfrm>
            <a:off x="1504240" y="4121139"/>
            <a:ext cx="5710321" cy="3416320"/>
          </a:xfrm>
          <a:prstGeom prst="rect">
            <a:avLst/>
          </a:prstGeom>
        </p:spPr>
        <p:txBody>
          <a:bodyPr wrap="square">
            <a:spAutoFit/>
          </a:bodyPr>
          <a:lstStyle/>
          <a:p>
            <a:pPr lvl="0">
              <a:lnSpc>
                <a:spcPct val="120000"/>
              </a:lnSpc>
              <a:buSzPts val="1000"/>
              <a:tabLst>
                <a:tab pos="457200" algn="l"/>
              </a:tabLst>
            </a:pPr>
            <a:r>
              <a:rPr lang="en-US" b="1">
                <a:solidFill>
                  <a:schemeClr val="tx1"/>
                </a:solidFill>
                <a:effectLst/>
                <a:latin typeface="Calibri" charset="0"/>
                <a:ea typeface="Calibri" charset="0"/>
                <a:cs typeface="Times New Roman" charset="0"/>
              </a:rPr>
              <a:t>Case Study Title:</a:t>
            </a:r>
          </a:p>
          <a:p>
            <a:pPr lvl="0">
              <a:lnSpc>
                <a:spcPct val="120000"/>
              </a:lnSpc>
              <a:buSzPts val="1000"/>
              <a:tabLst>
                <a:tab pos="457200" algn="l"/>
              </a:tabLst>
            </a:pPr>
            <a:r>
              <a:rPr lang="en-US">
                <a:solidFill>
                  <a:schemeClr val="tx1"/>
                </a:solidFill>
                <a:latin typeface="Calibri" charset="0"/>
                <a:ea typeface="Calibri" charset="0"/>
                <a:cs typeface="Times New Roman" charset="0"/>
              </a:rPr>
              <a:t>From Smokehouse Tradition to Measurable ESG</a:t>
            </a:r>
          </a:p>
          <a:p>
            <a:pPr lvl="0">
              <a:lnSpc>
                <a:spcPct val="120000"/>
              </a:lnSpc>
              <a:buSzPts val="1000"/>
              <a:tabLst>
                <a:tab pos="457200" algn="l"/>
              </a:tabLst>
            </a:pPr>
            <a:r>
              <a:rPr lang="en-US" b="1">
                <a:solidFill>
                  <a:schemeClr val="tx1"/>
                </a:solidFill>
                <a:effectLst/>
                <a:latin typeface="Calibri" charset="0"/>
                <a:ea typeface="Calibri" charset="0"/>
                <a:cs typeface="Times New Roman" charset="0"/>
              </a:rPr>
              <a:t>Partner Institution:</a:t>
            </a:r>
            <a:endParaRPr lang="en-US" b="1">
              <a:solidFill>
                <a:schemeClr val="tx1"/>
              </a:solidFill>
              <a:latin typeface="Calibri" charset="0"/>
              <a:ea typeface="Calibri" charset="0"/>
              <a:cs typeface="Times New Roman" charset="0"/>
            </a:endParaRPr>
          </a:p>
          <a:p>
            <a:pPr lvl="0">
              <a:lnSpc>
                <a:spcPct val="120000"/>
              </a:lnSpc>
              <a:buSzPts val="1000"/>
              <a:tabLst>
                <a:tab pos="457200" algn="l"/>
              </a:tabLst>
            </a:pPr>
            <a:r>
              <a:rPr lang="en-US">
                <a:solidFill>
                  <a:schemeClr val="tx1"/>
                </a:solidFill>
                <a:latin typeface="Calibri" charset="0"/>
                <a:ea typeface="Calibri" charset="0"/>
                <a:cs typeface="Times New Roman" charset="0"/>
              </a:rPr>
              <a:t>Momentum Marketing Services Limited (MMS)</a:t>
            </a:r>
          </a:p>
          <a:p>
            <a:pPr lvl="0">
              <a:lnSpc>
                <a:spcPct val="120000"/>
              </a:lnSpc>
              <a:buSzPts val="1000"/>
              <a:tabLst>
                <a:tab pos="457200" algn="l"/>
              </a:tabLst>
            </a:pPr>
            <a:endParaRPr lang="en-US" b="1">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a:solidFill>
                  <a:schemeClr val="tx1"/>
                </a:solidFill>
                <a:effectLst/>
                <a:latin typeface="Calibri" charset="0"/>
                <a:ea typeface="Calibri" charset="0"/>
                <a:cs typeface="Times New Roman" charset="0"/>
              </a:rPr>
              <a:t>Country:</a:t>
            </a:r>
            <a:endParaRPr lang="tr-TR">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a:solidFill>
                  <a:schemeClr val="tx1"/>
                </a:solidFill>
                <a:latin typeface="Calibri" charset="0"/>
                <a:ea typeface="Calibri" charset="0"/>
                <a:cs typeface="Times New Roman" charset="0"/>
              </a:rPr>
              <a:t>Ireland</a:t>
            </a:r>
          </a:p>
          <a:p>
            <a:pPr lvl="0">
              <a:lnSpc>
                <a:spcPct val="120000"/>
              </a:lnSpc>
              <a:buSzPts val="1000"/>
              <a:tabLst>
                <a:tab pos="457200" algn="l"/>
              </a:tabLst>
            </a:pPr>
            <a:endParaRPr lang="en-US" b="1">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a:solidFill>
                  <a:schemeClr val="tx1"/>
                </a:solidFill>
                <a:effectLst/>
                <a:latin typeface="Calibri" charset="0"/>
                <a:ea typeface="Calibri" charset="0"/>
                <a:cs typeface="Times New Roman" charset="0"/>
              </a:rPr>
              <a:t>Sector /Industry:</a:t>
            </a:r>
            <a:endParaRPr lang="tr-TR">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a:solidFill>
                  <a:schemeClr val="tx1"/>
                </a:solidFill>
                <a:latin typeface="Calibri" charset="0"/>
                <a:ea typeface="Calibri" charset="0"/>
                <a:cs typeface="Times New Roman" charset="0"/>
              </a:rPr>
              <a:t>Food Manufacturing – Smoked Seafood</a:t>
            </a:r>
          </a:p>
          <a:p>
            <a:pPr lvl="0">
              <a:lnSpc>
                <a:spcPct val="120000"/>
              </a:lnSpc>
              <a:buSzPts val="1000"/>
              <a:tabLst>
                <a:tab pos="457200" algn="l"/>
              </a:tabLst>
            </a:pPr>
            <a:endParaRPr lang="en-US" b="1">
              <a:solidFill>
                <a:schemeClr val="tx1"/>
              </a:solidFill>
              <a:effectLst/>
              <a:latin typeface="Calibri" charset="0"/>
              <a:ea typeface="Calibri" charset="0"/>
              <a:cs typeface="Times New Roman" charset="0"/>
            </a:endParaRPr>
          </a:p>
        </p:txBody>
      </p:sp>
      <p:sp>
        <p:nvSpPr>
          <p:cNvPr id="26" name="Dikdörtgen 25"/>
          <p:cNvSpPr/>
          <p:nvPr/>
        </p:nvSpPr>
        <p:spPr>
          <a:xfrm>
            <a:off x="1504240" y="7700000"/>
            <a:ext cx="3607761" cy="2899512"/>
          </a:xfrm>
          <a:prstGeom prst="rect">
            <a:avLst/>
          </a:prstGeom>
        </p:spPr>
        <p:txBody>
          <a:bodyPr wrap="square">
            <a:spAutoFit/>
          </a:bodyPr>
          <a:lstStyle/>
          <a:p>
            <a:pPr lvl="0">
              <a:lnSpc>
                <a:spcPct val="114000"/>
              </a:lnSpc>
              <a:buSzPts val="1000"/>
              <a:tabLst>
                <a:tab pos="457200" algn="l"/>
              </a:tabLst>
            </a:pPr>
            <a:endParaRPr lang="tr-TR" sz="160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a:solidFill>
                  <a:srgbClr val="FFFFFF"/>
                </a:solidFill>
                <a:latin typeface="Geneva"/>
                <a:cs typeface="Geneva"/>
              </a:rPr>
              <a:t>Promoting</a:t>
            </a:r>
            <a:r>
              <a:rPr sz="950" spc="-45">
                <a:solidFill>
                  <a:srgbClr val="FFFFFF"/>
                </a:solidFill>
                <a:latin typeface="Geneva"/>
                <a:cs typeface="Geneva"/>
              </a:rPr>
              <a:t> </a:t>
            </a:r>
            <a:r>
              <a:rPr sz="950" spc="-80">
                <a:solidFill>
                  <a:srgbClr val="FFFFFF"/>
                </a:solidFill>
                <a:latin typeface="Geneva"/>
                <a:cs typeface="Geneva"/>
              </a:rPr>
              <a:t>ESG</a:t>
            </a:r>
            <a:r>
              <a:rPr sz="950" spc="-40">
                <a:solidFill>
                  <a:srgbClr val="FFFFFF"/>
                </a:solidFill>
                <a:latin typeface="Geneva"/>
                <a:cs typeface="Geneva"/>
              </a:rPr>
              <a:t> </a:t>
            </a:r>
            <a:r>
              <a:rPr sz="950" spc="-75">
                <a:solidFill>
                  <a:srgbClr val="FFFFFF"/>
                </a:solidFill>
                <a:latin typeface="Geneva"/>
                <a:cs typeface="Geneva"/>
              </a:rPr>
              <a:t>Awareness</a:t>
            </a:r>
            <a:r>
              <a:rPr sz="950" spc="-40">
                <a:solidFill>
                  <a:srgbClr val="FFFFFF"/>
                </a:solidFill>
                <a:latin typeface="Geneva"/>
                <a:cs typeface="Geneva"/>
              </a:rPr>
              <a:t> </a:t>
            </a:r>
            <a:r>
              <a:rPr sz="950" spc="-160">
                <a:solidFill>
                  <a:srgbClr val="FFFFFF"/>
                </a:solidFill>
                <a:latin typeface="Geneva"/>
                <a:cs typeface="Geneva"/>
              </a:rPr>
              <a:t>+</a:t>
            </a:r>
            <a:r>
              <a:rPr sz="950" spc="-40">
                <a:solidFill>
                  <a:srgbClr val="FFFFFF"/>
                </a:solidFill>
                <a:latin typeface="Geneva"/>
                <a:cs typeface="Geneva"/>
              </a:rPr>
              <a:t> </a:t>
            </a:r>
            <a:r>
              <a:rPr sz="950" spc="-60">
                <a:solidFill>
                  <a:srgbClr val="FFFFFF"/>
                </a:solidFill>
                <a:latin typeface="Geneva"/>
                <a:cs typeface="Geneva"/>
              </a:rPr>
              <a:t>Risk</a:t>
            </a:r>
            <a:r>
              <a:rPr sz="950" spc="-40">
                <a:solidFill>
                  <a:srgbClr val="FFFFFF"/>
                </a:solidFill>
                <a:latin typeface="Geneva"/>
                <a:cs typeface="Geneva"/>
              </a:rPr>
              <a:t> </a:t>
            </a:r>
            <a:r>
              <a:rPr sz="950" spc="-80">
                <a:solidFill>
                  <a:srgbClr val="FFFFFF"/>
                </a:solidFill>
                <a:latin typeface="Geneva"/>
                <a:cs typeface="Geneva"/>
              </a:rPr>
              <a:t>Literacy</a:t>
            </a:r>
            <a:r>
              <a:rPr sz="950" spc="-40">
                <a:solidFill>
                  <a:srgbClr val="FFFFFF"/>
                </a:solidFill>
                <a:latin typeface="Geneva"/>
                <a:cs typeface="Geneva"/>
              </a:rPr>
              <a:t> </a:t>
            </a:r>
            <a:r>
              <a:rPr sz="950" spc="-25">
                <a:solidFill>
                  <a:srgbClr val="FFFFFF"/>
                </a:solidFill>
                <a:latin typeface="Geneva"/>
                <a:cs typeface="Geneva"/>
              </a:rPr>
              <a:t>in</a:t>
            </a:r>
            <a:r>
              <a:rPr sz="950" spc="-40">
                <a:solidFill>
                  <a:srgbClr val="FFFFFF"/>
                </a:solidFill>
                <a:latin typeface="Geneva"/>
                <a:cs typeface="Geneva"/>
              </a:rPr>
              <a:t> </a:t>
            </a:r>
            <a:r>
              <a:rPr sz="950" spc="-2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a:latin typeface="+mn-lt"/>
              </a:rPr>
              <a:t>2. </a:t>
            </a:r>
            <a:r>
              <a:rPr lang="tr-TR" sz="2400" err="1">
                <a:latin typeface="+mn-lt"/>
              </a:rPr>
              <a:t>Relevant</a:t>
            </a:r>
            <a:r>
              <a:rPr lang="tr-TR" sz="2400">
                <a:latin typeface="+mn-lt"/>
              </a:rPr>
              <a:t> PEARL </a:t>
            </a:r>
            <a:r>
              <a:rPr lang="tr-TR" sz="2400" err="1">
                <a:latin typeface="+mn-lt"/>
              </a:rPr>
              <a:t>Curriculum</a:t>
            </a:r>
            <a:r>
              <a:rPr lang="tr-TR" sz="2400">
                <a:latin typeface="+mn-lt"/>
              </a:rPr>
              <a:t> </a:t>
            </a:r>
            <a:r>
              <a:rPr lang="tr-TR" sz="2400" err="1">
                <a:latin typeface="+mn-lt"/>
              </a:rPr>
              <a:t>Module</a:t>
            </a:r>
            <a:r>
              <a:rPr lang="tr-TR" sz="2400">
                <a:latin typeface="+mn-lt"/>
              </a:rPr>
              <a:t>(s)</a:t>
            </a:r>
          </a:p>
        </p:txBody>
      </p:sp>
      <p:sp>
        <p:nvSpPr>
          <p:cNvPr id="13" name="object 13"/>
          <p:cNvSpPr txBox="1"/>
          <p:nvPr/>
        </p:nvSpPr>
        <p:spPr>
          <a:xfrm>
            <a:off x="329651" y="5255527"/>
            <a:ext cx="6072743" cy="1400383"/>
          </a:xfrm>
          <a:prstGeom prst="rect">
            <a:avLst/>
          </a:prstGeom>
        </p:spPr>
        <p:txBody>
          <a:bodyPr vert="horz" wrap="square" lIns="0" tIns="12700" rIns="0" bIns="0" rtlCol="0">
            <a:spAutoFit/>
          </a:bodyPr>
          <a:lstStyle/>
          <a:p>
            <a:pPr marL="12700">
              <a:lnSpc>
                <a:spcPct val="100000"/>
              </a:lnSpc>
              <a:spcBef>
                <a:spcPts val="100"/>
              </a:spcBef>
            </a:pPr>
            <a:r>
              <a:rPr sz="1600" b="1">
                <a:solidFill>
                  <a:srgbClr val="404040"/>
                </a:solidFill>
                <a:latin typeface="+mn-lt"/>
                <a:cs typeface="Arial"/>
              </a:rPr>
              <a:t>What ESG challenge, decision, or dilemma does this case illustrate?</a:t>
            </a:r>
            <a:endParaRPr lang="tr-TR" sz="1600" b="1">
              <a:solidFill>
                <a:srgbClr val="404040"/>
              </a:solidFill>
              <a:latin typeface="+mn-lt"/>
              <a:cs typeface="Arial"/>
            </a:endParaRPr>
          </a:p>
          <a:p>
            <a:pPr marL="12700">
              <a:lnSpc>
                <a:spcPct val="100000"/>
              </a:lnSpc>
              <a:spcBef>
                <a:spcPts val="100"/>
              </a:spcBef>
            </a:pPr>
            <a:r>
              <a:rPr lang="en-IE" sz="1400">
                <a:solidFill>
                  <a:srgbClr val="404040"/>
                </a:solidFill>
                <a:latin typeface="+mn-lt"/>
                <a:cs typeface="Arial"/>
              </a:rPr>
              <a:t>This case examines the transition of a long-established Irish family SME from informal, values-based sustainability practices to a structured, measurable ESG management approach. The central dilemma is whether traditional craft, ethical sourcing and community commitment “count” as ESG, or whether ESG only begins once sustainability outcomes are formally measured, externally verified and embedded in management routines.</a:t>
            </a: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sz="1400">
              <a:latin typeface="+mn-lt"/>
              <a:cs typeface="Arial"/>
            </a:endParaRPr>
          </a:p>
        </p:txBody>
      </p:sp>
      <p:sp>
        <p:nvSpPr>
          <p:cNvPr id="14" name="object 14"/>
          <p:cNvSpPr txBox="1"/>
          <p:nvPr/>
        </p:nvSpPr>
        <p:spPr>
          <a:xfrm>
            <a:off x="327352" y="6796632"/>
            <a:ext cx="5965498" cy="1856919"/>
          </a:xfrm>
          <a:prstGeom prst="rect">
            <a:avLst/>
          </a:prstGeom>
        </p:spPr>
        <p:txBody>
          <a:bodyPr vert="horz" wrap="square" lIns="0" tIns="12700" rIns="0" bIns="0" rtlCol="0">
            <a:spAutoFit/>
          </a:bodyPr>
          <a:lstStyle/>
          <a:p>
            <a:pPr marL="12700">
              <a:lnSpc>
                <a:spcPct val="100000"/>
              </a:lnSpc>
              <a:spcBef>
                <a:spcPts val="100"/>
              </a:spcBef>
            </a:pPr>
            <a:r>
              <a:rPr sz="1600" b="1">
                <a:solidFill>
                  <a:srgbClr val="404040"/>
                </a:solidFill>
                <a:latin typeface="+mn-lt"/>
                <a:cs typeface="Arial"/>
              </a:rPr>
              <a:t>Why is this case relevant for SMEs?</a:t>
            </a:r>
            <a:endParaRPr lang="tr-TR" sz="1600" b="1">
              <a:solidFill>
                <a:srgbClr val="404040"/>
              </a:solidFill>
              <a:latin typeface="+mn-lt"/>
              <a:cs typeface="Arial"/>
            </a:endParaRPr>
          </a:p>
          <a:p>
            <a:pPr marL="12700">
              <a:lnSpc>
                <a:spcPct val="100000"/>
              </a:lnSpc>
              <a:spcBef>
                <a:spcPts val="100"/>
              </a:spcBef>
            </a:pPr>
            <a:r>
              <a:rPr lang="en-IE" sz="1400">
                <a:solidFill>
                  <a:srgbClr val="404040"/>
                </a:solidFill>
                <a:latin typeface="+mn-lt"/>
                <a:cs typeface="Arial"/>
              </a:rPr>
              <a:t>Many SMEs across Ireland and the EU operate on strong informal sustainability principles – local sourcing, family ethics, community employment – yet struggle to evidence these in the language of buyers and regulators. With CSRD value-chain reporting, CSDDD due diligence and the EU Green Claims Directive reshaping expectations, even micro-SMEs must convert informal practice into measurable, verifiable ESG data. Burren Smokehouse offers a documented Irish example of this transition.</a:t>
            </a: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sz="1400">
              <a:latin typeface="+mn-lt"/>
              <a:cs typeface="Arial"/>
            </a:endParaRPr>
          </a:p>
        </p:txBody>
      </p:sp>
      <p:sp>
        <p:nvSpPr>
          <p:cNvPr id="15" name="object 15"/>
          <p:cNvSpPr txBox="1"/>
          <p:nvPr/>
        </p:nvSpPr>
        <p:spPr>
          <a:xfrm>
            <a:off x="327352" y="8487718"/>
            <a:ext cx="6049642" cy="1856919"/>
          </a:xfrm>
          <a:prstGeom prst="rect">
            <a:avLst/>
          </a:prstGeom>
        </p:spPr>
        <p:txBody>
          <a:bodyPr vert="horz" wrap="square" lIns="0" tIns="12700" rIns="0" bIns="0" rtlCol="0">
            <a:spAutoFit/>
          </a:bodyPr>
          <a:lstStyle/>
          <a:p>
            <a:pPr marL="12700">
              <a:lnSpc>
                <a:spcPct val="100000"/>
              </a:lnSpc>
              <a:spcBef>
                <a:spcPts val="100"/>
              </a:spcBef>
            </a:pPr>
            <a:r>
              <a:rPr sz="1600" b="1">
                <a:solidFill>
                  <a:srgbClr val="404040"/>
                </a:solidFill>
                <a:latin typeface="+mn-lt"/>
                <a:cs typeface="Arial"/>
              </a:rPr>
              <a:t>Which competence gaps (knowledge, skills, attitudes) does it address?</a:t>
            </a:r>
            <a:endParaRPr lang="tr-TR" sz="1600" b="1">
              <a:solidFill>
                <a:srgbClr val="404040"/>
              </a:solidFill>
              <a:latin typeface="+mn-lt"/>
              <a:cs typeface="Arial"/>
            </a:endParaRPr>
          </a:p>
          <a:p>
            <a:pPr marL="12700">
              <a:lnSpc>
                <a:spcPct val="100000"/>
              </a:lnSpc>
              <a:spcBef>
                <a:spcPts val="100"/>
              </a:spcBef>
            </a:pPr>
            <a:r>
              <a:rPr lang="en-IE" sz="1400" b="1">
                <a:solidFill>
                  <a:srgbClr val="404040"/>
                </a:solidFill>
                <a:latin typeface="+mn-lt"/>
                <a:cs typeface="Arial"/>
              </a:rPr>
              <a:t>Knowledge: </a:t>
            </a:r>
            <a:r>
              <a:rPr lang="en-IE" sz="1400">
                <a:solidFill>
                  <a:srgbClr val="404040"/>
                </a:solidFill>
                <a:latin typeface="+mn-lt"/>
                <a:cs typeface="Arial"/>
              </a:rPr>
              <a:t>The distinction between values-based business / CSR and structured ESG management; awareness of the three pillars (E, S, G); awareness of CSRD, CSDDD, VSME and the EU Green Claims Directive.</a:t>
            </a:r>
          </a:p>
          <a:p>
            <a:pPr marL="12700">
              <a:lnSpc>
                <a:spcPct val="100000"/>
              </a:lnSpc>
              <a:spcBef>
                <a:spcPts val="100"/>
              </a:spcBef>
            </a:pPr>
            <a:r>
              <a:rPr lang="en-IE" sz="1400" b="1">
                <a:solidFill>
                  <a:srgbClr val="404040"/>
                </a:solidFill>
                <a:latin typeface="+mn-lt"/>
                <a:cs typeface="Arial"/>
              </a:rPr>
              <a:t>Skills: </a:t>
            </a:r>
            <a:r>
              <a:rPr lang="en-IE" sz="1400">
                <a:solidFill>
                  <a:srgbClr val="404040"/>
                </a:solidFill>
                <a:latin typeface="+mn-lt"/>
                <a:cs typeface="Arial"/>
              </a:rPr>
              <a:t>Categorising existing SME activities into the E, S, G framework; conducting a basic gap analysis between informal practice and a recognised certification standard.</a:t>
            </a:r>
          </a:p>
          <a:p>
            <a:pPr marL="12700">
              <a:lnSpc>
                <a:spcPct val="100000"/>
              </a:lnSpc>
              <a:spcBef>
                <a:spcPts val="100"/>
              </a:spcBef>
            </a:pPr>
            <a:r>
              <a:rPr lang="en-IE" sz="1400" b="1">
                <a:solidFill>
                  <a:srgbClr val="404040"/>
                </a:solidFill>
                <a:latin typeface="+mn-lt"/>
                <a:cs typeface="Arial"/>
              </a:rPr>
              <a:t>Attitudes: </a:t>
            </a:r>
            <a:r>
              <a:rPr lang="en-IE" sz="1400">
                <a:solidFill>
                  <a:srgbClr val="404040"/>
                </a:solidFill>
                <a:latin typeface="+mn-lt"/>
                <a:cs typeface="Arial"/>
              </a:rPr>
              <a:t>Moving from a “we already do good things” defensive stance to a proactive view of ESG as a professionalisation tool and market-access enabler.</a:t>
            </a: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sz="140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a:latin typeface="+mn-lt"/>
              </a:rPr>
              <a:t>3. Learning </a:t>
            </a:r>
            <a:r>
              <a:rPr lang="tr-TR" err="1">
                <a:latin typeface="+mn-lt"/>
              </a:rPr>
              <a:t>Purpose</a:t>
            </a:r>
            <a:r>
              <a:rPr lang="tr-TR">
                <a:latin typeface="+mn-lt"/>
              </a:rPr>
              <a:t> of </a:t>
            </a:r>
            <a:r>
              <a:rPr lang="tr-TR" err="1">
                <a:latin typeface="+mn-lt"/>
              </a:rPr>
              <a:t>the</a:t>
            </a:r>
            <a:r>
              <a:rPr lang="tr-TR">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a:solidFill>
                  <a:srgbClr val="404040"/>
                </a:solidFill>
                <a:latin typeface="+mn-lt"/>
                <a:cs typeface="Geneva"/>
              </a:rPr>
              <a:t>(</a:t>
            </a:r>
            <a:r>
              <a:rPr lang="tr-TR" sz="1400" i="1">
                <a:solidFill>
                  <a:srgbClr val="404040"/>
                </a:solidFill>
                <a:latin typeface="+mn-lt"/>
                <a:cs typeface="Geneva"/>
              </a:rPr>
              <a:t>Select </a:t>
            </a:r>
            <a:r>
              <a:rPr lang="tr-TR" sz="1400" i="1" err="1">
                <a:solidFill>
                  <a:srgbClr val="404040"/>
                </a:solidFill>
                <a:latin typeface="+mn-lt"/>
                <a:cs typeface="Geneva"/>
              </a:rPr>
              <a:t>one</a:t>
            </a:r>
            <a:r>
              <a:rPr lang="tr-TR" sz="1400" i="1">
                <a:solidFill>
                  <a:srgbClr val="404040"/>
                </a:solidFill>
                <a:latin typeface="+mn-lt"/>
                <a:cs typeface="Geneva"/>
              </a:rPr>
              <a:t> </a:t>
            </a:r>
            <a:r>
              <a:rPr lang="tr-TR" sz="1400" i="1" err="1">
                <a:solidFill>
                  <a:srgbClr val="404040"/>
                </a:solidFill>
                <a:latin typeface="+mn-lt"/>
                <a:cs typeface="Geneva"/>
              </a:rPr>
              <a:t>primary</a:t>
            </a:r>
            <a:r>
              <a:rPr lang="tr-TR" sz="1400" i="1">
                <a:solidFill>
                  <a:srgbClr val="404040"/>
                </a:solidFill>
                <a:latin typeface="+mn-lt"/>
                <a:cs typeface="Geneva"/>
              </a:rPr>
              <a:t> </a:t>
            </a:r>
            <a:r>
              <a:rPr lang="tr-TR" sz="1400" i="1" err="1">
                <a:solidFill>
                  <a:srgbClr val="404040"/>
                </a:solidFill>
                <a:latin typeface="+mn-lt"/>
                <a:cs typeface="Geneva"/>
              </a:rPr>
              <a:t>module</a:t>
            </a:r>
            <a:r>
              <a:rPr lang="tr-TR" sz="1400" i="1">
                <a:solidFill>
                  <a:srgbClr val="404040"/>
                </a:solidFill>
                <a:latin typeface="+mn-lt"/>
                <a:cs typeface="Geneva"/>
              </a:rPr>
              <a:t> </a:t>
            </a:r>
            <a:r>
              <a:rPr lang="tr-TR" sz="1400" i="1" err="1">
                <a:solidFill>
                  <a:srgbClr val="404040"/>
                </a:solidFill>
                <a:latin typeface="+mn-lt"/>
                <a:cs typeface="Geneva"/>
              </a:rPr>
              <a:t>and</a:t>
            </a:r>
            <a:r>
              <a:rPr lang="tr-TR" sz="1400" i="1">
                <a:solidFill>
                  <a:srgbClr val="404040"/>
                </a:solidFill>
                <a:latin typeface="+mn-lt"/>
                <a:cs typeface="Geneva"/>
              </a:rPr>
              <a:t>, </a:t>
            </a:r>
            <a:r>
              <a:rPr lang="tr-TR" sz="1400" i="1" err="1">
                <a:solidFill>
                  <a:srgbClr val="404040"/>
                </a:solidFill>
                <a:latin typeface="+mn-lt"/>
                <a:cs typeface="Geneva"/>
              </a:rPr>
              <a:t>if</a:t>
            </a:r>
            <a:r>
              <a:rPr lang="tr-TR" sz="1400" i="1">
                <a:solidFill>
                  <a:srgbClr val="404040"/>
                </a:solidFill>
                <a:latin typeface="+mn-lt"/>
                <a:cs typeface="Geneva"/>
              </a:rPr>
              <a:t> </a:t>
            </a:r>
            <a:r>
              <a:rPr lang="tr-TR" sz="1400" i="1" err="1">
                <a:solidFill>
                  <a:srgbClr val="404040"/>
                </a:solidFill>
                <a:latin typeface="+mn-lt"/>
                <a:cs typeface="Geneva"/>
              </a:rPr>
              <a:t>relevant</a:t>
            </a:r>
            <a:r>
              <a:rPr lang="tr-TR" sz="1400" i="1">
                <a:solidFill>
                  <a:srgbClr val="404040"/>
                </a:solidFill>
                <a:latin typeface="+mn-lt"/>
                <a:cs typeface="Geneva"/>
              </a:rPr>
              <a:t>, </a:t>
            </a:r>
            <a:r>
              <a:rPr lang="tr-TR" sz="1400" i="1" err="1">
                <a:solidFill>
                  <a:srgbClr val="404040"/>
                </a:solidFill>
                <a:latin typeface="+mn-lt"/>
                <a:cs typeface="Geneva"/>
              </a:rPr>
              <a:t>secondary</a:t>
            </a:r>
            <a:r>
              <a:rPr lang="tr-TR" sz="1400" i="1">
                <a:solidFill>
                  <a:srgbClr val="404040"/>
                </a:solidFill>
                <a:latin typeface="+mn-lt"/>
                <a:cs typeface="Geneva"/>
              </a:rPr>
              <a:t> </a:t>
            </a:r>
            <a:r>
              <a:rPr lang="tr-TR" sz="1400" i="1" err="1">
                <a:solidFill>
                  <a:srgbClr val="404040"/>
                </a:solidFill>
                <a:latin typeface="+mn-lt"/>
                <a:cs typeface="Geneva"/>
              </a:rPr>
              <a:t>modules</a:t>
            </a:r>
            <a:r>
              <a:rPr lang="tr-TR" sz="1400" i="1">
                <a:solidFill>
                  <a:srgbClr val="404040"/>
                </a:solidFill>
                <a:latin typeface="+mn-lt"/>
                <a:cs typeface="Geneva"/>
              </a:rPr>
              <a:t>: </a:t>
            </a:r>
            <a:r>
              <a:rPr lang="tr-TR" sz="1300" b="0" i="1" err="1">
                <a:solidFill>
                  <a:srgbClr val="404040"/>
                </a:solidFill>
                <a:latin typeface="+mn-lt"/>
                <a:cs typeface="Geneva"/>
              </a:rPr>
              <a:t>Module</a:t>
            </a:r>
            <a:r>
              <a:rPr lang="tr-TR" sz="1300" b="0" i="1">
                <a:solidFill>
                  <a:srgbClr val="404040"/>
                </a:solidFill>
                <a:latin typeface="+mn-lt"/>
                <a:cs typeface="Geneva"/>
              </a:rPr>
              <a:t> 1 – </a:t>
            </a:r>
            <a:r>
              <a:rPr lang="tr-TR" sz="1300" b="0" i="1" err="1">
                <a:solidFill>
                  <a:srgbClr val="404040"/>
                </a:solidFill>
                <a:latin typeface="+mn-lt"/>
                <a:cs typeface="Geneva"/>
              </a:rPr>
              <a:t>Introduction</a:t>
            </a:r>
            <a:r>
              <a:rPr lang="tr-TR" sz="1300" b="0" i="1">
                <a:solidFill>
                  <a:srgbClr val="404040"/>
                </a:solidFill>
                <a:latin typeface="+mn-lt"/>
                <a:cs typeface="Geneva"/>
              </a:rPr>
              <a:t> </a:t>
            </a:r>
            <a:r>
              <a:rPr lang="tr-TR" sz="1300" b="0" i="1" err="1">
                <a:solidFill>
                  <a:srgbClr val="404040"/>
                </a:solidFill>
                <a:latin typeface="+mn-lt"/>
                <a:cs typeface="Geneva"/>
              </a:rPr>
              <a:t>to</a:t>
            </a:r>
            <a:r>
              <a:rPr lang="tr-TR" sz="1300" b="0" i="1">
                <a:solidFill>
                  <a:srgbClr val="404040"/>
                </a:solidFill>
                <a:latin typeface="+mn-lt"/>
                <a:cs typeface="Geneva"/>
              </a:rPr>
              <a:t> ESG, </a:t>
            </a:r>
            <a:r>
              <a:rPr lang="tr-TR" sz="1300" b="0" i="1" err="1">
                <a:solidFill>
                  <a:srgbClr val="404040"/>
                </a:solidFill>
                <a:latin typeface="+mn-lt"/>
                <a:cs typeface="Geneva"/>
              </a:rPr>
              <a:t>Module</a:t>
            </a:r>
            <a:r>
              <a:rPr lang="tr-TR" sz="1300" b="0" i="1">
                <a:solidFill>
                  <a:srgbClr val="404040"/>
                </a:solidFill>
                <a:latin typeface="+mn-lt"/>
                <a:cs typeface="Geneva"/>
              </a:rPr>
              <a:t> 2 – ESG </a:t>
            </a:r>
            <a:r>
              <a:rPr lang="tr-TR" sz="1300" b="0" i="1" err="1">
                <a:solidFill>
                  <a:srgbClr val="404040"/>
                </a:solidFill>
                <a:latin typeface="+mn-lt"/>
                <a:cs typeface="Geneva"/>
              </a:rPr>
              <a:t>Onboarding</a:t>
            </a:r>
            <a:r>
              <a:rPr lang="tr-TR" sz="1300" b="0" i="1">
                <a:solidFill>
                  <a:srgbClr val="404040"/>
                </a:solidFill>
                <a:latin typeface="+mn-lt"/>
                <a:cs typeface="Geneva"/>
              </a:rPr>
              <a:t>, </a:t>
            </a:r>
            <a:r>
              <a:rPr lang="tr-TR" sz="1300" b="0" i="1" err="1">
                <a:solidFill>
                  <a:srgbClr val="404040"/>
                </a:solidFill>
                <a:latin typeface="+mn-lt"/>
                <a:cs typeface="Geneva"/>
              </a:rPr>
              <a:t>Vision</a:t>
            </a:r>
            <a:r>
              <a:rPr lang="tr-TR" sz="1300" b="0" i="1">
                <a:solidFill>
                  <a:srgbClr val="404040"/>
                </a:solidFill>
                <a:latin typeface="+mn-lt"/>
                <a:cs typeface="Geneva"/>
              </a:rPr>
              <a:t> </a:t>
            </a:r>
            <a:r>
              <a:rPr lang="tr-TR" sz="1300" b="0" i="1" err="1">
                <a:solidFill>
                  <a:srgbClr val="404040"/>
                </a:solidFill>
                <a:latin typeface="+mn-lt"/>
                <a:cs typeface="Geneva"/>
              </a:rPr>
              <a:t>and</a:t>
            </a:r>
            <a:r>
              <a:rPr lang="tr-TR" sz="1300" b="0" i="1">
                <a:solidFill>
                  <a:srgbClr val="404040"/>
                </a:solidFill>
                <a:latin typeface="+mn-lt"/>
                <a:cs typeface="Geneva"/>
              </a:rPr>
              <a:t> </a:t>
            </a:r>
            <a:r>
              <a:rPr lang="tr-TR" sz="1300" b="0" i="1" err="1">
                <a:solidFill>
                  <a:srgbClr val="404040"/>
                </a:solidFill>
                <a:latin typeface="+mn-lt"/>
                <a:cs typeface="Geneva"/>
              </a:rPr>
              <a:t>Responsibility</a:t>
            </a:r>
            <a:r>
              <a:rPr lang="tr-TR" sz="1300" b="0" i="1">
                <a:solidFill>
                  <a:srgbClr val="404040"/>
                </a:solidFill>
                <a:latin typeface="+mn-lt"/>
                <a:cs typeface="Geneva"/>
              </a:rPr>
              <a:t>, </a:t>
            </a:r>
            <a:r>
              <a:rPr lang="tr-TR" sz="1300" b="0" i="1" err="1">
                <a:solidFill>
                  <a:srgbClr val="404040"/>
                </a:solidFill>
                <a:latin typeface="+mn-lt"/>
                <a:cs typeface="Geneva"/>
              </a:rPr>
              <a:t>Module</a:t>
            </a:r>
            <a:r>
              <a:rPr lang="tr-TR" sz="1300" b="0" i="1">
                <a:solidFill>
                  <a:srgbClr val="404040"/>
                </a:solidFill>
                <a:latin typeface="+mn-lt"/>
                <a:cs typeface="Geneva"/>
              </a:rPr>
              <a:t> 3 – ESG Risk Analysis </a:t>
            </a:r>
            <a:r>
              <a:rPr lang="tr-TR" sz="1300" b="0" i="1" err="1">
                <a:solidFill>
                  <a:srgbClr val="404040"/>
                </a:solidFill>
                <a:latin typeface="+mn-lt"/>
                <a:cs typeface="Geneva"/>
              </a:rPr>
              <a:t>and</a:t>
            </a:r>
            <a:r>
              <a:rPr lang="tr-TR" sz="1300" b="0" i="1">
                <a:solidFill>
                  <a:srgbClr val="404040"/>
                </a:solidFill>
                <a:latin typeface="+mn-lt"/>
                <a:cs typeface="Geneva"/>
              </a:rPr>
              <a:t> </a:t>
            </a:r>
            <a:r>
              <a:rPr lang="tr-TR" sz="1300" b="0" i="1" err="1">
                <a:solidFill>
                  <a:srgbClr val="404040"/>
                </a:solidFill>
                <a:latin typeface="+mn-lt"/>
                <a:cs typeface="Geneva"/>
              </a:rPr>
              <a:t>Materiality</a:t>
            </a:r>
            <a:r>
              <a:rPr lang="tr-TR" sz="1300" b="0" i="1">
                <a:solidFill>
                  <a:srgbClr val="404040"/>
                </a:solidFill>
                <a:latin typeface="+mn-lt"/>
                <a:cs typeface="Geneva"/>
              </a:rPr>
              <a:t> </a:t>
            </a:r>
            <a:r>
              <a:rPr lang="tr-TR" sz="1300" b="0" i="1" err="1">
                <a:solidFill>
                  <a:srgbClr val="404040"/>
                </a:solidFill>
                <a:latin typeface="+mn-lt"/>
                <a:cs typeface="Geneva"/>
              </a:rPr>
              <a:t>Assessment</a:t>
            </a:r>
            <a:r>
              <a:rPr lang="tr-TR" sz="1300" b="0" i="1">
                <a:solidFill>
                  <a:srgbClr val="404040"/>
                </a:solidFill>
                <a:latin typeface="+mn-lt"/>
                <a:cs typeface="Geneva"/>
              </a:rPr>
              <a:t>, </a:t>
            </a:r>
            <a:r>
              <a:rPr lang="tr-TR" sz="1300" b="0" i="1" err="1">
                <a:solidFill>
                  <a:srgbClr val="404040"/>
                </a:solidFill>
                <a:latin typeface="+mn-lt"/>
                <a:cs typeface="Geneva"/>
              </a:rPr>
              <a:t>Module</a:t>
            </a:r>
            <a:r>
              <a:rPr lang="tr-TR" sz="1300" b="0" i="1">
                <a:solidFill>
                  <a:srgbClr val="404040"/>
                </a:solidFill>
                <a:latin typeface="+mn-lt"/>
                <a:cs typeface="Geneva"/>
              </a:rPr>
              <a:t> 4 – ESG </a:t>
            </a:r>
            <a:r>
              <a:rPr lang="tr-TR" sz="1300" b="0" i="1" err="1">
                <a:solidFill>
                  <a:srgbClr val="404040"/>
                </a:solidFill>
                <a:latin typeface="+mn-lt"/>
                <a:cs typeface="Geneva"/>
              </a:rPr>
              <a:t>Strategy</a:t>
            </a:r>
            <a:r>
              <a:rPr lang="tr-TR" sz="1300" b="0" i="1">
                <a:solidFill>
                  <a:srgbClr val="404040"/>
                </a:solidFill>
                <a:latin typeface="+mn-lt"/>
                <a:cs typeface="Geneva"/>
              </a:rPr>
              <a:t> </a:t>
            </a:r>
            <a:r>
              <a:rPr lang="tr-TR" sz="1300" b="0" i="1" err="1">
                <a:solidFill>
                  <a:srgbClr val="404040"/>
                </a:solidFill>
                <a:latin typeface="+mn-lt"/>
                <a:cs typeface="Geneva"/>
              </a:rPr>
              <a:t>and</a:t>
            </a:r>
            <a:r>
              <a:rPr lang="tr-TR" sz="1300" b="0" i="1">
                <a:solidFill>
                  <a:srgbClr val="404040"/>
                </a:solidFill>
                <a:latin typeface="+mn-lt"/>
                <a:cs typeface="Geneva"/>
              </a:rPr>
              <a:t> </a:t>
            </a:r>
            <a:r>
              <a:rPr lang="tr-TR" sz="1300" b="0" i="1" err="1">
                <a:solidFill>
                  <a:srgbClr val="404040"/>
                </a:solidFill>
                <a:latin typeface="+mn-lt"/>
                <a:cs typeface="Geneva"/>
              </a:rPr>
              <a:t>Implementation</a:t>
            </a:r>
            <a:r>
              <a:rPr lang="tr-TR" sz="1300" b="0" i="1">
                <a:solidFill>
                  <a:srgbClr val="404040"/>
                </a:solidFill>
                <a:latin typeface="+mn-lt"/>
                <a:cs typeface="Geneva"/>
              </a:rPr>
              <a:t>, </a:t>
            </a:r>
            <a:r>
              <a:rPr lang="tr-TR" sz="1300" b="0" i="1" err="1">
                <a:solidFill>
                  <a:srgbClr val="404040"/>
                </a:solidFill>
                <a:latin typeface="+mn-lt"/>
                <a:cs typeface="Geneva"/>
              </a:rPr>
              <a:t>Module</a:t>
            </a:r>
            <a:r>
              <a:rPr lang="tr-TR" sz="1300" b="0" i="1">
                <a:solidFill>
                  <a:srgbClr val="404040"/>
                </a:solidFill>
                <a:latin typeface="+mn-lt"/>
                <a:cs typeface="Geneva"/>
              </a:rPr>
              <a:t> 5 – </a:t>
            </a:r>
            <a:r>
              <a:rPr lang="tr-TR" sz="1300" b="0" i="1" err="1">
                <a:solidFill>
                  <a:srgbClr val="404040"/>
                </a:solidFill>
                <a:latin typeface="+mn-lt"/>
                <a:cs typeface="Geneva"/>
              </a:rPr>
              <a:t>Reporting</a:t>
            </a:r>
            <a:r>
              <a:rPr lang="tr-TR" sz="1300" b="0" i="1">
                <a:solidFill>
                  <a:srgbClr val="404040"/>
                </a:solidFill>
                <a:latin typeface="+mn-lt"/>
                <a:cs typeface="Geneva"/>
              </a:rPr>
              <a:t>, </a:t>
            </a:r>
            <a:r>
              <a:rPr lang="tr-TR" sz="1300" b="0" i="1" err="1">
                <a:solidFill>
                  <a:srgbClr val="404040"/>
                </a:solidFill>
                <a:latin typeface="+mn-lt"/>
                <a:cs typeface="Geneva"/>
              </a:rPr>
              <a:t>Communication</a:t>
            </a:r>
            <a:r>
              <a:rPr lang="tr-TR" sz="1300" b="0" i="1">
                <a:solidFill>
                  <a:srgbClr val="404040"/>
                </a:solidFill>
                <a:latin typeface="+mn-lt"/>
                <a:cs typeface="Geneva"/>
              </a:rPr>
              <a:t> </a:t>
            </a:r>
            <a:r>
              <a:rPr lang="tr-TR" sz="1300" b="0" i="1" err="1">
                <a:solidFill>
                  <a:srgbClr val="404040"/>
                </a:solidFill>
                <a:latin typeface="+mn-lt"/>
                <a:cs typeface="Geneva"/>
              </a:rPr>
              <a:t>and</a:t>
            </a:r>
            <a:r>
              <a:rPr lang="tr-TR" sz="1300" b="0" i="1">
                <a:solidFill>
                  <a:srgbClr val="404040"/>
                </a:solidFill>
                <a:latin typeface="+mn-lt"/>
                <a:cs typeface="Geneva"/>
              </a:rPr>
              <a:t> </a:t>
            </a:r>
            <a:r>
              <a:rPr lang="tr-TR" sz="1300" b="0" i="1" err="1">
                <a:solidFill>
                  <a:srgbClr val="404040"/>
                </a:solidFill>
                <a:latin typeface="+mn-lt"/>
                <a:cs typeface="Geneva"/>
              </a:rPr>
              <a:t>Branding</a:t>
            </a:r>
            <a:r>
              <a:rPr lang="tr-TR" sz="1300" b="0" i="1">
                <a:solidFill>
                  <a:srgbClr val="404040"/>
                </a:solidFill>
                <a:latin typeface="+mn-lt"/>
                <a:cs typeface="Geneva"/>
              </a:rPr>
              <a:t>, </a:t>
            </a:r>
            <a:r>
              <a:rPr lang="tr-TR" sz="1300" b="0" i="1" err="1">
                <a:solidFill>
                  <a:srgbClr val="404040"/>
                </a:solidFill>
                <a:latin typeface="+mn-lt"/>
                <a:cs typeface="Geneva"/>
              </a:rPr>
              <a:t>Module</a:t>
            </a:r>
            <a:r>
              <a:rPr lang="tr-TR" sz="1300" b="0" i="1">
                <a:solidFill>
                  <a:srgbClr val="404040"/>
                </a:solidFill>
                <a:latin typeface="+mn-lt"/>
                <a:cs typeface="Geneva"/>
              </a:rPr>
              <a:t> 6 – </a:t>
            </a:r>
            <a:r>
              <a:rPr lang="tr-TR" sz="1300" b="0" i="1" err="1">
                <a:solidFill>
                  <a:srgbClr val="404040"/>
                </a:solidFill>
                <a:latin typeface="+mn-lt"/>
                <a:cs typeface="Geneva"/>
              </a:rPr>
              <a:t>Sustainable</a:t>
            </a:r>
            <a:r>
              <a:rPr lang="tr-TR" sz="1300" b="0" i="1">
                <a:solidFill>
                  <a:srgbClr val="404040"/>
                </a:solidFill>
                <a:latin typeface="+mn-lt"/>
                <a:cs typeface="Geneva"/>
              </a:rPr>
              <a:t> </a:t>
            </a:r>
            <a:r>
              <a:rPr lang="tr-TR" sz="1300" b="0" i="1" err="1">
                <a:solidFill>
                  <a:srgbClr val="404040"/>
                </a:solidFill>
                <a:latin typeface="+mn-lt"/>
                <a:cs typeface="Geneva"/>
              </a:rPr>
              <a:t>Financing</a:t>
            </a:r>
            <a:r>
              <a:rPr lang="tr-TR" sz="1300" b="0" i="1">
                <a:solidFill>
                  <a:srgbClr val="404040"/>
                </a:solidFill>
                <a:latin typeface="+mn-lt"/>
                <a:cs typeface="Geneva"/>
              </a:rPr>
              <a:t> </a:t>
            </a:r>
            <a:r>
              <a:rPr lang="tr-TR" sz="1300" b="0" i="1" err="1">
                <a:solidFill>
                  <a:srgbClr val="404040"/>
                </a:solidFill>
                <a:latin typeface="+mn-lt"/>
                <a:cs typeface="Geneva"/>
              </a:rPr>
              <a:t>and</a:t>
            </a:r>
            <a:r>
              <a:rPr lang="tr-TR" sz="1300" b="0" i="1">
                <a:solidFill>
                  <a:srgbClr val="404040"/>
                </a:solidFill>
                <a:latin typeface="+mn-lt"/>
                <a:cs typeface="Geneva"/>
              </a:rPr>
              <a:t> </a:t>
            </a:r>
            <a:r>
              <a:rPr lang="tr-TR" sz="1300" b="0" i="1" err="1">
                <a:solidFill>
                  <a:srgbClr val="404040"/>
                </a:solidFill>
                <a:latin typeface="+mn-lt"/>
                <a:cs typeface="Geneva"/>
              </a:rPr>
              <a:t>Funding</a:t>
            </a:r>
            <a:r>
              <a:rPr lang="tr-TR" sz="1300" b="0" i="1">
                <a:solidFill>
                  <a:srgbClr val="404040"/>
                </a:solidFill>
                <a:latin typeface="+mn-lt"/>
                <a:cs typeface="Geneva"/>
              </a:rPr>
              <a:t> </a:t>
            </a:r>
            <a:r>
              <a:rPr lang="tr-TR" sz="1300" b="0" i="1" err="1">
                <a:solidFill>
                  <a:srgbClr val="404040"/>
                </a:solidFill>
                <a:latin typeface="+mn-lt"/>
                <a:cs typeface="Geneva"/>
              </a:rPr>
              <a:t>Options</a:t>
            </a:r>
            <a:r>
              <a:rPr lang="tr-TR" sz="1300" b="0" i="1">
                <a:solidFill>
                  <a:srgbClr val="404040"/>
                </a:solidFill>
                <a:latin typeface="+mn-lt"/>
                <a:cs typeface="Geneva"/>
              </a:rPr>
              <a:t> </a:t>
            </a:r>
            <a:r>
              <a:rPr lang="tr-TR" sz="1300" b="0" i="1" err="1">
                <a:solidFill>
                  <a:srgbClr val="404040"/>
                </a:solidFill>
                <a:latin typeface="+mn-lt"/>
                <a:cs typeface="Geneva"/>
              </a:rPr>
              <a:t>for</a:t>
            </a:r>
            <a:r>
              <a:rPr lang="tr-TR" sz="1300" b="0" i="1">
                <a:solidFill>
                  <a:srgbClr val="404040"/>
                </a:solidFill>
                <a:latin typeface="+mn-lt"/>
                <a:cs typeface="Geneva"/>
              </a:rPr>
              <a:t> </a:t>
            </a:r>
            <a:r>
              <a:rPr lang="tr-TR" sz="1300" b="0" i="1" err="1">
                <a:solidFill>
                  <a:srgbClr val="404040"/>
                </a:solidFill>
                <a:latin typeface="+mn-lt"/>
                <a:cs typeface="Geneva"/>
              </a:rPr>
              <a:t>SMEs</a:t>
            </a:r>
            <a:r>
              <a:rPr lang="tr-TR" sz="1300" b="0" i="1">
                <a:solidFill>
                  <a:srgbClr val="404040"/>
                </a:solidFill>
                <a:latin typeface="+mn-lt"/>
                <a:cs typeface="Geneva"/>
              </a:rPr>
              <a:t>)</a:t>
            </a:r>
            <a:endParaRPr lang="tr-TR" sz="1300">
              <a:latin typeface="+mn-lt"/>
              <a:cs typeface="Geneva"/>
            </a:endParaRPr>
          </a:p>
        </p:txBody>
      </p:sp>
      <p:sp>
        <p:nvSpPr>
          <p:cNvPr id="22" name="object 15"/>
          <p:cNvSpPr txBox="1"/>
          <p:nvPr/>
        </p:nvSpPr>
        <p:spPr>
          <a:xfrm>
            <a:off x="349250" y="2550736"/>
            <a:ext cx="5366727" cy="2136482"/>
          </a:xfrm>
          <a:prstGeom prst="rect">
            <a:avLst/>
          </a:prstGeom>
        </p:spPr>
        <p:txBody>
          <a:bodyPr vert="horz" wrap="square" lIns="0" tIns="12700" rIns="0" bIns="0" rtlCol="0">
            <a:spAutoFit/>
          </a:bodyPr>
          <a:lstStyle/>
          <a:p>
            <a:pPr marL="12700">
              <a:lnSpc>
                <a:spcPct val="100000"/>
              </a:lnSpc>
              <a:spcBef>
                <a:spcPts val="100"/>
              </a:spcBef>
            </a:pPr>
            <a:r>
              <a:rPr sz="1600" b="1">
                <a:latin typeface="+mn-lt"/>
                <a:cs typeface="Arial"/>
              </a:rPr>
              <a:t>Primary Module:</a:t>
            </a:r>
            <a:endParaRPr sz="1600">
              <a:latin typeface="+mn-lt"/>
              <a:cs typeface="Arial"/>
            </a:endParaRPr>
          </a:p>
          <a:p>
            <a:pPr>
              <a:lnSpc>
                <a:spcPct val="100000"/>
              </a:lnSpc>
              <a:spcBef>
                <a:spcPts val="1170"/>
              </a:spcBef>
            </a:pPr>
            <a:r>
              <a:rPr lang="en-IE" sz="1600">
                <a:latin typeface="+mn-lt"/>
                <a:cs typeface="Arial"/>
              </a:rPr>
              <a:t>Module 1 – Introduction to ESG</a:t>
            </a:r>
          </a:p>
          <a:p>
            <a:pPr marL="12700">
              <a:lnSpc>
                <a:spcPct val="100000"/>
              </a:lnSpc>
            </a:pPr>
            <a:endParaRPr lang="tr-TR" sz="1600" b="1">
              <a:latin typeface="+mn-lt"/>
              <a:cs typeface="Arial"/>
            </a:endParaRPr>
          </a:p>
          <a:p>
            <a:pPr marL="12700">
              <a:lnSpc>
                <a:spcPct val="100000"/>
              </a:lnSpc>
            </a:pPr>
            <a:r>
              <a:rPr sz="1600" b="1">
                <a:latin typeface="+mn-lt"/>
                <a:cs typeface="Arial"/>
              </a:rPr>
              <a:t>Secondary / Supporting Modules (if any):</a:t>
            </a:r>
            <a:endParaRPr lang="tr-TR" sz="1600" b="1">
              <a:latin typeface="+mn-lt"/>
              <a:cs typeface="Arial"/>
            </a:endParaRPr>
          </a:p>
          <a:p>
            <a:pPr marL="12700">
              <a:lnSpc>
                <a:spcPct val="100000"/>
              </a:lnSpc>
            </a:pPr>
            <a:r>
              <a:rPr lang="en-IE" sz="1600">
                <a:latin typeface="+mn-lt"/>
                <a:cs typeface="Arial"/>
              </a:rPr>
              <a:t>Module 2 – ESG Onboarding, Vision and Responsibility; Module 4 – ESG Strategy and Implementation</a:t>
            </a:r>
          </a:p>
          <a:p>
            <a:pPr marL="12700">
              <a:lnSpc>
                <a:spcPct val="100000"/>
              </a:lnSpc>
            </a:pPr>
            <a:endParaRPr lang="tr-TR" sz="1600" b="1">
              <a:latin typeface="+mn-lt"/>
              <a:cs typeface="Arial"/>
            </a:endParaRPr>
          </a:p>
          <a:p>
            <a:pPr marL="12700">
              <a:lnSpc>
                <a:spcPct val="100000"/>
              </a:lnSpc>
            </a:pPr>
            <a:endParaRPr lang="tr-TR" sz="1600" b="1">
              <a:latin typeface="+mn-lt"/>
              <a:cs typeface="Arial"/>
            </a:endParaRPr>
          </a:p>
          <a:p>
            <a:pPr marL="12700">
              <a:lnSpc>
                <a:spcPct val="100000"/>
              </a:lnSpc>
            </a:pPr>
            <a:endParaRPr sz="160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a:solidFill>
                  <a:srgbClr val="FFFFFF"/>
                </a:solidFill>
                <a:latin typeface="Geneva"/>
                <a:cs typeface="Geneva"/>
              </a:rPr>
              <a:t>Promoting</a:t>
            </a:r>
            <a:r>
              <a:rPr sz="950" spc="-45">
                <a:solidFill>
                  <a:srgbClr val="FFFFFF"/>
                </a:solidFill>
                <a:latin typeface="Geneva"/>
                <a:cs typeface="Geneva"/>
              </a:rPr>
              <a:t> </a:t>
            </a:r>
            <a:r>
              <a:rPr sz="950" spc="-80">
                <a:solidFill>
                  <a:srgbClr val="FFFFFF"/>
                </a:solidFill>
                <a:latin typeface="Geneva"/>
                <a:cs typeface="Geneva"/>
              </a:rPr>
              <a:t>ESG</a:t>
            </a:r>
            <a:r>
              <a:rPr sz="950" spc="-40">
                <a:solidFill>
                  <a:srgbClr val="FFFFFF"/>
                </a:solidFill>
                <a:latin typeface="Geneva"/>
                <a:cs typeface="Geneva"/>
              </a:rPr>
              <a:t> </a:t>
            </a:r>
            <a:r>
              <a:rPr sz="950" spc="-75">
                <a:solidFill>
                  <a:srgbClr val="FFFFFF"/>
                </a:solidFill>
                <a:latin typeface="Geneva"/>
                <a:cs typeface="Geneva"/>
              </a:rPr>
              <a:t>Awareness</a:t>
            </a:r>
            <a:r>
              <a:rPr sz="950" spc="-40">
                <a:solidFill>
                  <a:srgbClr val="FFFFFF"/>
                </a:solidFill>
                <a:latin typeface="Geneva"/>
                <a:cs typeface="Geneva"/>
              </a:rPr>
              <a:t> </a:t>
            </a:r>
            <a:r>
              <a:rPr sz="950" spc="-160">
                <a:solidFill>
                  <a:srgbClr val="FFFFFF"/>
                </a:solidFill>
                <a:latin typeface="Geneva"/>
                <a:cs typeface="Geneva"/>
              </a:rPr>
              <a:t>+</a:t>
            </a:r>
            <a:r>
              <a:rPr sz="950" spc="-40">
                <a:solidFill>
                  <a:srgbClr val="FFFFFF"/>
                </a:solidFill>
                <a:latin typeface="Geneva"/>
                <a:cs typeface="Geneva"/>
              </a:rPr>
              <a:t> </a:t>
            </a:r>
            <a:r>
              <a:rPr sz="950" spc="-60">
                <a:solidFill>
                  <a:srgbClr val="FFFFFF"/>
                </a:solidFill>
                <a:latin typeface="Geneva"/>
                <a:cs typeface="Geneva"/>
              </a:rPr>
              <a:t>Risk</a:t>
            </a:r>
            <a:r>
              <a:rPr sz="950" spc="-40">
                <a:solidFill>
                  <a:srgbClr val="FFFFFF"/>
                </a:solidFill>
                <a:latin typeface="Geneva"/>
                <a:cs typeface="Geneva"/>
              </a:rPr>
              <a:t> </a:t>
            </a:r>
            <a:r>
              <a:rPr sz="950" spc="-80">
                <a:solidFill>
                  <a:srgbClr val="FFFFFF"/>
                </a:solidFill>
                <a:latin typeface="Geneva"/>
                <a:cs typeface="Geneva"/>
              </a:rPr>
              <a:t>Literacy</a:t>
            </a:r>
            <a:r>
              <a:rPr sz="950" spc="-40">
                <a:solidFill>
                  <a:srgbClr val="FFFFFF"/>
                </a:solidFill>
                <a:latin typeface="Geneva"/>
                <a:cs typeface="Geneva"/>
              </a:rPr>
              <a:t> </a:t>
            </a:r>
            <a:r>
              <a:rPr sz="950" spc="-25">
                <a:solidFill>
                  <a:srgbClr val="FFFFFF"/>
                </a:solidFill>
                <a:latin typeface="Geneva"/>
                <a:cs typeface="Geneva"/>
              </a:rPr>
              <a:t>in</a:t>
            </a:r>
            <a:r>
              <a:rPr sz="950" spc="-40">
                <a:solidFill>
                  <a:srgbClr val="FFFFFF"/>
                </a:solidFill>
                <a:latin typeface="Geneva"/>
                <a:cs typeface="Geneva"/>
              </a:rPr>
              <a:t> </a:t>
            </a:r>
            <a:r>
              <a:rPr sz="950" spc="-2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09" y="583030"/>
            <a:ext cx="5651841" cy="10464403"/>
          </a:xfrm>
          <a:prstGeom prst="rect">
            <a:avLst/>
          </a:prstGeom>
        </p:spPr>
        <p:txBody>
          <a:bodyPr vert="horz" wrap="square" lIns="0" tIns="177800" rIns="0" bIns="0" rtlCol="0">
            <a:spAutoFit/>
          </a:bodyPr>
          <a:lstStyle/>
          <a:p>
            <a:pPr marL="12700" algn="just">
              <a:lnSpc>
                <a:spcPct val="100000"/>
              </a:lnSpc>
              <a:spcBef>
                <a:spcPts val="1400"/>
              </a:spcBef>
            </a:pPr>
            <a:r>
              <a:rPr sz="2800" b="0">
                <a:latin typeface="+mn-lt"/>
              </a:rPr>
              <a:t>4. Case Context and Background</a:t>
            </a:r>
          </a:p>
          <a:p>
            <a:pPr marL="186690" algn="just">
              <a:lnSpc>
                <a:spcPct val="100000"/>
              </a:lnSpc>
              <a:spcBef>
                <a:spcPts val="980"/>
              </a:spcBef>
            </a:pPr>
            <a:r>
              <a:rPr sz="1800" b="0">
                <a:solidFill>
                  <a:srgbClr val="000000"/>
                </a:solidFill>
                <a:latin typeface="+mn-lt"/>
              </a:rPr>
              <a:t>Provide a concise but concrete description of the SME’s situation:</a:t>
            </a:r>
            <a:endParaRPr lang="tr-TR" sz="1800" b="0">
              <a:latin typeface="+mn-lt"/>
            </a:endParaRPr>
          </a:p>
          <a:p>
            <a:pPr marL="186690" algn="just">
              <a:lnSpc>
                <a:spcPct val="100000"/>
              </a:lnSpc>
              <a:spcBef>
                <a:spcPts val="980"/>
              </a:spcBef>
            </a:pPr>
            <a:r>
              <a:rPr lang="en-IE" sz="1400" b="0">
                <a:solidFill>
                  <a:schemeClr val="tx1"/>
                </a:solidFill>
                <a:latin typeface="+mn-lt"/>
                <a:cs typeface="Geneva"/>
              </a:rPr>
              <a:t>Burren Smokehouse Ltd. is a family-owned producer of smoked Irish organic salmon, mackerel and trout, founded in 1989 in Lisdoonvarna, County Clare, by Peter Curtin and his Swedish-born wife Birgitta. The company employs around twenty local residents, sources 100% of its raw fish from Irish waters, and operates a visitor centre attracting tens of thousands of international visitors annually.</a:t>
            </a:r>
          </a:p>
          <a:p>
            <a:pPr marL="186690" algn="just">
              <a:lnSpc>
                <a:spcPct val="100000"/>
              </a:lnSpc>
              <a:spcBef>
                <a:spcPts val="980"/>
              </a:spcBef>
            </a:pPr>
            <a:r>
              <a:rPr lang="en-IE" sz="1400" b="0">
                <a:solidFill>
                  <a:schemeClr val="tx1"/>
                </a:solidFill>
                <a:latin typeface="+mn-lt"/>
                <a:cs typeface="Geneva"/>
              </a:rPr>
              <a:t>From its earliest years, Burren Smokehouse was built on principles that today would be recognised as ESG-aligned, but which at the time were simply “how we do business”: local employment from Lisdoonvarna, Doolin and Ballyvaughan; long-term partnerships with Irish organic salmon farms on the west coast; traditional Irish oak-smoking craft; co-founding of Slow Food Clare and the annual Burren Slow Food Festival from 2005. These were values-based practices, not measured commitments.</a:t>
            </a:r>
          </a:p>
          <a:p>
            <a:pPr marL="186690" algn="just">
              <a:lnSpc>
                <a:spcPct val="100000"/>
              </a:lnSpc>
              <a:spcBef>
                <a:spcPts val="980"/>
              </a:spcBef>
            </a:pPr>
            <a:r>
              <a:rPr lang="en-IE" sz="1400" b="0">
                <a:solidFill>
                  <a:schemeClr val="tx1"/>
                </a:solidFill>
                <a:latin typeface="+mn-lt"/>
                <a:cs typeface="Geneva"/>
              </a:rPr>
              <a:t>By the late 2000s two external pressures converged. First, European retail and wholesale buyers began requesting documented evidence of sustainability practices, not just product quality certifications. Second, the designation of the Burren &amp; Cliffs of Moher as a UNESCO Global Geopark created both an opportunity and an expectation for local businesses to demonstrate measurable alignment with sustainability standards.</a:t>
            </a:r>
          </a:p>
          <a:p>
            <a:pPr marL="186690" algn="just">
              <a:lnSpc>
                <a:spcPct val="100000"/>
              </a:lnSpc>
              <a:spcBef>
                <a:spcPts val="980"/>
              </a:spcBef>
            </a:pPr>
            <a:r>
              <a:rPr lang="en-IE" sz="1400" b="0">
                <a:solidFill>
                  <a:schemeClr val="tx1"/>
                </a:solidFill>
                <a:latin typeface="+mn-lt"/>
                <a:cs typeface="Geneva"/>
              </a:rPr>
              <a:t>The company’s formalisation followed a clear timeline: founding member of the Burren Ecotourism Network and signatory to the Burren Code of Practice for Sustainable Tourism (2011); Origin Green certification through Bord Bia (2016); Green Seafood Business of the Year at the BIM Green Awards with documented 29% energy savings and 19% waste reduction (2018); rooftop solar PV installation via the Clare Community Energy Agency’s Solar Meitheal (2023); and integration of UN Sustainable Development Goals into the “Taste the Atlantic – Salmon Experience” visitor programme.</a:t>
            </a:r>
          </a:p>
          <a:p>
            <a:pPr marL="186690" algn="just">
              <a:lnSpc>
                <a:spcPct val="100000"/>
              </a:lnSpc>
              <a:spcBef>
                <a:spcPts val="980"/>
              </a:spcBef>
            </a:pPr>
            <a:r>
              <a:rPr lang="en-IE" sz="1400" b="0">
                <a:solidFill>
                  <a:schemeClr val="tx1"/>
                </a:solidFill>
                <a:latin typeface="+mn-lt"/>
                <a:cs typeface="Geneva"/>
              </a:rPr>
              <a:t>The most recent Environmental Policy Statement (2026) reports solar contributing 20% of total electricity consumption, a 10% reduction in general waste, packaging-material reductions of 8.6%, and a 56% increase in visitor numbers on sustainable tours. The company has set 2026 objectives of 5% reductions in water, grid electricity and waste, with increased local, organic and fair-trade purchasing. The case is not free of operational risk: the company has issued precautionary product recalls for Listeria monocytogenes on several occasions (2011, 2020, 2022, 2024, 2025), illustrating that food-safety governance and ESG performance remain interlinked.</a:t>
            </a:r>
          </a:p>
          <a:p>
            <a:pPr marL="186690" algn="just">
              <a:lnSpc>
                <a:spcPct val="100000"/>
              </a:lnSpc>
              <a:spcBef>
                <a:spcPts val="980"/>
              </a:spcBef>
            </a:pPr>
            <a:endParaRPr lang="tr-TR" sz="1400" b="0" i="1">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a:solidFill>
                  <a:srgbClr val="FFFFFF"/>
                </a:solidFill>
                <a:latin typeface="Geneva"/>
                <a:cs typeface="Geneva"/>
              </a:rPr>
              <a:t>Promoting</a:t>
            </a:r>
            <a:r>
              <a:rPr sz="950" spc="-45">
                <a:solidFill>
                  <a:srgbClr val="FFFFFF"/>
                </a:solidFill>
                <a:latin typeface="Geneva"/>
                <a:cs typeface="Geneva"/>
              </a:rPr>
              <a:t> </a:t>
            </a:r>
            <a:r>
              <a:rPr sz="950" spc="-80">
                <a:solidFill>
                  <a:srgbClr val="FFFFFF"/>
                </a:solidFill>
                <a:latin typeface="Geneva"/>
                <a:cs typeface="Geneva"/>
              </a:rPr>
              <a:t>ESG</a:t>
            </a:r>
            <a:r>
              <a:rPr sz="950" spc="-40">
                <a:solidFill>
                  <a:srgbClr val="FFFFFF"/>
                </a:solidFill>
                <a:latin typeface="Geneva"/>
                <a:cs typeface="Geneva"/>
              </a:rPr>
              <a:t> </a:t>
            </a:r>
            <a:r>
              <a:rPr sz="950" spc="-75">
                <a:solidFill>
                  <a:srgbClr val="FFFFFF"/>
                </a:solidFill>
                <a:latin typeface="Geneva"/>
                <a:cs typeface="Geneva"/>
              </a:rPr>
              <a:t>Awareness</a:t>
            </a:r>
            <a:r>
              <a:rPr sz="950" spc="-40">
                <a:solidFill>
                  <a:srgbClr val="FFFFFF"/>
                </a:solidFill>
                <a:latin typeface="Geneva"/>
                <a:cs typeface="Geneva"/>
              </a:rPr>
              <a:t> </a:t>
            </a:r>
            <a:r>
              <a:rPr sz="950" spc="-160">
                <a:solidFill>
                  <a:srgbClr val="FFFFFF"/>
                </a:solidFill>
                <a:latin typeface="Geneva"/>
                <a:cs typeface="Geneva"/>
              </a:rPr>
              <a:t>+</a:t>
            </a:r>
            <a:r>
              <a:rPr sz="950" spc="-40">
                <a:solidFill>
                  <a:srgbClr val="FFFFFF"/>
                </a:solidFill>
                <a:latin typeface="Geneva"/>
                <a:cs typeface="Geneva"/>
              </a:rPr>
              <a:t> </a:t>
            </a:r>
            <a:r>
              <a:rPr sz="950" spc="-60">
                <a:solidFill>
                  <a:srgbClr val="FFFFFF"/>
                </a:solidFill>
                <a:latin typeface="Geneva"/>
                <a:cs typeface="Geneva"/>
              </a:rPr>
              <a:t>Risk</a:t>
            </a:r>
            <a:r>
              <a:rPr sz="950" spc="-40">
                <a:solidFill>
                  <a:srgbClr val="FFFFFF"/>
                </a:solidFill>
                <a:latin typeface="Geneva"/>
                <a:cs typeface="Geneva"/>
              </a:rPr>
              <a:t> </a:t>
            </a:r>
            <a:r>
              <a:rPr sz="950" spc="-80">
                <a:solidFill>
                  <a:srgbClr val="FFFFFF"/>
                </a:solidFill>
                <a:latin typeface="Geneva"/>
                <a:cs typeface="Geneva"/>
              </a:rPr>
              <a:t>Literacy</a:t>
            </a:r>
            <a:r>
              <a:rPr sz="950" spc="-40">
                <a:solidFill>
                  <a:srgbClr val="FFFFFF"/>
                </a:solidFill>
                <a:latin typeface="Geneva"/>
                <a:cs typeface="Geneva"/>
              </a:rPr>
              <a:t> </a:t>
            </a:r>
            <a:r>
              <a:rPr sz="950" spc="-25">
                <a:solidFill>
                  <a:srgbClr val="FFFFFF"/>
                </a:solidFill>
                <a:latin typeface="Geneva"/>
                <a:cs typeface="Geneva"/>
              </a:rPr>
              <a:t>in</a:t>
            </a:r>
            <a:r>
              <a:rPr sz="950" spc="-40">
                <a:solidFill>
                  <a:srgbClr val="FFFFFF"/>
                </a:solidFill>
                <a:latin typeface="Geneva"/>
                <a:cs typeface="Geneva"/>
              </a:rPr>
              <a:t> </a:t>
            </a:r>
            <a:r>
              <a:rPr sz="950" spc="-20">
                <a:solidFill>
                  <a:srgbClr val="FFFFFF"/>
                </a:solidFill>
                <a:latin typeface="Geneva"/>
                <a:cs typeface="Geneva"/>
              </a:rPr>
              <a:t>SMEs</a:t>
            </a:r>
            <a:endParaRPr sz="950">
              <a:latin typeface="Geneva"/>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8943" y="600538"/>
            <a:ext cx="5293307" cy="447674"/>
          </a:xfrm>
          <a:prstGeom prst="rect">
            <a:avLst/>
          </a:prstGeom>
        </p:spPr>
      </p:pic>
      <p:sp>
        <p:nvSpPr>
          <p:cNvPr id="20" name="Dikdörtgen 19"/>
          <p:cNvSpPr/>
          <p:nvPr/>
        </p:nvSpPr>
        <p:spPr>
          <a:xfrm>
            <a:off x="28162" y="583030"/>
            <a:ext cx="5325057" cy="461665"/>
          </a:xfrm>
          <a:prstGeom prst="rect">
            <a:avLst/>
          </a:prstGeom>
        </p:spPr>
        <p:txBody>
          <a:bodyPr wrap="square">
            <a:spAutoFit/>
          </a:bodyPr>
          <a:lstStyle/>
          <a:p>
            <a:r>
              <a:rPr lang="tr-TR" sz="2400" b="1">
                <a:solidFill>
                  <a:schemeClr val="bg1"/>
                </a:solidFill>
                <a:latin typeface="+mn-lt"/>
                <a:ea typeface="+mn-ea"/>
                <a:cs typeface="Arial"/>
              </a:rPr>
              <a:t>5. ESG Challenge / Problem Statement</a:t>
            </a:r>
          </a:p>
        </p:txBody>
      </p:sp>
      <p:sp>
        <p:nvSpPr>
          <p:cNvPr id="21" name="Dikdörtgen 20"/>
          <p:cNvSpPr/>
          <p:nvPr/>
        </p:nvSpPr>
        <p:spPr>
          <a:xfrm>
            <a:off x="209990" y="1306679"/>
            <a:ext cx="5475295" cy="338554"/>
          </a:xfrm>
          <a:prstGeom prst="rect">
            <a:avLst/>
          </a:prstGeom>
        </p:spPr>
        <p:txBody>
          <a:bodyPr wrap="square">
            <a:spAutoFit/>
          </a:bodyPr>
          <a:lstStyle/>
          <a:p>
            <a:r>
              <a:rPr lang="tr-TR" sz="1600" b="1" err="1">
                <a:latin typeface="+mn-lt"/>
              </a:rPr>
              <a:t>Clearly</a:t>
            </a:r>
            <a:r>
              <a:rPr lang="tr-TR" sz="1600" b="1">
                <a:latin typeface="+mn-lt"/>
              </a:rPr>
              <a:t> </a:t>
            </a:r>
            <a:r>
              <a:rPr lang="tr-TR" sz="1600" b="1" err="1">
                <a:latin typeface="+mn-lt"/>
              </a:rPr>
              <a:t>describe</a:t>
            </a:r>
            <a:r>
              <a:rPr lang="tr-TR" sz="1600" b="1">
                <a:latin typeface="+mn-lt"/>
              </a:rPr>
              <a:t> </a:t>
            </a:r>
            <a:r>
              <a:rPr lang="tr-TR" sz="1600" b="1" err="1">
                <a:latin typeface="+mn-lt"/>
              </a:rPr>
              <a:t>the</a:t>
            </a:r>
            <a:r>
              <a:rPr lang="tr-TR" sz="1600" b="1">
                <a:latin typeface="+mn-lt"/>
              </a:rPr>
              <a:t> </a:t>
            </a:r>
            <a:r>
              <a:rPr lang="tr-TR" sz="1600" b="1" err="1">
                <a:latin typeface="+mn-lt"/>
              </a:rPr>
              <a:t>central</a:t>
            </a:r>
            <a:r>
              <a:rPr lang="tr-TR" sz="1600" b="1">
                <a:latin typeface="+mn-lt"/>
              </a:rPr>
              <a:t> ESG-</a:t>
            </a:r>
            <a:r>
              <a:rPr lang="tr-TR" sz="1600" b="1" err="1">
                <a:latin typeface="+mn-lt"/>
              </a:rPr>
              <a:t>related</a:t>
            </a:r>
            <a:r>
              <a:rPr lang="tr-TR" sz="1600" b="1">
                <a:latin typeface="+mn-lt"/>
              </a:rPr>
              <a:t> </a:t>
            </a:r>
            <a:r>
              <a:rPr lang="tr-TR" sz="1600" b="1" err="1">
                <a:latin typeface="+mn-lt"/>
              </a:rPr>
              <a:t>issue</a:t>
            </a:r>
            <a:r>
              <a:rPr lang="tr-TR" sz="1600" b="1">
                <a:latin typeface="+mn-lt"/>
              </a:rPr>
              <a:t>, </a:t>
            </a:r>
            <a:r>
              <a:rPr lang="tr-TR" sz="1600" b="1" err="1">
                <a:latin typeface="+mn-lt"/>
              </a:rPr>
              <a:t>for</a:t>
            </a:r>
            <a:r>
              <a:rPr lang="tr-TR" sz="1600" b="1">
                <a:latin typeface="+mn-lt"/>
              </a:rPr>
              <a:t> </a:t>
            </a:r>
            <a:r>
              <a:rPr lang="tr-TR" sz="1600" b="1" err="1">
                <a:latin typeface="+mn-lt"/>
              </a:rPr>
              <a:t>example</a:t>
            </a:r>
            <a:r>
              <a:rPr lang="tr-TR" sz="1600" b="1">
                <a:latin typeface="+mn-lt"/>
              </a:rPr>
              <a:t>:</a:t>
            </a:r>
          </a:p>
        </p:txBody>
      </p:sp>
      <p:sp>
        <p:nvSpPr>
          <p:cNvPr id="22" name="object 17"/>
          <p:cNvSpPr txBox="1"/>
          <p:nvPr/>
        </p:nvSpPr>
        <p:spPr>
          <a:xfrm>
            <a:off x="331079" y="1742289"/>
            <a:ext cx="5475295" cy="9148658"/>
          </a:xfrm>
          <a:prstGeom prst="rect">
            <a:avLst/>
          </a:prstGeom>
        </p:spPr>
        <p:txBody>
          <a:bodyPr vert="horz" wrap="square" lIns="0" tIns="12700" rIns="0" bIns="0" rtlCol="0">
            <a:spAutoFit/>
          </a:bodyPr>
          <a:lstStyle/>
          <a:p>
            <a:pPr marL="26034" algn="just">
              <a:lnSpc>
                <a:spcPct val="100000"/>
              </a:lnSpc>
              <a:spcBef>
                <a:spcPts val="100"/>
              </a:spcBef>
            </a:pPr>
            <a:r>
              <a:rPr lang="en-IE" sz="1400" i="1">
                <a:solidFill>
                  <a:schemeClr val="tx1"/>
                </a:solidFill>
                <a:latin typeface="+mn-lt"/>
                <a:ea typeface="+mn-ea"/>
                <a:cs typeface="Geneva"/>
              </a:rPr>
              <a:t>Imagine you are advising the founder of a similar small Irish family food producer in 2026. Like the early Burren Smokehouse, the company is locally rooted, ethically run and committed to quality – but has no formal ESG framework, no measurable targets and no external verification. A new European buyer has just requested a sustainability dossier before renewing a key contract. As an ESG consultant, you are asked to:</a:t>
            </a:r>
          </a:p>
          <a:p>
            <a:pPr marL="26034" algn="just">
              <a:lnSpc>
                <a:spcPct val="100000"/>
              </a:lnSpc>
              <a:spcBef>
                <a:spcPts val="600"/>
              </a:spcBef>
            </a:pPr>
            <a:r>
              <a:rPr lang="en-IE" sz="1400" b="1">
                <a:solidFill>
                  <a:schemeClr val="tx1"/>
                </a:solidFill>
                <a:latin typeface="+mn-lt"/>
                <a:ea typeface="+mn-ea"/>
                <a:cs typeface="Geneva"/>
              </a:rPr>
              <a:t>Task 1 (Categorisation): </a:t>
            </a:r>
            <a:r>
              <a:rPr lang="en-IE" sz="1400">
                <a:solidFill>
                  <a:schemeClr val="tx1"/>
                </a:solidFill>
                <a:latin typeface="+mn-lt"/>
                <a:ea typeface="+mn-ea"/>
                <a:cs typeface="Geneva"/>
              </a:rPr>
              <a:t>Review the Burren Smokehouse’s pre-2011 informal practices (local sourcing, family employment, Irish organic salmon partnerships, oak-smoking craft, community support). Using Module 1 terminology, categorise each under Environmental (E), Social (S) or Governance (G). Where, in your view, should the line be drawn between “values-based business” and “structured ESG”?</a:t>
            </a:r>
          </a:p>
          <a:p>
            <a:pPr marL="26034" algn="just">
              <a:lnSpc>
                <a:spcPct val="100000"/>
              </a:lnSpc>
              <a:spcBef>
                <a:spcPts val="600"/>
              </a:spcBef>
            </a:pPr>
            <a:r>
              <a:rPr lang="en-IE" sz="1400" b="1">
                <a:solidFill>
                  <a:schemeClr val="tx1"/>
                </a:solidFill>
                <a:latin typeface="+mn-lt"/>
                <a:ea typeface="+mn-ea"/>
                <a:cs typeface="Geneva"/>
              </a:rPr>
              <a:t>Task 2 (Risk Analysis): </a:t>
            </a:r>
            <a:r>
              <a:rPr lang="en-IE" sz="1400">
                <a:solidFill>
                  <a:schemeClr val="tx1"/>
                </a:solidFill>
                <a:latin typeface="+mn-lt"/>
                <a:ea typeface="+mn-ea"/>
                <a:cs typeface="Geneva"/>
              </a:rPr>
              <a:t>Drawing on Module 1’s framing of ESG as a strategic imperative, list the Market, Reputational and Regulatory risks the company would face today if it had not formalised its sustainability approach. Reference the relevant EU instruments (CSRD value-chain reporting, CSDDD, EU Green Claims Directive, VSME).</a:t>
            </a:r>
          </a:p>
          <a:p>
            <a:pPr marL="26034" algn="just">
              <a:lnSpc>
                <a:spcPct val="100000"/>
              </a:lnSpc>
              <a:spcBef>
                <a:spcPts val="600"/>
              </a:spcBef>
            </a:pPr>
            <a:r>
              <a:rPr lang="en-IE" sz="1400" b="1">
                <a:solidFill>
                  <a:schemeClr val="tx1"/>
                </a:solidFill>
                <a:latin typeface="+mn-lt"/>
                <a:ea typeface="+mn-ea"/>
                <a:cs typeface="Geneva"/>
              </a:rPr>
              <a:t>Task 3 (First Steps): </a:t>
            </a:r>
            <a:r>
              <a:rPr lang="en-IE" sz="1400">
                <a:solidFill>
                  <a:schemeClr val="tx1"/>
                </a:solidFill>
                <a:latin typeface="+mn-lt"/>
                <a:ea typeface="+mn-ea"/>
                <a:cs typeface="Geneva"/>
              </a:rPr>
              <a:t>Draft a 12-month “ESG First Steps Roadmap” for a comparable micro-SME just starting its journey. What three actions would you prioritise in the first quarter, and why?</a:t>
            </a:r>
          </a:p>
          <a:p>
            <a:pPr marL="26034" algn="just">
              <a:lnSpc>
                <a:spcPct val="100000"/>
              </a:lnSpc>
              <a:spcBef>
                <a:spcPts val="100"/>
              </a:spcBef>
            </a:pPr>
            <a:endParaRPr lang="tr-TR" sz="16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lang="tr-TR" sz="1400">
              <a:solidFill>
                <a:schemeClr val="tx1"/>
              </a:solidFill>
              <a:latin typeface="+mn-lt"/>
              <a:ea typeface="+mn-ea"/>
              <a:cs typeface="Geneva"/>
            </a:endParaRPr>
          </a:p>
          <a:p>
            <a:pPr marL="26034" algn="just">
              <a:lnSpc>
                <a:spcPct val="100000"/>
              </a:lnSpc>
              <a:spcBef>
                <a:spcPts val="100"/>
              </a:spcBef>
            </a:pPr>
            <a:endParaRPr sz="1600">
              <a:solidFill>
                <a:schemeClr val="tx1"/>
              </a:solidFill>
              <a:latin typeface="+mn-lt"/>
              <a:ea typeface="+mn-ea"/>
              <a:cs typeface="Gene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13613" y="0"/>
            <a:ext cx="7563917" cy="10687050"/>
            <a:chOff x="-13613" y="0"/>
            <a:chExt cx="7563917"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13613" y="24258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a:solidFill>
                  <a:srgbClr val="FFFFFF"/>
                </a:solidFill>
                <a:latin typeface="Geneva"/>
                <a:cs typeface="Geneva"/>
              </a:rPr>
              <a:t>Promoting</a:t>
            </a:r>
            <a:r>
              <a:rPr sz="950" spc="-45">
                <a:solidFill>
                  <a:srgbClr val="FFFFFF"/>
                </a:solidFill>
                <a:latin typeface="Geneva"/>
                <a:cs typeface="Geneva"/>
              </a:rPr>
              <a:t> </a:t>
            </a:r>
            <a:r>
              <a:rPr sz="950" spc="-80">
                <a:solidFill>
                  <a:srgbClr val="FFFFFF"/>
                </a:solidFill>
                <a:latin typeface="Geneva"/>
                <a:cs typeface="Geneva"/>
              </a:rPr>
              <a:t>ESG</a:t>
            </a:r>
            <a:r>
              <a:rPr sz="950" spc="-40">
                <a:solidFill>
                  <a:srgbClr val="FFFFFF"/>
                </a:solidFill>
                <a:latin typeface="Geneva"/>
                <a:cs typeface="Geneva"/>
              </a:rPr>
              <a:t> </a:t>
            </a:r>
            <a:r>
              <a:rPr sz="950" spc="-75">
                <a:solidFill>
                  <a:srgbClr val="FFFFFF"/>
                </a:solidFill>
                <a:latin typeface="Geneva"/>
                <a:cs typeface="Geneva"/>
              </a:rPr>
              <a:t>Awareness</a:t>
            </a:r>
            <a:r>
              <a:rPr sz="950" spc="-40">
                <a:solidFill>
                  <a:srgbClr val="FFFFFF"/>
                </a:solidFill>
                <a:latin typeface="Geneva"/>
                <a:cs typeface="Geneva"/>
              </a:rPr>
              <a:t> </a:t>
            </a:r>
            <a:r>
              <a:rPr sz="950" spc="-160">
                <a:solidFill>
                  <a:srgbClr val="FFFFFF"/>
                </a:solidFill>
                <a:latin typeface="Geneva"/>
                <a:cs typeface="Geneva"/>
              </a:rPr>
              <a:t>+</a:t>
            </a:r>
            <a:r>
              <a:rPr sz="950" spc="-40">
                <a:solidFill>
                  <a:srgbClr val="FFFFFF"/>
                </a:solidFill>
                <a:latin typeface="Geneva"/>
                <a:cs typeface="Geneva"/>
              </a:rPr>
              <a:t> </a:t>
            </a:r>
            <a:r>
              <a:rPr sz="950" spc="-60">
                <a:solidFill>
                  <a:srgbClr val="FFFFFF"/>
                </a:solidFill>
                <a:latin typeface="Geneva"/>
                <a:cs typeface="Geneva"/>
              </a:rPr>
              <a:t>Risk</a:t>
            </a:r>
            <a:r>
              <a:rPr sz="950" spc="-40">
                <a:solidFill>
                  <a:srgbClr val="FFFFFF"/>
                </a:solidFill>
                <a:latin typeface="Geneva"/>
                <a:cs typeface="Geneva"/>
              </a:rPr>
              <a:t> </a:t>
            </a:r>
            <a:r>
              <a:rPr sz="950" spc="-80">
                <a:solidFill>
                  <a:srgbClr val="FFFFFF"/>
                </a:solidFill>
                <a:latin typeface="Geneva"/>
                <a:cs typeface="Geneva"/>
              </a:rPr>
              <a:t>Literacy</a:t>
            </a:r>
            <a:r>
              <a:rPr sz="950" spc="-40">
                <a:solidFill>
                  <a:srgbClr val="FFFFFF"/>
                </a:solidFill>
                <a:latin typeface="Geneva"/>
                <a:cs typeface="Geneva"/>
              </a:rPr>
              <a:t> </a:t>
            </a:r>
            <a:r>
              <a:rPr sz="950" spc="-25">
                <a:solidFill>
                  <a:srgbClr val="FFFFFF"/>
                </a:solidFill>
                <a:latin typeface="Geneva"/>
                <a:cs typeface="Geneva"/>
              </a:rPr>
              <a:t>in</a:t>
            </a:r>
            <a:r>
              <a:rPr sz="950" spc="-40">
                <a:solidFill>
                  <a:srgbClr val="FFFFFF"/>
                </a:solidFill>
                <a:latin typeface="Geneva"/>
                <a:cs typeface="Geneva"/>
              </a:rPr>
              <a:t> </a:t>
            </a:r>
            <a:r>
              <a:rPr sz="950" spc="-2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87889" y="294702"/>
            <a:ext cx="4156710" cy="436880"/>
          </a:xfrm>
          <a:prstGeom prst="rect">
            <a:avLst/>
          </a:prstGeom>
        </p:spPr>
        <p:txBody>
          <a:bodyPr vert="horz" wrap="square" lIns="0" tIns="12700" rIns="0" bIns="0" rtlCol="0">
            <a:spAutoFit/>
          </a:bodyPr>
          <a:lstStyle/>
          <a:p>
            <a:pPr marL="12700">
              <a:lnSpc>
                <a:spcPct val="100000"/>
              </a:lnSpc>
              <a:spcBef>
                <a:spcPts val="100"/>
              </a:spcBef>
            </a:pPr>
            <a:r>
              <a:rPr sz="270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13613" y="5067645"/>
            <a:ext cx="6248399" cy="542924"/>
          </a:xfrm>
          <a:prstGeom prst="rect">
            <a:avLst/>
          </a:prstGeom>
        </p:spPr>
      </p:pic>
      <p:sp>
        <p:nvSpPr>
          <p:cNvPr id="12" name="object 12"/>
          <p:cNvSpPr txBox="1"/>
          <p:nvPr/>
        </p:nvSpPr>
        <p:spPr>
          <a:xfrm>
            <a:off x="68738" y="5081819"/>
            <a:ext cx="6020435" cy="825867"/>
          </a:xfrm>
          <a:prstGeom prst="rect">
            <a:avLst/>
          </a:prstGeom>
        </p:spPr>
        <p:txBody>
          <a:bodyPr vert="horz" wrap="square" lIns="0" tIns="12700" rIns="0" bIns="0" rtlCol="0">
            <a:spAutoFit/>
          </a:bodyPr>
          <a:lstStyle/>
          <a:p>
            <a:pPr marL="12700">
              <a:lnSpc>
                <a:spcPct val="100000"/>
              </a:lnSpc>
              <a:spcBef>
                <a:spcPts val="100"/>
              </a:spcBef>
            </a:pPr>
            <a:r>
              <a:rPr sz="2600" b="1">
                <a:solidFill>
                  <a:srgbClr val="FFFFFF"/>
                </a:solidFill>
                <a:latin typeface="+mn-lt"/>
                <a:cs typeface="Arial"/>
              </a:rPr>
              <a:t>7. Suggested Tools from the PEARL Toolbox</a:t>
            </a:r>
            <a:endParaRPr sz="2600">
              <a:latin typeface="+mn-lt"/>
              <a:cs typeface="Arial"/>
            </a:endParaRPr>
          </a:p>
          <a:p>
            <a:pPr marL="175895">
              <a:lnSpc>
                <a:spcPct val="100000"/>
              </a:lnSpc>
              <a:spcBef>
                <a:spcPts val="1260"/>
              </a:spcBef>
            </a:pPr>
            <a:r>
              <a:rPr sz="1600" b="1">
                <a:latin typeface="+mn-lt"/>
                <a:cs typeface="Arial"/>
              </a:rPr>
              <a:t>Indicate which PEARL tools can be applied in this case and how?</a:t>
            </a:r>
            <a:endParaRPr sz="1600">
              <a:latin typeface="+mn-lt"/>
              <a:cs typeface="Arial"/>
            </a:endParaRPr>
          </a:p>
        </p:txBody>
      </p:sp>
      <p:sp>
        <p:nvSpPr>
          <p:cNvPr id="13" name="object 13"/>
          <p:cNvSpPr txBox="1"/>
          <p:nvPr/>
        </p:nvSpPr>
        <p:spPr>
          <a:xfrm>
            <a:off x="318371" y="6466678"/>
            <a:ext cx="3068479" cy="3813864"/>
          </a:xfrm>
          <a:prstGeom prst="rect">
            <a:avLst/>
          </a:prstGeom>
        </p:spPr>
        <p:txBody>
          <a:bodyPr vert="horz" wrap="square" lIns="0" tIns="58419" rIns="0" bIns="0" rtlCol="0">
            <a:spAutoFit/>
          </a:bodyPr>
          <a:lstStyle/>
          <a:p>
            <a:pPr marL="12700">
              <a:lnSpc>
                <a:spcPct val="100000"/>
              </a:lnSpc>
              <a:spcBef>
                <a:spcPts val="459"/>
              </a:spcBef>
            </a:pPr>
            <a:r>
              <a:rPr lang="en-IE" sz="1400" b="1">
                <a:latin typeface="+mn-lt"/>
                <a:cs typeface="Geneva"/>
              </a:rPr>
              <a:t>Selected tools for this case:</a:t>
            </a:r>
          </a:p>
          <a:p>
            <a:pPr marL="184150" indent="-171450">
              <a:lnSpc>
                <a:spcPct val="100000"/>
              </a:lnSpc>
              <a:spcBef>
                <a:spcPts val="459"/>
              </a:spcBef>
              <a:buFont typeface="Arial" charset="0"/>
              <a:buChar char="•"/>
            </a:pPr>
            <a:r>
              <a:rPr lang="en-IE" sz="1400" i="1">
                <a:latin typeface="+mn-lt"/>
                <a:cs typeface="Geneva"/>
              </a:rPr>
              <a:t>Industry &amp; Competitor Check (M1)</a:t>
            </a:r>
          </a:p>
          <a:p>
            <a:pPr marL="184150" indent="-171450">
              <a:lnSpc>
                <a:spcPct val="100000"/>
              </a:lnSpc>
              <a:spcBef>
                <a:spcPts val="360"/>
              </a:spcBef>
              <a:buFont typeface="Arial" charset="0"/>
              <a:buChar char="•"/>
            </a:pPr>
            <a:r>
              <a:rPr lang="en-IE" sz="1400" i="1">
                <a:latin typeface="+mn-lt"/>
                <a:cs typeface="Geneva"/>
              </a:rPr>
              <a:t>ESG Gap Analysis (M1)</a:t>
            </a:r>
          </a:p>
          <a:p>
            <a:pPr marL="184150" indent="-171450">
              <a:lnSpc>
                <a:spcPct val="100000"/>
              </a:lnSpc>
              <a:spcBef>
                <a:spcPts val="360"/>
              </a:spcBef>
              <a:buFont typeface="Arial" charset="0"/>
              <a:buChar char="•"/>
            </a:pPr>
            <a:r>
              <a:rPr lang="en-IE" sz="1400" i="1">
                <a:latin typeface="+mn-lt"/>
                <a:cs typeface="Geneva"/>
              </a:rPr>
              <a:t>Onboarding Tool for Internal Decision-Makers (M2) – supporting</a:t>
            </a:r>
          </a:p>
          <a:p>
            <a:pPr marL="12700">
              <a:lnSpc>
                <a:spcPct val="100000"/>
              </a:lnSpc>
              <a:spcBef>
                <a:spcPts val="700"/>
              </a:spcBef>
            </a:pPr>
            <a:r>
              <a:rPr lang="en-IE" sz="1400" b="1">
                <a:solidFill>
                  <a:srgbClr val="007771"/>
                </a:solidFill>
                <a:latin typeface="+mn-lt"/>
                <a:cs typeface="Geneva"/>
              </a:rPr>
              <a:t>Tool 1 – Industry &amp; Competitor Check (M1)</a:t>
            </a:r>
          </a:p>
          <a:p>
            <a:pPr marL="12700" algn="just">
              <a:lnSpc>
                <a:spcPct val="100000"/>
              </a:lnSpc>
              <a:spcBef>
                <a:spcPts val="200"/>
              </a:spcBef>
            </a:pPr>
            <a:r>
              <a:rPr lang="en-IE" sz="1400">
                <a:latin typeface="+mn-lt"/>
                <a:cs typeface="Geneva"/>
              </a:rPr>
              <a:t>Map the Irish smoked seafood and artisan food sector. Identify peer SMEs holding Origin Green, BIM, Irish Organic, B Corp or Bord Bia Quality marks; record their public ESG claims and known buyer relationships.</a:t>
            </a:r>
          </a:p>
          <a:p>
            <a:pPr marL="12700">
              <a:lnSpc>
                <a:spcPct val="100000"/>
              </a:lnSpc>
              <a:spcBef>
                <a:spcPts val="200"/>
              </a:spcBef>
            </a:pPr>
            <a:r>
              <a:rPr lang="en-IE" sz="1400" b="1">
                <a:latin typeface="+mn-lt"/>
                <a:cs typeface="Geneva"/>
              </a:rPr>
              <a:t>Output: </a:t>
            </a:r>
            <a:r>
              <a:rPr lang="en-IE" sz="1400">
                <a:latin typeface="+mn-lt"/>
                <a:cs typeface="Geneva"/>
              </a:rPr>
              <a:t>a one-page benchmark of 4–6 peers that justifies the business case for early ESG investment.</a:t>
            </a:r>
          </a:p>
        </p:txBody>
      </p:sp>
      <p:sp>
        <p:nvSpPr>
          <p:cNvPr id="14" name="object 14"/>
          <p:cNvSpPr txBox="1"/>
          <p:nvPr/>
        </p:nvSpPr>
        <p:spPr>
          <a:xfrm>
            <a:off x="3429601" y="5930634"/>
            <a:ext cx="3565999" cy="4750017"/>
          </a:xfrm>
          <a:prstGeom prst="rect">
            <a:avLst/>
          </a:prstGeom>
        </p:spPr>
        <p:txBody>
          <a:bodyPr vert="horz" wrap="square" lIns="0" tIns="58419" rIns="0" bIns="0" rtlCol="0">
            <a:spAutoFit/>
          </a:bodyPr>
          <a:lstStyle/>
          <a:p>
            <a:pPr marL="12700">
              <a:lnSpc>
                <a:spcPct val="100000"/>
              </a:lnSpc>
              <a:spcBef>
                <a:spcPts val="459"/>
              </a:spcBef>
            </a:pPr>
            <a:r>
              <a:rPr lang="en-IE" sz="1400" b="1">
                <a:solidFill>
                  <a:srgbClr val="007771"/>
                </a:solidFill>
                <a:latin typeface="+mn-lt"/>
                <a:cs typeface="Geneva"/>
              </a:rPr>
              <a:t>Tool 2 – ESG Gap Analysis (M1)</a:t>
            </a:r>
          </a:p>
          <a:p>
            <a:pPr marL="12700">
              <a:lnSpc>
                <a:spcPct val="100000"/>
              </a:lnSpc>
              <a:spcBef>
                <a:spcPts val="200"/>
              </a:spcBef>
            </a:pPr>
            <a:r>
              <a:rPr lang="en-IE" sz="1400">
                <a:latin typeface="+mn-lt"/>
                <a:cs typeface="Geneva"/>
              </a:rPr>
              <a:t>Audit current informal practices against the requirements of a recognised certification scheme (Origin Green is a natural fit for an Irish food producer). For each pillar (E, S, G) list existing activities, identify where measurement is absent and flag where third-party verification is required.</a:t>
            </a:r>
          </a:p>
          <a:p>
            <a:pPr marL="12700">
              <a:lnSpc>
                <a:spcPct val="100000"/>
              </a:lnSpc>
              <a:spcBef>
                <a:spcPts val="200"/>
              </a:spcBef>
            </a:pPr>
            <a:r>
              <a:rPr lang="en-IE" sz="1400" b="1">
                <a:latin typeface="+mn-lt"/>
                <a:cs typeface="Geneva"/>
              </a:rPr>
              <a:t>Output: </a:t>
            </a:r>
            <a:r>
              <a:rPr lang="en-IE" sz="1400">
                <a:latin typeface="+mn-lt"/>
                <a:cs typeface="Geneva"/>
              </a:rPr>
              <a:t>a prioritised gap register feeding directly into a 12-month ESG action plan.</a:t>
            </a:r>
          </a:p>
          <a:p>
            <a:pPr marL="12700">
              <a:lnSpc>
                <a:spcPct val="100000"/>
              </a:lnSpc>
              <a:spcBef>
                <a:spcPts val="500"/>
              </a:spcBef>
            </a:pPr>
            <a:r>
              <a:rPr lang="en-IE" sz="1400" b="1">
                <a:solidFill>
                  <a:srgbClr val="007771"/>
                </a:solidFill>
                <a:latin typeface="+mn-lt"/>
                <a:cs typeface="Geneva"/>
              </a:rPr>
              <a:t>Tool 3 – Onboarding Tool for Internal Decision-Makers (M2)</a:t>
            </a:r>
          </a:p>
          <a:p>
            <a:pPr marL="12700" algn="just">
              <a:lnSpc>
                <a:spcPct val="100000"/>
              </a:lnSpc>
              <a:spcBef>
                <a:spcPts val="200"/>
              </a:spcBef>
            </a:pPr>
            <a:r>
              <a:rPr lang="en-IE" sz="1400">
                <a:latin typeface="+mn-lt"/>
                <a:cs typeface="Geneva"/>
              </a:rPr>
              <a:t>Counter any “we already do this” resistance by presenting a structured business case. Frame Cost of Inaction (lost contracts, exclusion from certified networks, ineligibility for SEAI / Enterprise Ireland grants) against Value of Action (premium positioning, access to green finance, supply-chain resilience).</a:t>
            </a:r>
          </a:p>
          <a:p>
            <a:pPr marL="12700">
              <a:lnSpc>
                <a:spcPct val="100000"/>
              </a:lnSpc>
              <a:spcBef>
                <a:spcPts val="200"/>
              </a:spcBef>
            </a:pPr>
            <a:r>
              <a:rPr lang="en-IE" sz="1400" b="1">
                <a:latin typeface="+mn-lt"/>
                <a:cs typeface="Geneva"/>
              </a:rPr>
              <a:t>Output: </a:t>
            </a:r>
            <a:r>
              <a:rPr lang="en-IE" sz="1400">
                <a:latin typeface="+mn-lt"/>
                <a:cs typeface="Geneva"/>
              </a:rPr>
              <a:t>signed ESG commitment statement from ownership, communicated to all staff.</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90887" y="783700"/>
            <a:ext cx="6656886" cy="7044236"/>
          </a:xfrm>
          <a:prstGeom prst="rect">
            <a:avLst/>
          </a:prstGeom>
        </p:spPr>
        <p:txBody>
          <a:bodyPr vert="horz" wrap="square" lIns="0" tIns="72390" rIns="0" bIns="0" rtlCol="0">
            <a:spAutoFit/>
          </a:bodyPr>
          <a:lstStyle/>
          <a:p>
            <a:pPr marL="12700" algn="just">
              <a:lnSpc>
                <a:spcPct val="100000"/>
              </a:lnSpc>
              <a:spcBef>
                <a:spcPts val="570"/>
              </a:spcBef>
            </a:pPr>
            <a:r>
              <a:rPr lang="en-US" sz="1400">
                <a:solidFill>
                  <a:srgbClr val="404040"/>
                </a:solidFill>
                <a:latin typeface="+mn-lt"/>
                <a:cs typeface="Geneva"/>
              </a:rPr>
              <a:t>The following publicly documented data points are available for Burren Smokehouse (2018–2026):</a:t>
            </a:r>
          </a:p>
          <a:p>
            <a:pPr marL="12700" algn="just">
              <a:lnSpc>
                <a:spcPct val="100000"/>
              </a:lnSpc>
              <a:spcBef>
                <a:spcPts val="300"/>
              </a:spcBef>
            </a:pPr>
            <a:r>
              <a:rPr lang="en-IE" sz="1400" b="1">
                <a:solidFill>
                  <a:srgbClr val="404040"/>
                </a:solidFill>
                <a:latin typeface="+mn-lt"/>
                <a:cs typeface="Geneva"/>
              </a:rPr>
              <a:t>Environmental: </a:t>
            </a:r>
            <a:r>
              <a:rPr lang="en-IE" sz="1400">
                <a:solidFill>
                  <a:srgbClr val="404040"/>
                </a:solidFill>
                <a:latin typeface="+mn-lt"/>
                <a:cs typeface="Geneva"/>
              </a:rPr>
              <a:t>29% energy savings (2018 baseline, BIM Green Awards); 19% reduction in food and landfill waste; 20% of electricity from on-site solar PV (2026); 8.6% packaging-material reduction; 10% reduction in general waste; 100% Irish-sourced raw materials; BioLPG renewable gas in heating/hot-water systems; LED lighting; 2026 targets of 5% reductions in water, grid electricity and waste.</a:t>
            </a:r>
          </a:p>
          <a:p>
            <a:pPr marL="12700" algn="just">
              <a:lnSpc>
                <a:spcPct val="100000"/>
              </a:lnSpc>
              <a:spcBef>
                <a:spcPts val="300"/>
              </a:spcBef>
            </a:pPr>
            <a:r>
              <a:rPr lang="en-IE" sz="1400" b="1">
                <a:solidFill>
                  <a:srgbClr val="404040"/>
                </a:solidFill>
                <a:latin typeface="+mn-lt"/>
                <a:cs typeface="Geneva"/>
              </a:rPr>
              <a:t>Social: </a:t>
            </a:r>
            <a:r>
              <a:rPr lang="en-IE" sz="1400">
                <a:solidFill>
                  <a:srgbClr val="404040"/>
                </a:solidFill>
                <a:latin typeface="+mn-lt"/>
                <a:cs typeface="Geneva"/>
              </a:rPr>
              <a:t>c.20 employees, predominantly from Lisdoonvarna, Doolin and Ballyvaughan; visitor centre c.30,000–45,000 international visitors per year (56% YoY increase on sustainable tours); multilingual visitor experience (EN, FR, DE, ES, IT); accessibility provision for visitors with limited mobility; Leave No Trace training; founding members of Slow Food Clare.</a:t>
            </a:r>
          </a:p>
          <a:p>
            <a:pPr marL="12700" algn="just">
              <a:lnSpc>
                <a:spcPct val="100000"/>
              </a:lnSpc>
              <a:spcBef>
                <a:spcPts val="300"/>
              </a:spcBef>
            </a:pPr>
            <a:r>
              <a:rPr lang="en-IE" sz="1400" b="1">
                <a:solidFill>
                  <a:srgbClr val="404040"/>
                </a:solidFill>
                <a:latin typeface="+mn-lt"/>
                <a:cs typeface="Geneva"/>
              </a:rPr>
              <a:t>Governance: </a:t>
            </a:r>
            <a:r>
              <a:rPr lang="en-IE" sz="1400">
                <a:solidFill>
                  <a:srgbClr val="404040"/>
                </a:solidFill>
                <a:latin typeface="+mn-lt"/>
                <a:cs typeface="Geneva"/>
              </a:rPr>
              <a:t>Origin Green certified (Bord Bia, since 2016); Burren &amp; Cliffs of Moher Geopark Code of Practice (founding member 2011); Irish Organic Association (annual audit); Gold Ecotourism Ireland; SFPA approval; published Environmental Policy Statement with annual objectives. Operational risk record: precautionary Listeria recalls (2011, 2020, 2022, 2024, 2025) – illustrative of the link between food-safety governance and ESG performance.</a:t>
            </a:r>
          </a:p>
          <a:p>
            <a:pPr marL="12700" algn="just">
              <a:lnSpc>
                <a:spcPct val="100000"/>
              </a:lnSpc>
              <a:spcBef>
                <a:spcPts val="300"/>
              </a:spcBef>
            </a:pPr>
            <a:r>
              <a:rPr lang="en-IE" sz="1400" b="1">
                <a:solidFill>
                  <a:srgbClr val="404040"/>
                </a:solidFill>
                <a:latin typeface="+mn-lt"/>
                <a:cs typeface="Geneva"/>
              </a:rPr>
              <a:t>Regulatory context: </a:t>
            </a:r>
            <a:r>
              <a:rPr lang="en-IE" sz="1400">
                <a:solidFill>
                  <a:srgbClr val="404040"/>
                </a:solidFill>
                <a:latin typeface="+mn-lt"/>
                <a:cs typeface="Geneva"/>
              </a:rPr>
              <a:t>CSRD value-chain reporting; CSDDD due diligence; EU Green Claims Directive; VSME (EFRAG voluntary SME standard); EU buyer Codes of Conduct.</a:t>
            </a:r>
          </a:p>
          <a:p>
            <a:pPr marL="12700" algn="just">
              <a:lnSpc>
                <a:spcPct val="100000"/>
              </a:lnSpc>
              <a:spcBef>
                <a:spcPts val="570"/>
              </a:spcBef>
            </a:pPr>
            <a:endParaRPr lang="tr-TR" sz="1600">
              <a:solidFill>
                <a:srgbClr val="404040"/>
              </a:solidFill>
              <a:latin typeface="+mn-lt"/>
              <a:cs typeface="Geneva"/>
            </a:endParaRPr>
          </a:p>
          <a:p>
            <a:pPr marL="12700" algn="just">
              <a:lnSpc>
                <a:spcPct val="100000"/>
              </a:lnSpc>
              <a:spcBef>
                <a:spcPts val="570"/>
              </a:spcBef>
            </a:pPr>
            <a:endParaRPr lang="tr-TR" sz="1600">
              <a:solidFill>
                <a:srgbClr val="404040"/>
              </a:solidFill>
              <a:latin typeface="+mn-lt"/>
              <a:cs typeface="Geneva"/>
            </a:endParaRPr>
          </a:p>
          <a:p>
            <a:pPr marL="12700" algn="just">
              <a:lnSpc>
                <a:spcPct val="100000"/>
              </a:lnSpc>
              <a:spcBef>
                <a:spcPts val="570"/>
              </a:spcBef>
            </a:pPr>
            <a:endParaRPr lang="tr-TR" sz="1400">
              <a:solidFill>
                <a:srgbClr val="404040"/>
              </a:solidFill>
              <a:latin typeface="+mn-lt"/>
              <a:cs typeface="Geneva"/>
            </a:endParaRPr>
          </a:p>
          <a:p>
            <a:pPr marL="12700" algn="just">
              <a:lnSpc>
                <a:spcPct val="100000"/>
              </a:lnSpc>
              <a:spcBef>
                <a:spcPts val="570"/>
              </a:spcBef>
            </a:pPr>
            <a:endParaRPr lang="tr-TR" sz="1400">
              <a:solidFill>
                <a:srgbClr val="404040"/>
              </a:solidFill>
              <a:latin typeface="+mn-lt"/>
              <a:cs typeface="Geneva"/>
            </a:endParaRPr>
          </a:p>
          <a:p>
            <a:pPr marL="12700" algn="just">
              <a:lnSpc>
                <a:spcPct val="100000"/>
              </a:lnSpc>
              <a:spcBef>
                <a:spcPts val="570"/>
              </a:spcBef>
            </a:pPr>
            <a:endParaRPr lang="tr-TR" sz="1400">
              <a:solidFill>
                <a:srgbClr val="404040"/>
              </a:solidFill>
              <a:latin typeface="+mn-lt"/>
              <a:cs typeface="Geneva"/>
            </a:endParaRPr>
          </a:p>
          <a:p>
            <a:pPr marL="12700" algn="just">
              <a:lnSpc>
                <a:spcPct val="100000"/>
              </a:lnSpc>
              <a:spcBef>
                <a:spcPts val="570"/>
              </a:spcBef>
            </a:pPr>
            <a:endParaRPr lang="tr-TR" sz="1400">
              <a:solidFill>
                <a:srgbClr val="404040"/>
              </a:solidFill>
              <a:latin typeface="+mn-lt"/>
              <a:cs typeface="Geneva"/>
            </a:endParaRPr>
          </a:p>
          <a:p>
            <a:pPr marL="12700" algn="just">
              <a:lnSpc>
                <a:spcPct val="100000"/>
              </a:lnSpc>
              <a:spcBef>
                <a:spcPts val="570"/>
              </a:spcBef>
            </a:pPr>
            <a:endParaRPr lang="tr-TR" sz="1400">
              <a:solidFill>
                <a:srgbClr val="404040"/>
              </a:solidFill>
              <a:latin typeface="+mn-lt"/>
              <a:cs typeface="Geneva"/>
            </a:endParaRPr>
          </a:p>
          <a:p>
            <a:pPr marL="12700" algn="just">
              <a:lnSpc>
                <a:spcPct val="100000"/>
              </a:lnSpc>
              <a:spcBef>
                <a:spcPts val="570"/>
              </a:spcBef>
            </a:pPr>
            <a:endParaRPr lang="tr-TR" sz="1400">
              <a:solidFill>
                <a:srgbClr val="404040"/>
              </a:solidFill>
              <a:latin typeface="+mn-lt"/>
              <a:cs typeface="Geneva"/>
            </a:endParaRPr>
          </a:p>
          <a:p>
            <a:pPr marL="12700" algn="just">
              <a:lnSpc>
                <a:spcPct val="100000"/>
              </a:lnSpc>
              <a:spcBef>
                <a:spcPts val="570"/>
              </a:spcBef>
            </a:pPr>
            <a:endParaRPr sz="1600">
              <a:latin typeface="+mn-lt"/>
              <a:cs typeface="Genev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a:solidFill>
                  <a:srgbClr val="FFFFFF"/>
                </a:solidFill>
                <a:latin typeface="Geneva"/>
                <a:cs typeface="Geneva"/>
              </a:rPr>
              <a:t>Promoting</a:t>
            </a:r>
            <a:r>
              <a:rPr sz="950" spc="-45">
                <a:solidFill>
                  <a:srgbClr val="FFFFFF"/>
                </a:solidFill>
                <a:latin typeface="Geneva"/>
                <a:cs typeface="Geneva"/>
              </a:rPr>
              <a:t> </a:t>
            </a:r>
            <a:r>
              <a:rPr sz="950" spc="-80">
                <a:solidFill>
                  <a:srgbClr val="FFFFFF"/>
                </a:solidFill>
                <a:latin typeface="Geneva"/>
                <a:cs typeface="Geneva"/>
              </a:rPr>
              <a:t>ESG</a:t>
            </a:r>
            <a:r>
              <a:rPr sz="950" spc="-40">
                <a:solidFill>
                  <a:srgbClr val="FFFFFF"/>
                </a:solidFill>
                <a:latin typeface="Geneva"/>
                <a:cs typeface="Geneva"/>
              </a:rPr>
              <a:t> </a:t>
            </a:r>
            <a:r>
              <a:rPr sz="950" spc="-75">
                <a:solidFill>
                  <a:srgbClr val="FFFFFF"/>
                </a:solidFill>
                <a:latin typeface="Geneva"/>
                <a:cs typeface="Geneva"/>
              </a:rPr>
              <a:t>Awareness</a:t>
            </a:r>
            <a:r>
              <a:rPr sz="950" spc="-40">
                <a:solidFill>
                  <a:srgbClr val="FFFFFF"/>
                </a:solidFill>
                <a:latin typeface="Geneva"/>
                <a:cs typeface="Geneva"/>
              </a:rPr>
              <a:t> </a:t>
            </a:r>
            <a:r>
              <a:rPr sz="950" spc="-160">
                <a:solidFill>
                  <a:srgbClr val="FFFFFF"/>
                </a:solidFill>
                <a:latin typeface="Geneva"/>
                <a:cs typeface="Geneva"/>
              </a:rPr>
              <a:t>+</a:t>
            </a:r>
            <a:r>
              <a:rPr sz="950" spc="-40">
                <a:solidFill>
                  <a:srgbClr val="FFFFFF"/>
                </a:solidFill>
                <a:latin typeface="Geneva"/>
                <a:cs typeface="Geneva"/>
              </a:rPr>
              <a:t> </a:t>
            </a:r>
            <a:r>
              <a:rPr sz="950" spc="-60">
                <a:solidFill>
                  <a:srgbClr val="FFFFFF"/>
                </a:solidFill>
                <a:latin typeface="Geneva"/>
                <a:cs typeface="Geneva"/>
              </a:rPr>
              <a:t>Risk</a:t>
            </a:r>
            <a:r>
              <a:rPr sz="950" spc="-40">
                <a:solidFill>
                  <a:srgbClr val="FFFFFF"/>
                </a:solidFill>
                <a:latin typeface="Geneva"/>
                <a:cs typeface="Geneva"/>
              </a:rPr>
              <a:t> </a:t>
            </a:r>
            <a:r>
              <a:rPr sz="950" spc="-80">
                <a:solidFill>
                  <a:srgbClr val="FFFFFF"/>
                </a:solidFill>
                <a:latin typeface="Geneva"/>
                <a:cs typeface="Geneva"/>
              </a:rPr>
              <a:t>Literacy</a:t>
            </a:r>
            <a:r>
              <a:rPr sz="950" spc="-40">
                <a:solidFill>
                  <a:srgbClr val="FFFFFF"/>
                </a:solidFill>
                <a:latin typeface="Geneva"/>
                <a:cs typeface="Geneva"/>
              </a:rPr>
              <a:t> </a:t>
            </a:r>
            <a:r>
              <a:rPr sz="950" spc="-25">
                <a:solidFill>
                  <a:srgbClr val="FFFFFF"/>
                </a:solidFill>
                <a:latin typeface="Geneva"/>
                <a:cs typeface="Geneva"/>
              </a:rPr>
              <a:t>in</a:t>
            </a:r>
            <a:r>
              <a:rPr sz="950" spc="-40">
                <a:solidFill>
                  <a:srgbClr val="FFFFFF"/>
                </a:solidFill>
                <a:latin typeface="Geneva"/>
                <a:cs typeface="Geneva"/>
              </a:rPr>
              <a:t> </a:t>
            </a:r>
            <a:r>
              <a:rPr sz="950" spc="-2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a:latin typeface="+mn-lt"/>
              </a:rPr>
              <a:t>8. Suggested Solution</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sp>
        <p:nvSpPr>
          <p:cNvPr id="12" name="object 12"/>
          <p:cNvSpPr txBox="1"/>
          <p:nvPr/>
        </p:nvSpPr>
        <p:spPr>
          <a:xfrm>
            <a:off x="258610" y="4909530"/>
            <a:ext cx="6020435" cy="259045"/>
          </a:xfrm>
          <a:prstGeom prst="rect">
            <a:avLst/>
          </a:prstGeom>
        </p:spPr>
        <p:txBody>
          <a:bodyPr vert="horz" wrap="square" lIns="0" tIns="12700" rIns="0" bIns="0" rtlCol="0">
            <a:spAutoFit/>
          </a:bodyPr>
          <a:lstStyle/>
          <a:p>
            <a:pPr marL="12700">
              <a:lnSpc>
                <a:spcPct val="100000"/>
              </a:lnSpc>
              <a:spcBef>
                <a:spcPts val="100"/>
              </a:spcBef>
            </a:pPr>
            <a:r>
              <a:rPr sz="1600" b="1">
                <a:latin typeface="+mn-lt"/>
                <a:cs typeface="Arial"/>
              </a:rPr>
              <a:t>Task 2 (Model Approach): Risk Analysis of Inaction</a:t>
            </a:r>
            <a:endParaRPr sz="1600">
              <a:latin typeface="+mn-lt"/>
              <a:cs typeface="Arial"/>
            </a:endParaRPr>
          </a:p>
        </p:txBody>
      </p:sp>
      <p:sp>
        <p:nvSpPr>
          <p:cNvPr id="13" name="object 13"/>
          <p:cNvSpPr txBox="1"/>
          <p:nvPr/>
        </p:nvSpPr>
        <p:spPr>
          <a:xfrm>
            <a:off x="258610" y="5319034"/>
            <a:ext cx="3214092" cy="4483278"/>
          </a:xfrm>
          <a:prstGeom prst="rect">
            <a:avLst/>
          </a:prstGeom>
        </p:spPr>
        <p:txBody>
          <a:bodyPr vert="horz" wrap="square" lIns="0" tIns="58419" rIns="0" bIns="0" rtlCol="0">
            <a:spAutoFit/>
          </a:bodyPr>
          <a:lstStyle/>
          <a:p>
            <a:pPr marL="12700">
              <a:lnSpc>
                <a:spcPct val="100000"/>
              </a:lnSpc>
              <a:spcBef>
                <a:spcPts val="459"/>
              </a:spcBef>
            </a:pPr>
            <a:r>
              <a:rPr lang="en-IE" sz="1400" b="1">
                <a:solidFill>
                  <a:srgbClr val="007771"/>
                </a:solidFill>
                <a:latin typeface="+mn-lt"/>
                <a:cs typeface="Geneva"/>
              </a:rPr>
              <a:t>Market risk</a:t>
            </a:r>
          </a:p>
          <a:p>
            <a:pPr marL="12700">
              <a:lnSpc>
                <a:spcPct val="100000"/>
              </a:lnSpc>
              <a:spcBef>
                <a:spcPts val="200"/>
              </a:spcBef>
            </a:pPr>
            <a:r>
              <a:rPr lang="en-IE" sz="1400">
                <a:latin typeface="+mn-lt"/>
                <a:cs typeface="Geneva"/>
              </a:rPr>
              <a:t>From 2024 onwards, EU buyers covered by the CSRD must report Scope 3 emissions and supply-chain due diligence (CSDDD). Suppliers without documented ESG data become commercial liabilities and risk deselection during procurement reviews. For a small Irish food producer, losing one major retail account can equate to 20–40% of annual revenue.</a:t>
            </a:r>
          </a:p>
          <a:p>
            <a:pPr marL="12700">
              <a:lnSpc>
                <a:spcPct val="100000"/>
              </a:lnSpc>
              <a:spcBef>
                <a:spcPts val="500"/>
              </a:spcBef>
            </a:pPr>
            <a:r>
              <a:rPr lang="en-IE" sz="1400" b="1">
                <a:solidFill>
                  <a:srgbClr val="007771"/>
                </a:solidFill>
                <a:latin typeface="+mn-lt"/>
                <a:cs typeface="Geneva"/>
              </a:rPr>
              <a:t>Reputational risk</a:t>
            </a:r>
          </a:p>
          <a:p>
            <a:pPr marL="12700">
              <a:lnSpc>
                <a:spcPct val="100000"/>
              </a:lnSpc>
              <a:spcBef>
                <a:spcPts val="200"/>
              </a:spcBef>
            </a:pPr>
            <a:r>
              <a:rPr lang="en-IE" sz="1400">
                <a:latin typeface="+mn-lt"/>
                <a:cs typeface="Geneva"/>
              </a:rPr>
              <a:t>Without third-party verification, sustainability claims fall foul of the EU Green Claims Directive (provisional agreement 2024), which prohibits unsubstantiated environmental marketing claims. Claims of “natural”, “sustainable” or “eco-friendly” without evidence become future compliance liabilities and damage trust with informed consumers.</a:t>
            </a:r>
          </a:p>
        </p:txBody>
      </p:sp>
      <p:sp>
        <p:nvSpPr>
          <p:cNvPr id="14" name="object 14"/>
          <p:cNvSpPr txBox="1"/>
          <p:nvPr/>
        </p:nvSpPr>
        <p:spPr>
          <a:xfrm>
            <a:off x="3459656" y="5238721"/>
            <a:ext cx="3565999" cy="4052390"/>
          </a:xfrm>
          <a:prstGeom prst="rect">
            <a:avLst/>
          </a:prstGeom>
        </p:spPr>
        <p:txBody>
          <a:bodyPr vert="horz" wrap="square" lIns="0" tIns="58419" rIns="0" bIns="0" rtlCol="0">
            <a:spAutoFit/>
          </a:bodyPr>
          <a:lstStyle/>
          <a:p>
            <a:pPr marL="12700">
              <a:lnSpc>
                <a:spcPct val="100000"/>
              </a:lnSpc>
              <a:spcBef>
                <a:spcPts val="459"/>
              </a:spcBef>
            </a:pPr>
            <a:r>
              <a:rPr lang="en-IE" sz="1400" b="1">
                <a:solidFill>
                  <a:srgbClr val="007771"/>
                </a:solidFill>
                <a:latin typeface="+mn-lt"/>
                <a:cs typeface="Geneva"/>
              </a:rPr>
              <a:t>Regulatory risk</a:t>
            </a:r>
          </a:p>
          <a:p>
            <a:pPr marL="12700">
              <a:lnSpc>
                <a:spcPct val="100000"/>
              </a:lnSpc>
              <a:spcBef>
                <a:spcPts val="200"/>
              </a:spcBef>
            </a:pPr>
            <a:r>
              <a:rPr lang="en-IE" sz="1400">
                <a:latin typeface="+mn-lt"/>
                <a:cs typeface="Geneva"/>
              </a:rPr>
              <a:t>The CSRD applies indirectly to SMEs as suppliers to in-scope companies, who pass down data requests. The Voluntary SME Standard (VSME, EFRAG 2024) is the emerging common denominator for SMEs responding to such requests. Companies without basic data routines on energy, waste, water, headcount and supplier mapping will struggle to respond credibly.</a:t>
            </a:r>
          </a:p>
          <a:p>
            <a:pPr marL="12700">
              <a:lnSpc>
                <a:spcPct val="100000"/>
              </a:lnSpc>
              <a:spcBef>
                <a:spcPts val="500"/>
              </a:spcBef>
            </a:pPr>
            <a:r>
              <a:rPr lang="en-IE" sz="1400" b="1">
                <a:solidFill>
                  <a:srgbClr val="007771"/>
                </a:solidFill>
                <a:latin typeface="+mn-lt"/>
                <a:cs typeface="Geneva"/>
              </a:rPr>
              <a:t>Operational and finance risk</a:t>
            </a:r>
          </a:p>
          <a:p>
            <a:pPr marL="12700">
              <a:lnSpc>
                <a:spcPct val="100000"/>
              </a:lnSpc>
              <a:spcBef>
                <a:spcPts val="200"/>
              </a:spcBef>
            </a:pPr>
            <a:r>
              <a:rPr lang="en-IE" sz="1400">
                <a:latin typeface="+mn-lt"/>
                <a:cs typeface="Geneva"/>
              </a:rPr>
              <a:t>Without measured baselines, energy and material costs cannot be optimised, and access to SEAI, Enterprise Ireland and Bord Bia support schemes is restricted. Green-finance instruments (e.g. sustainability-linked loans, Strategic Banking Corporation of Ireland green products) require evidence of measurable ESG targets – not available to SMEs without data routines.</a:t>
            </a:r>
          </a:p>
        </p:txBody>
      </p:sp>
      <p:pic>
        <p:nvPicPr>
          <p:cNvPr id="15" name="object 15"/>
          <p:cNvPicPr/>
          <p:nvPr/>
        </p:nvPicPr>
        <p:blipFill>
          <a:blip r:embed="rId5" cstate="print"/>
          <a:stretch>
            <a:fillRect/>
          </a:stretch>
        </p:blipFill>
        <p:spPr>
          <a:xfrm>
            <a:off x="7180200" y="10278840"/>
            <a:ext cx="190499" cy="9524"/>
          </a:xfrm>
          <a:prstGeom prst="rect">
            <a:avLst/>
          </a:prstGeom>
        </p:spPr>
      </p:pic>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69749" y="952590"/>
            <a:ext cx="6780091" cy="6872394"/>
          </a:xfrm>
          <a:prstGeom prst="rect">
            <a:avLst/>
          </a:prstGeom>
        </p:spPr>
        <p:txBody>
          <a:bodyPr vert="horz" wrap="square" lIns="0" tIns="72390" rIns="0" bIns="0" rtlCol="0">
            <a:spAutoFit/>
          </a:bodyPr>
          <a:lstStyle/>
          <a:p>
            <a:pPr marL="12700">
              <a:lnSpc>
                <a:spcPct val="100000"/>
              </a:lnSpc>
              <a:spcBef>
                <a:spcPts val="570"/>
              </a:spcBef>
            </a:pPr>
            <a:r>
              <a:rPr sz="2000" b="1">
                <a:solidFill>
                  <a:srgbClr val="404040"/>
                </a:solidFill>
                <a:latin typeface="+mn-lt"/>
                <a:cs typeface="Arial"/>
              </a:rPr>
              <a:t>Task 1 (Model Approach): Categorisation of Pre-2011 Activities</a:t>
            </a:r>
            <a:endParaRPr lang="tr-TR" sz="2000">
              <a:latin typeface="+mn-lt"/>
              <a:cs typeface="Arial"/>
            </a:endParaRPr>
          </a:p>
          <a:p>
            <a:pPr marL="12700">
              <a:lnSpc>
                <a:spcPct val="100000"/>
              </a:lnSpc>
              <a:spcBef>
                <a:spcPts val="570"/>
              </a:spcBef>
            </a:pPr>
            <a:r>
              <a:rPr lang="en-IE" sz="1400">
                <a:solidFill>
                  <a:srgbClr val="404040"/>
                </a:solidFill>
                <a:latin typeface="+mn-lt"/>
                <a:cs typeface="Geneva"/>
              </a:rPr>
              <a:t>Mapping the company’s pre-2011 activities to the three pillars:</a:t>
            </a:r>
          </a:p>
          <a:p>
            <a:pPr marL="12700">
              <a:lnSpc>
                <a:spcPct val="100000"/>
              </a:lnSpc>
              <a:spcBef>
                <a:spcPts val="300"/>
              </a:spcBef>
            </a:pPr>
            <a:r>
              <a:rPr lang="en-IE" sz="1400" b="1">
                <a:solidFill>
                  <a:srgbClr val="404040"/>
                </a:solidFill>
                <a:latin typeface="+mn-lt"/>
                <a:cs typeface="Geneva"/>
              </a:rPr>
              <a:t>Environmental (informal): </a:t>
            </a:r>
            <a:r>
              <a:rPr lang="en-IE" sz="1400">
                <a:solidFill>
                  <a:srgbClr val="404040"/>
                </a:solidFill>
                <a:latin typeface="+mn-lt"/>
                <a:cs typeface="Geneva"/>
              </a:rPr>
              <a:t>100% Irish-sourced fish; local oak shavings; preference for organic salmon. </a:t>
            </a:r>
            <a:r>
              <a:rPr lang="en-IE" sz="1400" i="1">
                <a:solidFill>
                  <a:srgbClr val="404040"/>
                </a:solidFill>
                <a:latin typeface="+mn-lt"/>
                <a:cs typeface="Geneva"/>
              </a:rPr>
              <a:t>Gap: no measurement of energy, water, carbon or waste; no documented tracking.</a:t>
            </a:r>
          </a:p>
          <a:p>
            <a:pPr marL="12700">
              <a:lnSpc>
                <a:spcPct val="100000"/>
              </a:lnSpc>
              <a:spcBef>
                <a:spcPts val="300"/>
              </a:spcBef>
            </a:pPr>
            <a:r>
              <a:rPr lang="en-IE" sz="1400" b="1">
                <a:solidFill>
                  <a:srgbClr val="404040"/>
                </a:solidFill>
                <a:latin typeface="+mn-lt"/>
                <a:cs typeface="Geneva"/>
              </a:rPr>
              <a:t>Social (informal): </a:t>
            </a:r>
            <a:r>
              <a:rPr lang="en-IE" sz="1400">
                <a:solidFill>
                  <a:srgbClr val="404040"/>
                </a:solidFill>
                <a:latin typeface="+mn-lt"/>
                <a:cs typeface="Geneva"/>
              </a:rPr>
              <a:t>Local employment from Lisdoonvarna/Doolin/Ballyvaughan; visitor education on smoking traditions; Slow Food Festival from 2005. </a:t>
            </a:r>
            <a:r>
              <a:rPr lang="en-IE" sz="1400" i="1">
                <a:solidFill>
                  <a:srgbClr val="404040"/>
                </a:solidFill>
                <a:latin typeface="+mn-lt"/>
                <a:cs typeface="Geneva"/>
              </a:rPr>
              <a:t>Gap: no formal HR policies on training, accessibility or working conditions; no community engagement KPIs.</a:t>
            </a:r>
          </a:p>
          <a:p>
            <a:pPr marL="12700">
              <a:lnSpc>
                <a:spcPct val="100000"/>
              </a:lnSpc>
              <a:spcBef>
                <a:spcPts val="300"/>
              </a:spcBef>
            </a:pPr>
            <a:r>
              <a:rPr lang="en-IE" sz="1400" b="1">
                <a:solidFill>
                  <a:srgbClr val="404040"/>
                </a:solidFill>
                <a:latin typeface="+mn-lt"/>
                <a:cs typeface="Geneva"/>
              </a:rPr>
              <a:t>Governance (informal): </a:t>
            </a:r>
            <a:r>
              <a:rPr lang="en-IE" sz="1400">
                <a:solidFill>
                  <a:srgbClr val="404040"/>
                </a:solidFill>
                <a:latin typeface="+mn-lt"/>
                <a:cs typeface="Geneva"/>
              </a:rPr>
              <a:t>Family-led decision-making; long-term supplier relationships; ethical sourcing principles. </a:t>
            </a:r>
            <a:r>
              <a:rPr lang="en-IE" sz="1400" i="1">
                <a:solidFill>
                  <a:srgbClr val="404040"/>
                </a:solidFill>
                <a:latin typeface="+mn-lt"/>
                <a:cs typeface="Geneva"/>
              </a:rPr>
              <a:t>Gap: no documented sustainability policy, no board-level oversight structure, no public reporting.</a:t>
            </a:r>
          </a:p>
          <a:p>
            <a:pPr marL="12700">
              <a:lnSpc>
                <a:spcPct val="100000"/>
              </a:lnSpc>
              <a:spcBef>
                <a:spcPts val="400"/>
              </a:spcBef>
            </a:pPr>
            <a:r>
              <a:rPr lang="en-IE" sz="1400" b="1">
                <a:solidFill>
                  <a:srgbClr val="007771"/>
                </a:solidFill>
                <a:latin typeface="+mn-lt"/>
                <a:cs typeface="Geneva"/>
              </a:rPr>
              <a:t>Teaching point: </a:t>
            </a:r>
            <a:r>
              <a:rPr lang="en-IE" sz="1400">
                <a:solidFill>
                  <a:srgbClr val="404040"/>
                </a:solidFill>
                <a:latin typeface="+mn-lt"/>
                <a:cs typeface="Geneva"/>
              </a:rPr>
              <a:t>Pre-2011 these activities were values-based business, not structured ESG. They became ESG when they were measured (energy %, waste %, sourcing %), externally verified (Origin Green audits, BIM, Irish Organic Association) and communicated publicly with evidence. ESG ≠ being a good company; ESG = being a good company in a way that is measurable, verifiable and reportable to buyers, investors and regulators.</a:t>
            </a: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sz="1600">
              <a:latin typeface="+mn-lt"/>
              <a:cs typeface="Genev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31926"/>
              <a:ext cx="5226051" cy="536805"/>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a:solidFill>
                  <a:srgbClr val="FFFFFF"/>
                </a:solidFill>
                <a:latin typeface="Geneva"/>
                <a:cs typeface="Geneva"/>
              </a:rPr>
              <a:t>Promoting</a:t>
            </a:r>
            <a:r>
              <a:rPr sz="950" spc="-45">
                <a:solidFill>
                  <a:srgbClr val="FFFFFF"/>
                </a:solidFill>
                <a:latin typeface="Geneva"/>
                <a:cs typeface="Geneva"/>
              </a:rPr>
              <a:t> </a:t>
            </a:r>
            <a:r>
              <a:rPr sz="950" spc="-80">
                <a:solidFill>
                  <a:srgbClr val="FFFFFF"/>
                </a:solidFill>
                <a:latin typeface="Geneva"/>
                <a:cs typeface="Geneva"/>
              </a:rPr>
              <a:t>ESG</a:t>
            </a:r>
            <a:r>
              <a:rPr sz="950" spc="-40">
                <a:solidFill>
                  <a:srgbClr val="FFFFFF"/>
                </a:solidFill>
                <a:latin typeface="Geneva"/>
                <a:cs typeface="Geneva"/>
              </a:rPr>
              <a:t> </a:t>
            </a:r>
            <a:r>
              <a:rPr sz="950" spc="-75">
                <a:solidFill>
                  <a:srgbClr val="FFFFFF"/>
                </a:solidFill>
                <a:latin typeface="Geneva"/>
                <a:cs typeface="Geneva"/>
              </a:rPr>
              <a:t>Awareness</a:t>
            </a:r>
            <a:r>
              <a:rPr sz="950" spc="-40">
                <a:solidFill>
                  <a:srgbClr val="FFFFFF"/>
                </a:solidFill>
                <a:latin typeface="Geneva"/>
                <a:cs typeface="Geneva"/>
              </a:rPr>
              <a:t> </a:t>
            </a:r>
            <a:r>
              <a:rPr sz="950" spc="-160">
                <a:solidFill>
                  <a:srgbClr val="FFFFFF"/>
                </a:solidFill>
                <a:latin typeface="Geneva"/>
                <a:cs typeface="Geneva"/>
              </a:rPr>
              <a:t>+</a:t>
            </a:r>
            <a:r>
              <a:rPr sz="950" spc="-40">
                <a:solidFill>
                  <a:srgbClr val="FFFFFF"/>
                </a:solidFill>
                <a:latin typeface="Geneva"/>
                <a:cs typeface="Geneva"/>
              </a:rPr>
              <a:t> </a:t>
            </a:r>
            <a:r>
              <a:rPr sz="950" spc="-60">
                <a:solidFill>
                  <a:srgbClr val="FFFFFF"/>
                </a:solidFill>
                <a:latin typeface="Geneva"/>
                <a:cs typeface="Geneva"/>
              </a:rPr>
              <a:t>Risk</a:t>
            </a:r>
            <a:r>
              <a:rPr sz="950" spc="-40">
                <a:solidFill>
                  <a:srgbClr val="FFFFFF"/>
                </a:solidFill>
                <a:latin typeface="Geneva"/>
                <a:cs typeface="Geneva"/>
              </a:rPr>
              <a:t> </a:t>
            </a:r>
            <a:r>
              <a:rPr sz="950" spc="-80">
                <a:solidFill>
                  <a:srgbClr val="FFFFFF"/>
                </a:solidFill>
                <a:latin typeface="Geneva"/>
                <a:cs typeface="Geneva"/>
              </a:rPr>
              <a:t>Literacy</a:t>
            </a:r>
            <a:r>
              <a:rPr sz="950" spc="-40">
                <a:solidFill>
                  <a:srgbClr val="FFFFFF"/>
                </a:solidFill>
                <a:latin typeface="Geneva"/>
                <a:cs typeface="Geneva"/>
              </a:rPr>
              <a:t> </a:t>
            </a:r>
            <a:r>
              <a:rPr sz="950" spc="-25">
                <a:solidFill>
                  <a:srgbClr val="FFFFFF"/>
                </a:solidFill>
                <a:latin typeface="Geneva"/>
                <a:cs typeface="Geneva"/>
              </a:rPr>
              <a:t>in</a:t>
            </a:r>
            <a:r>
              <a:rPr sz="950" spc="-40">
                <a:solidFill>
                  <a:srgbClr val="FFFFFF"/>
                </a:solidFill>
                <a:latin typeface="Geneva"/>
                <a:cs typeface="Geneva"/>
              </a:rPr>
              <a:t> </a:t>
            </a:r>
            <a:r>
              <a:rPr sz="950" spc="-2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212960" y="69997"/>
            <a:ext cx="5200819" cy="428322"/>
          </a:xfrm>
          <a:prstGeom prst="rect">
            <a:avLst/>
          </a:prstGeom>
        </p:spPr>
        <p:txBody>
          <a:bodyPr vert="horz" wrap="square" lIns="0" tIns="12700" rIns="0" bIns="0" rtlCol="0">
            <a:spAutoFit/>
          </a:bodyPr>
          <a:lstStyle/>
          <a:p>
            <a:pPr marL="12700">
              <a:lnSpc>
                <a:spcPct val="100000"/>
              </a:lnSpc>
              <a:spcBef>
                <a:spcPts val="100"/>
              </a:spcBef>
            </a:pPr>
            <a:r>
              <a:rPr sz="2700">
                <a:latin typeface="+mn-lt"/>
              </a:rPr>
              <a:t>8. Suggested Solution (continued)</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63655" y="5283359"/>
            <a:ext cx="6248399" cy="542924"/>
          </a:xfrm>
          <a:prstGeom prst="rect">
            <a:avLst/>
          </a:prstGeom>
        </p:spPr>
      </p:pic>
      <p:sp>
        <p:nvSpPr>
          <p:cNvPr id="12" name="object 12"/>
          <p:cNvSpPr txBox="1"/>
          <p:nvPr/>
        </p:nvSpPr>
        <p:spPr>
          <a:xfrm>
            <a:off x="99684" y="5352257"/>
            <a:ext cx="6020435" cy="825867"/>
          </a:xfrm>
          <a:prstGeom prst="rect">
            <a:avLst/>
          </a:prstGeom>
        </p:spPr>
        <p:txBody>
          <a:bodyPr vert="horz" wrap="square" lIns="0" tIns="12700" rIns="0" bIns="0" rtlCol="0">
            <a:spAutoFit/>
          </a:bodyPr>
          <a:lstStyle/>
          <a:p>
            <a:pPr marL="12700">
              <a:lnSpc>
                <a:spcPct val="100000"/>
              </a:lnSpc>
              <a:spcBef>
                <a:spcPts val="100"/>
              </a:spcBef>
            </a:pPr>
            <a:r>
              <a:rPr sz="2600" b="1">
                <a:solidFill>
                  <a:srgbClr val="FFFFFF"/>
                </a:solidFill>
                <a:latin typeface="+mn-lt"/>
                <a:cs typeface="Arial"/>
              </a:rPr>
              <a:t>Discussion &amp; Pro Tips</a:t>
            </a:r>
            <a:endParaRPr sz="2600">
              <a:latin typeface="+mn-lt"/>
              <a:cs typeface="Arial"/>
            </a:endParaRPr>
          </a:p>
          <a:p>
            <a:pPr marL="175895">
              <a:lnSpc>
                <a:spcPct val="100000"/>
              </a:lnSpc>
              <a:spcBef>
                <a:spcPts val="1260"/>
              </a:spcBef>
            </a:pPr>
            <a:r>
              <a:rPr sz="1600" b="1">
                <a:latin typeface="+mn-lt"/>
                <a:cs typeface="Arial"/>
              </a:rPr>
              <a:t>Instructor’s discussion prompts and pro tip</a:t>
            </a:r>
            <a:endParaRPr sz="1600">
              <a:latin typeface="+mn-lt"/>
              <a:cs typeface="Arial"/>
            </a:endParaRPr>
          </a:p>
        </p:txBody>
      </p:sp>
      <p:sp>
        <p:nvSpPr>
          <p:cNvPr id="13" name="object 13"/>
          <p:cNvSpPr txBox="1"/>
          <p:nvPr/>
        </p:nvSpPr>
        <p:spPr>
          <a:xfrm>
            <a:off x="284200" y="6192553"/>
            <a:ext cx="3214092" cy="4293482"/>
          </a:xfrm>
          <a:prstGeom prst="rect">
            <a:avLst/>
          </a:prstGeom>
        </p:spPr>
        <p:txBody>
          <a:bodyPr vert="horz" wrap="square" lIns="0" tIns="58419" rIns="0" bIns="0" rtlCol="0">
            <a:spAutoFit/>
          </a:bodyPr>
          <a:lstStyle/>
          <a:p>
            <a:pPr marL="12700">
              <a:lnSpc>
                <a:spcPct val="100000"/>
              </a:lnSpc>
              <a:spcBef>
                <a:spcPts val="459"/>
              </a:spcBef>
            </a:pPr>
            <a:r>
              <a:rPr lang="en-IE" sz="1400" b="1">
                <a:solidFill>
                  <a:srgbClr val="007771"/>
                </a:solidFill>
                <a:latin typeface="+mn-lt"/>
                <a:cs typeface="Geneva"/>
              </a:rPr>
              <a:t>Discussion prompts</a:t>
            </a:r>
          </a:p>
          <a:p>
            <a:pPr marL="184150" indent="-171450">
              <a:lnSpc>
                <a:spcPct val="100000"/>
              </a:lnSpc>
              <a:spcBef>
                <a:spcPts val="200"/>
              </a:spcBef>
              <a:buFont typeface="Arial" charset="0"/>
              <a:buChar char="•"/>
            </a:pPr>
            <a:r>
              <a:rPr lang="en-IE" sz="1400">
                <a:latin typeface="+mn-lt"/>
                <a:cs typeface="Geneva"/>
              </a:rPr>
              <a:t>Burren Smokehouse formalised its sustainability over a 10+ year period. In 2026, can a new SME afford that pace? What would compress the timeline?</a:t>
            </a:r>
          </a:p>
          <a:p>
            <a:pPr marL="184150" indent="-171450">
              <a:lnSpc>
                <a:spcPct val="100000"/>
              </a:lnSpc>
              <a:spcBef>
                <a:spcPts val="300"/>
              </a:spcBef>
              <a:buFont typeface="Arial" charset="0"/>
              <a:buChar char="•"/>
            </a:pPr>
            <a:r>
              <a:rPr lang="en-IE" sz="1400">
                <a:latin typeface="+mn-lt"/>
                <a:cs typeface="Geneva"/>
              </a:rPr>
              <a:t>What evidence would convince a sceptical SME founder that informal goodwill is not the same as ESG?</a:t>
            </a:r>
          </a:p>
          <a:p>
            <a:pPr marL="184150" indent="-171450">
              <a:lnSpc>
                <a:spcPct val="100000"/>
              </a:lnSpc>
              <a:spcBef>
                <a:spcPts val="300"/>
              </a:spcBef>
              <a:buFont typeface="Arial" charset="0"/>
              <a:buChar char="•"/>
            </a:pPr>
            <a:r>
              <a:rPr lang="en-IE" sz="1400">
                <a:latin typeface="+mn-lt"/>
                <a:cs typeface="Geneva"/>
              </a:rPr>
              <a:t>Burren has issued multiple precautionary food-safety recalls. Does this undermine its ESG credibility, or demonstrate it? (Discussion hint: well-managed recalls are a sign of governance maturity, not its absence.)</a:t>
            </a:r>
          </a:p>
          <a:p>
            <a:pPr marL="184150" indent="-171450">
              <a:lnSpc>
                <a:spcPct val="100000"/>
              </a:lnSpc>
              <a:spcBef>
                <a:spcPts val="300"/>
              </a:spcBef>
              <a:buFont typeface="Arial" charset="0"/>
              <a:buChar char="•"/>
            </a:pPr>
            <a:r>
              <a:rPr lang="en-IE" sz="1400">
                <a:latin typeface="+mn-lt"/>
                <a:cs typeface="Geneva"/>
              </a:rPr>
              <a:t>If the Irish buyer pressure and Geopark designation had never happened, would Burren have moved on ESG at all? What does this tell us about external drivers versus intrinsic motivation in SMEs?</a:t>
            </a:r>
          </a:p>
        </p:txBody>
      </p:sp>
      <p:sp>
        <p:nvSpPr>
          <p:cNvPr id="14" name="object 14"/>
          <p:cNvSpPr txBox="1"/>
          <p:nvPr/>
        </p:nvSpPr>
        <p:spPr>
          <a:xfrm>
            <a:off x="3498292" y="6192553"/>
            <a:ext cx="3565999" cy="4508926"/>
          </a:xfrm>
          <a:prstGeom prst="rect">
            <a:avLst/>
          </a:prstGeom>
        </p:spPr>
        <p:txBody>
          <a:bodyPr vert="horz" wrap="square" lIns="0" tIns="58419" rIns="0" bIns="0" rtlCol="0">
            <a:spAutoFit/>
          </a:bodyPr>
          <a:lstStyle/>
          <a:p>
            <a:pPr marL="12700">
              <a:lnSpc>
                <a:spcPct val="100000"/>
              </a:lnSpc>
              <a:spcBef>
                <a:spcPts val="459"/>
              </a:spcBef>
            </a:pPr>
            <a:r>
              <a:rPr lang="en-IE" sz="1400" b="1">
                <a:solidFill>
                  <a:srgbClr val="007771"/>
                </a:solidFill>
                <a:latin typeface="+mn-lt"/>
                <a:cs typeface="Geneva"/>
              </a:rPr>
              <a:t>Pro tip for trainers</a:t>
            </a:r>
          </a:p>
          <a:p>
            <a:pPr marL="12700">
              <a:lnSpc>
                <a:spcPct val="100000"/>
              </a:lnSpc>
              <a:spcBef>
                <a:spcPts val="200"/>
              </a:spcBef>
            </a:pPr>
            <a:r>
              <a:rPr lang="en-IE" sz="1400">
                <a:latin typeface="+mn-lt"/>
                <a:cs typeface="Geneva"/>
              </a:rPr>
              <a:t>Pair this case with a live walk-through of the Bord Bia Origin Green members’ directory (origingreen.ie) so learners can see in real time the language, KPIs and evidence base used by certified Irish SME peers. Compare with a non-certified peer’s website – the contrast in concreteness is often the most powerful demonstration of what “measurable ESG” looks like in practice.</a:t>
            </a:r>
          </a:p>
          <a:p>
            <a:pPr marL="12700">
              <a:lnSpc>
                <a:spcPct val="100000"/>
              </a:lnSpc>
              <a:spcBef>
                <a:spcPts val="300"/>
              </a:spcBef>
            </a:pPr>
            <a:r>
              <a:rPr lang="en-IE" sz="1400">
                <a:latin typeface="+mn-lt"/>
                <a:cs typeface="Geneva"/>
              </a:rPr>
              <a:t>For added engagement, run a short role-play in which learners pair up as a sceptical traditional founder and an ESG-aware successor or external advisor. Each must defend their position for two minutes using only evidence from the case study.</a:t>
            </a:r>
          </a:p>
          <a:p>
            <a:pPr marL="12700">
              <a:lnSpc>
                <a:spcPct val="100000"/>
              </a:lnSpc>
              <a:spcBef>
                <a:spcPts val="400"/>
              </a:spcBef>
            </a:pPr>
            <a:r>
              <a:rPr lang="en-IE" sz="1400" b="1" i="1">
                <a:solidFill>
                  <a:srgbClr val="007771"/>
                </a:solidFill>
                <a:latin typeface="+mn-lt"/>
                <a:cs typeface="Geneva"/>
              </a:rPr>
              <a:t>Key takeaway quote to display</a:t>
            </a:r>
          </a:p>
          <a:p>
            <a:pPr marL="12700">
              <a:lnSpc>
                <a:spcPct val="100000"/>
              </a:lnSpc>
              <a:spcBef>
                <a:spcPts val="200"/>
              </a:spcBef>
            </a:pPr>
            <a:r>
              <a:rPr lang="en-IE" sz="1400" i="1">
                <a:latin typeface="+mn-lt"/>
                <a:cs typeface="Geneva"/>
              </a:rPr>
              <a:t>“ESG is not about being good. It is about being able to prove, measure and improve what you do.”</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a:p>
          <a:p>
            <a:endParaRPr lang="tr-TR" sz="1200"/>
          </a:p>
          <a:p>
            <a:endParaRPr lang="tr-TR" sz="1200"/>
          </a:p>
          <a:p>
            <a:endParaRPr lang="tr-TR" sz="1200"/>
          </a:p>
          <a:p>
            <a:endParaRPr lang="tr-TR" sz="1200"/>
          </a:p>
          <a:p>
            <a:endParaRPr lang="tr-TR" sz="1200"/>
          </a:p>
          <a:p>
            <a:endParaRPr lang="tr-TR" sz="1200"/>
          </a:p>
          <a:p>
            <a:endParaRPr lang="tr-TR" sz="1200"/>
          </a:p>
          <a:p>
            <a:endParaRPr lang="tr-TR" sz="1200"/>
          </a:p>
          <a:p>
            <a:endParaRPr lang="tr-TR" sz="1200"/>
          </a:p>
          <a:p>
            <a:endParaRPr lang="tr-TR" sz="1200"/>
          </a:p>
          <a:p>
            <a:endParaRPr lang="tr-TR" sz="1200"/>
          </a:p>
          <a:p>
            <a:endParaRPr lang="tr-TR" sz="120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60656" y="570123"/>
            <a:ext cx="6656886" cy="7923964"/>
          </a:xfrm>
          <a:prstGeom prst="rect">
            <a:avLst/>
          </a:prstGeom>
        </p:spPr>
        <p:txBody>
          <a:bodyPr vert="horz" wrap="square" lIns="0" tIns="72390" rIns="0" bIns="0" rtlCol="0">
            <a:spAutoFit/>
          </a:bodyPr>
          <a:lstStyle/>
          <a:p>
            <a:pPr marL="12700">
              <a:lnSpc>
                <a:spcPct val="100000"/>
              </a:lnSpc>
              <a:spcBef>
                <a:spcPts val="570"/>
              </a:spcBef>
            </a:pPr>
            <a:r>
              <a:rPr sz="2000" b="1">
                <a:solidFill>
                  <a:srgbClr val="404040"/>
                </a:solidFill>
                <a:latin typeface="+mn-lt"/>
                <a:cs typeface="Arial"/>
              </a:rPr>
              <a:t>Task 3 (Model Approach): 12-Month ESG First Steps Roadmap</a:t>
            </a:r>
            <a:endParaRPr lang="tr-TR" sz="2000">
              <a:latin typeface="+mn-lt"/>
              <a:cs typeface="Arial"/>
            </a:endParaRPr>
          </a:p>
          <a:p>
            <a:pPr marL="12700">
              <a:lnSpc>
                <a:spcPct val="100000"/>
              </a:lnSpc>
              <a:spcBef>
                <a:spcPts val="400"/>
              </a:spcBef>
            </a:pPr>
            <a:r>
              <a:rPr lang="en-IE" sz="1400" b="1">
                <a:solidFill>
                  <a:srgbClr val="007771"/>
                </a:solidFill>
                <a:latin typeface="+mn-lt"/>
                <a:cs typeface="Geneva"/>
              </a:rPr>
              <a:t>Q1 (Months 1–3) – Awareness and audit: </a:t>
            </a:r>
            <a:r>
              <a:rPr lang="en-IE" sz="1400">
                <a:solidFill>
                  <a:srgbClr val="404040"/>
                </a:solidFill>
                <a:latin typeface="+mn-lt"/>
                <a:cs typeface="Geneva"/>
              </a:rPr>
              <a:t>conduct an Industry &amp; Competitor Check; complete an internal ESG Gap Analysis mapping current activities to E, S, G; identify one accessible certification pathway (Origin Green for Irish food; B Corp; ISO 14001).</a:t>
            </a:r>
          </a:p>
          <a:p>
            <a:pPr marL="12700">
              <a:lnSpc>
                <a:spcPct val="100000"/>
              </a:lnSpc>
              <a:spcBef>
                <a:spcPts val="300"/>
              </a:spcBef>
            </a:pPr>
            <a:r>
              <a:rPr lang="en-IE" sz="1400" b="1">
                <a:solidFill>
                  <a:srgbClr val="007771"/>
                </a:solidFill>
                <a:latin typeface="+mn-lt"/>
                <a:cs typeface="Geneva"/>
              </a:rPr>
              <a:t>Q2 (Months 4–6) – Foundation: </a:t>
            </a:r>
            <a:r>
              <a:rPr lang="en-IE" sz="1400">
                <a:solidFill>
                  <a:srgbClr val="404040"/>
                </a:solidFill>
                <a:latin typeface="+mn-lt"/>
                <a:cs typeface="Geneva"/>
              </a:rPr>
              <a:t>draft a one-page ESG policy statement signed by ownership; begin basic data collection (electricity, gas, water, waste, headcount, supplier list); engage regional support (Local Enterprise Office, Enterprise Ireland, SEAI energy audit scheme).</a:t>
            </a:r>
          </a:p>
          <a:p>
            <a:pPr marL="12700">
              <a:lnSpc>
                <a:spcPct val="100000"/>
              </a:lnSpc>
              <a:spcBef>
                <a:spcPts val="300"/>
              </a:spcBef>
            </a:pPr>
            <a:r>
              <a:rPr lang="en-IE" sz="1400" b="1">
                <a:solidFill>
                  <a:srgbClr val="007771"/>
                </a:solidFill>
                <a:latin typeface="+mn-lt"/>
                <a:cs typeface="Geneva"/>
              </a:rPr>
              <a:t>Q3 (Months 7–9) – Implementation: </a:t>
            </a:r>
            <a:r>
              <a:rPr lang="en-IE" sz="1400">
                <a:solidFill>
                  <a:srgbClr val="404040"/>
                </a:solidFill>
                <a:latin typeface="+mn-lt"/>
                <a:cs typeface="Geneva"/>
              </a:rPr>
              <a:t>submit to chosen certification scheme; address top three identified gaps; train staff on the new policy and data routines; begin supplier conversations on ESG data and sourcing transparency.</a:t>
            </a:r>
          </a:p>
          <a:p>
            <a:pPr marL="12700">
              <a:lnSpc>
                <a:spcPct val="100000"/>
              </a:lnSpc>
              <a:spcBef>
                <a:spcPts val="300"/>
              </a:spcBef>
            </a:pPr>
            <a:r>
              <a:rPr lang="en-IE" sz="1400" b="1">
                <a:solidFill>
                  <a:srgbClr val="007771"/>
                </a:solidFill>
                <a:latin typeface="+mn-lt"/>
                <a:cs typeface="Geneva"/>
              </a:rPr>
              <a:t>Q4 (Months 10–12) – Embedding and communication: </a:t>
            </a:r>
            <a:r>
              <a:rPr lang="en-IE" sz="1400">
                <a:solidFill>
                  <a:srgbClr val="404040"/>
                </a:solidFill>
                <a:latin typeface="+mn-lt"/>
                <a:cs typeface="Geneva"/>
              </a:rPr>
              <a:t>publish a brief sustainability statement on the company website with evidence; use certification status in buyer conversations and grant applications; plan the next cycle and incorporate findings into business planning for Year 2.</a:t>
            </a:r>
          </a:p>
          <a:p>
            <a:pPr marL="12700">
              <a:lnSpc>
                <a:spcPct val="100000"/>
              </a:lnSpc>
              <a:spcBef>
                <a:spcPts val="400"/>
              </a:spcBef>
            </a:pPr>
            <a:r>
              <a:rPr lang="en-IE" sz="1400" b="1">
                <a:solidFill>
                  <a:srgbClr val="007771"/>
                </a:solidFill>
                <a:latin typeface="+mn-lt"/>
                <a:cs typeface="Geneva"/>
              </a:rPr>
              <a:t>Top three first-quarter priorities: </a:t>
            </a:r>
            <a:r>
              <a:rPr lang="en-IE" sz="1400">
                <a:solidFill>
                  <a:srgbClr val="404040"/>
                </a:solidFill>
                <a:latin typeface="+mn-lt"/>
                <a:cs typeface="Geneva"/>
              </a:rPr>
              <a:t>(1) identify and select a credible certification pathway, because it provides external structure and discipline; (2) start measuring at least three baseline indicators (kWh, waste tonnes, headcount), because what is not measured cannot be managed; (3) secure ownership sponsorship in writing, because ESG without leadership commitment fragments quickly.</a:t>
            </a: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lang="tr-TR" sz="1600">
              <a:solidFill>
                <a:srgbClr val="404040"/>
              </a:solidFill>
              <a:latin typeface="+mn-lt"/>
              <a:cs typeface="Geneva"/>
            </a:endParaRPr>
          </a:p>
          <a:p>
            <a:pPr marL="12700">
              <a:lnSpc>
                <a:spcPct val="100000"/>
              </a:lnSpc>
              <a:spcBef>
                <a:spcPts val="570"/>
              </a:spcBef>
            </a:pPr>
            <a:endParaRPr sz="1600">
              <a:latin typeface="+mn-lt"/>
              <a:cs typeface="Genev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4926390" y="158286"/>
            <a:ext cx="2419349" cy="1162049"/>
          </a:xfrm>
          <a:prstGeom prst="rect">
            <a:avLst/>
          </a:prstGeom>
        </p:spPr>
      </p:pic>
      <p:pic>
        <p:nvPicPr>
          <p:cNvPr id="6" name="object 6"/>
          <p:cNvPicPr/>
          <p:nvPr/>
        </p:nvPicPr>
        <p:blipFill>
          <a:blip r:embed="rId6" cstate="print"/>
          <a:stretch>
            <a:fillRect/>
          </a:stretch>
        </p:blipFill>
        <p:spPr>
          <a:xfrm>
            <a:off x="-14165" y="0"/>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297808" y="3613902"/>
            <a:ext cx="7235148" cy="11093806"/>
          </a:xfrm>
          <a:prstGeom prst="rect">
            <a:avLst/>
          </a:prstGeom>
        </p:spPr>
        <p:txBody>
          <a:bodyPr vert="horz" wrap="square" lIns="0" tIns="12700" rIns="0" bIns="0" rtlCol="0">
            <a:spAutoFit/>
          </a:bodyPr>
          <a:lstStyle/>
          <a:p>
            <a:pPr marL="12700" marR="5080">
              <a:lnSpc>
                <a:spcPct val="125000"/>
              </a:lnSpc>
              <a:spcBef>
                <a:spcPts val="100"/>
              </a:spcBef>
            </a:pPr>
            <a:r>
              <a:rPr b="1">
                <a:solidFill>
                  <a:srgbClr val="007772"/>
                </a:solidFill>
                <a:latin typeface="+mn-lt"/>
                <a:cs typeface="Arial"/>
              </a:rPr>
              <a:t>After working on this case, which KSAs will learners be able to develop?</a:t>
            </a:r>
            <a:endParaRPr lang="tr-TR" b="1">
              <a:solidFill>
                <a:srgbClr val="007772"/>
              </a:solidFill>
              <a:latin typeface="+mn-lt"/>
              <a:cs typeface="Arial"/>
            </a:endParaRPr>
          </a:p>
          <a:p>
            <a:pPr marL="12700" marR="5080">
              <a:lnSpc>
                <a:spcPct val="120000"/>
              </a:lnSpc>
              <a:spcBef>
                <a:spcPts val="100"/>
              </a:spcBef>
            </a:pPr>
            <a:r>
              <a:rPr lang="en-IE" sz="1400" b="1">
                <a:solidFill>
                  <a:srgbClr val="007772"/>
                </a:solidFill>
                <a:latin typeface="+mn-lt"/>
                <a:cs typeface="Arial"/>
              </a:rPr>
              <a:t>Knowledge</a:t>
            </a:r>
          </a:p>
          <a:p>
            <a:pPr marL="184150" marR="5080" indent="-171450">
              <a:lnSpc>
                <a:spcPct val="115000"/>
              </a:lnSpc>
              <a:spcBef>
                <a:spcPts val="200"/>
              </a:spcBef>
              <a:buFont typeface="Arial" charset="0"/>
              <a:buChar char="•"/>
            </a:pPr>
            <a:r>
              <a:rPr lang="en-IE" sz="1400">
                <a:solidFill>
                  <a:schemeClr val="tx1"/>
                </a:solidFill>
                <a:latin typeface="+mn-lt"/>
                <a:cs typeface="Arial"/>
              </a:rPr>
              <a:t>Articulate the distinction between values-based business / informal CSR and structured, measurable ESG management.</a:t>
            </a:r>
          </a:p>
          <a:p>
            <a:pPr marL="184150" marR="5080" indent="-171450">
              <a:lnSpc>
                <a:spcPct val="115000"/>
              </a:lnSpc>
              <a:spcBef>
                <a:spcPts val="200"/>
              </a:spcBef>
              <a:buFont typeface="Arial" charset="0"/>
              <a:buChar char="•"/>
            </a:pPr>
            <a:r>
              <a:rPr lang="en-IE" sz="1400">
                <a:solidFill>
                  <a:schemeClr val="tx1"/>
                </a:solidFill>
                <a:latin typeface="+mn-lt"/>
                <a:cs typeface="Arial"/>
              </a:rPr>
              <a:t>Identify how the three ESG pillars (E, S, G) apply to a small food-manufacturing SME.</a:t>
            </a:r>
          </a:p>
          <a:p>
            <a:pPr marL="184150" marR="5080" indent="-171450">
              <a:lnSpc>
                <a:spcPct val="115000"/>
              </a:lnSpc>
              <a:spcBef>
                <a:spcPts val="200"/>
              </a:spcBef>
              <a:buFont typeface="Arial" charset="0"/>
              <a:buChar char="•"/>
            </a:pPr>
            <a:r>
              <a:rPr lang="en-IE" sz="1400">
                <a:solidFill>
                  <a:schemeClr val="tx1"/>
                </a:solidFill>
                <a:latin typeface="+mn-lt"/>
                <a:cs typeface="Arial"/>
              </a:rPr>
              <a:t>Recognise the EU frameworks – CSRD, CSDDD, EU Taxonomy, Green Claims Directive and VSME – that increasingly shape buyer expectations of SMEs.</a:t>
            </a:r>
          </a:p>
          <a:p>
            <a:pPr marL="12700" marR="5080">
              <a:lnSpc>
                <a:spcPct val="120000"/>
              </a:lnSpc>
              <a:spcBef>
                <a:spcPts val="400"/>
              </a:spcBef>
            </a:pPr>
            <a:r>
              <a:rPr lang="en-IE" sz="1400" b="1">
                <a:solidFill>
                  <a:srgbClr val="007772"/>
                </a:solidFill>
                <a:latin typeface="+mn-lt"/>
                <a:cs typeface="Arial"/>
              </a:rPr>
              <a:t>Skills</a:t>
            </a:r>
          </a:p>
          <a:p>
            <a:pPr marL="184150" marR="5080" indent="-171450">
              <a:lnSpc>
                <a:spcPct val="115000"/>
              </a:lnSpc>
              <a:spcBef>
                <a:spcPts val="200"/>
              </a:spcBef>
              <a:buFont typeface="Arial" charset="0"/>
              <a:buChar char="•"/>
            </a:pPr>
            <a:r>
              <a:rPr lang="en-IE" sz="1400">
                <a:solidFill>
                  <a:schemeClr val="tx1"/>
                </a:solidFill>
                <a:latin typeface="+mn-lt"/>
                <a:cs typeface="Arial"/>
              </a:rPr>
              <a:t>Categorise existing SME activities into the ESG framework, distinguishing measured from unmeasured practices.</a:t>
            </a:r>
          </a:p>
          <a:p>
            <a:pPr marL="184150" marR="5080" indent="-171450">
              <a:lnSpc>
                <a:spcPct val="115000"/>
              </a:lnSpc>
              <a:spcBef>
                <a:spcPts val="200"/>
              </a:spcBef>
              <a:buFont typeface="Arial" charset="0"/>
              <a:buChar char="•"/>
            </a:pPr>
            <a:r>
              <a:rPr lang="en-IE" sz="1400">
                <a:solidFill>
                  <a:schemeClr val="tx1"/>
                </a:solidFill>
                <a:latin typeface="+mn-lt"/>
                <a:cs typeface="Arial"/>
              </a:rPr>
              <a:t>Conduct a basic ESG gap analysis between current informal practice and a recognised certification standard.</a:t>
            </a:r>
          </a:p>
          <a:p>
            <a:pPr marL="184150" marR="5080" indent="-171450">
              <a:lnSpc>
                <a:spcPct val="115000"/>
              </a:lnSpc>
              <a:spcBef>
                <a:spcPts val="200"/>
              </a:spcBef>
              <a:buFont typeface="Arial" charset="0"/>
              <a:buChar char="•"/>
            </a:pPr>
            <a:r>
              <a:rPr lang="en-IE" sz="1400">
                <a:solidFill>
                  <a:schemeClr val="tx1"/>
                </a:solidFill>
                <a:latin typeface="+mn-lt"/>
                <a:cs typeface="Arial"/>
              </a:rPr>
              <a:t>Draft a 12-month ESG First Steps roadmap appropriate to a micro-SME context.</a:t>
            </a:r>
          </a:p>
          <a:p>
            <a:pPr marL="12700" marR="5080">
              <a:lnSpc>
                <a:spcPct val="120000"/>
              </a:lnSpc>
              <a:spcBef>
                <a:spcPts val="400"/>
              </a:spcBef>
            </a:pPr>
            <a:r>
              <a:rPr lang="en-IE" sz="1400" b="1">
                <a:solidFill>
                  <a:srgbClr val="007772"/>
                </a:solidFill>
                <a:latin typeface="+mn-lt"/>
                <a:cs typeface="Arial"/>
              </a:rPr>
              <a:t>Attitudes</a:t>
            </a:r>
          </a:p>
          <a:p>
            <a:pPr marL="184150" marR="5080" indent="-171450">
              <a:lnSpc>
                <a:spcPct val="115000"/>
              </a:lnSpc>
              <a:spcBef>
                <a:spcPts val="200"/>
              </a:spcBef>
              <a:buFont typeface="Arial" charset="0"/>
              <a:buChar char="•"/>
            </a:pPr>
            <a:r>
              <a:rPr lang="en-IE" sz="1400">
                <a:solidFill>
                  <a:schemeClr val="tx1"/>
                </a:solidFill>
                <a:latin typeface="+mn-lt"/>
                <a:cs typeface="Arial"/>
              </a:rPr>
              <a:t>View ESG as a professionalisation and market-access tool rather than bureaucratic overhead.</a:t>
            </a:r>
          </a:p>
          <a:p>
            <a:pPr marL="184150" marR="5080" indent="-171450">
              <a:lnSpc>
                <a:spcPct val="115000"/>
              </a:lnSpc>
              <a:spcBef>
                <a:spcPts val="200"/>
              </a:spcBef>
              <a:buFont typeface="Arial" charset="0"/>
              <a:buChar char="•"/>
            </a:pPr>
            <a:r>
              <a:rPr lang="en-IE" sz="1400">
                <a:solidFill>
                  <a:schemeClr val="tx1"/>
                </a:solidFill>
                <a:latin typeface="+mn-lt"/>
                <a:cs typeface="Arial"/>
              </a:rPr>
              <a:t>Recognise that being a “good company” must be evidenced to count as ESG.</a:t>
            </a:r>
          </a:p>
          <a:p>
            <a:pPr marL="184150" marR="5080" indent="-171450">
              <a:lnSpc>
                <a:spcPct val="115000"/>
              </a:lnSpc>
              <a:spcBef>
                <a:spcPts val="200"/>
              </a:spcBef>
              <a:buFont typeface="Arial" charset="0"/>
              <a:buChar char="•"/>
            </a:pPr>
            <a:r>
              <a:rPr lang="en-IE" sz="1400">
                <a:solidFill>
                  <a:schemeClr val="tx1"/>
                </a:solidFill>
                <a:latin typeface="+mn-lt"/>
                <a:cs typeface="Arial"/>
              </a:rPr>
              <a:t>Approach certification, measurement and reporting as enablers of long-term commercial resilience.</a:t>
            </a:r>
          </a:p>
          <a:p>
            <a:pPr marL="12700" marR="5080">
              <a:lnSpc>
                <a:spcPct val="120000"/>
              </a:lnSpc>
              <a:spcBef>
                <a:spcPts val="500"/>
              </a:spcBef>
            </a:pPr>
            <a:r>
              <a:rPr lang="en-IE" sz="1400" b="1">
                <a:solidFill>
                  <a:srgbClr val="007772"/>
                </a:solidFill>
                <a:latin typeface="+mn-lt"/>
                <a:cs typeface="Arial"/>
              </a:rPr>
              <a:t>PEARL framework competences addressed</a:t>
            </a:r>
          </a:p>
          <a:p>
            <a:pPr marL="12700" marR="5080">
              <a:lnSpc>
                <a:spcPct val="115000"/>
              </a:lnSpc>
              <a:spcBef>
                <a:spcPts val="200"/>
              </a:spcBef>
            </a:pPr>
            <a:r>
              <a:rPr lang="en-IE" sz="1400" b="1">
                <a:solidFill>
                  <a:schemeClr val="tx1"/>
                </a:solidFill>
                <a:latin typeface="+mn-lt"/>
                <a:cs typeface="Arial"/>
              </a:rPr>
              <a:t>EntreComp: </a:t>
            </a:r>
            <a:r>
              <a:rPr lang="en-IE" sz="1400">
                <a:solidFill>
                  <a:schemeClr val="tx1"/>
                </a:solidFill>
                <a:latin typeface="+mn-lt"/>
                <a:cs typeface="Arial"/>
              </a:rPr>
              <a:t>Spotting opportunities; Vision; Valuing ideas; Taking the initiative.</a:t>
            </a:r>
          </a:p>
          <a:p>
            <a:pPr marL="12700" marR="5080">
              <a:lnSpc>
                <a:spcPct val="115000"/>
              </a:lnSpc>
              <a:spcBef>
                <a:spcPts val="200"/>
              </a:spcBef>
            </a:pPr>
            <a:r>
              <a:rPr lang="en-IE" sz="1400" b="1">
                <a:solidFill>
                  <a:schemeClr val="tx1"/>
                </a:solidFill>
                <a:latin typeface="+mn-lt"/>
                <a:cs typeface="Arial"/>
              </a:rPr>
              <a:t>GreenComp: </a:t>
            </a:r>
            <a:r>
              <a:rPr lang="en-IE" sz="1400">
                <a:solidFill>
                  <a:schemeClr val="tx1"/>
                </a:solidFill>
                <a:latin typeface="+mn-lt"/>
                <a:cs typeface="Arial"/>
              </a:rPr>
              <a:t>Systems thinking; Futures literacy; Valuing sustainability; Exploratory thinking.</a:t>
            </a:r>
          </a:p>
          <a:p>
            <a:pPr marL="12700" marR="5080">
              <a:lnSpc>
                <a:spcPct val="115000"/>
              </a:lnSpc>
              <a:spcBef>
                <a:spcPts val="200"/>
              </a:spcBef>
            </a:pPr>
            <a:r>
              <a:rPr lang="en-IE" sz="1400" b="1">
                <a:solidFill>
                  <a:schemeClr val="tx1"/>
                </a:solidFill>
                <a:latin typeface="+mn-lt"/>
                <a:cs typeface="Arial"/>
              </a:rPr>
              <a:t>DigiComp: </a:t>
            </a:r>
            <a:r>
              <a:rPr lang="en-IE" sz="1400">
                <a:solidFill>
                  <a:schemeClr val="tx1"/>
                </a:solidFill>
                <a:latin typeface="+mn-lt"/>
                <a:cs typeface="Arial"/>
              </a:rPr>
              <a:t>Managing data, information and digital content; Information and data literacy.</a:t>
            </a: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lang="tr-TR">
              <a:solidFill>
                <a:schemeClr val="tx1"/>
              </a:solidFill>
              <a:latin typeface="+mn-lt"/>
              <a:cs typeface="Arial"/>
            </a:endParaRPr>
          </a:p>
          <a:p>
            <a:pPr marL="12700" marR="5080">
              <a:lnSpc>
                <a:spcPct val="125000"/>
              </a:lnSpc>
              <a:spcBef>
                <a:spcPts val="100"/>
              </a:spcBef>
            </a:pPr>
            <a:endParaRPr>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a:solidFill>
                  <a:srgbClr val="FFFFFF"/>
                </a:solidFill>
                <a:latin typeface="Geneva"/>
                <a:cs typeface="Geneva"/>
              </a:rPr>
              <a:t>Promoting</a:t>
            </a:r>
            <a:r>
              <a:rPr sz="950" spc="-45">
                <a:solidFill>
                  <a:srgbClr val="FFFFFF"/>
                </a:solidFill>
                <a:latin typeface="Geneva"/>
                <a:cs typeface="Geneva"/>
              </a:rPr>
              <a:t> </a:t>
            </a:r>
            <a:r>
              <a:rPr sz="950" spc="-80">
                <a:solidFill>
                  <a:srgbClr val="FFFFFF"/>
                </a:solidFill>
                <a:latin typeface="Geneva"/>
                <a:cs typeface="Geneva"/>
              </a:rPr>
              <a:t>ESG</a:t>
            </a:r>
            <a:r>
              <a:rPr sz="950" spc="-40">
                <a:solidFill>
                  <a:srgbClr val="FFFFFF"/>
                </a:solidFill>
                <a:latin typeface="Geneva"/>
                <a:cs typeface="Geneva"/>
              </a:rPr>
              <a:t> </a:t>
            </a:r>
            <a:r>
              <a:rPr sz="950" spc="-75">
                <a:solidFill>
                  <a:srgbClr val="FFFFFF"/>
                </a:solidFill>
                <a:latin typeface="Geneva"/>
                <a:cs typeface="Geneva"/>
              </a:rPr>
              <a:t>Awareness</a:t>
            </a:r>
            <a:r>
              <a:rPr sz="950" spc="-40">
                <a:solidFill>
                  <a:srgbClr val="FFFFFF"/>
                </a:solidFill>
                <a:latin typeface="Geneva"/>
                <a:cs typeface="Geneva"/>
              </a:rPr>
              <a:t> </a:t>
            </a:r>
            <a:r>
              <a:rPr sz="950" spc="-160">
                <a:solidFill>
                  <a:srgbClr val="FFFFFF"/>
                </a:solidFill>
                <a:latin typeface="Geneva"/>
                <a:cs typeface="Geneva"/>
              </a:rPr>
              <a:t>+</a:t>
            </a:r>
            <a:r>
              <a:rPr sz="950" spc="-40">
                <a:solidFill>
                  <a:srgbClr val="FFFFFF"/>
                </a:solidFill>
                <a:latin typeface="Geneva"/>
                <a:cs typeface="Geneva"/>
              </a:rPr>
              <a:t> </a:t>
            </a:r>
            <a:r>
              <a:rPr sz="950" spc="-60">
                <a:solidFill>
                  <a:srgbClr val="FFFFFF"/>
                </a:solidFill>
                <a:latin typeface="Geneva"/>
                <a:cs typeface="Geneva"/>
              </a:rPr>
              <a:t>Risk</a:t>
            </a:r>
            <a:r>
              <a:rPr sz="950" spc="-40">
                <a:solidFill>
                  <a:srgbClr val="FFFFFF"/>
                </a:solidFill>
                <a:latin typeface="Geneva"/>
                <a:cs typeface="Geneva"/>
              </a:rPr>
              <a:t> </a:t>
            </a:r>
            <a:r>
              <a:rPr sz="950" spc="-80">
                <a:solidFill>
                  <a:srgbClr val="FFFFFF"/>
                </a:solidFill>
                <a:latin typeface="Geneva"/>
                <a:cs typeface="Geneva"/>
              </a:rPr>
              <a:t>Literacy</a:t>
            </a:r>
            <a:r>
              <a:rPr sz="950" spc="-40">
                <a:solidFill>
                  <a:srgbClr val="FFFFFF"/>
                </a:solidFill>
                <a:latin typeface="Geneva"/>
                <a:cs typeface="Geneva"/>
              </a:rPr>
              <a:t> </a:t>
            </a:r>
            <a:r>
              <a:rPr sz="950" spc="-25">
                <a:solidFill>
                  <a:srgbClr val="FFFFFF"/>
                </a:solidFill>
                <a:latin typeface="Geneva"/>
                <a:cs typeface="Geneva"/>
              </a:rPr>
              <a:t>in</a:t>
            </a:r>
            <a:r>
              <a:rPr sz="950" spc="-40">
                <a:solidFill>
                  <a:srgbClr val="FFFFFF"/>
                </a:solidFill>
                <a:latin typeface="Geneva"/>
                <a:cs typeface="Geneva"/>
              </a:rPr>
              <a:t> </a:t>
            </a:r>
            <a:r>
              <a:rPr sz="950" spc="-2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a:latin typeface="+mn-lt"/>
              </a:rPr>
              <a:t>Sources &amp; References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5800000"/>
            <a:ext cx="6248399" cy="542924"/>
          </a:xfrm>
          <a:prstGeom prst="rect">
            <a:avLst/>
          </a:prstGeom>
        </p:spPr>
      </p:pic>
      <p:sp>
        <p:nvSpPr>
          <p:cNvPr id="12" name="object 12"/>
          <p:cNvSpPr txBox="1"/>
          <p:nvPr/>
        </p:nvSpPr>
        <p:spPr>
          <a:xfrm>
            <a:off x="82351" y="5814000"/>
            <a:ext cx="6020435" cy="825867"/>
          </a:xfrm>
          <a:prstGeom prst="rect">
            <a:avLst/>
          </a:prstGeom>
        </p:spPr>
        <p:txBody>
          <a:bodyPr vert="horz" wrap="square" lIns="0" tIns="12700" rIns="0" bIns="0" rtlCol="0">
            <a:spAutoFit/>
          </a:bodyPr>
          <a:lstStyle/>
          <a:p>
            <a:pPr marL="12700">
              <a:lnSpc>
                <a:spcPct val="100000"/>
              </a:lnSpc>
              <a:spcBef>
                <a:spcPts val="100"/>
              </a:spcBef>
            </a:pPr>
            <a:r>
              <a:rPr sz="2600" b="1">
                <a:solidFill>
                  <a:srgbClr val="FFFFFF"/>
                </a:solidFill>
                <a:latin typeface="+mn-lt"/>
                <a:cs typeface="Arial"/>
              </a:rPr>
              <a:t>Frameworks &amp; Standards Referenced</a:t>
            </a:r>
            <a:endParaRPr sz="1600">
              <a:latin typeface="+mn-lt"/>
              <a:cs typeface="Arial"/>
            </a:endParaRPr>
          </a:p>
        </p:txBody>
      </p:sp>
      <p:sp>
        <p:nvSpPr>
          <p:cNvPr id="13" name="object 13"/>
          <p:cNvSpPr txBox="1"/>
          <p:nvPr/>
        </p:nvSpPr>
        <p:spPr>
          <a:xfrm>
            <a:off x="245564" y="6400000"/>
            <a:ext cx="3214092" cy="2616100"/>
          </a:xfrm>
          <a:prstGeom prst="rect">
            <a:avLst/>
          </a:prstGeom>
        </p:spPr>
        <p:txBody>
          <a:bodyPr vert="horz" wrap="square" lIns="0" tIns="58419" rIns="0" bIns="0" rtlCol="0">
            <a:spAutoFit/>
          </a:bodyPr>
          <a:lstStyle/>
          <a:p>
            <a:pPr marL="184150" indent="-171450">
              <a:lnSpc>
                <a:spcPct val="100000"/>
              </a:lnSpc>
              <a:spcBef>
                <a:spcPts val="459"/>
              </a:spcBef>
              <a:buFont typeface="Arial" charset="0"/>
              <a:buChar char="•"/>
              <a:tabLst>
                <a:tab pos="91440" algn="l"/>
              </a:tabLst>
            </a:pPr>
            <a:r>
              <a:rPr sz="1200" i="1">
                <a:latin typeface="+mn-lt"/>
                <a:cs typeface="Geneva"/>
              </a:rPr>
              <a:t>CSRD – Corporate Sustainability Reporting Directive (EU 2022/2464)</a:t>
            </a:r>
            <a:endParaRPr lang="tr-TR" sz="1200" i="1">
              <a:latin typeface="+mn-lt"/>
              <a:cs typeface="Geneva"/>
            </a:endParaRPr>
          </a:p>
          <a:p>
            <a:pPr marL="184150" indent="-171450">
              <a:lnSpc>
                <a:spcPct val="100000"/>
              </a:lnSpc>
              <a:spcBef>
                <a:spcPts val="459"/>
              </a:spcBef>
              <a:buFont typeface="Arial" charset="0"/>
              <a:buChar char="•"/>
              <a:tabLst>
                <a:tab pos="91440" algn="l"/>
              </a:tabLst>
            </a:pPr>
            <a:r>
              <a:rPr sz="1200" i="1">
                <a:latin typeface="+mn-lt"/>
                <a:cs typeface="Geneva"/>
              </a:rPr>
              <a:t>CSDDD – Corporate Sustainability Due Diligence Directive (EU 2024/1760)</a:t>
            </a:r>
          </a:p>
          <a:p>
            <a:pPr marL="184150" indent="-171450">
              <a:lnSpc>
                <a:spcPct val="100000"/>
              </a:lnSpc>
              <a:spcBef>
                <a:spcPts val="360"/>
              </a:spcBef>
              <a:buFont typeface="Arial" charset="0"/>
              <a:buChar char="•"/>
            </a:pPr>
            <a:r>
              <a:rPr sz="1200" i="1">
                <a:latin typeface="+mn-lt"/>
                <a:cs typeface="Geneva"/>
              </a:rPr>
              <a:t>EU Taxonomy – Regulation (EU) 2020/852</a:t>
            </a:r>
            <a:endParaRPr lang="tr-TR" sz="1200" i="1">
              <a:latin typeface="+mn-lt"/>
              <a:cs typeface="Geneva"/>
            </a:endParaRPr>
          </a:p>
          <a:p>
            <a:pPr marL="184150" indent="-171450">
              <a:lnSpc>
                <a:spcPct val="100000"/>
              </a:lnSpc>
              <a:spcBef>
                <a:spcPts val="360"/>
              </a:spcBef>
              <a:buFont typeface="Arial" charset="0"/>
              <a:buChar char="•"/>
            </a:pPr>
            <a:r>
              <a:rPr sz="1200" i="1">
                <a:latin typeface="+mn-lt"/>
                <a:cs typeface="Geneva"/>
              </a:rPr>
              <a:t>EU Green Claims Directive (provisional agreement 2024)</a:t>
            </a:r>
            <a:endParaRPr lang="tr-TR" sz="1200" i="1">
              <a:latin typeface="+mn-lt"/>
              <a:cs typeface="Geneva"/>
            </a:endParaRPr>
          </a:p>
          <a:p>
            <a:pPr marL="184150" indent="-171450">
              <a:lnSpc>
                <a:spcPct val="100000"/>
              </a:lnSpc>
              <a:spcBef>
                <a:spcPts val="360"/>
              </a:spcBef>
              <a:buFont typeface="Arial" charset="0"/>
              <a:buChar char="•"/>
            </a:pPr>
            <a:r>
              <a:rPr sz="1200" i="1">
                <a:latin typeface="+mn-lt"/>
                <a:cs typeface="Geneva"/>
              </a:rPr>
              <a:t>ESRS – European Sustainability Reporting Standards (EFRAG, 2023)</a:t>
            </a:r>
            <a:endParaRPr lang="tr-TR" sz="1200" i="1">
              <a:latin typeface="+mn-lt"/>
              <a:cs typeface="Geneva"/>
            </a:endParaRPr>
          </a:p>
          <a:p>
            <a:pPr marL="184150" indent="-171450">
              <a:lnSpc>
                <a:spcPct val="100000"/>
              </a:lnSpc>
              <a:spcBef>
                <a:spcPts val="360"/>
              </a:spcBef>
              <a:buFont typeface="Arial" charset="0"/>
              <a:buChar char="•"/>
            </a:pPr>
            <a:r>
              <a:rPr sz="1200" i="1">
                <a:latin typeface="+mn-lt"/>
                <a:cs typeface="Geneva"/>
              </a:rPr>
              <a:t>VSME – Voluntary SME Standard (EFRAG, 2024)</a:t>
            </a:r>
            <a:endParaRPr lang="tr-TR" sz="1200" i="1">
              <a:latin typeface="+mn-lt"/>
              <a:cs typeface="Geneva"/>
            </a:endParaRPr>
          </a:p>
          <a:p>
            <a:pPr marL="184150" indent="-171450">
              <a:lnSpc>
                <a:spcPct val="100000"/>
              </a:lnSpc>
              <a:spcBef>
                <a:spcPts val="360"/>
              </a:spcBef>
              <a:buFont typeface="Arial" charset="0"/>
              <a:buChar char="•"/>
            </a:pPr>
            <a:r>
              <a:rPr sz="1200" i="1">
                <a:latin typeface="+mn-lt"/>
                <a:cs typeface="Geneva"/>
              </a:rPr>
              <a:t>SFDR – Sustainable Finance Disclosure Regulation (EU 2019/2088)</a:t>
            </a:r>
            <a:endParaRPr lang="tr-TR" sz="1200" i="1">
              <a:latin typeface="+mn-lt"/>
              <a:cs typeface="Geneva"/>
            </a:endParaRPr>
          </a:p>
          <a:p>
            <a:pPr marL="184150" indent="-171450">
              <a:lnSpc>
                <a:spcPct val="100000"/>
              </a:lnSpc>
              <a:spcBef>
                <a:spcPts val="360"/>
              </a:spcBef>
              <a:buFont typeface="Arial" charset="0"/>
              <a:buChar char="•"/>
            </a:pPr>
            <a:r>
              <a:rPr sz="1200" i="1">
                <a:latin typeface="+mn-lt"/>
                <a:cs typeface="Geneva"/>
              </a:rPr>
              <a:t>EBA Guidelines on Loan Origination and Monitoring (ESG factors)</a:t>
            </a:r>
            <a:endParaRPr lang="tr-TR" sz="1200" i="1">
              <a:latin typeface="+mn-lt"/>
              <a:cs typeface="Geneva"/>
            </a:endParaRPr>
          </a:p>
          <a:p>
            <a:pPr marL="184150" indent="-171450">
              <a:lnSpc>
                <a:spcPct val="100000"/>
              </a:lnSpc>
              <a:spcBef>
                <a:spcPts val="360"/>
              </a:spcBef>
              <a:buFont typeface="Arial" charset="0"/>
              <a:buChar char="•"/>
            </a:pPr>
            <a:r>
              <a:rPr sz="1200" i="1">
                <a:latin typeface="+mn-lt"/>
                <a:cs typeface="Geneva"/>
              </a:rPr>
              <a:t>UN Sustainable Development Goals (UNGA, 2015)</a:t>
            </a:r>
            <a:endParaRPr lang="tr-TR" sz="1200" i="1">
              <a:latin typeface="+mn-lt"/>
              <a:cs typeface="Geneva"/>
            </a:endParaRPr>
          </a:p>
          <a:p>
            <a:pPr marL="184150" indent="-171450">
              <a:lnSpc>
                <a:spcPct val="100000"/>
              </a:lnSpc>
              <a:spcBef>
                <a:spcPts val="360"/>
              </a:spcBef>
              <a:buFont typeface="Arial" charset="0"/>
              <a:buChar char="•"/>
            </a:pPr>
            <a:r>
              <a:rPr sz="1200" i="1">
                <a:latin typeface="+mn-lt"/>
                <a:cs typeface="Geneva"/>
              </a:rPr>
              <a:t>UN Global Compact – Ten Principles</a:t>
            </a:r>
            <a:endParaRPr lang="tr-TR" sz="1200" i="1">
              <a:latin typeface="+mn-lt"/>
              <a:cs typeface="Geneva"/>
            </a:endParaRPr>
          </a:p>
          <a:p>
            <a:pPr marL="184150" indent="-171450">
              <a:lnSpc>
                <a:spcPct val="100000"/>
              </a:lnSpc>
              <a:spcBef>
                <a:spcPts val="360"/>
              </a:spcBef>
              <a:buFont typeface="Arial" charset="0"/>
              <a:buChar char="•"/>
            </a:pPr>
            <a:r>
              <a:rPr sz="1200" i="1">
                <a:latin typeface="+mn-lt"/>
                <a:cs typeface="Geneva"/>
              </a:rPr>
              <a:t>UNESCO Global Geoparks framework (UNESCO, 2015)</a:t>
            </a:r>
          </a:p>
        </p:txBody>
      </p:sp>
      <p:sp>
        <p:nvSpPr>
          <p:cNvPr id="14" name="object 14"/>
          <p:cNvSpPr txBox="1"/>
          <p:nvPr/>
        </p:nvSpPr>
        <p:spPr>
          <a:xfrm>
            <a:off x="3459656" y="6400000"/>
            <a:ext cx="3565999" cy="2593017"/>
          </a:xfrm>
          <a:prstGeom prst="rect">
            <a:avLst/>
          </a:prstGeom>
        </p:spPr>
        <p:txBody>
          <a:bodyPr vert="horz" wrap="square" lIns="0" tIns="58419" rIns="0" bIns="0" rtlCol="0">
            <a:spAutoFit/>
          </a:bodyPr>
          <a:lstStyle/>
          <a:p>
            <a:pPr marL="208280" indent="-171450">
              <a:lnSpc>
                <a:spcPct val="100000"/>
              </a:lnSpc>
              <a:spcBef>
                <a:spcPts val="459"/>
              </a:spcBef>
              <a:buFont typeface="Arial" charset="0"/>
              <a:buChar char="•"/>
              <a:tabLst>
                <a:tab pos="120650" algn="l"/>
              </a:tabLst>
            </a:pPr>
            <a:r>
              <a:rPr sz="1200" i="1">
                <a:latin typeface="+mn-lt"/>
                <a:cs typeface="Geneva"/>
              </a:rPr>
              <a:t>Bord Bia Origin Green – Ireland’s national food and drink sustainability programme</a:t>
            </a:r>
          </a:p>
          <a:p>
            <a:pPr marL="184150" indent="-171450">
              <a:lnSpc>
                <a:spcPct val="100000"/>
              </a:lnSpc>
              <a:spcBef>
                <a:spcPts val="360"/>
              </a:spcBef>
              <a:buFont typeface="Arial" charset="0"/>
              <a:buChar char="•"/>
              <a:tabLst>
                <a:tab pos="96520" algn="l"/>
              </a:tabLst>
            </a:pPr>
            <a:r>
              <a:rPr sz="1200" i="1">
                <a:latin typeface="+mn-lt"/>
                <a:cs typeface="Geneva"/>
              </a:rPr>
              <a:t>Bord Iascaigh Mhara (BIM) sustainable seafood programmes</a:t>
            </a:r>
          </a:p>
          <a:p>
            <a:pPr marL="207644" indent="-171450">
              <a:lnSpc>
                <a:spcPct val="100000"/>
              </a:lnSpc>
              <a:spcBef>
                <a:spcPts val="360"/>
              </a:spcBef>
              <a:buFont typeface="Arial" charset="0"/>
              <a:buChar char="•"/>
              <a:tabLst>
                <a:tab pos="120014" algn="l"/>
              </a:tabLst>
            </a:pPr>
            <a:r>
              <a:rPr sz="1200" i="1">
                <a:latin typeface="+mn-lt"/>
                <a:cs typeface="Geneva"/>
              </a:rPr>
              <a:t>Irish Organic Association certification standard</a:t>
            </a:r>
          </a:p>
          <a:p>
            <a:pPr marL="198119" indent="-171450">
              <a:lnSpc>
                <a:spcPct val="100000"/>
              </a:lnSpc>
              <a:spcBef>
                <a:spcPts val="360"/>
              </a:spcBef>
              <a:buFont typeface="Arial" charset="0"/>
              <a:buChar char="•"/>
              <a:tabLst>
                <a:tab pos="110489" algn="l"/>
              </a:tabLst>
            </a:pPr>
            <a:r>
              <a:rPr sz="1200" i="1">
                <a:latin typeface="+mn-lt"/>
                <a:cs typeface="Geneva"/>
              </a:rPr>
              <a:t>Ecotourism Ireland certification scheme</a:t>
            </a:r>
          </a:p>
          <a:p>
            <a:pPr marL="210819" indent="-171450">
              <a:lnSpc>
                <a:spcPct val="100000"/>
              </a:lnSpc>
              <a:spcBef>
                <a:spcPts val="360"/>
              </a:spcBef>
              <a:buFont typeface="Arial" charset="0"/>
              <a:buChar char="•"/>
              <a:tabLst>
                <a:tab pos="123189" algn="l"/>
              </a:tabLst>
            </a:pPr>
            <a:r>
              <a:rPr sz="1200" i="1">
                <a:latin typeface="+mn-lt"/>
                <a:cs typeface="Geneva"/>
              </a:rPr>
              <a:t>Burren &amp; Cliffs of Moher Geopark Code of Practice for Sustainable Tourism</a:t>
            </a:r>
          </a:p>
          <a:p>
            <a:pPr marL="213994" indent="-171450">
              <a:lnSpc>
                <a:spcPct val="100000"/>
              </a:lnSpc>
              <a:spcBef>
                <a:spcPts val="360"/>
              </a:spcBef>
              <a:buFont typeface="Arial" charset="0"/>
              <a:buChar char="•"/>
              <a:tabLst>
                <a:tab pos="126364" algn="l"/>
              </a:tabLst>
            </a:pPr>
            <a:r>
              <a:rPr sz="1200" i="1">
                <a:latin typeface="+mn-lt"/>
                <a:cs typeface="Geneva"/>
              </a:rPr>
              <a:t>Slow Food International principles</a:t>
            </a:r>
          </a:p>
          <a:p>
            <a:pPr marL="231775" indent="-171450">
              <a:lnSpc>
                <a:spcPct val="100000"/>
              </a:lnSpc>
              <a:spcBef>
                <a:spcPts val="360"/>
              </a:spcBef>
              <a:buFont typeface="Arial" charset="0"/>
              <a:buChar char="•"/>
              <a:tabLst>
                <a:tab pos="144145" algn="l"/>
              </a:tabLst>
            </a:pPr>
            <a:r>
              <a:rPr sz="1200" i="1">
                <a:latin typeface="+mn-lt"/>
                <a:cs typeface="Geneva"/>
              </a:rPr>
              <a:t>Leave No Trace Ireland principles</a:t>
            </a:r>
          </a:p>
          <a:p>
            <a:pPr marL="219710" indent="-171450">
              <a:lnSpc>
                <a:spcPct val="100000"/>
              </a:lnSpc>
              <a:spcBef>
                <a:spcPts val="360"/>
              </a:spcBef>
              <a:buFont typeface="Arial" charset="0"/>
              <a:buChar char="•"/>
              <a:tabLst>
                <a:tab pos="132080" algn="l"/>
              </a:tabLst>
            </a:pPr>
            <a:r>
              <a:rPr sz="1200" i="1">
                <a:latin typeface="+mn-lt"/>
                <a:cs typeface="Geneva"/>
              </a:rPr>
              <a:t>ISO 14001 Environmental Management Systems</a:t>
            </a:r>
          </a:p>
          <a:p>
            <a:pPr marL="212725" marR="285750" indent="-171450">
              <a:lnSpc>
                <a:spcPct val="125000"/>
              </a:lnSpc>
              <a:buFont typeface="Arial" charset="0"/>
              <a:buChar char="•"/>
              <a:tabLst>
                <a:tab pos="132080" algn="l"/>
              </a:tabLst>
            </a:pPr>
            <a:r>
              <a:rPr sz="1200" i="1">
                <a:latin typeface="+mn-lt"/>
                <a:cs typeface="Geneva"/>
              </a:rPr>
              <a:t>Sea Fisheries Protection Authority (SFPA) approval framework</a:t>
            </a:r>
          </a:p>
          <a:p>
            <a:pPr marL="225425" indent="-171450">
              <a:lnSpc>
                <a:spcPct val="100000"/>
              </a:lnSpc>
              <a:spcBef>
                <a:spcPts val="360"/>
              </a:spcBef>
              <a:buFont typeface="Arial" charset="0"/>
              <a:buChar char="•"/>
              <a:tabLst>
                <a:tab pos="137795" algn="l"/>
              </a:tabLst>
            </a:pPr>
            <a:r>
              <a:rPr sz="1200" i="1">
                <a:latin typeface="+mn-lt"/>
                <a:cs typeface="Geneva"/>
              </a:rPr>
              <a:t>Irish Government Climate Action Plan 2024</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a:p>
          <a:p>
            <a:endParaRPr lang="tr-TR" sz="1200"/>
          </a:p>
          <a:p>
            <a:endParaRPr lang="tr-TR" sz="1200"/>
          </a:p>
          <a:p>
            <a:endParaRPr lang="tr-TR" sz="1200"/>
          </a:p>
          <a:p>
            <a:endParaRPr lang="tr-TR" sz="1200"/>
          </a:p>
          <a:p>
            <a:endParaRPr lang="tr-TR" sz="1200"/>
          </a:p>
          <a:p>
            <a:endParaRPr lang="tr-TR" sz="1200"/>
          </a:p>
          <a:p>
            <a:endParaRPr lang="tr-TR" sz="1200"/>
          </a:p>
          <a:p>
            <a:endParaRPr lang="tr-TR" sz="1200"/>
          </a:p>
          <a:p>
            <a:endParaRPr lang="tr-TR" sz="1200"/>
          </a:p>
          <a:p>
            <a:endParaRPr lang="tr-TR" sz="1200"/>
          </a:p>
          <a:p>
            <a:endParaRPr lang="tr-TR" sz="1200"/>
          </a:p>
          <a:p>
            <a:endParaRPr lang="tr-TR" sz="120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3381695"/>
          </a:xfrm>
          <a:prstGeom prst="rect">
            <a:avLst/>
          </a:prstGeom>
        </p:spPr>
        <p:txBody>
          <a:bodyPr vert="horz" wrap="square" lIns="0" tIns="72390" rIns="0" bIns="0" rtlCol="0">
            <a:spAutoFit/>
          </a:bodyPr>
          <a:lstStyle/>
          <a:p>
            <a:pPr marL="12700">
              <a:lnSpc>
                <a:spcPct val="100000"/>
              </a:lnSpc>
              <a:spcBef>
                <a:spcPts val="570"/>
              </a:spcBef>
            </a:pPr>
            <a:r>
              <a:rPr sz="1600" b="1">
                <a:solidFill>
                  <a:srgbClr val="404040"/>
                </a:solidFill>
                <a:latin typeface="+mn-lt"/>
                <a:cs typeface="Arial"/>
              </a:rPr>
              <a:t>Publicly available sources cited in this case study</a:t>
            </a:r>
            <a:endParaRPr lang="tr-TR" sz="1600">
              <a:latin typeface="+mn-lt"/>
              <a:cs typeface="Arial"/>
            </a:endParaRPr>
          </a:p>
          <a:p>
            <a:pPr marL="12700">
              <a:lnSpc>
                <a:spcPct val="115000"/>
              </a:lnSpc>
              <a:spcBef>
                <a:spcPts val="400"/>
              </a:spcBef>
            </a:pPr>
            <a:r>
              <a:rPr lang="en-IE" sz="1100" b="1">
                <a:solidFill>
                  <a:srgbClr val="007771"/>
                </a:solidFill>
                <a:latin typeface="+mn-lt"/>
                <a:cs typeface="Geneva"/>
              </a:rPr>
              <a:t>Primary company sources</a:t>
            </a:r>
          </a:p>
          <a:p>
            <a:pPr marL="184150" indent="-171450">
              <a:lnSpc>
                <a:spcPct val="115000"/>
              </a:lnSpc>
              <a:spcBef>
                <a:spcPts val="200"/>
              </a:spcBef>
              <a:buFont typeface="Arial" charset="0"/>
              <a:buChar char="•"/>
            </a:pPr>
            <a:r>
              <a:rPr lang="en-IE" sz="1100">
                <a:solidFill>
                  <a:srgbClr val="404040"/>
                </a:solidFill>
                <a:latin typeface="+mn-lt"/>
                <a:cs typeface="Geneva"/>
              </a:rPr>
              <a:t>Burren Smokehouse (2026). Environmental Policy Statement. https://www.burrensmokehouse.com/environmental-policy-statement/</a:t>
            </a:r>
          </a:p>
          <a:p>
            <a:pPr marL="184150" indent="-171450">
              <a:lnSpc>
                <a:spcPct val="115000"/>
              </a:lnSpc>
              <a:spcBef>
                <a:spcPts val="200"/>
              </a:spcBef>
              <a:buFont typeface="Arial" charset="0"/>
              <a:buChar char="•"/>
            </a:pPr>
            <a:r>
              <a:rPr lang="en-IE" sz="1100">
                <a:solidFill>
                  <a:srgbClr val="404040"/>
                </a:solidFill>
                <a:latin typeface="+mn-lt"/>
                <a:cs typeface="Geneva"/>
              </a:rPr>
              <a:t>Burren Smokehouse (2024). Certifications &amp; Accreditations. https://www.burrensmokehouse.com/certifications-accreditations-burren-smokehouse/</a:t>
            </a:r>
          </a:p>
          <a:p>
            <a:pPr marL="184150" indent="-171450">
              <a:lnSpc>
                <a:spcPct val="115000"/>
              </a:lnSpc>
              <a:spcBef>
                <a:spcPts val="200"/>
              </a:spcBef>
              <a:buFont typeface="Arial" charset="0"/>
              <a:buChar char="•"/>
            </a:pPr>
            <a:r>
              <a:rPr lang="en-IE" sz="1100">
                <a:solidFill>
                  <a:srgbClr val="404040"/>
                </a:solidFill>
                <a:latin typeface="+mn-lt"/>
                <a:cs typeface="Geneva"/>
              </a:rPr>
              <a:t>Burren Smokehouse (2026). Our Salmon – Sustainably Sourced. https://www.burrensmokehouse.com/our-salmon/</a:t>
            </a:r>
          </a:p>
          <a:p>
            <a:pPr marL="12700">
              <a:lnSpc>
                <a:spcPct val="115000"/>
              </a:lnSpc>
              <a:spcBef>
                <a:spcPts val="400"/>
              </a:spcBef>
            </a:pPr>
            <a:r>
              <a:rPr lang="en-IE" sz="1100" b="1">
                <a:solidFill>
                  <a:srgbClr val="007771"/>
                </a:solidFill>
                <a:latin typeface="+mn-lt"/>
                <a:cs typeface="Geneva"/>
              </a:rPr>
              <a:t>Third-party and industry sources</a:t>
            </a:r>
          </a:p>
          <a:p>
            <a:pPr marL="184150" indent="-171450">
              <a:lnSpc>
                <a:spcPct val="115000"/>
              </a:lnSpc>
              <a:spcBef>
                <a:spcPts val="200"/>
              </a:spcBef>
              <a:buFont typeface="Arial" charset="0"/>
              <a:buChar char="•"/>
            </a:pPr>
            <a:r>
              <a:rPr lang="en-IE" sz="1100">
                <a:solidFill>
                  <a:srgbClr val="404040"/>
                </a:solidFill>
                <a:latin typeface="+mn-lt"/>
                <a:cs typeface="Geneva"/>
              </a:rPr>
              <a:t>Bord Iascaigh Mhara (2018). Burren Smokehouse recognised at Annual Green Awards. https://bim.ie/news-and-events/news/burren-smokehouse-recognised-for-sustainable-sourcing-and-practices-at-annual-green-awards/</a:t>
            </a:r>
          </a:p>
          <a:p>
            <a:pPr marL="184150" indent="-171450">
              <a:lnSpc>
                <a:spcPct val="115000"/>
              </a:lnSpc>
              <a:spcBef>
                <a:spcPts val="200"/>
              </a:spcBef>
              <a:buFont typeface="Arial" charset="0"/>
              <a:buChar char="•"/>
            </a:pPr>
            <a:r>
              <a:rPr lang="en-IE" sz="1100">
                <a:solidFill>
                  <a:srgbClr val="404040"/>
                </a:solidFill>
                <a:latin typeface="+mn-lt"/>
                <a:cs typeface="Geneva"/>
              </a:rPr>
              <a:t>Clare Herald (2023). Solar power boost for Burren businesses. https://clareherald.com/news/energy-environment/solar-power-boost-for-burren-businesses/</a:t>
            </a:r>
          </a:p>
          <a:p>
            <a:pPr marL="184150" indent="-171450">
              <a:lnSpc>
                <a:spcPct val="115000"/>
              </a:lnSpc>
              <a:spcBef>
                <a:spcPts val="200"/>
              </a:spcBef>
              <a:buFont typeface="Arial" charset="0"/>
              <a:buChar char="•"/>
            </a:pPr>
            <a:r>
              <a:rPr lang="en-IE" sz="1100">
                <a:solidFill>
                  <a:srgbClr val="404040"/>
                </a:solidFill>
                <a:latin typeface="+mn-lt"/>
                <a:cs typeface="Geneva"/>
              </a:rPr>
              <a:t>Irish Food &amp; Drink Directory (2026). Burren Smokehouse Supplier Profile. https://www.irishfoodanddrink.com/suppliers/burren-smokehouse/</a:t>
            </a:r>
          </a:p>
          <a:p>
            <a:pPr marL="184150" indent="-171450">
              <a:lnSpc>
                <a:spcPct val="115000"/>
              </a:lnSpc>
              <a:spcBef>
                <a:spcPts val="200"/>
              </a:spcBef>
              <a:buFont typeface="Arial" charset="0"/>
              <a:buChar char="•"/>
            </a:pPr>
            <a:r>
              <a:rPr lang="en-IE" sz="1100">
                <a:solidFill>
                  <a:srgbClr val="404040"/>
                </a:solidFill>
                <a:latin typeface="+mn-lt"/>
                <a:cs typeface="Geneva"/>
              </a:rPr>
              <a:t>Bord Bia Origin Green Members’ Directory. https://www.bordbia.ie/industry/origin-green/members-directory/</a:t>
            </a:r>
          </a:p>
          <a:p>
            <a:pPr marL="184150" indent="-171450">
              <a:lnSpc>
                <a:spcPct val="115000"/>
              </a:lnSpc>
              <a:spcBef>
                <a:spcPts val="200"/>
              </a:spcBef>
              <a:buFont typeface="Arial" charset="0"/>
              <a:buChar char="•"/>
            </a:pPr>
            <a:r>
              <a:rPr lang="en-IE" sz="1100">
                <a:solidFill>
                  <a:srgbClr val="404040"/>
                </a:solidFill>
                <a:latin typeface="+mn-lt"/>
                <a:cs typeface="Geneva"/>
              </a:rPr>
              <a:t>Wikipedia (2025). Burren Smokehouse. https://en.wikipedia.org/wiki/Burren_Smokehouse</a:t>
            </a: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sz="1200">
              <a:latin typeface="+mn-lt"/>
              <a:cs typeface="Genev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9DB4044-E3F7-4C58-A5E1-55406E484F20}">
  <ds:schemaRefs>
    <ds:schemaRef ds:uri="115cf526-2a6a-4f3d-b77f-9503221a0c52"/>
    <ds:schemaRef ds:uri="9f396a6c-d077-45c3-abc4-1fb9acdf963f"/>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AAE7CFC-68A7-40FA-AEF2-59145637B382}">
  <ds:schemaRefs>
    <ds:schemaRef ds:uri="115cf526-2a6a-4f3d-b77f-9503221a0c52"/>
    <ds:schemaRef ds:uri="9f396a6c-d077-45c3-abc4-1fb9acdf96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6714566-46C9-4AF2-97CF-F4AAEA0EDE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Custom</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Case Study Identification</vt:lpstr>
      <vt:lpstr>2. Relevant PEARL Curriculum Module(s)</vt:lpstr>
      <vt:lpstr>PowerPoint Presentation</vt:lpstr>
      <vt:lpstr>PowerPoint Presentation</vt:lpstr>
      <vt:lpstr>6. Data, Evidence, and Inputs</vt:lpstr>
      <vt:lpstr>8. Suggested Solution</vt:lpstr>
      <vt:lpstr>8. Suggested Solution (continued)</vt:lpstr>
      <vt:lpstr>9. Expected Learning Outcomes</vt:lpstr>
      <vt:lpstr>Sources &amp;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revision>2</cp:revision>
  <dcterms:created xsi:type="dcterms:W3CDTF">2026-01-18T12:08:26Z</dcterms:created>
  <dcterms:modified xsi:type="dcterms:W3CDTF">2026-09-25T09:20:29Z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