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256" r:id="rId5"/>
    <p:sldId id="257" r:id="rId6"/>
    <p:sldId id="263" r:id="rId7"/>
    <p:sldId id="259" r:id="rId8"/>
    <p:sldId id="261" r:id="rId9"/>
    <p:sldId id="264" r:id="rId10"/>
    <p:sldId id="262" r:id="rId11"/>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09-25T09:19:12.04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12"/>
  </p:normalViewPr>
  <p:slideViewPr>
    <p:cSldViewPr>
      <p:cViewPr varScale="1">
        <p:scale>
          <a:sx n="73" d="100"/>
          <a:sy n="73" d="100"/>
        </p:scale>
        <p:origin x="3064" y="3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00000000-0000-0000-0000-000000000000}"/>
    <pc:docChg chg="modSld">
      <pc:chgData name="" userId="" providerId="" clId="Web-{00000000-0000-0000-0000-000000000000}" dt="2026-09-25T09:19:01.530" v="0" actId="20577"/>
      <pc:docMkLst>
        <pc:docMk/>
      </pc:docMkLst>
      <pc:sldChg chg="modSp">
        <pc:chgData name="" userId="" providerId="" clId="Web-{00000000-0000-0000-0000-000000000000}" dt="2026-09-25T09:19:01.530" v="0" actId="20577"/>
        <pc:sldMkLst>
          <pc:docMk/>
          <pc:sldMk cId="0" sldId="262"/>
        </pc:sldMkLst>
        <pc:spChg chg="mod">
          <ac:chgData name="" userId="" providerId="" clId="Web-{00000000-0000-0000-0000-000000000000}" dt="2026-09-25T09:19:01.530" v="0" actId="20577"/>
          <ac:spMkLst>
            <pc:docMk/>
            <pc:sldMk cId="0" sldId="262"/>
            <ac:spMk id="12" creationId="{00000000-0000-0000-0000-000000000000}"/>
          </ac:spMkLst>
        </pc:spChg>
      </pc:sldChg>
    </pc:docChg>
  </pc:docChgLst>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15:20.118" v="0" actId="20577"/>
      <pc:docMkLst>
        <pc:docMk/>
      </pc:docMkLst>
      <pc:sldChg chg="modSp">
        <pc:chgData name="Con Bartels" userId="S::con_momentumconsulting.ie#ext#@uludagedutr.onmicrosoft.com::b39c679a-0751-4854-99b6-bfece60c7cf0" providerId="AD" clId="Web-{00000000-0000-0000-0000-000000000000}" dt="2026-09-25T09:15:20.118" v="0" actId="20577"/>
        <pc:sldMkLst>
          <pc:docMk/>
          <pc:sldMk cId="0" sldId="256"/>
        </pc:sldMkLst>
        <pc:spChg chg="mod">
          <ac:chgData name="Con Bartels" userId="S::con_momentumconsulting.ie#ext#@uludagedutr.onmicrosoft.com::b39c679a-0751-4854-99b6-bfece60c7cf0" providerId="AD" clId="Web-{00000000-0000-0000-0000-000000000000}" dt="2026-09-25T09:15:20.118" v="0" actId="20577"/>
          <ac:spMkLst>
            <pc:docMk/>
            <pc:sldMk cId="0" sldId="256"/>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99C70B2E-D354-0246-859E-7D36B038F276}" type="slidenum">
              <a:rPr lang="tr-TR" smtClean="0"/>
              <a:t>6</a:t>
            </a:fld>
            <a:endParaRPr lang="tr-TR"/>
          </a:p>
        </p:txBody>
      </p:sp>
    </p:spTree>
    <p:extLst>
      <p:ext uri="{BB962C8B-B14F-4D97-AF65-F5344CB8AC3E}">
        <p14:creationId xmlns:p14="http://schemas.microsoft.com/office/powerpoint/2010/main" val="1469532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jpg"/><Relationship Id="rId7"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5.jp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jpg"/><Relationship Id="rId7" Type="http://schemas.openxmlformats.org/officeDocument/2006/relationships/image" Target="../media/image23.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1455527"/>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 </a:t>
            </a:r>
            <a:r>
              <a:rPr lang="pl-PL" sz="4000" b="1" dirty="0">
                <a:solidFill>
                  <a:srgbClr val="FFFFFF"/>
                </a:solidFill>
                <a:latin typeface="+mn-lt"/>
                <a:ea typeface="Al Bayan Plain" charset="-78"/>
                <a:cs typeface="Al Bayan Plain" charset="-78"/>
              </a:rPr>
              <a:t>1</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5" y="-9525"/>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2772554"/>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endParaRPr lang="pl-PL" sz="1600" b="1" spc="-114" dirty="0">
              <a:solidFill>
                <a:srgbClr val="007771"/>
              </a:solidFill>
              <a:latin typeface="+mn-lt"/>
              <a:cs typeface="Arial"/>
            </a:endParaRPr>
          </a:p>
          <a:p>
            <a:pPr marL="12700">
              <a:lnSpc>
                <a:spcPct val="100000"/>
              </a:lnSpc>
              <a:spcBef>
                <a:spcPts val="100"/>
              </a:spcBef>
            </a:pPr>
            <a:r>
              <a:rPr lang="tr-TR" sz="1600" b="1" spc="-114" dirty="0">
                <a:solidFill>
                  <a:srgbClr val="007771"/>
                </a:solidFill>
                <a:latin typeface="+mn-lt"/>
                <a:cs typeface="Arial"/>
              </a:rPr>
              <a:t>Company size (micro / small / medium):</a:t>
            </a:r>
          </a:p>
          <a:p>
            <a:pPr marL="12700">
              <a:spcBef>
                <a:spcPts val="100"/>
              </a:spcBef>
            </a:pPr>
            <a:r>
              <a:rPr lang="pl-PL" sz="1600" dirty="0"/>
              <a:t>Small (50 </a:t>
            </a:r>
            <a:r>
              <a:rPr lang="pl-PL" sz="1600" dirty="0" err="1"/>
              <a:t>employees</a:t>
            </a:r>
            <a:r>
              <a:rPr lang="pl-PL" sz="1600" dirty="0"/>
              <a:t>)</a:t>
            </a: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endParaRPr sz="1600" dirty="0">
              <a:latin typeface="+mn-lt"/>
              <a:cs typeface="Arial"/>
            </a:endParaRPr>
          </a:p>
          <a:p>
            <a:pPr>
              <a:spcBef>
                <a:spcPts val="25"/>
              </a:spcBef>
            </a:pPr>
            <a:r>
              <a:rPr lang="pl-PL" sz="1600" dirty="0"/>
              <a:t>Family-</a:t>
            </a:r>
            <a:r>
              <a:rPr lang="pl-PL" sz="1600" dirty="0" err="1"/>
              <a:t>owned</a:t>
            </a: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endParaRPr lang="tr-TR" sz="1600" b="1" spc="-10" dirty="0">
              <a:solidFill>
                <a:srgbClr val="007771"/>
              </a:solidFill>
              <a:latin typeface="+mn-lt"/>
              <a:cs typeface="Arial"/>
            </a:endParaRPr>
          </a:p>
          <a:p>
            <a:pPr marL="12700"/>
            <a:r>
              <a:rPr lang="pl-PL" sz="1600" dirty="0" err="1"/>
              <a:t>National</a:t>
            </a:r>
            <a:r>
              <a:rPr lang="pl-PL" sz="1600" dirty="0"/>
              <a:t> / EU (Germany, </a:t>
            </a:r>
            <a:r>
              <a:rPr lang="pl-PL" sz="1600" dirty="0" err="1"/>
              <a:t>Scandinavia</a:t>
            </a:r>
            <a:r>
              <a:rPr lang="pl-PL" sz="1600" dirty="0"/>
              <a:t>)</a:t>
            </a: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655573" y="4206827"/>
            <a:ext cx="5710321" cy="3725635"/>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a:t>
            </a:r>
          </a:p>
          <a:p>
            <a:pPr lvl="0">
              <a:lnSpc>
                <a:spcPct val="120000"/>
              </a:lnSpc>
              <a:buSzPts val="1000"/>
              <a:tabLst>
                <a:tab pos="457200" algn="l"/>
              </a:tabLst>
            </a:pPr>
            <a:r>
              <a:rPr lang="en-US" sz="1400" dirty="0"/>
              <a:t>"Where to start?" – The first ESG report in a company from Szczecin</a:t>
            </a:r>
            <a:endParaRPr lang="pl-PL" sz="1400" dirty="0"/>
          </a:p>
          <a:p>
            <a:pPr lvl="0">
              <a:lnSpc>
                <a:spcPct val="120000"/>
              </a:lnSpc>
              <a:buSzPts val="1000"/>
              <a:tabLst>
                <a:tab pos="457200" algn="l"/>
              </a:tabLst>
            </a:pPr>
            <a:r>
              <a:rPr lang="en-US" sz="1600" b="1" dirty="0">
                <a:solidFill>
                  <a:schemeClr val="tx1"/>
                </a:solidFill>
                <a:effectLst/>
                <a:latin typeface="Calibri" charset="0"/>
                <a:ea typeface="Calibri" charset="0"/>
                <a:cs typeface="Times New Roman" charset="0"/>
              </a:rPr>
              <a:t>Partner Institution:</a:t>
            </a:r>
            <a:r>
              <a:rPr lang="pl-PL" sz="1600" b="1" dirty="0">
                <a:solidFill>
                  <a:schemeClr val="tx1"/>
                </a:solidFill>
                <a:effectLst/>
                <a:latin typeface="Calibri" charset="0"/>
                <a:ea typeface="Calibri" charset="0"/>
                <a:cs typeface="Times New Roman" charset="0"/>
              </a:rPr>
              <a:t> 	</a:t>
            </a:r>
            <a:r>
              <a:rPr lang="en-US" sz="1400" dirty="0"/>
              <a:t>Northern Chamber of Commerce in Szczecin</a:t>
            </a:r>
            <a:endParaRPr lang="en-US" dirty="0"/>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a:t>
            </a:r>
            <a:r>
              <a:rPr lang="pl-PL" b="1" dirty="0">
                <a:solidFill>
                  <a:schemeClr val="tx1"/>
                </a:solidFill>
                <a:effectLst/>
                <a:latin typeface="Calibri" charset="0"/>
                <a:ea typeface="Calibri" charset="0"/>
                <a:cs typeface="Times New Roman" charset="0"/>
              </a:rPr>
              <a:t>		</a:t>
            </a:r>
            <a:r>
              <a:rPr lang="pl-PL" dirty="0"/>
              <a:t>Poland</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a:t>
            </a:r>
            <a:r>
              <a:rPr lang="pl-PL" b="1" dirty="0">
                <a:solidFill>
                  <a:schemeClr val="tx1"/>
                </a:solidFill>
                <a:effectLst/>
                <a:latin typeface="Calibri" charset="0"/>
                <a:ea typeface="Calibri" charset="0"/>
                <a:cs typeface="Times New Roman" charset="0"/>
              </a:rPr>
              <a:t>   </a:t>
            </a:r>
            <a:r>
              <a:rPr lang="pl-PL" sz="1600" dirty="0"/>
              <a:t>Manufacturing (</a:t>
            </a:r>
            <a:r>
              <a:rPr lang="pl-PL" sz="1600" dirty="0" err="1"/>
              <a:t>furniture</a:t>
            </a:r>
            <a:r>
              <a:rPr lang="pl-PL" sz="1600" dirty="0"/>
              <a:t> </a:t>
            </a:r>
            <a:r>
              <a:rPr lang="pl-PL" sz="1600" dirty="0" err="1"/>
              <a:t>production</a:t>
            </a:r>
            <a:r>
              <a:rPr lang="pl-PL" sz="1600" dirty="0"/>
              <a:t>)</a:t>
            </a:r>
            <a:endParaRPr lang="tr-TR" sz="1600"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algn="just"/>
            <a:r>
              <a:rPr lang="en-US" b="1" dirty="0">
                <a:solidFill>
                  <a:schemeClr val="tx1"/>
                </a:solidFill>
                <a:effectLst/>
                <a:latin typeface="Calibri" charset="0"/>
                <a:ea typeface="Calibri" charset="0"/>
                <a:cs typeface="Times New Roman" charset="0"/>
              </a:rPr>
              <a:t>SME Profile:</a:t>
            </a:r>
            <a:r>
              <a:rPr lang="pl-PL" b="1" dirty="0">
                <a:solidFill>
                  <a:schemeClr val="tx1"/>
                </a:solidFill>
                <a:effectLst/>
                <a:latin typeface="Calibri" charset="0"/>
                <a:ea typeface="Calibri" charset="0"/>
                <a:cs typeface="Times New Roman" charset="0"/>
              </a:rPr>
              <a:t> 	</a:t>
            </a:r>
          </a:p>
          <a:p>
            <a:pPr algn="just"/>
            <a:endParaRPr lang="pl-PL" sz="1050" b="1" dirty="0">
              <a:solidFill>
                <a:schemeClr val="tx1"/>
              </a:solidFill>
              <a:latin typeface="Calibri" charset="0"/>
              <a:cs typeface="Times New Roman" charset="0"/>
            </a:endParaRPr>
          </a:p>
          <a:p>
            <a:pPr algn="just"/>
            <a:r>
              <a:rPr lang="en-US" sz="1050" dirty="0"/>
              <a:t>A manufacturing company from Szczecin specializing in the production of wooden furniture for international markets. Exports account for over 60% of its revenue. Its key clients are contractors from Germany and Scandinavian countries. The company has no prior experience in the ESG area or in reporting.</a:t>
            </a: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2" y="2245"/>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5255527"/>
            <a:ext cx="6072743" cy="1818447"/>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What ESG challenge, decision, or dilemma does this case illustrate?</a:t>
            </a:r>
            <a:endParaRPr lang="tr-TR" sz="16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r>
              <a:rPr lang="en-US" sz="1400" dirty="0"/>
              <a:t>Lack of knowledge on how to start the ESG reporting process and how to translate the company’s existing operational activities into concrete data, metrics, and reporting structures.</a:t>
            </a: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4" name="object 14"/>
          <p:cNvSpPr txBox="1"/>
          <p:nvPr/>
        </p:nvSpPr>
        <p:spPr>
          <a:xfrm>
            <a:off x="327352" y="6796632"/>
            <a:ext cx="5965498" cy="2490425"/>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Why is this case relevant for SMEs?</a:t>
            </a:r>
            <a:endParaRPr lang="tr-TR" sz="16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r>
              <a:rPr lang="en-US" sz="1400" dirty="0"/>
              <a:t>Many SMEs in Poland are not directly subject to the reporting obligation under the CSRD; however, they are experiencing increasing pressure from clients</a:t>
            </a:r>
            <a:r>
              <a:rPr lang="pl-PL" sz="1400" dirty="0"/>
              <a:t> </a:t>
            </a:r>
            <a:r>
              <a:rPr lang="en-US" sz="1400" dirty="0"/>
              <a:t>especially international ones</a:t>
            </a:r>
            <a:r>
              <a:rPr lang="pl-PL" sz="1400" dirty="0"/>
              <a:t> </a:t>
            </a:r>
            <a:r>
              <a:rPr lang="en-US" sz="1400" dirty="0"/>
              <a:t>to provide ESG data. These companies often lack the resources and expertise to respond adequately to these requirements.</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5" name="object 15"/>
          <p:cNvSpPr txBox="1"/>
          <p:nvPr/>
        </p:nvSpPr>
        <p:spPr>
          <a:xfrm>
            <a:off x="327352" y="8487718"/>
            <a:ext cx="6049642" cy="2749471"/>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Which competence gaps (knowledge, skills, attitudes) does it address?</a:t>
            </a:r>
            <a:endParaRPr lang="pl-PL" sz="1600" b="1" dirty="0">
              <a:solidFill>
                <a:srgbClr val="404040"/>
              </a:solidFill>
              <a:latin typeface="+mn-lt"/>
              <a:cs typeface="Arial"/>
            </a:endParaRPr>
          </a:p>
          <a:p>
            <a:pPr marL="12700">
              <a:lnSpc>
                <a:spcPct val="100000"/>
              </a:lnSpc>
              <a:spcBef>
                <a:spcPts val="100"/>
              </a:spcBef>
            </a:pPr>
            <a:endParaRPr lang="pl-PL" sz="1600" b="1" dirty="0">
              <a:solidFill>
                <a:srgbClr val="404040"/>
              </a:solidFill>
              <a:latin typeface="+mn-lt"/>
              <a:cs typeface="Arial"/>
            </a:endParaRPr>
          </a:p>
          <a:p>
            <a:pPr marL="12700">
              <a:lnSpc>
                <a:spcPct val="100000"/>
              </a:lnSpc>
              <a:spcBef>
                <a:spcPts val="100"/>
              </a:spcBef>
            </a:pPr>
            <a:r>
              <a:rPr lang="en-US" sz="1400" b="1" dirty="0"/>
              <a:t>Knowledge:</a:t>
            </a:r>
            <a:r>
              <a:rPr lang="en-US" sz="1400" dirty="0"/>
              <a:t> lack of knowledge about the ESG report structure and requirements (e.g., ESRS, VSME)</a:t>
            </a:r>
            <a:br>
              <a:rPr lang="en-US" sz="1400" dirty="0"/>
            </a:br>
            <a:r>
              <a:rPr lang="en-US" sz="1400" b="1" dirty="0"/>
              <a:t>Skills:</a:t>
            </a:r>
            <a:r>
              <a:rPr lang="en-US" sz="1400" dirty="0"/>
              <a:t> lack of skills in identifying, collecting, and analyzing ESG data</a:t>
            </a:r>
            <a:br>
              <a:rPr lang="en-US" sz="1400" dirty="0"/>
            </a:br>
            <a:r>
              <a:rPr lang="en-US" sz="1400" b="1" dirty="0"/>
              <a:t>Attitudes:</a:t>
            </a:r>
            <a:r>
              <a:rPr lang="en-US" sz="1400" dirty="0"/>
              <a:t> uncertainty, fear of the complexity of the process, and the belief that ESG is too complicated for a small company</a:t>
            </a:r>
            <a:endParaRPr lang="tr-TR" sz="12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p:cNvSpPr txBox="1"/>
          <p:nvPr/>
        </p:nvSpPr>
        <p:spPr>
          <a:xfrm>
            <a:off x="349250" y="2550736"/>
            <a:ext cx="5366727" cy="1644040"/>
          </a:xfrm>
          <a:prstGeom prst="rect">
            <a:avLst/>
          </a:prstGeom>
        </p:spPr>
        <p:txBody>
          <a:bodyPr vert="horz" wrap="square" lIns="0" tIns="12700" rIns="0" bIns="0" rtlCol="0">
            <a:spAutoFit/>
          </a:bodyPr>
          <a:lstStyle/>
          <a:p>
            <a:pPr marL="12700">
              <a:lnSpc>
                <a:spcPct val="100000"/>
              </a:lnSpc>
              <a:spcBef>
                <a:spcPts val="100"/>
              </a:spcBef>
            </a:pPr>
            <a:r>
              <a:rPr sz="1600" b="1" dirty="0">
                <a:latin typeface="+mn-lt"/>
                <a:cs typeface="Arial"/>
              </a:rPr>
              <a:t>Primary Module:</a:t>
            </a:r>
            <a:endParaRPr sz="1600" dirty="0">
              <a:latin typeface="+mn-lt"/>
              <a:cs typeface="Arial"/>
            </a:endParaRPr>
          </a:p>
          <a:p>
            <a:pPr>
              <a:lnSpc>
                <a:spcPct val="100000"/>
              </a:lnSpc>
              <a:spcBef>
                <a:spcPts val="1170"/>
              </a:spcBef>
            </a:pPr>
            <a:r>
              <a:rPr lang="pl-PL" sz="1600" i="1" dirty="0"/>
              <a:t>Module 2 – ESG </a:t>
            </a:r>
            <a:r>
              <a:rPr lang="pl-PL" sz="1600" i="1" dirty="0" err="1"/>
              <a:t>Onboarding</a:t>
            </a:r>
            <a:r>
              <a:rPr lang="pl-PL" sz="1600" i="1" dirty="0"/>
              <a:t>, </a:t>
            </a:r>
            <a:r>
              <a:rPr lang="pl-PL" sz="1600" i="1" dirty="0" err="1"/>
              <a:t>Vision</a:t>
            </a:r>
            <a:r>
              <a:rPr lang="pl-PL" sz="1600" i="1" dirty="0"/>
              <a:t> and </a:t>
            </a:r>
            <a:r>
              <a:rPr lang="pl-PL" sz="1600" i="1" dirty="0" err="1"/>
              <a:t>Responsibility</a:t>
            </a:r>
            <a:endParaRPr sz="1400" dirty="0">
              <a:latin typeface="+mn-lt"/>
              <a:cs typeface="Arial"/>
            </a:endParaRPr>
          </a:p>
          <a:p>
            <a:pPr marL="12700">
              <a:lnSpc>
                <a:spcPct val="100000"/>
              </a:lnSpc>
            </a:pPr>
            <a:endParaRPr lang="tr-TR" sz="1600" b="1" dirty="0">
              <a:latin typeface="+mn-lt"/>
              <a:cs typeface="Arial"/>
            </a:endParaRPr>
          </a:p>
          <a:p>
            <a:pPr marL="12700">
              <a:lnSpc>
                <a:spcPct val="100000"/>
              </a:lnSpc>
            </a:pPr>
            <a:r>
              <a:rPr sz="1600" b="1" dirty="0">
                <a:latin typeface="+mn-lt"/>
                <a:cs typeface="Arial"/>
              </a:rPr>
              <a:t>Secondary / Supporting Modules (if any):</a:t>
            </a: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107610" y="583030"/>
            <a:ext cx="5674646" cy="6386364"/>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sz="1600" dirty="0">
                <a:solidFill>
                  <a:srgbClr val="000000"/>
                </a:solidFill>
                <a:latin typeface="+mn-lt"/>
              </a:rPr>
              <a:t>Provide a concise but concrete description of the SME’s situation:</a:t>
            </a:r>
            <a:endParaRPr lang="tr-TR" sz="1600" dirty="0">
              <a:latin typeface="+mn-lt"/>
            </a:endParaRPr>
          </a:p>
          <a:p>
            <a:pPr marL="186690">
              <a:lnSpc>
                <a:spcPct val="100000"/>
              </a:lnSpc>
              <a:spcBef>
                <a:spcPts val="980"/>
              </a:spcBef>
            </a:pPr>
            <a:r>
              <a:rPr lang="tr-TR" sz="1200" b="0" i="1" dirty="0">
                <a:solidFill>
                  <a:schemeClr val="tx1"/>
                </a:solidFill>
                <a:latin typeface="+mn-lt"/>
                <a:cs typeface="Geneva"/>
              </a:rPr>
              <a:t>(</a:t>
            </a:r>
            <a:r>
              <a:rPr sz="1200" b="0" i="1" dirty="0">
                <a:solidFill>
                  <a:schemeClr val="tx1"/>
                </a:solidFill>
                <a:latin typeface="+mn-lt"/>
                <a:cs typeface="Geneva"/>
              </a:rPr>
              <a:t>Business model and core activities</a:t>
            </a:r>
            <a:r>
              <a:rPr lang="tr-TR" sz="1200" i="1" dirty="0">
                <a:solidFill>
                  <a:schemeClr val="tx1"/>
                </a:solidFill>
                <a:latin typeface="+mn-lt"/>
                <a:cs typeface="Geneva"/>
              </a:rPr>
              <a:t>, </a:t>
            </a:r>
            <a:r>
              <a:rPr sz="1200" b="0" i="1" dirty="0">
                <a:solidFill>
                  <a:schemeClr val="tx1"/>
                </a:solidFill>
                <a:latin typeface="+mn-lt"/>
                <a:cs typeface="Geneva"/>
              </a:rPr>
              <a:t>ESG maturity level at the start of the case</a:t>
            </a:r>
            <a:r>
              <a:rPr lang="tr-TR" sz="1200" b="0" i="1" dirty="0">
                <a:solidFill>
                  <a:schemeClr val="tx1"/>
                </a:solidFill>
                <a:latin typeface="+mn-lt"/>
                <a:cs typeface="Geneva"/>
              </a:rPr>
              <a:t>, </a:t>
            </a:r>
            <a:r>
              <a:rPr sz="1200" b="0" i="1" dirty="0">
                <a:solidFill>
                  <a:schemeClr val="tx1"/>
                </a:solidFill>
                <a:latin typeface="+mn-lt"/>
                <a:cs typeface="Geneva"/>
              </a:rPr>
              <a:t>Regulatory, market, or stakeholder pressure (if any)</a:t>
            </a:r>
            <a:r>
              <a:rPr lang="tr-TR" sz="1200" i="1" dirty="0">
                <a:solidFill>
                  <a:schemeClr val="tx1"/>
                </a:solidFill>
                <a:latin typeface="+mn-lt"/>
                <a:cs typeface="Geneva"/>
              </a:rPr>
              <a:t>, </a:t>
            </a:r>
            <a:r>
              <a:rPr sz="1200" b="0" i="1" dirty="0">
                <a:solidFill>
                  <a:schemeClr val="tx1"/>
                </a:solidFill>
                <a:latin typeface="+mn-lt"/>
                <a:cs typeface="Geneva"/>
              </a:rPr>
              <a:t>Key internal constraints (resources, knowledge, resistance, finance)</a:t>
            </a:r>
            <a:endParaRPr lang="tr-TR" sz="1200" b="0" i="1" dirty="0">
              <a:solidFill>
                <a:schemeClr val="tx1"/>
              </a:solidFill>
              <a:latin typeface="+mn-lt"/>
              <a:cs typeface="Geneva"/>
            </a:endParaRPr>
          </a:p>
          <a:p>
            <a:pPr marL="186690" algn="just">
              <a:lnSpc>
                <a:spcPct val="100000"/>
              </a:lnSpc>
              <a:spcBef>
                <a:spcPts val="980"/>
              </a:spcBef>
            </a:pPr>
            <a:r>
              <a:rPr lang="en-US" sz="1200" b="0" i="1" dirty="0">
                <a:solidFill>
                  <a:schemeClr val="tx1"/>
                </a:solidFill>
                <a:latin typeface="+mn-lt"/>
                <a:cs typeface="Geneva"/>
              </a:rPr>
              <a:t>The company is a manufacturing SME based in Szczecin, specializing in the production of wooden furniture for international markets. Exports account for over 60% of its revenue, with key customers located in Germany and Scandinavian countries.</a:t>
            </a:r>
            <a:r>
              <a:rPr lang="pl-PL" sz="1200" b="0" i="1" dirty="0">
                <a:solidFill>
                  <a:schemeClr val="tx1"/>
                </a:solidFill>
                <a:latin typeface="+mn-lt"/>
                <a:cs typeface="Geneva"/>
              </a:rPr>
              <a:t> </a:t>
            </a:r>
            <a:r>
              <a:rPr lang="en-US" sz="1200" b="0" i="1" dirty="0">
                <a:solidFill>
                  <a:schemeClr val="tx1"/>
                </a:solidFill>
                <a:latin typeface="+mn-lt"/>
                <a:cs typeface="Geneva"/>
              </a:rPr>
              <a:t>At the outset of the case, the company’s ESG maturity level is low—it has no prior experience in ESG management or reporting, and its activities in this area are informal and not systematically measured or documented.</a:t>
            </a:r>
            <a:r>
              <a:rPr lang="pl-PL" sz="1200" b="0" i="1" dirty="0">
                <a:solidFill>
                  <a:schemeClr val="tx1"/>
                </a:solidFill>
                <a:latin typeface="+mn-lt"/>
                <a:cs typeface="Geneva"/>
              </a:rPr>
              <a:t> </a:t>
            </a:r>
            <a:r>
              <a:rPr lang="en-US" sz="1200" b="0" i="1" dirty="0">
                <a:solidFill>
                  <a:schemeClr val="tx1"/>
                </a:solidFill>
                <a:latin typeface="+mn-lt"/>
                <a:cs typeface="Geneva"/>
              </a:rPr>
              <a:t>Although the company is not directly subject to CSRD requirements, it faces increasing pressure from international clients to provide ESG-related data, particularly in supply chain transparency and sustainability performance.</a:t>
            </a:r>
            <a:r>
              <a:rPr lang="pl-PL" sz="1200" b="0" i="1" dirty="0">
                <a:solidFill>
                  <a:schemeClr val="tx1"/>
                </a:solidFill>
                <a:latin typeface="+mn-lt"/>
                <a:cs typeface="Geneva"/>
              </a:rPr>
              <a:t> </a:t>
            </a:r>
            <a:r>
              <a:rPr lang="en-US" sz="1200" b="0" i="1" dirty="0">
                <a:solidFill>
                  <a:schemeClr val="tx1"/>
                </a:solidFill>
                <a:latin typeface="+mn-lt"/>
                <a:cs typeface="Geneva"/>
              </a:rPr>
              <a:t>Key internal constraints include limited resources, lack of ESG-related knowledge and competencies, and uncertainty about how to approach the reporting process. Additionally, there is a perception within the company that ESG is complex and difficult to implement for a small organization.</a:t>
            </a: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9" name="object 6"/>
          <p:cNvPicPr/>
          <p:nvPr/>
        </p:nvPicPr>
        <p:blipFill>
          <a:blip r:embed="rId4" cstate="print"/>
          <a:stretch>
            <a:fillRect/>
          </a:stretch>
        </p:blipFill>
        <p:spPr>
          <a:xfrm>
            <a:off x="8943" y="4975887"/>
            <a:ext cx="5293307" cy="447674"/>
          </a:xfrm>
          <a:prstGeom prst="rect">
            <a:avLst/>
          </a:prstGeom>
        </p:spPr>
      </p:pic>
      <p:sp>
        <p:nvSpPr>
          <p:cNvPr id="20" name="Dikdörtgen 19"/>
          <p:cNvSpPr/>
          <p:nvPr/>
        </p:nvSpPr>
        <p:spPr>
          <a:xfrm>
            <a:off x="28162" y="4958379"/>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p:cNvSpPr/>
          <p:nvPr/>
        </p:nvSpPr>
        <p:spPr>
          <a:xfrm>
            <a:off x="266700" y="5413182"/>
            <a:ext cx="5475295" cy="338554"/>
          </a:xfrm>
          <a:prstGeom prst="rect">
            <a:avLst/>
          </a:prstGeom>
        </p:spPr>
        <p:txBody>
          <a:bodyPr wrap="square">
            <a:spAutoFit/>
          </a:bodyPr>
          <a:lstStyle/>
          <a:p>
            <a:r>
              <a:rPr lang="tr-TR" sz="1600" b="1" dirty="0" err="1">
                <a:latin typeface="+mn-lt"/>
              </a:rPr>
              <a:t>Clearly</a:t>
            </a:r>
            <a:r>
              <a:rPr lang="tr-TR" sz="1600" b="1" dirty="0">
                <a:latin typeface="+mn-lt"/>
              </a:rPr>
              <a:t> </a:t>
            </a:r>
            <a:r>
              <a:rPr lang="tr-TR" sz="1600" b="1" dirty="0" err="1">
                <a:latin typeface="+mn-lt"/>
              </a:rPr>
              <a:t>describe</a:t>
            </a:r>
            <a:r>
              <a:rPr lang="tr-TR" sz="1600" b="1" dirty="0">
                <a:latin typeface="+mn-lt"/>
              </a:rPr>
              <a:t> </a:t>
            </a:r>
            <a:r>
              <a:rPr lang="tr-TR" sz="1600" b="1" dirty="0" err="1">
                <a:latin typeface="+mn-lt"/>
              </a:rPr>
              <a:t>the</a:t>
            </a:r>
            <a:r>
              <a:rPr lang="tr-TR" sz="1600" b="1" dirty="0">
                <a:latin typeface="+mn-lt"/>
              </a:rPr>
              <a:t> </a:t>
            </a:r>
            <a:r>
              <a:rPr lang="tr-TR" sz="1600" b="1" dirty="0" err="1">
                <a:latin typeface="+mn-lt"/>
              </a:rPr>
              <a:t>central</a:t>
            </a:r>
            <a:r>
              <a:rPr lang="tr-TR" sz="1600" b="1" dirty="0">
                <a:latin typeface="+mn-lt"/>
              </a:rPr>
              <a:t> ESG-</a:t>
            </a:r>
            <a:r>
              <a:rPr lang="tr-TR" sz="1600" b="1" dirty="0" err="1">
                <a:latin typeface="+mn-lt"/>
              </a:rPr>
              <a:t>related</a:t>
            </a:r>
            <a:r>
              <a:rPr lang="tr-TR" sz="1600" b="1" dirty="0">
                <a:latin typeface="+mn-lt"/>
              </a:rPr>
              <a:t> </a:t>
            </a:r>
            <a:r>
              <a:rPr lang="tr-TR" sz="1600" b="1" dirty="0" err="1">
                <a:latin typeface="+mn-lt"/>
              </a:rPr>
              <a:t>issue</a:t>
            </a:r>
            <a:r>
              <a:rPr lang="tr-TR" sz="1600" b="1" dirty="0">
                <a:latin typeface="+mn-lt"/>
              </a:rPr>
              <a:t>, </a:t>
            </a:r>
            <a:r>
              <a:rPr lang="tr-TR" sz="1600" b="1" dirty="0" err="1">
                <a:latin typeface="+mn-lt"/>
              </a:rPr>
              <a:t>for</a:t>
            </a:r>
            <a:r>
              <a:rPr lang="tr-TR" sz="1600" b="1" dirty="0">
                <a:latin typeface="+mn-lt"/>
              </a:rPr>
              <a:t> </a:t>
            </a:r>
            <a:r>
              <a:rPr lang="tr-TR" sz="1600" b="1" dirty="0" err="1">
                <a:latin typeface="+mn-lt"/>
              </a:rPr>
              <a:t>example</a:t>
            </a:r>
            <a:r>
              <a:rPr lang="tr-TR" sz="1600" b="1" dirty="0">
                <a:latin typeface="+mn-lt"/>
              </a:rPr>
              <a:t>:</a:t>
            </a:r>
          </a:p>
        </p:txBody>
      </p:sp>
      <p:sp>
        <p:nvSpPr>
          <p:cNvPr id="22" name="object 17"/>
          <p:cNvSpPr txBox="1"/>
          <p:nvPr/>
        </p:nvSpPr>
        <p:spPr>
          <a:xfrm>
            <a:off x="273050" y="5760152"/>
            <a:ext cx="6400800" cy="6424836"/>
          </a:xfrm>
          <a:prstGeom prst="rect">
            <a:avLst/>
          </a:prstGeom>
        </p:spPr>
        <p:txBody>
          <a:bodyPr vert="horz" wrap="square" lIns="0" tIns="12700" rIns="0" bIns="0" rtlCol="0">
            <a:spAutoFit/>
          </a:bodyPr>
          <a:lstStyle/>
          <a:p>
            <a:pPr marL="26034">
              <a:lnSpc>
                <a:spcPct val="100000"/>
              </a:lnSpc>
              <a:spcBef>
                <a:spcPts val="100"/>
              </a:spcBef>
            </a:pPr>
            <a:r>
              <a:rPr lang="tr-TR" sz="1200" i="1" dirty="0">
                <a:solidFill>
                  <a:schemeClr val="tx1"/>
                </a:solidFill>
                <a:latin typeface="+mn-lt"/>
                <a:ea typeface="+mn-ea"/>
                <a:cs typeface="Geneva"/>
              </a:rPr>
              <a:t>(</a:t>
            </a:r>
            <a:r>
              <a:rPr sz="1200" i="1" dirty="0">
                <a:solidFill>
                  <a:schemeClr val="tx1"/>
                </a:solidFill>
                <a:latin typeface="+mn-lt"/>
                <a:ea typeface="+mn-ea"/>
                <a:cs typeface="Geneva"/>
              </a:rPr>
              <a:t>Lack of ESG awareness or strategy</a:t>
            </a:r>
            <a:r>
              <a:rPr lang="tr-TR" sz="1200" i="1" dirty="0">
                <a:solidFill>
                  <a:schemeClr val="tx1"/>
                </a:solidFill>
                <a:latin typeface="+mn-lt"/>
                <a:ea typeface="+mn-ea"/>
                <a:cs typeface="Geneva"/>
              </a:rPr>
              <a:t>, </a:t>
            </a:r>
            <a:r>
              <a:rPr sz="1200" i="1" dirty="0">
                <a:solidFill>
                  <a:schemeClr val="tx1"/>
                </a:solidFill>
                <a:latin typeface="+mn-lt"/>
                <a:ea typeface="+mn-ea"/>
                <a:cs typeface="Geneva"/>
              </a:rPr>
              <a:t>Need for ESG onboarding and internal alignment</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risks in the value chain</a:t>
            </a:r>
            <a:r>
              <a:rPr lang="tr-TR" sz="1200" i="1" dirty="0">
                <a:solidFill>
                  <a:schemeClr val="tx1"/>
                </a:solidFill>
                <a:latin typeface="+mn-lt"/>
                <a:ea typeface="+mn-ea"/>
                <a:cs typeface="Geneva"/>
              </a:rPr>
              <a:t>, </a:t>
            </a:r>
            <a:r>
              <a:rPr sz="1200" i="1" dirty="0">
                <a:solidFill>
                  <a:schemeClr val="tx1"/>
                </a:solidFill>
                <a:latin typeface="+mn-lt"/>
                <a:ea typeface="+mn-ea"/>
                <a:cs typeface="Geneva"/>
              </a:rPr>
              <a:t>Materiality prioritisation challenges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reporting and</a:t>
            </a:r>
            <a:r>
              <a:rPr lang="tr-TR" sz="1200" i="1" dirty="0">
                <a:solidFill>
                  <a:schemeClr val="tx1"/>
                </a:solidFill>
                <a:latin typeface="+mn-lt"/>
                <a:ea typeface="+mn-ea"/>
                <a:cs typeface="Geneva"/>
              </a:rPr>
              <a:t> </a:t>
            </a:r>
            <a:r>
              <a:rPr sz="1200" i="1" dirty="0">
                <a:solidFill>
                  <a:schemeClr val="tx1"/>
                </a:solidFill>
                <a:latin typeface="+mn-lt"/>
                <a:ea typeface="+mn-ea"/>
                <a:cs typeface="Geneva"/>
              </a:rPr>
              <a:t>communication difficulties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Financing ESG investments</a:t>
            </a:r>
            <a:r>
              <a:rPr lang="tr-TR" sz="1200" i="1" dirty="0">
                <a:solidFill>
                  <a:schemeClr val="tx1"/>
                </a:solidFill>
                <a:latin typeface="+mn-lt"/>
                <a:ea typeface="+mn-ea"/>
                <a:cs typeface="Geneva"/>
              </a:rPr>
              <a:t>)</a:t>
            </a:r>
          </a:p>
          <a:p>
            <a:pPr marL="26034">
              <a:lnSpc>
                <a:spcPct val="100000"/>
              </a:lnSpc>
              <a:spcBef>
                <a:spcPts val="100"/>
              </a:spcBef>
            </a:pPr>
            <a:endParaRPr lang="tr-TR" sz="1400" dirty="0">
              <a:solidFill>
                <a:schemeClr val="tx1"/>
              </a:solidFill>
              <a:latin typeface="+mn-lt"/>
              <a:ea typeface="+mn-ea"/>
              <a:cs typeface="Geneva"/>
            </a:endParaRPr>
          </a:p>
          <a:p>
            <a:r>
              <a:rPr lang="en-US" sz="1200" b="1" dirty="0"/>
              <a:t>Task 1 (Understanding the starting point):</a:t>
            </a:r>
            <a:br>
              <a:rPr lang="en-US" sz="1200" dirty="0"/>
            </a:br>
            <a:r>
              <a:rPr lang="en-US" sz="1200" dirty="0"/>
              <a:t>What ESG-related activities is the company already undertaking, even if they are not formally identified as ESG?</a:t>
            </a:r>
            <a:endParaRPr lang="pl-PL" sz="1200" dirty="0"/>
          </a:p>
          <a:p>
            <a:endParaRPr lang="en-US" sz="1200" dirty="0"/>
          </a:p>
          <a:p>
            <a:r>
              <a:rPr lang="en-US" sz="1200" b="1" dirty="0"/>
              <a:t>Task 2 (Step-by-step onboarding):</a:t>
            </a:r>
            <a:br>
              <a:rPr lang="en-US" sz="1200" dirty="0"/>
            </a:br>
            <a:r>
              <a:rPr lang="en-US" sz="1200" dirty="0"/>
              <a:t>Propose five steps the company should take to begin ESG reporting.</a:t>
            </a:r>
            <a:endParaRPr lang="pl-PL" sz="1200" dirty="0"/>
          </a:p>
          <a:p>
            <a:endParaRPr lang="en-US" sz="1200" dirty="0"/>
          </a:p>
          <a:p>
            <a:r>
              <a:rPr lang="en-US" sz="1200" b="1" dirty="0"/>
              <a:t>Task 3 (Responsibility &amp; organization):</a:t>
            </a:r>
            <a:br>
              <a:rPr lang="en-US" sz="1200" dirty="0"/>
            </a:br>
            <a:r>
              <a:rPr lang="en-US" sz="1200" dirty="0"/>
              <a:t>What should the organization of the ESG process look like in a small company? Who should be involved?</a:t>
            </a: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sz="1400" dirty="0">
              <a:solidFill>
                <a:schemeClr val="tx1"/>
              </a:solidFill>
              <a:latin typeface="+mn-lt"/>
              <a:ea typeface="+mn-ea"/>
              <a:cs typeface="Genev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4440705"/>
            <a:ext cx="6248399" cy="542924"/>
          </a:xfrm>
          <a:prstGeom prst="rect">
            <a:avLst/>
          </a:prstGeom>
        </p:spPr>
      </p:pic>
      <p:sp>
        <p:nvSpPr>
          <p:cNvPr id="12" name="object 12"/>
          <p:cNvSpPr txBox="1"/>
          <p:nvPr/>
        </p:nvSpPr>
        <p:spPr>
          <a:xfrm>
            <a:off x="82351" y="4454879"/>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Indicate which PEARL tools can be applied in this case and how?</a:t>
            </a:r>
            <a:endParaRPr sz="1600" dirty="0">
              <a:latin typeface="+mn-lt"/>
              <a:cs typeface="Arial"/>
            </a:endParaRPr>
          </a:p>
        </p:txBody>
      </p:sp>
      <p:sp>
        <p:nvSpPr>
          <p:cNvPr id="13" name="object 13"/>
          <p:cNvSpPr txBox="1"/>
          <p:nvPr/>
        </p:nvSpPr>
        <p:spPr>
          <a:xfrm>
            <a:off x="245564" y="5238721"/>
            <a:ext cx="3214092" cy="728404"/>
          </a:xfrm>
          <a:prstGeom prst="rect">
            <a:avLst/>
          </a:prstGeom>
        </p:spPr>
        <p:txBody>
          <a:bodyPr vert="horz" wrap="square" lIns="0" tIns="58419" rIns="0" bIns="0" rtlCol="0">
            <a:spAutoFit/>
          </a:bodyPr>
          <a:lstStyle/>
          <a:p>
            <a:pPr marL="12700">
              <a:lnSpc>
                <a:spcPct val="100000"/>
              </a:lnSpc>
              <a:spcBef>
                <a:spcPts val="459"/>
              </a:spcBef>
              <a:tabLst>
                <a:tab pos="91440" algn="l"/>
              </a:tabLst>
            </a:pPr>
            <a:endParaRPr lang="tr-TR" sz="1200" i="1" dirty="0">
              <a:latin typeface="+mn-lt"/>
              <a:cs typeface="Geneva"/>
            </a:endParaRPr>
          </a:p>
          <a:p>
            <a:pPr marL="184150" indent="-171450">
              <a:lnSpc>
                <a:spcPct val="100000"/>
              </a:lnSpc>
              <a:spcBef>
                <a:spcPts val="459"/>
              </a:spcBef>
              <a:buFont typeface="Arial" charset="0"/>
              <a:buChar char="•"/>
              <a:tabLst>
                <a:tab pos="91440" algn="l"/>
              </a:tabLst>
            </a:pPr>
            <a:r>
              <a:rPr sz="1200" i="1" dirty="0">
                <a:latin typeface="+mn-lt"/>
                <a:cs typeface="Geneva"/>
              </a:rPr>
              <a:t>ESG Team Setup &amp; Responsibilities (M2)</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ESG Communication Guide for SMEs (M5)</a:t>
            </a:r>
          </a:p>
        </p:txBody>
      </p:sp>
      <p:sp>
        <p:nvSpPr>
          <p:cNvPr id="14" name="object 14"/>
          <p:cNvSpPr txBox="1"/>
          <p:nvPr/>
        </p:nvSpPr>
        <p:spPr>
          <a:xfrm>
            <a:off x="3459656" y="5238721"/>
            <a:ext cx="3565999" cy="479617"/>
          </a:xfrm>
          <a:prstGeom prst="rect">
            <a:avLst/>
          </a:prstGeom>
        </p:spPr>
        <p:txBody>
          <a:bodyPr vert="horz" wrap="square" lIns="0" tIns="58419" rIns="0" bIns="0" rtlCol="0">
            <a:spAutoFit/>
          </a:bodyPr>
          <a:lstStyle/>
          <a:p>
            <a:pPr marL="36830">
              <a:lnSpc>
                <a:spcPct val="100000"/>
              </a:lnSpc>
              <a:spcBef>
                <a:spcPts val="459"/>
              </a:spcBef>
              <a:tabLst>
                <a:tab pos="120650" algn="l"/>
              </a:tabLst>
            </a:pPr>
            <a:endParaRPr sz="1200" i="1" dirty="0">
              <a:latin typeface="+mn-lt"/>
              <a:cs typeface="Geneva"/>
            </a:endParaRPr>
          </a:p>
          <a:p>
            <a:pPr marL="184150" indent="-171450">
              <a:lnSpc>
                <a:spcPct val="100000"/>
              </a:lnSpc>
              <a:spcBef>
                <a:spcPts val="360"/>
              </a:spcBef>
              <a:buFont typeface="Arial" charset="0"/>
              <a:buChar char="•"/>
              <a:tabLst>
                <a:tab pos="96520" algn="l"/>
              </a:tabLst>
            </a:pPr>
            <a:r>
              <a:rPr sz="1200" i="1" dirty="0">
                <a:latin typeface="+mn-lt"/>
                <a:cs typeface="Geneva"/>
              </a:rPr>
              <a:t>Onboarding Tool for Internal Decision-Makers(M2)</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245564" y="7822135"/>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3951082"/>
          </a:xfrm>
          <a:prstGeom prst="rect">
            <a:avLst/>
          </a:prstGeom>
        </p:spPr>
        <p:txBody>
          <a:bodyPr vert="horz" wrap="square" lIns="0" tIns="72390" rIns="0" bIns="0" rtlCol="0">
            <a:spAutoFit/>
          </a:bodyPr>
          <a:lstStyle/>
          <a:p>
            <a:pPr marL="12700">
              <a:lnSpc>
                <a:spcPct val="100000"/>
              </a:lnSpc>
              <a:spcBef>
                <a:spcPts val="570"/>
              </a:spcBef>
            </a:pPr>
            <a:r>
              <a:rPr sz="1600" b="1" dirty="0">
                <a:solidFill>
                  <a:srgbClr val="404040"/>
                </a:solidFill>
                <a:latin typeface="+mn-lt"/>
                <a:cs typeface="Arial"/>
              </a:rPr>
              <a:t>(Use realistic but simplified data where needed)</a:t>
            </a:r>
            <a:endParaRPr lang="tr-TR" sz="1600" dirty="0">
              <a:latin typeface="+mn-lt"/>
              <a:cs typeface="Arial"/>
            </a:endParaRPr>
          </a:p>
          <a:p>
            <a:pPr marL="12700">
              <a:lnSpc>
                <a:spcPct val="100000"/>
              </a:lnSpc>
              <a:spcBef>
                <a:spcPts val="570"/>
              </a:spcBef>
            </a:pPr>
            <a:r>
              <a:rPr lang="tr-TR" sz="1200" i="1" dirty="0">
                <a:solidFill>
                  <a:srgbClr val="404040"/>
                </a:solidFill>
                <a:latin typeface="+mn-lt"/>
                <a:cs typeface="Geneva"/>
              </a:rPr>
              <a:t>(</a:t>
            </a:r>
            <a:r>
              <a:rPr sz="1200" i="1" dirty="0">
                <a:solidFill>
                  <a:srgbClr val="404040"/>
                </a:solidFill>
                <a:latin typeface="+mn-lt"/>
                <a:cs typeface="Geneva"/>
              </a:rPr>
              <a:t>ESG-related qualitative information</a:t>
            </a:r>
            <a:r>
              <a:rPr lang="tr-TR" sz="1200" i="1" dirty="0">
                <a:latin typeface="+mn-lt"/>
                <a:cs typeface="Geneva"/>
              </a:rPr>
              <a:t>, </a:t>
            </a:r>
            <a:r>
              <a:rPr sz="1200" i="1" dirty="0">
                <a:solidFill>
                  <a:srgbClr val="404040"/>
                </a:solidFill>
                <a:latin typeface="+mn-lt"/>
                <a:cs typeface="Geneva"/>
              </a:rPr>
              <a:t>Basic quantitative indicators (where applicable)</a:t>
            </a:r>
            <a:r>
              <a:rPr lang="tr-TR" sz="1200" i="1" dirty="0">
                <a:solidFill>
                  <a:srgbClr val="404040"/>
                </a:solidFill>
                <a:latin typeface="+mn-lt"/>
                <a:cs typeface="Geneva"/>
              </a:rPr>
              <a:t>, </a:t>
            </a:r>
            <a:r>
              <a:rPr sz="1200" i="1" dirty="0">
                <a:solidFill>
                  <a:srgbClr val="404040"/>
                </a:solidFill>
                <a:latin typeface="+mn-lt"/>
                <a:cs typeface="Geneva"/>
              </a:rPr>
              <a:t>Stakeholder inputs or assumptions</a:t>
            </a:r>
            <a:r>
              <a:rPr lang="tr-TR" sz="1200" i="1" dirty="0">
                <a:latin typeface="+mn-lt"/>
                <a:cs typeface="Geneva"/>
              </a:rPr>
              <a:t>, </a:t>
            </a:r>
            <a:r>
              <a:rPr sz="1200" i="1" dirty="0">
                <a:solidFill>
                  <a:srgbClr val="404040"/>
                </a:solidFill>
                <a:latin typeface="+mn-lt"/>
                <a:cs typeface="Geneva"/>
              </a:rPr>
              <a:t>Regulatory or market references (e.g. CSRD, VSME, customer demands)</a:t>
            </a:r>
            <a:endParaRPr lang="tr-TR" sz="1200" i="1" dirty="0">
              <a:solidFill>
                <a:srgbClr val="404040"/>
              </a:solidFill>
              <a:latin typeface="+mn-lt"/>
              <a:cs typeface="Geneva"/>
            </a:endParaRPr>
          </a:p>
          <a:p>
            <a:pPr marL="184150" indent="-171450">
              <a:lnSpc>
                <a:spcPct val="100000"/>
              </a:lnSpc>
              <a:spcBef>
                <a:spcPts val="570"/>
              </a:spcBef>
              <a:buFont typeface="Arial" panose="020B0604020202020204" pitchFamily="34" charset="0"/>
              <a:buChar char="•"/>
            </a:pPr>
            <a:r>
              <a:rPr lang="en-US" sz="1100" dirty="0">
                <a:solidFill>
                  <a:srgbClr val="404040"/>
                </a:solidFill>
                <a:latin typeface="+mn-lt"/>
                <a:cs typeface="Geneva"/>
              </a:rPr>
              <a:t>Approximately 60% of the company’s revenue is generated from exports within the EU.</a:t>
            </a:r>
          </a:p>
          <a:p>
            <a:pPr marL="184150" indent="-171450">
              <a:lnSpc>
                <a:spcPct val="100000"/>
              </a:lnSpc>
              <a:spcBef>
                <a:spcPts val="570"/>
              </a:spcBef>
              <a:buFont typeface="Arial" panose="020B0604020202020204" pitchFamily="34" charset="0"/>
              <a:buChar char="•"/>
            </a:pPr>
            <a:r>
              <a:rPr lang="en-US" sz="1100" dirty="0">
                <a:solidFill>
                  <a:srgbClr val="404040"/>
                </a:solidFill>
                <a:latin typeface="+mn-lt"/>
                <a:cs typeface="Geneva"/>
              </a:rPr>
              <a:t>Three key international clients require ESG-related data as part of their supplier expectations.</a:t>
            </a:r>
          </a:p>
          <a:p>
            <a:pPr marL="184150" indent="-171450">
              <a:lnSpc>
                <a:spcPct val="100000"/>
              </a:lnSpc>
              <a:spcBef>
                <a:spcPts val="570"/>
              </a:spcBef>
              <a:buFont typeface="Arial" panose="020B0604020202020204" pitchFamily="34" charset="0"/>
              <a:buChar char="•"/>
            </a:pPr>
            <a:r>
              <a:rPr lang="en-US" sz="1100" dirty="0">
                <a:solidFill>
                  <a:srgbClr val="404040"/>
                </a:solidFill>
                <a:latin typeface="+mn-lt"/>
                <a:cs typeface="Geneva"/>
              </a:rPr>
              <a:t>The company uses FSC-certified wood, indicating an existing commitment to responsible sourcing practices.</a:t>
            </a:r>
          </a:p>
          <a:p>
            <a:pPr marL="184150" indent="-171450">
              <a:lnSpc>
                <a:spcPct val="100000"/>
              </a:lnSpc>
              <a:spcBef>
                <a:spcPts val="570"/>
              </a:spcBef>
              <a:buFont typeface="Arial" panose="020B0604020202020204" pitchFamily="34" charset="0"/>
              <a:buChar char="•"/>
            </a:pPr>
            <a:r>
              <a:rPr lang="en-US" sz="1100" dirty="0">
                <a:solidFill>
                  <a:srgbClr val="404040"/>
                </a:solidFill>
                <a:latin typeface="+mn-lt"/>
                <a:cs typeface="Geneva"/>
              </a:rPr>
              <a:t>There is currently no monitoring or measurement of CO₂ emissions or overall environmental impact.</a:t>
            </a:r>
          </a:p>
          <a:p>
            <a:pPr marL="184150" indent="-171450">
              <a:lnSpc>
                <a:spcPct val="100000"/>
              </a:lnSpc>
              <a:spcBef>
                <a:spcPts val="570"/>
              </a:spcBef>
              <a:buFont typeface="Arial" panose="020B0604020202020204" pitchFamily="34" charset="0"/>
              <a:buChar char="•"/>
            </a:pPr>
            <a:r>
              <a:rPr lang="en-US" sz="1100" dirty="0">
                <a:solidFill>
                  <a:srgbClr val="404040"/>
                </a:solidFill>
                <a:latin typeface="+mn-lt"/>
                <a:cs typeface="Geneva"/>
              </a:rPr>
              <a:t>The company does not have formal ESG policies, procedures, or documented strategies in place.</a:t>
            </a:r>
          </a:p>
          <a:p>
            <a:pPr marL="184150" indent="-171450">
              <a:lnSpc>
                <a:spcPct val="100000"/>
              </a:lnSpc>
              <a:spcBef>
                <a:spcPts val="570"/>
              </a:spcBef>
              <a:buFont typeface="Arial" panose="020B0604020202020204" pitchFamily="34" charset="0"/>
              <a:buChar char="•"/>
            </a:pPr>
            <a:r>
              <a:rPr lang="en-US" sz="1100" dirty="0">
                <a:solidFill>
                  <a:srgbClr val="404040"/>
                </a:solidFill>
                <a:latin typeface="+mn-lt"/>
                <a:cs typeface="Geneva"/>
              </a:rPr>
              <a:t>Production waste is partially recycled, although no systematic tracking or reporting is conducted.</a:t>
            </a:r>
          </a:p>
          <a:p>
            <a:pPr marL="12700">
              <a:lnSpc>
                <a:spcPct val="100000"/>
              </a:lnSpc>
              <a:spcBef>
                <a:spcPts val="570"/>
              </a:spcBef>
            </a:pPr>
            <a:r>
              <a:rPr lang="en-US" sz="1100" dirty="0">
                <a:solidFill>
                  <a:srgbClr val="404040"/>
                </a:solidFill>
                <a:latin typeface="+mn-lt"/>
                <a:cs typeface="Geneva"/>
              </a:rPr>
              <a:t>These inputs combine qualitative insights (e.g. sourcing practices, lack of policies) with basic quantitative indicators (e.g. export share, number of clients requiring ESG data). They also reflect stakeholder pressure (customer requirements) and emerging regulatory and market expectations (e.g. CSRD, VSME), which are increasingly influencing the company’s need to formalize its ESG approach.</a:t>
            </a:r>
            <a:endParaRPr lang="tr-TR" sz="11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62D9B-250A-0CAE-EEDA-728E5F10F5EF}"/>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04693F32-D451-AEC7-B889-8281E6C4D0FC}"/>
              </a:ext>
            </a:extLst>
          </p:cNvPr>
          <p:cNvPicPr/>
          <p:nvPr/>
        </p:nvPicPr>
        <p:blipFill>
          <a:blip r:embed="rId3" cstate="print"/>
          <a:stretch>
            <a:fillRect/>
          </a:stretch>
        </p:blipFill>
        <p:spPr>
          <a:xfrm>
            <a:off x="409213" y="9956836"/>
            <a:ext cx="561974" cy="295274"/>
          </a:xfrm>
          <a:prstGeom prst="rect">
            <a:avLst/>
          </a:prstGeom>
        </p:spPr>
      </p:pic>
      <p:pic>
        <p:nvPicPr>
          <p:cNvPr id="3" name="object 3">
            <a:extLst>
              <a:ext uri="{FF2B5EF4-FFF2-40B4-BE49-F238E27FC236}">
                <a16:creationId xmlns:a16="http://schemas.microsoft.com/office/drawing/2014/main" id="{A9EF327E-4EF4-363D-5B43-428A4A3793D1}"/>
              </a:ext>
            </a:extLst>
          </p:cNvPr>
          <p:cNvPicPr/>
          <p:nvPr/>
        </p:nvPicPr>
        <p:blipFill>
          <a:blip r:embed="rId4" cstate="print"/>
          <a:stretch>
            <a:fillRect/>
          </a:stretch>
        </p:blipFill>
        <p:spPr>
          <a:xfrm>
            <a:off x="1046824" y="9947319"/>
            <a:ext cx="581024" cy="304799"/>
          </a:xfrm>
          <a:prstGeom prst="rect">
            <a:avLst/>
          </a:prstGeom>
        </p:spPr>
      </p:pic>
      <p:pic>
        <p:nvPicPr>
          <p:cNvPr id="4" name="object 4">
            <a:extLst>
              <a:ext uri="{FF2B5EF4-FFF2-40B4-BE49-F238E27FC236}">
                <a16:creationId xmlns:a16="http://schemas.microsoft.com/office/drawing/2014/main" id="{1C9E7FDB-A55B-94D7-6B39-EB82027C6307}"/>
              </a:ext>
            </a:extLst>
          </p:cNvPr>
          <p:cNvPicPr/>
          <p:nvPr/>
        </p:nvPicPr>
        <p:blipFill>
          <a:blip r:embed="rId5" cstate="print"/>
          <a:stretch>
            <a:fillRect/>
          </a:stretch>
        </p:blipFill>
        <p:spPr>
          <a:xfrm>
            <a:off x="1684436" y="9937802"/>
            <a:ext cx="1619249" cy="333374"/>
          </a:xfrm>
          <a:prstGeom prst="rect">
            <a:avLst/>
          </a:prstGeom>
        </p:spPr>
      </p:pic>
      <p:pic>
        <p:nvPicPr>
          <p:cNvPr id="5" name="object 5">
            <a:extLst>
              <a:ext uri="{FF2B5EF4-FFF2-40B4-BE49-F238E27FC236}">
                <a16:creationId xmlns:a16="http://schemas.microsoft.com/office/drawing/2014/main" id="{EAC225CD-5969-17E0-97C7-991A4F22F63A}"/>
              </a:ext>
            </a:extLst>
          </p:cNvPr>
          <p:cNvPicPr/>
          <p:nvPr/>
        </p:nvPicPr>
        <p:blipFill>
          <a:blip r:embed="rId6" cstate="print"/>
          <a:stretch>
            <a:fillRect/>
          </a:stretch>
        </p:blipFill>
        <p:spPr>
          <a:xfrm>
            <a:off x="129187" y="173347"/>
            <a:ext cx="2419349" cy="1162049"/>
          </a:xfrm>
          <a:prstGeom prst="rect">
            <a:avLst/>
          </a:prstGeom>
        </p:spPr>
      </p:pic>
      <p:pic>
        <p:nvPicPr>
          <p:cNvPr id="7" name="object 7">
            <a:extLst>
              <a:ext uri="{FF2B5EF4-FFF2-40B4-BE49-F238E27FC236}">
                <a16:creationId xmlns:a16="http://schemas.microsoft.com/office/drawing/2014/main" id="{280E9CC6-8B1E-3C62-3429-EF9F5FD3F768}"/>
              </a:ext>
            </a:extLst>
          </p:cNvPr>
          <p:cNvPicPr/>
          <p:nvPr/>
        </p:nvPicPr>
        <p:blipFill>
          <a:blip r:embed="rId7" cstate="print"/>
          <a:stretch>
            <a:fillRect/>
          </a:stretch>
        </p:blipFill>
        <p:spPr>
          <a:xfrm>
            <a:off x="4810702" y="4817649"/>
            <a:ext cx="2742622" cy="5572124"/>
          </a:xfrm>
          <a:prstGeom prst="rect">
            <a:avLst/>
          </a:prstGeom>
        </p:spPr>
      </p:pic>
      <p:pic>
        <p:nvPicPr>
          <p:cNvPr id="10" name="object 10">
            <a:extLst>
              <a:ext uri="{FF2B5EF4-FFF2-40B4-BE49-F238E27FC236}">
                <a16:creationId xmlns:a16="http://schemas.microsoft.com/office/drawing/2014/main" id="{55C68A07-8226-43F4-E8D8-2B8D5EA59E3F}"/>
              </a:ext>
            </a:extLst>
          </p:cNvPr>
          <p:cNvPicPr/>
          <p:nvPr/>
        </p:nvPicPr>
        <p:blipFill>
          <a:blip r:embed="rId8" cstate="print"/>
          <a:stretch>
            <a:fillRect/>
          </a:stretch>
        </p:blipFill>
        <p:spPr>
          <a:xfrm>
            <a:off x="-11142" y="1542684"/>
            <a:ext cx="7553324" cy="556982"/>
          </a:xfrm>
          <a:prstGeom prst="rect">
            <a:avLst/>
          </a:prstGeom>
        </p:spPr>
      </p:pic>
      <p:sp>
        <p:nvSpPr>
          <p:cNvPr id="11" name="object 11" descr="$PPTXTitle">
            <a:extLst>
              <a:ext uri="{FF2B5EF4-FFF2-40B4-BE49-F238E27FC236}">
                <a16:creationId xmlns:a16="http://schemas.microsoft.com/office/drawing/2014/main" id="{8EF4A728-339C-1AA1-9866-335F0DE94327}"/>
              </a:ext>
            </a:extLst>
          </p:cNvPr>
          <p:cNvSpPr txBox="1">
            <a:spLocks noGrp="1"/>
          </p:cNvSpPr>
          <p:nvPr>
            <p:ph type="title"/>
          </p:nvPr>
        </p:nvSpPr>
        <p:spPr>
          <a:xfrm>
            <a:off x="101066" y="1578624"/>
            <a:ext cx="7188260" cy="473848"/>
          </a:xfrm>
          <a:prstGeom prst="rect">
            <a:avLst/>
          </a:prstGeom>
        </p:spPr>
        <p:txBody>
          <a:bodyPr vert="horz" wrap="square" lIns="0" tIns="12065" rIns="0" bIns="0" rtlCol="0">
            <a:spAutoFit/>
          </a:bodyPr>
          <a:lstStyle/>
          <a:p>
            <a:pPr marL="12700" marR="5080"/>
            <a:r>
              <a:rPr lang="de-DE" dirty="0">
                <a:latin typeface="+mn-lt"/>
              </a:rPr>
              <a:t>8</a:t>
            </a:r>
            <a:r>
              <a:rPr dirty="0">
                <a:latin typeface="+mn-lt"/>
              </a:rPr>
              <a:t>. </a:t>
            </a:r>
            <a:r>
              <a:rPr lang="de-DE" dirty="0" err="1">
                <a:latin typeface="+mn-lt"/>
              </a:rPr>
              <a:t>Suggested</a:t>
            </a:r>
            <a:r>
              <a:rPr lang="de-DE" dirty="0">
                <a:latin typeface="+mn-lt"/>
              </a:rPr>
              <a:t> Solution</a:t>
            </a:r>
            <a:endParaRPr dirty="0">
              <a:latin typeface="+mn-lt"/>
            </a:endParaRPr>
          </a:p>
        </p:txBody>
      </p:sp>
      <p:sp>
        <p:nvSpPr>
          <p:cNvPr id="12" name="Metin Kutusu 75">
            <a:extLst>
              <a:ext uri="{FF2B5EF4-FFF2-40B4-BE49-F238E27FC236}">
                <a16:creationId xmlns:a16="http://schemas.microsoft.com/office/drawing/2014/main" id="{821787D6-F5CD-8A90-02A4-95C044E87500}"/>
              </a:ext>
            </a:extLst>
          </p:cNvPr>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sz="800">
                <a:solidFill>
                  <a:srgbClr val="404040"/>
                </a:solidFill>
                <a:effectLst/>
                <a:ea typeface="Calibri" charset="0"/>
                <a:cs typeface="Times New Roman" charset="0"/>
              </a:rPr>
              <a:t>Funded by the European Union. Views and opinions expressed are however those of the author(s) only and do not necessarily reflect those of the European Union or the Finnish National Agency for Education. Neither the European Union nor the granting authority can be held responsible for them.</a:t>
            </a:r>
            <a:endParaRPr lang="tr-TR" sz="1100">
              <a:effectLst/>
              <a:latin typeface="Geneva" charset="0"/>
              <a:ea typeface="Geneva" charset="0"/>
              <a:cs typeface="Geneva" charset="0"/>
            </a:endParaRPr>
          </a:p>
          <a:p>
            <a:pPr>
              <a:spcAft>
                <a:spcPts val="0"/>
              </a:spcAft>
            </a:pPr>
            <a:r>
              <a:rPr lang="en-GB" sz="800">
                <a:effectLst/>
                <a:ea typeface="Geneva" charset="0"/>
                <a:cs typeface="Geneva" charset="0"/>
              </a:rPr>
              <a:t> </a:t>
            </a:r>
            <a:endParaRPr lang="tr-TR" sz="1100">
              <a:effectLst/>
              <a:latin typeface="Geneva" charset="0"/>
              <a:ea typeface="Geneva" charset="0"/>
              <a:cs typeface="Geneva" charset="0"/>
            </a:endParaRPr>
          </a:p>
        </p:txBody>
      </p:sp>
      <p:sp>
        <p:nvSpPr>
          <p:cNvPr id="13" name="Metin kutusu 12"/>
          <p:cNvSpPr txBox="1"/>
          <p:nvPr/>
        </p:nvSpPr>
        <p:spPr>
          <a:xfrm>
            <a:off x="36087" y="2095578"/>
            <a:ext cx="6880113" cy="7571303"/>
          </a:xfrm>
          <a:prstGeom prst="rect">
            <a:avLst/>
          </a:prstGeom>
          <a:noFill/>
        </p:spPr>
        <p:txBody>
          <a:bodyPr wrap="square" rtlCol="0">
            <a:spAutoFit/>
          </a:bodyPr>
          <a:lstStyle/>
          <a:p>
            <a:r>
              <a:rPr lang="pl-PL" sz="1400" dirty="0">
                <a:latin typeface="+mn-lt"/>
              </a:rPr>
              <a:t>The </a:t>
            </a:r>
            <a:r>
              <a:rPr lang="pl-PL" sz="1400" dirty="0" err="1">
                <a:latin typeface="+mn-lt"/>
              </a:rPr>
              <a:t>case</a:t>
            </a:r>
            <a:r>
              <a:rPr lang="pl-PL" sz="1400" dirty="0">
                <a:latin typeface="+mn-lt"/>
              </a:rPr>
              <a:t>: </a:t>
            </a:r>
            <a:r>
              <a:rPr lang="en-US" sz="1400" dirty="0">
                <a:latin typeface="+mn-lt"/>
              </a:rPr>
              <a:t>Your clients are starting to ask about ESG, but you don’t have a report and don’t know where to start. </a:t>
            </a:r>
            <a:endParaRPr lang="pl-PL" sz="1400" dirty="0">
              <a:latin typeface="+mn-lt"/>
            </a:endParaRPr>
          </a:p>
          <a:p>
            <a:r>
              <a:rPr lang="en-US" sz="1400" dirty="0">
                <a:latin typeface="+mn-lt"/>
              </a:rPr>
              <a:t>The good news? You don’t have to do everything at once. You can begin step by step, building on what you already have.</a:t>
            </a:r>
            <a:endParaRPr lang="en-AU" sz="1400" dirty="0">
              <a:latin typeface="+mn-lt"/>
            </a:endParaRPr>
          </a:p>
          <a:p>
            <a:r>
              <a:rPr lang="en-US" sz="1400" dirty="0">
                <a:latin typeface="+mn-lt"/>
              </a:rPr>
              <a:t>First, check what you’re already doing. Don’t try to invent something from scratch. </a:t>
            </a:r>
            <a:endParaRPr lang="pl-PL" sz="1400" dirty="0">
              <a:latin typeface="+mn-lt"/>
            </a:endParaRPr>
          </a:p>
          <a:p>
            <a:r>
              <a:rPr lang="en-US" sz="1400" dirty="0">
                <a:latin typeface="+mn-lt"/>
              </a:rPr>
              <a:t>Ask yourself: what activities in the company already relate to ESG? </a:t>
            </a:r>
            <a:endParaRPr lang="pl-PL" sz="1400" dirty="0">
              <a:latin typeface="+mn-lt"/>
            </a:endParaRPr>
          </a:p>
          <a:p>
            <a:r>
              <a:rPr lang="pl-PL" sz="1400" dirty="0" err="1">
                <a:latin typeface="+mn-lt"/>
              </a:rPr>
              <a:t>Maybe</a:t>
            </a:r>
            <a:r>
              <a:rPr lang="pl-PL" sz="1400" dirty="0">
                <a:latin typeface="+mn-lt"/>
              </a:rPr>
              <a:t> </a:t>
            </a:r>
            <a:r>
              <a:rPr lang="pl-PL" sz="1400" dirty="0" err="1">
                <a:latin typeface="+mn-lt"/>
              </a:rPr>
              <a:t>you</a:t>
            </a:r>
            <a:r>
              <a:rPr lang="pl-PL" sz="1400" dirty="0">
                <a:latin typeface="+mn-lt"/>
              </a:rPr>
              <a:t>: sort waste, </a:t>
            </a:r>
            <a:r>
              <a:rPr lang="pl-PL" sz="1400" dirty="0" err="1">
                <a:latin typeface="+mn-lt"/>
              </a:rPr>
              <a:t>ensure</a:t>
            </a:r>
            <a:r>
              <a:rPr lang="pl-PL" sz="1400" dirty="0">
                <a:latin typeface="+mn-lt"/>
              </a:rPr>
              <a:t> </a:t>
            </a:r>
            <a:r>
              <a:rPr lang="pl-PL" sz="1400" dirty="0" err="1">
                <a:latin typeface="+mn-lt"/>
              </a:rPr>
              <a:t>employee</a:t>
            </a:r>
            <a:r>
              <a:rPr lang="pl-PL" sz="1400" dirty="0">
                <a:latin typeface="+mn-lt"/>
              </a:rPr>
              <a:t> </a:t>
            </a:r>
            <a:r>
              <a:rPr lang="pl-PL" sz="1400" dirty="0" err="1">
                <a:latin typeface="+mn-lt"/>
              </a:rPr>
              <a:t>safety</a:t>
            </a:r>
            <a:r>
              <a:rPr lang="pl-PL" sz="1400" dirty="0">
                <a:latin typeface="+mn-lt"/>
              </a:rPr>
              <a:t>, </a:t>
            </a:r>
            <a:r>
              <a:rPr lang="pl-PL" sz="1400" dirty="0" err="1">
                <a:latin typeface="+mn-lt"/>
              </a:rPr>
              <a:t>pay</a:t>
            </a:r>
            <a:r>
              <a:rPr lang="pl-PL" sz="1400" dirty="0">
                <a:latin typeface="+mn-lt"/>
              </a:rPr>
              <a:t> </a:t>
            </a:r>
            <a:r>
              <a:rPr lang="pl-PL" sz="1400" dirty="0" err="1">
                <a:latin typeface="+mn-lt"/>
              </a:rPr>
              <a:t>salaries</a:t>
            </a:r>
            <a:r>
              <a:rPr lang="pl-PL" sz="1400" dirty="0">
                <a:latin typeface="+mn-lt"/>
              </a:rPr>
              <a:t> on </a:t>
            </a:r>
            <a:r>
              <a:rPr lang="pl-PL" sz="1400" dirty="0" err="1">
                <a:latin typeface="+mn-lt"/>
              </a:rPr>
              <a:t>time</a:t>
            </a:r>
            <a:r>
              <a:rPr lang="pl-PL" sz="1400" dirty="0">
                <a:latin typeface="+mn-lt"/>
              </a:rPr>
              <a:t>, </a:t>
            </a:r>
            <a:r>
              <a:rPr lang="pl-PL" sz="1400" dirty="0" err="1">
                <a:latin typeface="+mn-lt"/>
              </a:rPr>
              <a:t>or</a:t>
            </a:r>
            <a:r>
              <a:rPr lang="pl-PL" sz="1400" dirty="0">
                <a:latin typeface="+mn-lt"/>
              </a:rPr>
              <a:t> </a:t>
            </a:r>
            <a:r>
              <a:rPr lang="pl-PL" sz="1400" dirty="0" err="1">
                <a:latin typeface="+mn-lt"/>
              </a:rPr>
              <a:t>have</a:t>
            </a:r>
            <a:r>
              <a:rPr lang="pl-PL" sz="1400" dirty="0">
                <a:latin typeface="+mn-lt"/>
              </a:rPr>
              <a:t> </a:t>
            </a:r>
            <a:r>
              <a:rPr lang="pl-PL" sz="1400" dirty="0" err="1">
                <a:latin typeface="+mn-lt"/>
              </a:rPr>
              <a:t>some</a:t>
            </a:r>
            <a:r>
              <a:rPr lang="pl-PL" sz="1400" dirty="0">
                <a:latin typeface="+mn-lt"/>
              </a:rPr>
              <a:t> </a:t>
            </a:r>
            <a:r>
              <a:rPr lang="pl-PL" sz="1400" dirty="0" err="1">
                <a:latin typeface="+mn-lt"/>
              </a:rPr>
              <a:t>internal</a:t>
            </a:r>
            <a:r>
              <a:rPr lang="pl-PL" sz="1400" dirty="0">
                <a:latin typeface="+mn-lt"/>
              </a:rPr>
              <a:t> </a:t>
            </a:r>
            <a:r>
              <a:rPr lang="pl-PL" sz="1400" dirty="0" err="1">
                <a:latin typeface="+mn-lt"/>
              </a:rPr>
              <a:t>policies</a:t>
            </a:r>
            <a:r>
              <a:rPr lang="pl-PL" sz="1400" dirty="0">
                <a:latin typeface="+mn-lt"/>
              </a:rPr>
              <a:t>. </a:t>
            </a:r>
            <a:endParaRPr lang="en-AU" sz="1400" dirty="0">
              <a:latin typeface="+mn-lt"/>
            </a:endParaRPr>
          </a:p>
          <a:p>
            <a:r>
              <a:rPr lang="en-US" sz="1400" dirty="0">
                <a:latin typeface="+mn-lt"/>
              </a:rPr>
              <a:t>Believe it or not, all of this already counts as ESG. The important thing is to collect and write down what exists.</a:t>
            </a:r>
            <a:endParaRPr lang="en-AU" sz="1400" dirty="0">
              <a:latin typeface="+mn-lt"/>
            </a:endParaRPr>
          </a:p>
          <a:p>
            <a:r>
              <a:rPr lang="en-US" sz="1400" dirty="0">
                <a:latin typeface="+mn-lt"/>
              </a:rPr>
              <a:t>Next, identify what’s missing. Once you know what you have, look for gaps. Do you have data like energy usage? Are your rules or procedures documented? Can you show this to clients? Many small companies face the same situation: they do a lot but don’t measure it, or they know it’s done well but haven’t put it on paper. The key here is to spot the gaps and note what needs improvement.</a:t>
            </a:r>
            <a:endParaRPr lang="en-AU" sz="1400" dirty="0">
              <a:latin typeface="+mn-lt"/>
            </a:endParaRPr>
          </a:p>
          <a:p>
            <a:r>
              <a:rPr lang="en-US" sz="1400" dirty="0">
                <a:latin typeface="+mn-lt"/>
              </a:rPr>
              <a:t>Then, assign responsibility. In small companies, “everyone is responsible” often means no one is. Choose one person — it could be the owner, a manager, or someone from administration to oversee ESG. </a:t>
            </a:r>
            <a:endParaRPr lang="pl-PL" sz="1400" dirty="0">
              <a:latin typeface="+mn-lt"/>
            </a:endParaRPr>
          </a:p>
          <a:p>
            <a:r>
              <a:rPr lang="pl-PL" sz="1400" dirty="0" err="1">
                <a:latin typeface="+mn-lt"/>
              </a:rPr>
              <a:t>This</a:t>
            </a:r>
            <a:r>
              <a:rPr lang="pl-PL" sz="1400" dirty="0">
                <a:latin typeface="+mn-lt"/>
              </a:rPr>
              <a:t> person </a:t>
            </a:r>
            <a:r>
              <a:rPr lang="pl-PL" sz="1400" dirty="0" err="1">
                <a:latin typeface="+mn-lt"/>
              </a:rPr>
              <a:t>will</a:t>
            </a:r>
            <a:r>
              <a:rPr lang="pl-PL" sz="1400" dirty="0">
                <a:latin typeface="+mn-lt"/>
              </a:rPr>
              <a:t>: </a:t>
            </a:r>
            <a:r>
              <a:rPr lang="pl-PL" sz="1400" dirty="0" err="1">
                <a:latin typeface="+mn-lt"/>
              </a:rPr>
              <a:t>collect</a:t>
            </a:r>
            <a:r>
              <a:rPr lang="pl-PL" sz="1400" dirty="0">
                <a:latin typeface="+mn-lt"/>
              </a:rPr>
              <a:t> the data, monitor </a:t>
            </a:r>
            <a:r>
              <a:rPr lang="pl-PL" sz="1400" dirty="0" err="1">
                <a:latin typeface="+mn-lt"/>
              </a:rPr>
              <a:t>progress</a:t>
            </a:r>
            <a:r>
              <a:rPr lang="pl-PL" sz="1400" dirty="0">
                <a:latin typeface="+mn-lt"/>
              </a:rPr>
              <a:t>, and </a:t>
            </a:r>
            <a:r>
              <a:rPr lang="pl-PL" sz="1400" dirty="0" err="1">
                <a:latin typeface="+mn-lt"/>
              </a:rPr>
              <a:t>communicate</a:t>
            </a:r>
            <a:r>
              <a:rPr lang="pl-PL" sz="1400" dirty="0">
                <a:latin typeface="+mn-lt"/>
              </a:rPr>
              <a:t> with </a:t>
            </a:r>
            <a:r>
              <a:rPr lang="pl-PL" sz="1400" dirty="0" err="1">
                <a:latin typeface="+mn-lt"/>
              </a:rPr>
              <a:t>clients</a:t>
            </a:r>
            <a:r>
              <a:rPr lang="pl-PL" sz="1400" dirty="0">
                <a:latin typeface="+mn-lt"/>
              </a:rPr>
              <a:t>. </a:t>
            </a:r>
            <a:endParaRPr lang="en-AU" sz="1400" dirty="0">
              <a:latin typeface="+mn-lt"/>
            </a:endParaRPr>
          </a:p>
          <a:p>
            <a:r>
              <a:rPr lang="en-US" sz="1400" dirty="0">
                <a:latin typeface="+mn-lt"/>
              </a:rPr>
              <a:t>Start collecting simple data. Don’t worry about complicated analyses. </a:t>
            </a:r>
            <a:r>
              <a:rPr lang="pl-PL" sz="1400" dirty="0">
                <a:latin typeface="+mn-lt"/>
              </a:rPr>
              <a:t>For </a:t>
            </a:r>
            <a:r>
              <a:rPr lang="pl-PL" sz="1400" dirty="0" err="1">
                <a:latin typeface="+mn-lt"/>
              </a:rPr>
              <a:t>now</a:t>
            </a:r>
            <a:r>
              <a:rPr lang="pl-PL" sz="1400" dirty="0">
                <a:latin typeface="+mn-lt"/>
              </a:rPr>
              <a:t>, </a:t>
            </a:r>
            <a:r>
              <a:rPr lang="pl-PL" sz="1400" dirty="0" err="1">
                <a:latin typeface="+mn-lt"/>
              </a:rPr>
              <a:t>basic</a:t>
            </a:r>
            <a:r>
              <a:rPr lang="pl-PL" sz="1400" dirty="0">
                <a:latin typeface="+mn-lt"/>
              </a:rPr>
              <a:t> </a:t>
            </a:r>
            <a:r>
              <a:rPr lang="pl-PL" sz="1400" dirty="0" err="1">
                <a:latin typeface="+mn-lt"/>
              </a:rPr>
              <a:t>numbers</a:t>
            </a:r>
            <a:r>
              <a:rPr lang="pl-PL" sz="1400" dirty="0">
                <a:latin typeface="+mn-lt"/>
              </a:rPr>
              <a:t> </a:t>
            </a:r>
            <a:r>
              <a:rPr lang="pl-PL" sz="1400" dirty="0" err="1">
                <a:latin typeface="+mn-lt"/>
              </a:rPr>
              <a:t>are</a:t>
            </a:r>
            <a:r>
              <a:rPr lang="pl-PL" sz="1400" dirty="0">
                <a:latin typeface="+mn-lt"/>
              </a:rPr>
              <a:t> </a:t>
            </a:r>
            <a:r>
              <a:rPr lang="pl-PL" sz="1400" dirty="0" err="1">
                <a:latin typeface="+mn-lt"/>
              </a:rPr>
              <a:t>enough</a:t>
            </a:r>
            <a:r>
              <a:rPr lang="pl-PL" sz="1400" dirty="0">
                <a:latin typeface="+mn-lt"/>
              </a:rPr>
              <a:t>: </a:t>
            </a:r>
            <a:r>
              <a:rPr lang="pl-PL" sz="1400" dirty="0" err="1">
                <a:latin typeface="+mn-lt"/>
              </a:rPr>
              <a:t>energy</a:t>
            </a:r>
            <a:r>
              <a:rPr lang="pl-PL" sz="1400" dirty="0">
                <a:latin typeface="+mn-lt"/>
              </a:rPr>
              <a:t> </a:t>
            </a:r>
            <a:r>
              <a:rPr lang="pl-PL" sz="1400" dirty="0" err="1">
                <a:latin typeface="+mn-lt"/>
              </a:rPr>
              <a:t>consumption</a:t>
            </a:r>
            <a:r>
              <a:rPr lang="pl-PL" sz="1400" dirty="0">
                <a:latin typeface="+mn-lt"/>
              </a:rPr>
              <a:t>, </a:t>
            </a:r>
            <a:r>
              <a:rPr lang="pl-PL" sz="1400" dirty="0" err="1">
                <a:latin typeface="+mn-lt"/>
              </a:rPr>
              <a:t>amount</a:t>
            </a:r>
            <a:r>
              <a:rPr lang="pl-PL" sz="1400" dirty="0">
                <a:latin typeface="+mn-lt"/>
              </a:rPr>
              <a:t> of waste, </a:t>
            </a:r>
            <a:r>
              <a:rPr lang="pl-PL" sz="1400" dirty="0" err="1">
                <a:latin typeface="+mn-lt"/>
              </a:rPr>
              <a:t>number</a:t>
            </a:r>
            <a:r>
              <a:rPr lang="pl-PL" sz="1400" dirty="0">
                <a:latin typeface="+mn-lt"/>
              </a:rPr>
              <a:t> of </a:t>
            </a:r>
            <a:r>
              <a:rPr lang="pl-PL" sz="1400" dirty="0" err="1">
                <a:latin typeface="+mn-lt"/>
              </a:rPr>
              <a:t>employees</a:t>
            </a:r>
            <a:r>
              <a:rPr lang="pl-PL" sz="1400" dirty="0">
                <a:latin typeface="+mn-lt"/>
              </a:rPr>
              <a:t>, </a:t>
            </a:r>
            <a:r>
              <a:rPr lang="pl-PL" sz="1400" dirty="0" err="1">
                <a:latin typeface="+mn-lt"/>
              </a:rPr>
              <a:t>workplace</a:t>
            </a:r>
            <a:r>
              <a:rPr lang="pl-PL" sz="1400" dirty="0">
                <a:latin typeface="+mn-lt"/>
              </a:rPr>
              <a:t> </a:t>
            </a:r>
            <a:r>
              <a:rPr lang="pl-PL" sz="1400" dirty="0" err="1">
                <a:latin typeface="+mn-lt"/>
              </a:rPr>
              <a:t>incidents</a:t>
            </a:r>
            <a:r>
              <a:rPr lang="pl-PL" sz="1400" dirty="0">
                <a:latin typeface="+mn-lt"/>
              </a:rPr>
              <a:t>. </a:t>
            </a:r>
            <a:endParaRPr lang="en-AU" sz="1400" dirty="0">
              <a:latin typeface="+mn-lt"/>
            </a:endParaRPr>
          </a:p>
          <a:p>
            <a:r>
              <a:rPr lang="en-US" sz="1400" dirty="0">
                <a:latin typeface="+mn-lt"/>
              </a:rPr>
              <a:t>Often, this information is already available in invoices, accounting, or from production managers.</a:t>
            </a:r>
            <a:endParaRPr lang="en-AU" sz="1400" dirty="0">
              <a:latin typeface="+mn-lt"/>
            </a:endParaRPr>
          </a:p>
          <a:p>
            <a:r>
              <a:rPr lang="en-US" sz="1400" dirty="0">
                <a:latin typeface="+mn-lt"/>
              </a:rPr>
              <a:t>Create your first simple report. It doesn’t need to be perfect. Even a short report that includes:</a:t>
            </a:r>
            <a:r>
              <a:rPr lang="pl-PL" sz="1400" dirty="0">
                <a:latin typeface="+mn-lt"/>
              </a:rPr>
              <a:t> </a:t>
            </a:r>
            <a:r>
              <a:rPr lang="en-US" sz="1400" dirty="0">
                <a:latin typeface="+mn-lt"/>
              </a:rPr>
              <a:t>a few sentences about the company, what you already do for ESG, </a:t>
            </a:r>
            <a:r>
              <a:rPr lang="pl-PL" sz="1400" dirty="0" err="1">
                <a:latin typeface="+mn-lt"/>
              </a:rPr>
              <a:t>basic</a:t>
            </a:r>
            <a:r>
              <a:rPr lang="pl-PL" sz="1400" dirty="0">
                <a:latin typeface="+mn-lt"/>
              </a:rPr>
              <a:t> data, and </a:t>
            </a:r>
            <a:endParaRPr lang="en-AU" sz="1400" dirty="0">
              <a:latin typeface="+mn-lt"/>
            </a:endParaRPr>
          </a:p>
          <a:p>
            <a:pPr lvl="0"/>
            <a:r>
              <a:rPr lang="pl-PL" sz="1400" dirty="0" err="1">
                <a:latin typeface="+mn-lt"/>
              </a:rPr>
              <a:t>areas</a:t>
            </a:r>
            <a:r>
              <a:rPr lang="pl-PL" sz="1400" dirty="0">
                <a:latin typeface="+mn-lt"/>
              </a:rPr>
              <a:t> </a:t>
            </a:r>
            <a:r>
              <a:rPr lang="pl-PL" sz="1400" dirty="0" err="1">
                <a:latin typeface="+mn-lt"/>
              </a:rPr>
              <a:t>you</a:t>
            </a:r>
            <a:r>
              <a:rPr lang="pl-PL" sz="1400" dirty="0">
                <a:latin typeface="+mn-lt"/>
              </a:rPr>
              <a:t> want to </a:t>
            </a:r>
            <a:r>
              <a:rPr lang="pl-PL" sz="1400" dirty="0" err="1">
                <a:latin typeface="+mn-lt"/>
              </a:rPr>
              <a:t>improve</a:t>
            </a:r>
            <a:r>
              <a:rPr lang="pl-PL" sz="1400" dirty="0">
                <a:latin typeface="+mn-lt"/>
              </a:rPr>
              <a:t>.</a:t>
            </a:r>
            <a:endParaRPr lang="en-AU" sz="1400" dirty="0">
              <a:latin typeface="+mn-lt"/>
            </a:endParaRPr>
          </a:p>
          <a:p>
            <a:r>
              <a:rPr lang="en-US" sz="1400" dirty="0">
                <a:latin typeface="+mn-lt"/>
              </a:rPr>
              <a:t>The key is to start now, then refine it over time.</a:t>
            </a:r>
            <a:endParaRPr lang="en-AU" sz="1400" dirty="0">
              <a:latin typeface="+mn-lt"/>
            </a:endParaRPr>
          </a:p>
          <a:p>
            <a:r>
              <a:rPr lang="en-US" sz="1400" dirty="0">
                <a:latin typeface="+mn-lt"/>
              </a:rPr>
              <a:t>Even if ESG reporting is currently mandatory only for large companies in the EU, smaller companies may still face requests from clients, banks, or partners. By starting small, documenting what you already do, and gradually filling the gaps, you can begin ESG reporting without feeling overwhelmed — and you show your clients that you take sustainability seriously.</a:t>
            </a:r>
            <a:endParaRPr lang="en-AU" sz="1400" dirty="0">
              <a:latin typeface="+mn-lt"/>
            </a:endParaRPr>
          </a:p>
          <a:p>
            <a:r>
              <a:rPr lang="en-US" sz="1200" dirty="0"/>
              <a:t> </a:t>
            </a:r>
            <a:endParaRPr lang="en-AU" sz="1200" dirty="0"/>
          </a:p>
          <a:p>
            <a:endParaRPr lang="en-US" sz="1200" dirty="0">
              <a:latin typeface="+mn-lt"/>
            </a:endParaRPr>
          </a:p>
        </p:txBody>
      </p:sp>
    </p:spTree>
    <p:extLst>
      <p:ext uri="{BB962C8B-B14F-4D97-AF65-F5344CB8AC3E}">
        <p14:creationId xmlns:p14="http://schemas.microsoft.com/office/powerpoint/2010/main" val="3828791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5129609"/>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pPr marL="12700" marR="5080">
              <a:lnSpc>
                <a:spcPct val="125000"/>
              </a:lnSpc>
              <a:spcBef>
                <a:spcPts val="100"/>
              </a:spcBef>
            </a:pPr>
            <a:r>
              <a:rPr sz="1600" b="1" i="1" dirty="0">
                <a:solidFill>
                  <a:srgbClr val="007772"/>
                </a:solidFill>
                <a:latin typeface="+mn-lt"/>
                <a:cs typeface="Arial"/>
              </a:rPr>
              <a:t>(Aligned with Related competences (ref.PEARL framework)</a:t>
            </a:r>
            <a:endParaRPr lang="tr-TR" sz="1600" i="1"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0843F0-8D2C-48E0-9E5F-455EE3054287}">
  <ds:schemaRefs>
    <ds:schemaRef ds:uri="http://schemas.microsoft.com/sharepoint/v3/contenttype/forms"/>
  </ds:schemaRefs>
</ds:datastoreItem>
</file>

<file path=customXml/itemProps2.xml><?xml version="1.0" encoding="utf-8"?>
<ds:datastoreItem xmlns:ds="http://schemas.openxmlformats.org/officeDocument/2006/customXml" ds:itemID="{A88013E5-F2DF-4F2E-B722-7B737FD59654}">
  <ds:schemaRefs>
    <ds:schemaRef ds:uri="http://www.w3.org/XML/1998/namespace"/>
    <ds:schemaRef ds:uri="http://schemas.microsoft.com/office/2006/metadata/properties"/>
    <ds:schemaRef ds:uri="http://purl.org/dc/dcmitype/"/>
    <ds:schemaRef ds:uri="http://schemas.microsoft.com/office/2006/documentManagement/types"/>
    <ds:schemaRef ds:uri="115cf526-2a6a-4f3d-b77f-9503221a0c52"/>
    <ds:schemaRef ds:uri="http://purl.org/dc/terms/"/>
    <ds:schemaRef ds:uri="http://purl.org/dc/elements/1.1/"/>
    <ds:schemaRef ds:uri="http://schemas.microsoft.com/office/infopath/2007/PartnerControls"/>
    <ds:schemaRef ds:uri="http://schemas.openxmlformats.org/package/2006/metadata/core-properties"/>
    <ds:schemaRef ds:uri="9f396a6c-d077-45c3-abc4-1fb9acdf963f"/>
  </ds:schemaRefs>
</ds:datastoreItem>
</file>

<file path=customXml/itemProps3.xml><?xml version="1.0" encoding="utf-8"?>
<ds:datastoreItem xmlns:ds="http://schemas.openxmlformats.org/officeDocument/2006/customXml" ds:itemID="{68E0826C-9820-43BD-AD62-856C060815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5cf526-2a6a-4f3d-b77f-9503221a0c52"/>
    <ds:schemaRef ds:uri="9f396a6c-d077-45c3-abc4-1fb9acdf96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460</TotalTime>
  <Words>1490</Words>
  <Application>Microsoft Office PowerPoint</Application>
  <PresentationFormat>Custom</PresentationFormat>
  <Paragraphs>161</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Case Study Identification</vt:lpstr>
      <vt:lpstr>2. Relevant PEARL Curriculum Module(s)</vt:lpstr>
      <vt:lpstr>PowerPoint Presentation</vt:lpstr>
      <vt:lpstr>6. Data, Evidence, and Inputs</vt:lpstr>
      <vt:lpstr>8. Suggested Solution</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Konto Microsoft</cp:lastModifiedBy>
  <cp:revision>26</cp:revision>
  <dcterms:created xsi:type="dcterms:W3CDTF">2026-01-18T12:08:26Z</dcterms:created>
  <dcterms:modified xsi:type="dcterms:W3CDTF">2026-09-25T09:19:12Z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