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63" r:id="rId7"/>
    <p:sldId id="259" r:id="rId8"/>
    <p:sldId id="264" r:id="rId9"/>
    <p:sldId id="261" r:id="rId10"/>
    <p:sldId id="265" r:id="rId11"/>
    <p:sldId id="266" r:id="rId12"/>
    <p:sldId id="262" r:id="rId13"/>
    <p:sldId id="267" r:id="rId14"/>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25T09:19:20.61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12"/>
  </p:normalViewPr>
  <p:slideViewPr>
    <p:cSldViewPr>
      <p:cViewPr varScale="1">
        <p:scale>
          <a:sx n="68" d="100"/>
          <a:sy n="68" d="100"/>
        </p:scale>
        <p:origin x="3186"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0000000-0000-0000-0000-000000000000}"/>
    <pc:docChg chg="modSld">
      <pc:chgData name="" userId="" providerId="" clId="Web-{00000000-0000-0000-0000-000000000000}" dt="2026-09-25T09:15:35.883" v="0" actId="20577"/>
      <pc:docMkLst>
        <pc:docMk/>
      </pc:docMkLst>
      <pc:sldChg chg="modSp">
        <pc:chgData name="" userId="" providerId="" clId="Web-{00000000-0000-0000-0000-000000000000}" dt="2026-09-25T09:15:35.883" v="0" actId="20577"/>
        <pc:sldMkLst>
          <pc:docMk/>
          <pc:sldMk cId="0" sldId="256"/>
        </pc:sldMkLst>
        <pc:spChg chg="mod">
          <ac:chgData name="" userId="" providerId="" clId="Web-{00000000-0000-0000-0000-000000000000}" dt="2026-09-25T09:15:35.883" v="0" actId="20577"/>
          <ac:spMkLst>
            <pc:docMk/>
            <pc:sldMk cId="0" sldId="256"/>
            <ac:spMk id="4" creationId="{00000000-0000-0000-0000-000000000000}"/>
          </ac:spMkLst>
        </pc:spChg>
      </pc:sldChg>
    </pc:docChg>
  </pc:docChgLst>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19:20.610" v="0" actId="20577"/>
      <pc:docMkLst>
        <pc:docMk/>
      </pc:docMkLst>
      <pc:sldChg chg="modSp">
        <pc:chgData name="Con Bartels" userId="S::con_momentumconsulting.ie#ext#@uludagedutr.onmicrosoft.com::b39c679a-0751-4854-99b6-bfece60c7cf0" providerId="AD" clId="Web-{00000000-0000-0000-0000-000000000000}" dt="2026-09-25T09:19:20.610" v="0" actId="20577"/>
        <pc:sldMkLst>
          <pc:docMk/>
          <pc:sldMk cId="0" sldId="267"/>
        </pc:sldMkLst>
        <pc:spChg chg="mod">
          <ac:chgData name="Con Bartels" userId="S::con_momentumconsulting.ie#ext#@uludagedutr.onmicrosoft.com::b39c679a-0751-4854-99b6-bfece60c7cf0" providerId="AD" clId="Web-{00000000-0000-0000-0000-000000000000}" dt="2026-09-25T09:19:20.610" v="0" actId="20577"/>
          <ac:spMkLst>
            <pc:docMk/>
            <pc:sldMk cId="0" sldId="267"/>
            <ac:spMk id="10" creationId="{489B2B4B-DA07-BF25-4341-29ECC7B010E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image" Target="../media/image18.png"/><Relationship Id="rId7" Type="http://schemas.openxmlformats.org/officeDocument/2006/relationships/image" Target="../media/image3.jp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Module 2</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018775"/>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err="1">
                <a:solidFill>
                  <a:srgbClr val="007771"/>
                </a:solidFill>
                <a:latin typeface="+mn-lt"/>
                <a:cs typeface="Arial"/>
              </a:rPr>
              <a:t>Company</a:t>
            </a:r>
            <a:r>
              <a:rPr lang="tr-TR" sz="1600" b="1" spc="-114" dirty="0">
                <a:solidFill>
                  <a:srgbClr val="007771"/>
                </a:solidFill>
                <a:latin typeface="+mn-lt"/>
                <a:cs typeface="Arial"/>
              </a:rPr>
              <a:t> size (</a:t>
            </a:r>
            <a:r>
              <a:rPr lang="tr-TR" sz="1600" b="1" spc="-114" dirty="0" err="1">
                <a:solidFill>
                  <a:srgbClr val="007771"/>
                </a:solidFill>
                <a:latin typeface="+mn-lt"/>
                <a:cs typeface="Arial"/>
              </a:rPr>
              <a:t>micro</a:t>
            </a:r>
            <a:r>
              <a:rPr lang="tr-TR" sz="1600" b="1" spc="-114" dirty="0">
                <a:solidFill>
                  <a:srgbClr val="007771"/>
                </a:solidFill>
                <a:latin typeface="+mn-lt"/>
                <a:cs typeface="Arial"/>
              </a:rPr>
              <a:t> / </a:t>
            </a:r>
            <a:r>
              <a:rPr lang="tr-TR" sz="1600" b="1" spc="-114" dirty="0" err="1">
                <a:solidFill>
                  <a:srgbClr val="007771"/>
                </a:solidFill>
                <a:latin typeface="+mn-lt"/>
                <a:cs typeface="Arial"/>
              </a:rPr>
              <a:t>small</a:t>
            </a:r>
            <a:r>
              <a:rPr lang="tr-TR" sz="1600" b="1" spc="-114" dirty="0">
                <a:solidFill>
                  <a:srgbClr val="007771"/>
                </a:solidFill>
                <a:latin typeface="+mn-lt"/>
                <a:cs typeface="Arial"/>
              </a:rPr>
              <a:t> / </a:t>
            </a:r>
            <a:r>
              <a:rPr lang="tr-TR" sz="1600" b="1" spc="-114" dirty="0" err="1">
                <a:solidFill>
                  <a:srgbClr val="007771"/>
                </a:solidFill>
                <a:latin typeface="+mn-lt"/>
                <a:cs typeface="Arial"/>
              </a:rPr>
              <a:t>medium</a:t>
            </a:r>
            <a:r>
              <a:rPr lang="tr-TR" sz="1600" b="1" spc="-114" dirty="0">
                <a:solidFill>
                  <a:srgbClr val="007771"/>
                </a:solidFill>
                <a:latin typeface="+mn-lt"/>
                <a:cs typeface="Arial"/>
              </a:rPr>
              <a:t>):</a:t>
            </a:r>
          </a:p>
          <a:p>
            <a:pPr marL="12700">
              <a:lnSpc>
                <a:spcPct val="100000"/>
              </a:lnSpc>
              <a:spcBef>
                <a:spcPts val="100"/>
              </a:spcBef>
            </a:pPr>
            <a:r>
              <a:rPr lang="en-IE" sz="1600" spc="-114" dirty="0">
                <a:solidFill>
                  <a:srgbClr val="007771"/>
                </a:solidFill>
                <a:latin typeface="+mn-lt"/>
                <a:cs typeface="Arial"/>
              </a:rPr>
              <a:t>Small / Medium (c.60 direct employees; +50 partner organic farms)</a:t>
            </a: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endParaRPr sz="1600" dirty="0">
              <a:latin typeface="+mn-lt"/>
              <a:cs typeface="Arial"/>
            </a:endParaRPr>
          </a:p>
          <a:p>
            <a:pPr>
              <a:lnSpc>
                <a:spcPct val="100000"/>
              </a:lnSpc>
            </a:pPr>
            <a:r>
              <a:rPr lang="en-IE" sz="1600" spc="-25" dirty="0">
                <a:solidFill>
                  <a:srgbClr val="007771"/>
                </a:solidFill>
                <a:latin typeface="+mn-lt"/>
                <a:cs typeface="Arial"/>
              </a:rPr>
              <a:t>Family-owned (Cleary family, founded 1987 by Jack Cleary)</a:t>
            </a: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lnSpc>
                <a:spcPct val="100000"/>
              </a:lnSpc>
            </a:pPr>
            <a:r>
              <a:rPr lang="en-IE" sz="1600" spc="-10" dirty="0">
                <a:solidFill>
                  <a:srgbClr val="007771"/>
                </a:solidFill>
                <a:latin typeface="+mn-lt"/>
                <a:cs typeface="Arial"/>
              </a:rPr>
              <a:t>International (Ireland, UK and selected export markets including Singapore and Hong Kong)</a:t>
            </a: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sp>
        <p:nvSpPr>
          <p:cNvPr id="25" name="Dikdörtgen 24"/>
          <p:cNvSpPr/>
          <p:nvPr/>
        </p:nvSpPr>
        <p:spPr>
          <a:xfrm>
            <a:off x="1504240" y="4121139"/>
            <a:ext cx="5710321" cy="4058932"/>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p>
          <a:p>
            <a:pPr lvl="0">
              <a:lnSpc>
                <a:spcPct val="120000"/>
              </a:lnSpc>
              <a:buSzPts val="1000"/>
              <a:tabLst>
                <a:tab pos="457200" algn="l"/>
              </a:tabLst>
            </a:pPr>
            <a:r>
              <a:rPr lang="en-IE" dirty="0">
                <a:solidFill>
                  <a:schemeClr val="tx1"/>
                </a:solidFill>
                <a:latin typeface="Calibri" charset="0"/>
                <a:ea typeface="Calibri" charset="0"/>
                <a:cs typeface="Times New Roman" charset="0"/>
              </a:rPr>
              <a:t>From Family Values to Formal ESG Vision – Glenisk’s Governance and Onboarding Journey</a:t>
            </a: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IE">
                <a:solidFill>
                  <a:schemeClr val="tx1"/>
                </a:solidFill>
                <a:latin typeface="Calibri" charset="0"/>
                <a:ea typeface="Calibri" charset="0"/>
                <a:cs typeface="Times New Roman" charset="0"/>
              </a:rPr>
              <a:t>Momentum (</a:t>
            </a:r>
            <a:r>
              <a:rPr lang="en-IE" dirty="0">
                <a:solidFill>
                  <a:schemeClr val="tx1"/>
                </a:solidFill>
                <a:latin typeface="Calibri" charset="0"/>
                <a:ea typeface="Calibri" charset="0"/>
                <a:cs typeface="Times New Roman" charset="0"/>
              </a:rPr>
              <a:t>MMS)</a:t>
            </a: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IE" dirty="0">
                <a:solidFill>
                  <a:schemeClr val="tx1"/>
                </a:solidFill>
                <a:latin typeface="Calibri" charset="0"/>
                <a:ea typeface="Calibri" charset="0"/>
                <a:cs typeface="Times New Roman" charset="0"/>
              </a:rPr>
              <a:t>Ireland</a:t>
            </a: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IE" dirty="0">
                <a:solidFill>
                  <a:schemeClr val="tx1"/>
                </a:solidFill>
                <a:latin typeface="Calibri" charset="0"/>
                <a:ea typeface="Calibri" charset="0"/>
                <a:cs typeface="Times New Roman" charset="0"/>
              </a:rPr>
              <a:t>Food &amp; Beverage Manufacturing – Organic Dairy</a:t>
            </a: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p:txBody>
      </p:sp>
      <p:sp>
        <p:nvSpPr>
          <p:cNvPr id="26" name="Dikdörtgen 25"/>
          <p:cNvSpPr/>
          <p:nvPr/>
        </p:nvSpPr>
        <p:spPr>
          <a:xfrm>
            <a:off x="1504240" y="70000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1400383"/>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r>
              <a:rPr lang="en-IE" sz="1400" dirty="0">
                <a:solidFill>
                  <a:srgbClr val="404040"/>
                </a:solidFill>
                <a:latin typeface="+mn-lt"/>
                <a:cs typeface="Arial"/>
              </a:rPr>
              <a:t>How a family-owned Irish SME translates founder values into a structured ESG vision with formal team responsibilities, stakeholder engagement and a public commitments framework. The central dilemma: how to onboard internal decision-makers and external stakeholders into a shared vision, especially after a major operational disruption.</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7352" y="6796632"/>
            <a:ext cx="5965498" cy="185691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r>
              <a:rPr lang="en-IE" sz="1400" dirty="0">
                <a:solidFill>
                  <a:srgbClr val="404040"/>
                </a:solidFill>
                <a:latin typeface="+mn-lt"/>
                <a:cs typeface="Arial"/>
              </a:rPr>
              <a:t>Most European family SMEs operate on implicit founder values but lack formal governance, defined ESG roles, written objectives, or systematic stakeholder engagement. Glenisk shows how a comparable Irish SME documented explicit commitments, restructured ownership across generations, and built a durable ESG vision. Directly transferable to other family-owned manufacturers.</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27352" y="8487718"/>
            <a:ext cx="6049642" cy="185691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lnSpc>
                <a:spcPct val="100000"/>
              </a:lnSpc>
              <a:spcBef>
                <a:spcPts val="100"/>
              </a:spcBef>
            </a:pPr>
            <a:r>
              <a:rPr lang="en-IE" sz="1400" b="1" dirty="0">
                <a:solidFill>
                  <a:srgbClr val="404040"/>
                </a:solidFill>
                <a:latin typeface="+mn-lt"/>
                <a:cs typeface="Arial"/>
              </a:rPr>
              <a:t>Knowledge: </a:t>
            </a:r>
            <a:r>
              <a:rPr lang="en-IE" sz="1400" dirty="0">
                <a:solidFill>
                  <a:srgbClr val="404040"/>
                </a:solidFill>
                <a:latin typeface="+mn-lt"/>
                <a:cs typeface="Arial"/>
              </a:rPr>
              <a:t>What an ESG vision and MOAL framework consist of; how OKRs translate vision into measurable action; basic principles of ESG governance in family-owned businesses.</a:t>
            </a:r>
          </a:p>
          <a:p>
            <a:pPr marL="12700">
              <a:lnSpc>
                <a:spcPct val="100000"/>
              </a:lnSpc>
              <a:spcBef>
                <a:spcPts val="100"/>
              </a:spcBef>
            </a:pPr>
            <a:r>
              <a:rPr lang="en-IE" sz="1400" b="1" dirty="0">
                <a:solidFill>
                  <a:srgbClr val="404040"/>
                </a:solidFill>
                <a:latin typeface="+mn-lt"/>
                <a:cs typeface="Arial"/>
              </a:rPr>
              <a:t>Skills: </a:t>
            </a:r>
            <a:r>
              <a:rPr lang="en-IE" sz="1400" dirty="0">
                <a:solidFill>
                  <a:srgbClr val="404040"/>
                </a:solidFill>
                <a:latin typeface="+mn-lt"/>
                <a:cs typeface="Arial"/>
              </a:rPr>
              <a:t>Drafting an ESG vision statement; mapping internal and external stakeholders; defining ESG team roles; building a milestones plan and OKRs.</a:t>
            </a:r>
          </a:p>
          <a:p>
            <a:pPr marL="12700">
              <a:lnSpc>
                <a:spcPct val="100000"/>
              </a:lnSpc>
              <a:spcBef>
                <a:spcPts val="100"/>
              </a:spcBef>
            </a:pPr>
            <a:r>
              <a:rPr lang="en-IE" sz="1400" b="1" dirty="0">
                <a:solidFill>
                  <a:srgbClr val="404040"/>
                </a:solidFill>
                <a:latin typeface="+mn-lt"/>
                <a:cs typeface="Arial"/>
              </a:rPr>
              <a:t>Attitudes: </a:t>
            </a:r>
            <a:r>
              <a:rPr lang="en-IE" sz="1400" dirty="0">
                <a:solidFill>
                  <a:srgbClr val="404040"/>
                </a:solidFill>
                <a:latin typeface="+mn-lt"/>
                <a:cs typeface="Arial"/>
              </a:rPr>
              <a:t>Recognising ESG vision as leadership responsibility, not a CSR side-task; valuing structured onboarding of staff and successors; treating stakeholders as active participants in the vision.</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2136482"/>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endParaRPr sz="1600" dirty="0">
              <a:latin typeface="+mn-lt"/>
              <a:cs typeface="Arial"/>
            </a:endParaRPr>
          </a:p>
          <a:p>
            <a:pPr>
              <a:lnSpc>
                <a:spcPct val="100000"/>
              </a:lnSpc>
              <a:spcBef>
                <a:spcPts val="1170"/>
              </a:spcBef>
            </a:pPr>
            <a:r>
              <a:rPr lang="en-IE" sz="1600" dirty="0">
                <a:latin typeface="+mn-lt"/>
                <a:cs typeface="Arial"/>
              </a:rPr>
              <a:t>Module 2 – ESG Onboarding, Vision and Responsibility</a:t>
            </a:r>
          </a:p>
          <a:p>
            <a:pPr marL="12700">
              <a:lnSpc>
                <a:spcPct val="100000"/>
              </a:lnSpc>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r>
              <a:rPr lang="en-IE" sz="1600" dirty="0">
                <a:latin typeface="+mn-lt"/>
                <a:cs typeface="Arial"/>
              </a:rPr>
              <a:t>Module 4 – ESG Strategy and Implementation; Module 5 – Reporting, Communication and Branding</a:t>
            </a: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09" y="583030"/>
            <a:ext cx="6788321" cy="10130979"/>
          </a:xfrm>
          <a:prstGeom prst="rect">
            <a:avLst/>
          </a:prstGeom>
        </p:spPr>
        <p:txBody>
          <a:bodyPr vert="horz" wrap="square" lIns="0" tIns="177800" rIns="0" bIns="0" rtlCol="0">
            <a:spAutoFit/>
          </a:bodyPr>
          <a:lstStyle/>
          <a:p>
            <a:pPr marL="12700">
              <a:lnSpc>
                <a:spcPct val="100000"/>
              </a:lnSpc>
              <a:spcBef>
                <a:spcPts val="1400"/>
              </a:spcBef>
            </a:pPr>
            <a:r>
              <a:rPr sz="2800" b="0" dirty="0">
                <a:latin typeface="+mn-lt"/>
              </a:rPr>
              <a:t>4. Case Context and Background</a:t>
            </a:r>
          </a:p>
          <a:p>
            <a:pPr marL="186690">
              <a:lnSpc>
                <a:spcPct val="100000"/>
              </a:lnSpc>
              <a:spcBef>
                <a:spcPts val="980"/>
              </a:spcBef>
            </a:pPr>
            <a:r>
              <a:rPr sz="1800" b="0" dirty="0">
                <a:solidFill>
                  <a:srgbClr val="000000"/>
                </a:solidFill>
                <a:latin typeface="+mn-lt"/>
              </a:rPr>
              <a:t>Provide a concise but concrete description of the SME’s situation:</a:t>
            </a:r>
            <a:endParaRPr lang="tr-TR" sz="1800" b="0" dirty="0">
              <a:latin typeface="+mn-lt"/>
            </a:endParaRPr>
          </a:p>
          <a:p>
            <a:pPr marL="186690">
              <a:lnSpc>
                <a:spcPct val="100000"/>
              </a:lnSpc>
              <a:spcBef>
                <a:spcPts val="980"/>
              </a:spcBef>
            </a:pPr>
            <a:r>
              <a:rPr lang="tr-TR" sz="1400" b="0" i="1" dirty="0">
                <a:solidFill>
                  <a:schemeClr val="tx1"/>
                </a:solidFill>
                <a:latin typeface="+mn-lt"/>
                <a:cs typeface="Geneva"/>
              </a:rPr>
              <a:t>(</a:t>
            </a:r>
            <a:r>
              <a:rPr sz="1400" b="0" i="1" dirty="0">
                <a:solidFill>
                  <a:schemeClr val="tx1"/>
                </a:solidFill>
                <a:latin typeface="+mn-lt"/>
                <a:cs typeface="Geneva"/>
              </a:rPr>
              <a:t>Business model and core activities</a:t>
            </a:r>
            <a:r>
              <a:rPr lang="tr-TR" sz="1400" b="0" i="1" dirty="0">
                <a:solidFill>
                  <a:schemeClr val="tx1"/>
                </a:solidFill>
                <a:latin typeface="+mn-lt"/>
                <a:cs typeface="Geneva"/>
              </a:rPr>
              <a:t>, </a:t>
            </a:r>
            <a:r>
              <a:rPr sz="1400" b="0" i="1" dirty="0">
                <a:solidFill>
                  <a:schemeClr val="tx1"/>
                </a:solidFill>
                <a:latin typeface="+mn-lt"/>
                <a:cs typeface="Geneva"/>
              </a:rPr>
              <a:t>ESG maturity level at the start of the case</a:t>
            </a:r>
            <a:r>
              <a:rPr lang="tr-TR" sz="1400" b="0" i="1" dirty="0">
                <a:solidFill>
                  <a:schemeClr val="tx1"/>
                </a:solidFill>
                <a:latin typeface="+mn-lt"/>
                <a:cs typeface="Geneva"/>
              </a:rPr>
              <a:t>, </a:t>
            </a:r>
            <a:r>
              <a:rPr sz="1400" b="0" i="1" dirty="0">
                <a:solidFill>
                  <a:schemeClr val="tx1"/>
                </a:solidFill>
                <a:latin typeface="+mn-lt"/>
                <a:cs typeface="Geneva"/>
              </a:rPr>
              <a:t>Regulatory, market, or stakeholder pressure (if any)</a:t>
            </a:r>
            <a:r>
              <a:rPr lang="tr-TR" sz="1400" b="0" i="1" dirty="0">
                <a:solidFill>
                  <a:schemeClr val="tx1"/>
                </a:solidFill>
                <a:latin typeface="+mn-lt"/>
                <a:cs typeface="Geneva"/>
              </a:rPr>
              <a:t>, </a:t>
            </a:r>
            <a:r>
              <a:rPr sz="1400" b="0" i="1" dirty="0">
                <a:solidFill>
                  <a:schemeClr val="tx1"/>
                </a:solidFill>
                <a:latin typeface="+mn-lt"/>
                <a:cs typeface="Geneva"/>
              </a:rPr>
              <a:t>Key internal constraints (resources, knowledge, resistance, finance)</a:t>
            </a:r>
            <a:endParaRPr lang="tr-TR" sz="1400" b="0" i="1" dirty="0">
              <a:solidFill>
                <a:schemeClr val="tx1"/>
              </a:solidFill>
              <a:latin typeface="+mn-lt"/>
              <a:cs typeface="Geneva"/>
            </a:endParaRPr>
          </a:p>
          <a:p>
            <a:pPr marL="186690">
              <a:lnSpc>
                <a:spcPct val="100000"/>
              </a:lnSpc>
              <a:spcBef>
                <a:spcPts val="980"/>
              </a:spcBef>
            </a:pPr>
            <a:r>
              <a:rPr lang="en-IE" sz="1400" b="0" dirty="0">
                <a:solidFill>
                  <a:schemeClr val="tx1"/>
                </a:solidFill>
                <a:latin typeface="+mn-lt"/>
                <a:cs typeface="Geneva"/>
              </a:rPr>
              <a:t>Glenisk Ltd. is a family-owned organic dairy producer based in Killeigh, County Offaly. Founded in 1987 by Jack Cleary on the family farm, the company today operates from a BRC AA-accredited manufacturing site, employs approximately 60 people directly and works with around 50 small organic family farms across Ireland to source organic cows’ and goats’ milk.</a:t>
            </a:r>
          </a:p>
          <a:p>
            <a:pPr marL="186690">
              <a:lnSpc>
                <a:spcPct val="100000"/>
              </a:lnSpc>
              <a:spcBef>
                <a:spcPts val="980"/>
              </a:spcBef>
            </a:pPr>
            <a:r>
              <a:rPr lang="en-IE" sz="1400" b="0" dirty="0">
                <a:solidFill>
                  <a:schemeClr val="tx1"/>
                </a:solidFill>
                <a:latin typeface="+mn-lt"/>
                <a:cs typeface="Geneva"/>
              </a:rPr>
              <a:t>Following Jack Cleary’s death in 1995, the second generation – led by managing director Vincent Cleary and chief financial officer Gerard Cleary – took over a business in serious financial difficulty. Their first major strategic decision became the foundational ESG vision act: in the same year they converted production fully to organic, becoming Ireland’s first organic dairy brand at scale.</a:t>
            </a:r>
          </a:p>
          <a:p>
            <a:pPr marL="186690">
              <a:lnSpc>
                <a:spcPct val="100000"/>
              </a:lnSpc>
              <a:spcBef>
                <a:spcPts val="980"/>
              </a:spcBef>
            </a:pPr>
            <a:r>
              <a:rPr lang="en-IE" sz="1400" b="0" dirty="0">
                <a:solidFill>
                  <a:schemeClr val="tx1"/>
                </a:solidFill>
                <a:latin typeface="+mn-lt"/>
                <a:cs typeface="Geneva"/>
              </a:rPr>
              <a:t>Governance was redesigned alongside vision. Faced with ten siblings holding equity stakes, the family restructured ownership, halving the shareholder count and uniting the remaining family </a:t>
            </a:r>
            <a:r>
              <a:rPr lang="en-IE" sz="1600" b="0" dirty="0">
                <a:solidFill>
                  <a:schemeClr val="tx1"/>
                </a:solidFill>
                <a:latin typeface="+mn-lt"/>
                <a:cs typeface="Geneva"/>
              </a:rPr>
              <a:t>members</a:t>
            </a:r>
            <a:r>
              <a:rPr lang="en-IE" sz="1400" b="0" dirty="0">
                <a:solidFill>
                  <a:schemeClr val="tx1"/>
                </a:solidFill>
                <a:latin typeface="+mn-lt"/>
                <a:cs typeface="Geneva"/>
              </a:rPr>
              <a:t> behind a single business strategy. This is a clear example of an SME building both vision and governance discipline before formal ESG terminology was in use.</a:t>
            </a:r>
          </a:p>
          <a:p>
            <a:pPr marL="186690">
              <a:lnSpc>
                <a:spcPct val="100000"/>
              </a:lnSpc>
              <a:spcBef>
                <a:spcPts val="980"/>
              </a:spcBef>
            </a:pPr>
            <a:r>
              <a:rPr lang="en-IE" sz="1400" b="0" dirty="0">
                <a:solidFill>
                  <a:schemeClr val="tx1"/>
                </a:solidFill>
                <a:latin typeface="+mn-lt"/>
                <a:cs typeface="Geneva"/>
              </a:rPr>
              <a:t>Over three decades the company built an explicit, public “10 Commitments” framework covering tasty products, organic integrity, nutrition, recyclable packaging, quality, community, employee reward, climate, farmer support and animal welfare. Glenisk became one of the first verified members of Bord Bia’s Origin Green programme and now holds Gold Tier membership. Sustainability initiatives include on-site wind and solar generation, reed-bed waste-water management, electric vehicles, near-elimination of waste to landfill, a FoodCloud partnership for surplus redeployment, Repak membership, and a tree-planting partnership of more than 2,000,000 native trees in Ireland and Africa.</a:t>
            </a:r>
          </a:p>
          <a:p>
            <a:pPr marL="186690">
              <a:lnSpc>
                <a:spcPct val="100000"/>
              </a:lnSpc>
              <a:spcBef>
                <a:spcPts val="980"/>
              </a:spcBef>
            </a:pPr>
            <a:r>
              <a:rPr lang="en-IE" sz="1400" b="0" dirty="0">
                <a:solidFill>
                  <a:schemeClr val="tx1"/>
                </a:solidFill>
                <a:latin typeface="+mn-lt"/>
                <a:cs typeface="Geneva"/>
              </a:rPr>
              <a:t>On 11 September 2021, Glenisk’s main production facility was destroyed by fire. The company chose to use the rebuild as a re-onboarding moment: every aspect of operations – packaging, climate strategy, supplier engagement, internal roles and external communication – was re-examined against the 10 Commitments. The new facility introduced certified carbon-neutral packaging and accelerated decarbonisation work; the case is therefore not only a vision story but also a resilience and ESG-governance case under acute stress.</a:t>
            </a:r>
          </a:p>
          <a:p>
            <a:pPr marL="186690">
              <a:lnSpc>
                <a:spcPct val="100000"/>
              </a:lnSpc>
              <a:spcBef>
                <a:spcPts val="980"/>
              </a:spcBef>
            </a:pPr>
            <a:r>
              <a:rPr lang="en-IE" sz="1400" b="0" dirty="0">
                <a:solidFill>
                  <a:schemeClr val="tx1"/>
                </a:solidFill>
                <a:latin typeface="+mn-lt"/>
                <a:cs typeface="Geneva"/>
              </a:rPr>
              <a:t>By 2026, Glenisk’s ESG vision is reflected in product innovation (organic, no-added-sugar, high-protein), packaging redesign, community partnerships (Offaly GAA, Camogie and LGFA), and international export including Singapore and Hong Kong. The case provides a rare publicly documented Irish SME example of vision, responsibility and onboarding across two generations of family ownership and a major operational disruption.</a:t>
            </a:r>
          </a:p>
        </p:txBody>
      </p:sp>
      <p:pic>
        <p:nvPicPr>
          <p:cNvPr id="17" name="object 17"/>
          <p:cNvPicPr/>
          <p:nvPr/>
        </p:nvPicPr>
        <p:blipFill>
          <a:blip r:embed="rId5" cstate="print"/>
          <a:stretch>
            <a:fillRect/>
          </a:stretch>
        </p:blipFill>
        <p:spPr>
          <a:xfrm>
            <a:off x="7183224" y="10278840"/>
            <a:ext cx="184452" cy="95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5. ESG Challenge / Problem Statement</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3816919"/>
            <a:ext cx="6248399" cy="542924"/>
          </a:xfrm>
          <a:prstGeom prst="rect">
            <a:avLst/>
          </a:prstGeom>
        </p:spPr>
      </p:pic>
      <p:sp>
        <p:nvSpPr>
          <p:cNvPr id="12" name="object 12"/>
          <p:cNvSpPr txBox="1"/>
          <p:nvPr/>
        </p:nvSpPr>
        <p:spPr>
          <a:xfrm>
            <a:off x="58461" y="3867480"/>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Tasks for Learners</a:t>
            </a:r>
            <a:endParaRPr sz="2600" dirty="0">
              <a:latin typeface="+mn-lt"/>
              <a:cs typeface="Arial"/>
            </a:endParaRPr>
          </a:p>
          <a:p>
            <a:pPr marL="175895">
              <a:lnSpc>
                <a:spcPct val="100000"/>
              </a:lnSpc>
              <a:spcBef>
                <a:spcPts val="1260"/>
              </a:spcBef>
            </a:pPr>
            <a:r>
              <a:rPr sz="1600" b="1" dirty="0">
                <a:latin typeface="+mn-lt"/>
                <a:cs typeface="Arial"/>
              </a:rPr>
              <a:t>Three tasks for participants to complete</a:t>
            </a:r>
            <a:endParaRPr sz="1600" dirty="0">
              <a:latin typeface="+mn-lt"/>
              <a:cs typeface="Arial"/>
            </a:endParaRPr>
          </a:p>
        </p:txBody>
      </p:sp>
      <p:sp>
        <p:nvSpPr>
          <p:cNvPr id="13" name="object 13"/>
          <p:cNvSpPr txBox="1"/>
          <p:nvPr/>
        </p:nvSpPr>
        <p:spPr>
          <a:xfrm>
            <a:off x="245564" y="4770229"/>
            <a:ext cx="3214092" cy="5752151"/>
          </a:xfrm>
          <a:prstGeom prst="rect">
            <a:avLst/>
          </a:prstGeom>
        </p:spPr>
        <p:txBody>
          <a:bodyPr vert="horz" wrap="square" lIns="0" tIns="58419" rIns="0" bIns="0" rtlCol="0">
            <a:spAutoFit/>
          </a:bodyPr>
          <a:lstStyle/>
          <a:p>
            <a:pPr marL="12700">
              <a:lnSpc>
                <a:spcPct val="115000"/>
              </a:lnSpc>
              <a:spcBef>
                <a:spcPts val="100"/>
              </a:spcBef>
            </a:pPr>
            <a:r>
              <a:rPr lang="en-IE" sz="1600" b="1" dirty="0">
                <a:solidFill>
                  <a:srgbClr val="404040"/>
                </a:solidFill>
                <a:latin typeface="+mn-lt"/>
                <a:cs typeface="Geneva"/>
              </a:rPr>
              <a:t>Task 1 – ESG Vision &amp; MOAL Framework</a:t>
            </a:r>
          </a:p>
          <a:p>
            <a:pPr marL="12700">
              <a:lnSpc>
                <a:spcPct val="115000"/>
              </a:lnSpc>
              <a:spcBef>
                <a:spcPts val="200"/>
              </a:spcBef>
            </a:pPr>
            <a:r>
              <a:rPr lang="en-IE" sz="1400" dirty="0">
                <a:solidFill>
                  <a:srgbClr val="404040"/>
                </a:solidFill>
                <a:latin typeface="+mn-lt"/>
                <a:cs typeface="Geneva"/>
              </a:rPr>
              <a:t>Translate the founder’s informal values into a one-page ESG Vision Statement and a MOAL framework (Mission, Objectives, Aspirations, Long-term goals). Use Glenisk’s “10 Commitments” as a reference model. Identify which of your SME’s informal practices belong under each ESG pillar (E, S, G) and how the vision will be communicated internally.</a:t>
            </a:r>
          </a:p>
          <a:p>
            <a:pPr marL="12700">
              <a:lnSpc>
                <a:spcPct val="115000"/>
              </a:lnSpc>
              <a:spcBef>
                <a:spcPts val="500"/>
              </a:spcBef>
            </a:pPr>
            <a:r>
              <a:rPr lang="en-IE" sz="1600" b="1" dirty="0">
                <a:solidFill>
                  <a:srgbClr val="404040"/>
                </a:solidFill>
                <a:latin typeface="+mn-lt"/>
                <a:cs typeface="Geneva"/>
              </a:rPr>
              <a:t>Task 2 – Internal &amp; External Stakeholder Analysis</a:t>
            </a:r>
          </a:p>
          <a:p>
            <a:pPr marL="12700">
              <a:lnSpc>
                <a:spcPct val="115000"/>
              </a:lnSpc>
              <a:spcBef>
                <a:spcPts val="200"/>
              </a:spcBef>
            </a:pPr>
            <a:r>
              <a:rPr lang="en-IE" sz="1400" dirty="0">
                <a:solidFill>
                  <a:srgbClr val="404040"/>
                </a:solidFill>
                <a:latin typeface="+mn-lt"/>
                <a:cs typeface="Geneva"/>
              </a:rPr>
              <a:t>Map the SME’s internal stakeholders (owners, family successors, ESG lead, operations staff, sales) and external stakeholders (suppliers, customers/retailers, regulators, certifiers, community, NGOs). For each group, define their influence and interest in ESG, what they currently know about the company’s vision, and how they should be onboarded.</a:t>
            </a:r>
          </a:p>
        </p:txBody>
      </p:sp>
      <p:sp>
        <p:nvSpPr>
          <p:cNvPr id="14" name="object 14"/>
          <p:cNvSpPr txBox="1"/>
          <p:nvPr/>
        </p:nvSpPr>
        <p:spPr>
          <a:xfrm>
            <a:off x="3459656" y="4770229"/>
            <a:ext cx="3565999" cy="3142719"/>
          </a:xfrm>
          <a:prstGeom prst="rect">
            <a:avLst/>
          </a:prstGeom>
        </p:spPr>
        <p:txBody>
          <a:bodyPr vert="horz" wrap="square" lIns="0" tIns="58419" rIns="0" bIns="0" rtlCol="0">
            <a:spAutoFit/>
          </a:bodyPr>
          <a:lstStyle/>
          <a:p>
            <a:pPr marL="12700">
              <a:lnSpc>
                <a:spcPct val="115000"/>
              </a:lnSpc>
              <a:spcBef>
                <a:spcPts val="100"/>
              </a:spcBef>
            </a:pPr>
            <a:r>
              <a:rPr lang="en-IE" sz="1600" b="1" dirty="0">
                <a:solidFill>
                  <a:srgbClr val="404040"/>
                </a:solidFill>
                <a:latin typeface="+mn-lt"/>
                <a:cs typeface="Geneva"/>
              </a:rPr>
              <a:t>Task 3 – ESG Milestones Plan &amp; OKRs</a:t>
            </a:r>
          </a:p>
          <a:p>
            <a:pPr marL="12700">
              <a:lnSpc>
                <a:spcPct val="115000"/>
              </a:lnSpc>
              <a:spcBef>
                <a:spcPts val="200"/>
              </a:spcBef>
            </a:pPr>
            <a:r>
              <a:rPr lang="en-IE" sz="1400" dirty="0">
                <a:solidFill>
                  <a:srgbClr val="404040"/>
                </a:solidFill>
                <a:latin typeface="+mn-lt"/>
                <a:cs typeface="Geneva"/>
              </a:rPr>
              <a:t>Draft a 24-month ESG Milestones Plan with at least one milestone per pillar (E, S, G) and define five OKRs (Objectives and Key Results) that operationalise the vision. For each Objective, write 2–3 Key Results that are specific, measurable and time-bound. Indicate which internal role is accountable for each.</a:t>
            </a:r>
          </a:p>
          <a:p>
            <a:pPr marL="12700">
              <a:lnSpc>
                <a:spcPct val="115000"/>
              </a:lnSpc>
              <a:spcBef>
                <a:spcPts val="500"/>
              </a:spcBef>
            </a:pPr>
            <a:r>
              <a:rPr lang="en-IE" sz="1400" b="1" dirty="0">
                <a:solidFill>
                  <a:srgbClr val="404040"/>
                </a:solidFill>
                <a:latin typeface="+mn-lt"/>
                <a:cs typeface="Geneva"/>
              </a:rPr>
              <a:t>Tip: </a:t>
            </a:r>
            <a:r>
              <a:rPr lang="en-IE" sz="1400" i="1" dirty="0">
                <a:solidFill>
                  <a:srgbClr val="404040"/>
                </a:solidFill>
                <a:latin typeface="+mn-lt"/>
                <a:cs typeface="Geneva"/>
              </a:rPr>
              <a:t>Use Glenisk’s post-fire (2021) rebuild as a structured case for how a disruption can serve as a re-onboarding opportunity for owners, staff and suppliers.</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3381695"/>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Imagine you are advising the founder of a similar Irish family-owned organic food SME in 2026.</a:t>
            </a:r>
            <a:endParaRPr lang="tr-TR" sz="1600" dirty="0">
              <a:latin typeface="+mn-lt"/>
              <a:cs typeface="Arial"/>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5500000"/>
            <a:ext cx="6248399" cy="542924"/>
          </a:xfrm>
          <a:prstGeom prst="rect">
            <a:avLst/>
          </a:prstGeom>
        </p:spPr>
      </p:pic>
      <p:sp>
        <p:nvSpPr>
          <p:cNvPr id="12" name="object 12"/>
          <p:cNvSpPr txBox="1"/>
          <p:nvPr/>
        </p:nvSpPr>
        <p:spPr>
          <a:xfrm>
            <a:off x="82351" y="5514174"/>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Canonical M2 tools applied in this case</a:t>
            </a:r>
            <a:endParaRPr sz="1600" dirty="0">
              <a:latin typeface="+mn-lt"/>
              <a:cs typeface="Arial"/>
            </a:endParaRPr>
          </a:p>
        </p:txBody>
      </p:sp>
      <p:sp>
        <p:nvSpPr>
          <p:cNvPr id="13" name="object 13"/>
          <p:cNvSpPr txBox="1"/>
          <p:nvPr/>
        </p:nvSpPr>
        <p:spPr>
          <a:xfrm>
            <a:off x="245564" y="6300000"/>
            <a:ext cx="3214092" cy="3837781"/>
          </a:xfrm>
          <a:prstGeom prst="rect">
            <a:avLst/>
          </a:prstGeom>
        </p:spPr>
        <p:txBody>
          <a:bodyPr vert="horz" wrap="square" lIns="0" tIns="58419" rIns="0" bIns="0" rtlCol="0">
            <a:spAutoFit/>
          </a:bodyPr>
          <a:lstStyle/>
          <a:p>
            <a:pPr marL="184150" indent="-171450">
              <a:lnSpc>
                <a:spcPct val="115000"/>
              </a:lnSpc>
              <a:spcBef>
                <a:spcPts val="300"/>
              </a:spcBef>
              <a:buFont typeface="Arial" charset="0"/>
              <a:buChar char="•"/>
            </a:pPr>
            <a:r>
              <a:rPr lang="en-IE" sz="1400" b="1" i="1" dirty="0">
                <a:latin typeface="+mn-lt"/>
                <a:cs typeface="Geneva"/>
              </a:rPr>
              <a:t>Onboarding Tool for Internal Decision-Makers (M2) </a:t>
            </a:r>
            <a:r>
              <a:rPr lang="en-IE" sz="1400" dirty="0">
                <a:latin typeface="+mn-lt"/>
                <a:cs typeface="Geneva"/>
              </a:rPr>
              <a:t>secures explicit ownership commitment to a written ESG vision and ensures successors are formally onboarded; mirrors how the Cleary second generation united around the 1995 organic conversion.</a:t>
            </a:r>
          </a:p>
          <a:p>
            <a:pPr marL="184150" indent="-171450">
              <a:lnSpc>
                <a:spcPct val="115000"/>
              </a:lnSpc>
              <a:spcBef>
                <a:spcPts val="300"/>
              </a:spcBef>
              <a:buFont typeface="Arial" charset="0"/>
              <a:buChar char="•"/>
            </a:pPr>
            <a:r>
              <a:rPr lang="en-IE" sz="1400" b="1" i="1" dirty="0">
                <a:latin typeface="+mn-lt"/>
                <a:cs typeface="Geneva"/>
              </a:rPr>
              <a:t>ESG Team Responsibilities (M2) </a:t>
            </a:r>
            <a:r>
              <a:rPr lang="en-IE" sz="1400" dirty="0">
                <a:latin typeface="+mn-lt"/>
                <a:cs typeface="Geneva"/>
              </a:rPr>
              <a:t>assigns named roles (sponsor, ESG lead, function leads) so commitments become accountable work, not generic intent.</a:t>
            </a:r>
          </a:p>
          <a:p>
            <a:pPr marL="184150" indent="-171450">
              <a:lnSpc>
                <a:spcPct val="115000"/>
              </a:lnSpc>
              <a:spcBef>
                <a:spcPts val="300"/>
              </a:spcBef>
              <a:buFont typeface="Arial" charset="0"/>
              <a:buChar char="•"/>
            </a:pPr>
            <a:r>
              <a:rPr lang="en-IE" sz="1400" b="1" i="1" dirty="0">
                <a:latin typeface="+mn-lt"/>
                <a:cs typeface="Geneva"/>
              </a:rPr>
              <a:t>Internal Stakeholder Analysis (M2) </a:t>
            </a:r>
            <a:r>
              <a:rPr lang="en-IE" sz="1400" dirty="0">
                <a:latin typeface="+mn-lt"/>
                <a:cs typeface="Geneva"/>
              </a:rPr>
              <a:t>maps employees, family members and managers by influence and interest; identifies champions and likely resisters.</a:t>
            </a:r>
          </a:p>
        </p:txBody>
      </p:sp>
      <p:sp>
        <p:nvSpPr>
          <p:cNvPr id="14" name="object 14"/>
          <p:cNvSpPr txBox="1"/>
          <p:nvPr/>
        </p:nvSpPr>
        <p:spPr>
          <a:xfrm>
            <a:off x="3459656" y="6300000"/>
            <a:ext cx="3565999" cy="3590021"/>
          </a:xfrm>
          <a:prstGeom prst="rect">
            <a:avLst/>
          </a:prstGeom>
        </p:spPr>
        <p:txBody>
          <a:bodyPr vert="horz" wrap="square" lIns="0" tIns="58419" rIns="0" bIns="0" rtlCol="0">
            <a:spAutoFit/>
          </a:bodyPr>
          <a:lstStyle/>
          <a:p>
            <a:pPr marL="184150" indent="-171450">
              <a:lnSpc>
                <a:spcPct val="115000"/>
              </a:lnSpc>
              <a:spcBef>
                <a:spcPts val="300"/>
              </a:spcBef>
              <a:buFont typeface="Arial" charset="0"/>
              <a:buChar char="•"/>
            </a:pPr>
            <a:r>
              <a:rPr lang="en-IE" sz="1400" b="1" i="1" dirty="0">
                <a:latin typeface="+mn-lt"/>
                <a:cs typeface="Geneva"/>
              </a:rPr>
              <a:t>External Stakeholder Analysis (M2) </a:t>
            </a:r>
            <a:r>
              <a:rPr lang="en-IE" sz="1400" dirty="0">
                <a:latin typeface="+mn-lt"/>
                <a:cs typeface="Geneva"/>
              </a:rPr>
              <a:t>maps suppliers (50 organic farms), retailers, certifiers (Bord Bia, IOFGA, BRC), regulators, NGOs and community partners against influence/interest grids.</a:t>
            </a:r>
          </a:p>
          <a:p>
            <a:pPr marL="184150" indent="-171450">
              <a:lnSpc>
                <a:spcPct val="115000"/>
              </a:lnSpc>
              <a:spcBef>
                <a:spcPts val="300"/>
              </a:spcBef>
              <a:buFont typeface="Arial" charset="0"/>
              <a:buChar char="•"/>
            </a:pPr>
            <a:r>
              <a:rPr lang="en-IE" sz="1400" b="1" i="1" dirty="0">
                <a:latin typeface="+mn-lt"/>
                <a:cs typeface="Geneva"/>
              </a:rPr>
              <a:t>ESG Milestones Plan (M2) </a:t>
            </a:r>
            <a:r>
              <a:rPr lang="en-IE" sz="1400" dirty="0">
                <a:latin typeface="+mn-lt"/>
                <a:cs typeface="Geneva"/>
              </a:rPr>
              <a:t>translates the vision into time-bound deliverables across 12–24 months – e.g. certification renewals, packaging transitions, reporting milestones.</a:t>
            </a:r>
          </a:p>
          <a:p>
            <a:pPr marL="184150" indent="-171450">
              <a:lnSpc>
                <a:spcPct val="115000"/>
              </a:lnSpc>
              <a:spcBef>
                <a:spcPts val="300"/>
              </a:spcBef>
              <a:buFont typeface="Arial" charset="0"/>
              <a:buChar char="•"/>
            </a:pPr>
            <a:r>
              <a:rPr lang="en-IE" sz="1400" b="1" i="1" dirty="0">
                <a:latin typeface="+mn-lt"/>
                <a:cs typeface="Geneva"/>
              </a:rPr>
              <a:t>ESG OKR &amp; MOAL Framework (M2) </a:t>
            </a:r>
            <a:r>
              <a:rPr lang="en-IE" sz="1400" dirty="0">
                <a:latin typeface="+mn-lt"/>
                <a:cs typeface="Geneva"/>
              </a:rPr>
              <a:t>turns high-level commitments (Glenisk’s “10 Commitments”) into Objectives and Key Results that can be tracked quarterly and reviewed by leadership.</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4181914"/>
          </a:xfrm>
          <a:prstGeom prst="rect">
            <a:avLst/>
          </a:prstGeom>
        </p:spPr>
        <p:txBody>
          <a:bodyPr vert="horz" wrap="square" lIns="0" tIns="72390" rIns="0" bIns="0" rtlCol="0">
            <a:spAutoFit/>
          </a:bodyPr>
          <a:lstStyle/>
          <a:p>
            <a:pPr marL="12700">
              <a:lnSpc>
                <a:spcPct val="100000"/>
              </a:lnSpc>
              <a:spcBef>
                <a:spcPts val="570"/>
              </a:spcBef>
            </a:pPr>
            <a:r>
              <a:rPr b="1" dirty="0">
                <a:solidFill>
                  <a:srgbClr val="404040"/>
                </a:solidFill>
                <a:latin typeface="+mn-lt"/>
                <a:cs typeface="Arial"/>
              </a:rPr>
              <a:t>Publicly documented data points for Glenisk (1987–2026)</a:t>
            </a:r>
            <a:endParaRPr lang="tr-TR" dirty="0">
              <a:latin typeface="+mn-lt"/>
              <a:cs typeface="Arial"/>
            </a:endParaRPr>
          </a:p>
          <a:p>
            <a:pPr marL="186690">
              <a:lnSpc>
                <a:spcPct val="100000"/>
              </a:lnSpc>
              <a:spcBef>
                <a:spcPts val="600"/>
              </a:spcBef>
            </a:pPr>
            <a:r>
              <a:rPr lang="en-IE" sz="1400" b="1" dirty="0">
                <a:solidFill>
                  <a:schemeClr val="tx1"/>
                </a:solidFill>
                <a:latin typeface="+mn-lt"/>
                <a:cs typeface="Geneva"/>
              </a:rPr>
              <a:t>Vision &amp; governance: </a:t>
            </a:r>
            <a:r>
              <a:rPr lang="en-IE" sz="1400" dirty="0">
                <a:solidFill>
                  <a:schemeClr val="tx1"/>
                </a:solidFill>
                <a:latin typeface="+mn-lt"/>
                <a:cs typeface="Geneva"/>
              </a:rPr>
              <a:t>founded 1987 (Jack Cleary); second-generation transition mid-1990s; shareholder restructure united family behind a single strategy; public “10 Commitments” framework across organic, climate, packaging, farmers, employees, community and animal welfare.</a:t>
            </a:r>
          </a:p>
          <a:p>
            <a:pPr marL="186690">
              <a:lnSpc>
                <a:spcPct val="100000"/>
              </a:lnSpc>
              <a:spcBef>
                <a:spcPts val="600"/>
              </a:spcBef>
            </a:pPr>
            <a:r>
              <a:rPr lang="en-IE" sz="1400" b="1" dirty="0">
                <a:solidFill>
                  <a:schemeClr val="tx1"/>
                </a:solidFill>
                <a:latin typeface="+mn-lt"/>
                <a:cs typeface="Geneva"/>
              </a:rPr>
              <a:t>Internal stakeholders: </a:t>
            </a:r>
            <a:r>
              <a:rPr lang="en-IE" sz="1400" dirty="0">
                <a:solidFill>
                  <a:schemeClr val="tx1"/>
                </a:solidFill>
                <a:latin typeface="+mn-lt"/>
                <a:cs typeface="Geneva"/>
              </a:rPr>
              <a:t>c.60 direct employees; second generation (MD Vincent Cleary, CFO Gerard Cleary) and third generation active in the business; defined operational, finance and brand functions.</a:t>
            </a:r>
          </a:p>
          <a:p>
            <a:pPr marL="186690">
              <a:lnSpc>
                <a:spcPct val="100000"/>
              </a:lnSpc>
              <a:spcBef>
                <a:spcPts val="600"/>
              </a:spcBef>
            </a:pPr>
            <a:r>
              <a:rPr lang="en-IE" sz="1400" b="1" dirty="0">
                <a:solidFill>
                  <a:schemeClr val="tx1"/>
                </a:solidFill>
                <a:latin typeface="+mn-lt"/>
                <a:cs typeface="Geneva"/>
              </a:rPr>
              <a:t>External stakeholders: </a:t>
            </a:r>
            <a:r>
              <a:rPr lang="en-IE" sz="1400" dirty="0">
                <a:solidFill>
                  <a:schemeClr val="tx1"/>
                </a:solidFill>
                <a:latin typeface="+mn-lt"/>
                <a:cs typeface="Geneva"/>
              </a:rPr>
              <a:t>c.50 organic family farms; Irish/UK/Asia retailers; Bord Bia (Origin Green Gold), IOFGA, BRC AA, Repak; FoodCloud food-redistribution partnership; tree-planting NGO partners (2M+ native trees); Offaly GAA, Camogie and LGFA community partnerships.</a:t>
            </a:r>
          </a:p>
          <a:p>
            <a:pPr marL="186690">
              <a:lnSpc>
                <a:spcPct val="100000"/>
              </a:lnSpc>
              <a:spcBef>
                <a:spcPts val="600"/>
              </a:spcBef>
            </a:pPr>
            <a:r>
              <a:rPr lang="en-IE" sz="1400" b="1" dirty="0">
                <a:solidFill>
                  <a:schemeClr val="tx1"/>
                </a:solidFill>
                <a:latin typeface="+mn-lt"/>
                <a:cs typeface="Geneva"/>
              </a:rPr>
              <a:t>Milestones &amp; resilience: </a:t>
            </a:r>
            <a:r>
              <a:rPr lang="en-IE" sz="1400" dirty="0">
                <a:solidFill>
                  <a:schemeClr val="tx1"/>
                </a:solidFill>
                <a:latin typeface="+mn-lt"/>
                <a:cs typeface="Geneva"/>
              </a:rPr>
              <a:t>1987 founded; 1995 organic conversion; 1996 goats’ milk launch; near-zero waste to landfill; on-site wind, solar and reed-bed systems; 11 Sep 2021 fire; rebuild with certified carbon-neutral packaging.</a:t>
            </a:r>
          </a:p>
          <a:p>
            <a:pPr marL="186690">
              <a:lnSpc>
                <a:spcPct val="100000"/>
              </a:lnSpc>
              <a:spcBef>
                <a:spcPts val="600"/>
              </a:spcBef>
            </a:pPr>
            <a:r>
              <a:rPr lang="en-IE" sz="1400" b="1" dirty="0">
                <a:solidFill>
                  <a:schemeClr val="tx1"/>
                </a:solidFill>
                <a:latin typeface="+mn-lt"/>
                <a:cs typeface="Geneva"/>
              </a:rPr>
              <a:t>Regulatory context: </a:t>
            </a:r>
            <a:r>
              <a:rPr lang="en-IE" sz="1400" dirty="0">
                <a:solidFill>
                  <a:schemeClr val="tx1"/>
                </a:solidFill>
                <a:latin typeface="+mn-lt"/>
                <a:cs typeface="Geneva"/>
              </a:rPr>
              <a:t>CSRD; CSDDD; EU Green Claims Directive; VSME (EFRAG); Origin Green Gold Tier; IOFGA, BRC </a:t>
            </a:r>
            <a:r>
              <a:rPr lang="en-IE" sz="1400">
                <a:solidFill>
                  <a:schemeClr val="tx1"/>
                </a:solidFill>
                <a:latin typeface="+mn-lt"/>
                <a:cs typeface="Geneva"/>
              </a:rPr>
              <a:t>AA.</a:t>
            </a:r>
            <a:endParaRPr lang="en-IE" sz="1400" dirty="0">
              <a:solidFill>
                <a:schemeClr val="tx1"/>
              </a:solidFill>
              <a:latin typeface="+mn-lt"/>
              <a:cs typeface="Genev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8. Suggested Solution</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sp>
        <p:nvSpPr>
          <p:cNvPr id="12" name="object 12"/>
          <p:cNvSpPr txBox="1"/>
          <p:nvPr/>
        </p:nvSpPr>
        <p:spPr>
          <a:xfrm>
            <a:off x="82351" y="5414174"/>
            <a:ext cx="6020435" cy="825867"/>
          </a:xfrm>
          <a:prstGeom prst="rect">
            <a:avLst/>
          </a:prstGeom>
        </p:spPr>
        <p:txBody>
          <a:bodyPr vert="horz" wrap="square" lIns="0" tIns="12700" rIns="0" bIns="0" rtlCol="0">
            <a:spAutoFit/>
          </a:bodyPr>
          <a:lstStyle/>
          <a:p>
            <a:pPr marL="12700">
              <a:lnSpc>
                <a:spcPct val="100000"/>
              </a:lnSpc>
              <a:spcBef>
                <a:spcPts val="100"/>
              </a:spcBef>
            </a:pPr>
            <a:endParaRPr sz="2600" dirty="0">
              <a:latin typeface="+mn-lt"/>
              <a:cs typeface="Arial"/>
            </a:endParaRPr>
          </a:p>
          <a:p>
            <a:pPr marL="175895">
              <a:lnSpc>
                <a:spcPct val="100000"/>
              </a:lnSpc>
              <a:spcBef>
                <a:spcPts val="1260"/>
              </a:spcBef>
            </a:pPr>
            <a:r>
              <a:rPr sz="1600" b="1" dirty="0">
                <a:latin typeface="+mn-lt"/>
                <a:cs typeface="Arial"/>
              </a:rPr>
              <a:t>Task 2 (Model Approach): Internal &amp; External Stakeholder Analysis</a:t>
            </a:r>
            <a:endParaRPr sz="1600" dirty="0">
              <a:latin typeface="+mn-lt"/>
              <a:cs typeface="Arial"/>
            </a:endParaRPr>
          </a:p>
        </p:txBody>
      </p:sp>
      <p:sp>
        <p:nvSpPr>
          <p:cNvPr id="13" name="object 13"/>
          <p:cNvSpPr txBox="1"/>
          <p:nvPr/>
        </p:nvSpPr>
        <p:spPr>
          <a:xfrm>
            <a:off x="245564" y="6325694"/>
            <a:ext cx="3214092" cy="4410245"/>
          </a:xfrm>
          <a:prstGeom prst="rect">
            <a:avLst/>
          </a:prstGeom>
        </p:spPr>
        <p:txBody>
          <a:bodyPr vert="horz" wrap="square" lIns="0" tIns="58419" rIns="0" bIns="0" rtlCol="0">
            <a:spAutoFit/>
          </a:bodyPr>
          <a:lstStyle/>
          <a:p>
            <a:pPr marL="12700">
              <a:lnSpc>
                <a:spcPct val="115000"/>
              </a:lnSpc>
              <a:spcBef>
                <a:spcPts val="400"/>
              </a:spcBef>
            </a:pPr>
            <a:r>
              <a:rPr lang="en-IE" sz="1400" b="1" dirty="0">
                <a:solidFill>
                  <a:srgbClr val="404040"/>
                </a:solidFill>
                <a:latin typeface="+mn-lt"/>
                <a:cs typeface="Geneva"/>
              </a:rPr>
              <a:t>Internal – high influence, high interest: </a:t>
            </a:r>
            <a:r>
              <a:rPr lang="en-IE" sz="1400" dirty="0">
                <a:solidFill>
                  <a:srgbClr val="404040"/>
                </a:solidFill>
                <a:latin typeface="+mn-lt"/>
                <a:cs typeface="Geneva"/>
              </a:rPr>
              <a:t>owners (Cleary brothers / equivalent founders); managing director / sponsor; production manager; ESG lead.</a:t>
            </a:r>
          </a:p>
          <a:p>
            <a:pPr marL="12700">
              <a:lnSpc>
                <a:spcPct val="115000"/>
              </a:lnSpc>
              <a:spcBef>
                <a:spcPts val="400"/>
              </a:spcBef>
            </a:pPr>
            <a:r>
              <a:rPr lang="en-IE" sz="1400" b="1" dirty="0">
                <a:solidFill>
                  <a:srgbClr val="404040"/>
                </a:solidFill>
                <a:latin typeface="+mn-lt"/>
                <a:cs typeface="Geneva"/>
              </a:rPr>
              <a:t>Internal – medium influence: </a:t>
            </a:r>
            <a:r>
              <a:rPr lang="en-IE" sz="1400" dirty="0">
                <a:solidFill>
                  <a:srgbClr val="404040"/>
                </a:solidFill>
                <a:latin typeface="+mn-lt"/>
                <a:cs typeface="Geneva"/>
              </a:rPr>
              <a:t>function leads (sales, finance, marketing, HR, quality); second-generation family members preparing for transition.</a:t>
            </a:r>
          </a:p>
          <a:p>
            <a:pPr marL="12700">
              <a:lnSpc>
                <a:spcPct val="115000"/>
              </a:lnSpc>
              <a:spcBef>
                <a:spcPts val="400"/>
              </a:spcBef>
            </a:pPr>
            <a:r>
              <a:rPr lang="en-IE" sz="1400" b="1" dirty="0">
                <a:solidFill>
                  <a:srgbClr val="404040"/>
                </a:solidFill>
                <a:latin typeface="+mn-lt"/>
                <a:cs typeface="Geneva"/>
              </a:rPr>
              <a:t>Internal – lower influence, high interest: </a:t>
            </a:r>
            <a:r>
              <a:rPr lang="en-IE" sz="1400" dirty="0">
                <a:solidFill>
                  <a:srgbClr val="404040"/>
                </a:solidFill>
                <a:latin typeface="+mn-lt"/>
                <a:cs typeface="Geneva"/>
              </a:rPr>
              <a:t>front-line operations staff; visitor-centre and customer-facing staff.</a:t>
            </a:r>
          </a:p>
          <a:p>
            <a:pPr marL="12700">
              <a:lnSpc>
                <a:spcPct val="115000"/>
              </a:lnSpc>
              <a:spcBef>
                <a:spcPts val="400"/>
              </a:spcBef>
            </a:pPr>
            <a:r>
              <a:rPr lang="en-IE" sz="1400" b="1" dirty="0">
                <a:solidFill>
                  <a:srgbClr val="404040"/>
                </a:solidFill>
                <a:latin typeface="+mn-lt"/>
                <a:cs typeface="Geneva"/>
              </a:rPr>
              <a:t>Onboarding action: </a:t>
            </a:r>
            <a:r>
              <a:rPr lang="en-IE" sz="1400" dirty="0">
                <a:solidFill>
                  <a:srgbClr val="404040"/>
                </a:solidFill>
                <a:latin typeface="+mn-lt"/>
                <a:cs typeface="Geneva"/>
              </a:rPr>
              <a:t>named ESG sponsor + ESG lead; quarterly all-staff briefings; written commitment statement signed by ownership and circulated; ESG content built into induction for new hires and family successors.</a:t>
            </a:r>
          </a:p>
        </p:txBody>
      </p:sp>
      <p:sp>
        <p:nvSpPr>
          <p:cNvPr id="14" name="object 14"/>
          <p:cNvSpPr txBox="1"/>
          <p:nvPr/>
        </p:nvSpPr>
        <p:spPr>
          <a:xfrm>
            <a:off x="3459656" y="6325694"/>
            <a:ext cx="3565999" cy="4162485"/>
          </a:xfrm>
          <a:prstGeom prst="rect">
            <a:avLst/>
          </a:prstGeom>
        </p:spPr>
        <p:txBody>
          <a:bodyPr vert="horz" wrap="square" lIns="0" tIns="58419" rIns="0" bIns="0" rtlCol="0">
            <a:spAutoFit/>
          </a:bodyPr>
          <a:lstStyle/>
          <a:p>
            <a:pPr marL="12700">
              <a:lnSpc>
                <a:spcPct val="115000"/>
              </a:lnSpc>
              <a:spcBef>
                <a:spcPts val="400"/>
              </a:spcBef>
            </a:pPr>
            <a:r>
              <a:rPr lang="en-IE" sz="1400" b="1" dirty="0">
                <a:solidFill>
                  <a:srgbClr val="404040"/>
                </a:solidFill>
                <a:latin typeface="+mn-lt"/>
                <a:cs typeface="Geneva"/>
              </a:rPr>
              <a:t>External – high influence, high interest: </a:t>
            </a:r>
            <a:r>
              <a:rPr lang="en-IE" sz="1400" dirty="0">
                <a:solidFill>
                  <a:srgbClr val="404040"/>
                </a:solidFill>
                <a:latin typeface="+mn-lt"/>
                <a:cs typeface="Geneva"/>
              </a:rPr>
              <a:t>supplier organic farms; main retail buyers; certifiers (Bord Bia Origin Green, IOFGA, BRC); regulators (FSAI, DAFM, EPA).</a:t>
            </a:r>
          </a:p>
          <a:p>
            <a:pPr marL="12700">
              <a:lnSpc>
                <a:spcPct val="115000"/>
              </a:lnSpc>
              <a:spcBef>
                <a:spcPts val="400"/>
              </a:spcBef>
            </a:pPr>
            <a:r>
              <a:rPr lang="en-IE" sz="1400" b="1" dirty="0">
                <a:solidFill>
                  <a:srgbClr val="404040"/>
                </a:solidFill>
                <a:latin typeface="+mn-lt"/>
                <a:cs typeface="Geneva"/>
              </a:rPr>
              <a:t>External – medium: </a:t>
            </a:r>
            <a:r>
              <a:rPr lang="en-IE" sz="1400" dirty="0">
                <a:solidFill>
                  <a:srgbClr val="404040"/>
                </a:solidFill>
                <a:latin typeface="+mn-lt"/>
                <a:cs typeface="Geneva"/>
              </a:rPr>
              <a:t>logistics partners; packaging suppliers; SEAI; Enterprise Ireland; Local Enterprise Office.</a:t>
            </a:r>
          </a:p>
          <a:p>
            <a:pPr marL="12700">
              <a:lnSpc>
                <a:spcPct val="115000"/>
              </a:lnSpc>
              <a:spcBef>
                <a:spcPts val="400"/>
              </a:spcBef>
            </a:pPr>
            <a:r>
              <a:rPr lang="en-IE" sz="1400" b="1" dirty="0">
                <a:solidFill>
                  <a:srgbClr val="404040"/>
                </a:solidFill>
                <a:latin typeface="+mn-lt"/>
                <a:cs typeface="Geneva"/>
              </a:rPr>
              <a:t>External – high interest, lower direct influence: </a:t>
            </a:r>
            <a:r>
              <a:rPr lang="en-IE" sz="1400" dirty="0">
                <a:solidFill>
                  <a:srgbClr val="404040"/>
                </a:solidFill>
                <a:latin typeface="+mn-lt"/>
                <a:cs typeface="Geneva"/>
              </a:rPr>
              <a:t>consumer community; local GAA / community partners; environmental NGOs.</a:t>
            </a:r>
          </a:p>
          <a:p>
            <a:pPr marL="12700">
              <a:lnSpc>
                <a:spcPct val="115000"/>
              </a:lnSpc>
              <a:spcBef>
                <a:spcPts val="400"/>
              </a:spcBef>
            </a:pPr>
            <a:r>
              <a:rPr lang="en-IE" sz="1400" b="1" dirty="0">
                <a:solidFill>
                  <a:srgbClr val="404040"/>
                </a:solidFill>
                <a:latin typeface="+mn-lt"/>
                <a:cs typeface="Geneva"/>
              </a:rPr>
              <a:t>Onboarding action: </a:t>
            </a:r>
            <a:r>
              <a:rPr lang="en-IE" sz="1400" dirty="0">
                <a:solidFill>
                  <a:srgbClr val="404040"/>
                </a:solidFill>
                <a:latin typeface="+mn-lt"/>
                <a:cs typeface="Geneva"/>
              </a:rPr>
              <a:t>annual supplier briefing on the SME’s ESG commitments; visible certification logos on packaging and online; one-page external ESG summary for buyers; named stakeholder-engagement contact within the team.</a:t>
            </a:r>
          </a:p>
        </p:txBody>
      </p:sp>
      <p:pic>
        <p:nvPicPr>
          <p:cNvPr id="15" name="object 15"/>
          <p:cNvPicPr/>
          <p:nvPr/>
        </p:nvPicPr>
        <p:blipFill>
          <a:blip r:embed="rId5" cstate="print"/>
          <a:stretch>
            <a:fillRect/>
          </a:stretch>
        </p:blipFill>
        <p:spPr>
          <a:xfrm>
            <a:off x="7180200" y="10278840"/>
            <a:ext cx="190499" cy="9524"/>
          </a:xfrm>
          <a:prstGeom prst="rect">
            <a:avLst/>
          </a:prstGeom>
        </p:spPr>
      </p:pic>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12703" y="954942"/>
            <a:ext cx="6780091" cy="8075288"/>
          </a:xfrm>
          <a:prstGeom prst="rect">
            <a:avLst/>
          </a:prstGeom>
        </p:spPr>
        <p:txBody>
          <a:bodyPr vert="horz" wrap="square" lIns="0" tIns="72390" rIns="0" bIns="0" rtlCol="0">
            <a:spAutoFit/>
          </a:bodyPr>
          <a:lstStyle/>
          <a:p>
            <a:pPr marL="12700">
              <a:lnSpc>
                <a:spcPct val="100000"/>
              </a:lnSpc>
              <a:spcBef>
                <a:spcPts val="570"/>
              </a:spcBef>
            </a:pPr>
            <a:r>
              <a:rPr sz="2000" b="1" dirty="0">
                <a:solidFill>
                  <a:srgbClr val="404040"/>
                </a:solidFill>
                <a:latin typeface="+mn-lt"/>
                <a:cs typeface="Arial"/>
              </a:rPr>
              <a:t>Task 1 (Model Approach): ESG Vision Statement and MOAL Framework</a:t>
            </a:r>
            <a:endParaRPr lang="tr-TR" sz="2000" dirty="0">
              <a:latin typeface="+mn-lt"/>
              <a:cs typeface="Arial"/>
            </a:endParaRPr>
          </a:p>
          <a:p>
            <a:pPr marL="186690">
              <a:lnSpc>
                <a:spcPct val="100000"/>
              </a:lnSpc>
              <a:spcBef>
                <a:spcPts val="500"/>
              </a:spcBef>
            </a:pPr>
            <a:r>
              <a:rPr lang="en-IE" sz="1400" b="1" dirty="0">
                <a:solidFill>
                  <a:schemeClr val="tx1"/>
                </a:solidFill>
                <a:latin typeface="+mn-lt"/>
                <a:cs typeface="Geneva"/>
              </a:rPr>
              <a:t>Vision Statement (one line): </a:t>
            </a:r>
            <a:r>
              <a:rPr lang="en-IE" sz="1400" dirty="0">
                <a:solidFill>
                  <a:schemeClr val="tx1"/>
                </a:solidFill>
                <a:latin typeface="+mn-lt"/>
                <a:cs typeface="Geneva"/>
              </a:rPr>
              <a:t>“To produce food of integrity that respects the land, the farmer, the worker and the consumer – profitably, openly and for the long term.” This mirrors Glenisk’s own founder-driven philosophy of organic, family-scale, climate-aware production.</a:t>
            </a:r>
          </a:p>
          <a:p>
            <a:pPr marL="186690">
              <a:lnSpc>
                <a:spcPct val="100000"/>
              </a:lnSpc>
              <a:spcBef>
                <a:spcPts val="500"/>
              </a:spcBef>
            </a:pPr>
            <a:r>
              <a:rPr lang="en-IE" sz="1400" b="1" dirty="0">
                <a:solidFill>
                  <a:schemeClr val="tx1"/>
                </a:solidFill>
                <a:latin typeface="+mn-lt"/>
                <a:cs typeface="Geneva"/>
              </a:rPr>
              <a:t>Mission: </a:t>
            </a:r>
            <a:r>
              <a:rPr lang="en-IE" sz="1400" dirty="0">
                <a:solidFill>
                  <a:schemeClr val="tx1"/>
                </a:solidFill>
                <a:latin typeface="+mn-lt"/>
                <a:cs typeface="Geneva"/>
              </a:rPr>
              <a:t>deliver organic, high-quality dairy products from a verifiable Irish supply chain while improving environmental performance year on year.</a:t>
            </a:r>
          </a:p>
          <a:p>
            <a:pPr marL="186690">
              <a:lnSpc>
                <a:spcPct val="100000"/>
              </a:lnSpc>
              <a:spcBef>
                <a:spcPts val="500"/>
              </a:spcBef>
            </a:pPr>
            <a:r>
              <a:rPr lang="en-IE" sz="1400" b="1" dirty="0">
                <a:solidFill>
                  <a:schemeClr val="tx1"/>
                </a:solidFill>
                <a:latin typeface="+mn-lt"/>
                <a:cs typeface="Geneva"/>
              </a:rPr>
              <a:t>Objectives (MOAL): </a:t>
            </a:r>
            <a:r>
              <a:rPr lang="en-IE" sz="1400" dirty="0">
                <a:solidFill>
                  <a:schemeClr val="tx1"/>
                </a:solidFill>
                <a:latin typeface="+mn-lt"/>
                <a:cs typeface="Geneva"/>
              </a:rPr>
              <a:t>(1) measurable reduction of operational emissions and waste; (2) increase in certified-organic supply; (3) plastic-reduction in packaging; (4) employee well-being and training; (5) supplier income stability and farmer support; (6) community contribution.</a:t>
            </a:r>
          </a:p>
          <a:p>
            <a:pPr marL="186690">
              <a:lnSpc>
                <a:spcPct val="100000"/>
              </a:lnSpc>
              <a:spcBef>
                <a:spcPts val="500"/>
              </a:spcBef>
            </a:pPr>
            <a:r>
              <a:rPr lang="en-IE" sz="1400" b="1" dirty="0">
                <a:solidFill>
                  <a:schemeClr val="tx1"/>
                </a:solidFill>
                <a:latin typeface="+mn-lt"/>
                <a:cs typeface="Geneva"/>
              </a:rPr>
              <a:t>Aspirations: </a:t>
            </a:r>
            <a:r>
              <a:rPr lang="en-IE" sz="1400" dirty="0">
                <a:solidFill>
                  <a:schemeClr val="tx1"/>
                </a:solidFill>
                <a:latin typeface="+mn-lt"/>
                <a:cs typeface="Geneva"/>
              </a:rPr>
              <a:t>be the most trusted Irish family food brand on sustainability; ensure inter-generational continuity of the business; influence the broader Irish food sector.</a:t>
            </a:r>
          </a:p>
          <a:p>
            <a:pPr marL="186690">
              <a:lnSpc>
                <a:spcPct val="100000"/>
              </a:lnSpc>
              <a:spcBef>
                <a:spcPts val="500"/>
              </a:spcBef>
            </a:pPr>
            <a:r>
              <a:rPr lang="en-IE" sz="1400" b="1" dirty="0">
                <a:solidFill>
                  <a:schemeClr val="tx1"/>
                </a:solidFill>
                <a:latin typeface="+mn-lt"/>
                <a:cs typeface="Geneva"/>
              </a:rPr>
              <a:t>Long-term goals (3–5 years): </a:t>
            </a:r>
            <a:r>
              <a:rPr lang="en-IE" sz="1400" dirty="0">
                <a:solidFill>
                  <a:schemeClr val="tx1"/>
                </a:solidFill>
                <a:latin typeface="+mn-lt"/>
                <a:cs typeface="Geneva"/>
              </a:rPr>
              <a:t>carbon-neutral packaging across the range; full supply-chain ESG data coverage; verified Origin Green and BRC standards maintained; published sustainability statement reviewed annually.</a:t>
            </a:r>
          </a:p>
          <a:p>
            <a:pPr marL="186690">
              <a:lnSpc>
                <a:spcPct val="100000"/>
              </a:lnSpc>
              <a:spcBef>
                <a:spcPts val="500"/>
              </a:spcBef>
            </a:pPr>
            <a:r>
              <a:rPr lang="en-IE" sz="1400" b="1" dirty="0">
                <a:solidFill>
                  <a:schemeClr val="tx1"/>
                </a:solidFill>
                <a:latin typeface="+mn-lt"/>
                <a:cs typeface="Geneva"/>
              </a:rPr>
              <a:t>Teaching point: </a:t>
            </a:r>
            <a:r>
              <a:rPr lang="en-IE" sz="1400" dirty="0">
                <a:solidFill>
                  <a:schemeClr val="tx1"/>
                </a:solidFill>
                <a:latin typeface="+mn-lt"/>
                <a:cs typeface="Geneva"/>
              </a:rPr>
              <a:t>MOAL turns implicit family values (“we’ve always cared about quality and the land”) into a structured, communicable framework that owners, staff and external stakeholders can hold each other accountable to.</a:t>
            </a: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sz="1600" dirty="0">
              <a:latin typeface="+mn-lt"/>
              <a:cs typeface="Genev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47646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8. Suggested Solution (continued)</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5889922"/>
            <a:ext cx="6248399" cy="542924"/>
          </a:xfrm>
          <a:prstGeom prst="rect">
            <a:avLst/>
          </a:prstGeom>
        </p:spPr>
      </p:pic>
      <p:sp>
        <p:nvSpPr>
          <p:cNvPr id="12" name="object 12"/>
          <p:cNvSpPr txBox="1"/>
          <p:nvPr/>
        </p:nvSpPr>
        <p:spPr>
          <a:xfrm>
            <a:off x="58461" y="5983851"/>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Discussion &amp; Pro Tips</a:t>
            </a:r>
            <a:endParaRPr sz="2600" dirty="0">
              <a:latin typeface="+mn-lt"/>
              <a:cs typeface="Arial"/>
            </a:endParaRPr>
          </a:p>
          <a:p>
            <a:pPr marL="175895">
              <a:lnSpc>
                <a:spcPct val="100000"/>
              </a:lnSpc>
              <a:spcBef>
                <a:spcPts val="1260"/>
              </a:spcBef>
            </a:pPr>
            <a:r>
              <a:rPr sz="1600" b="1" dirty="0">
                <a:latin typeface="+mn-lt"/>
                <a:cs typeface="Arial"/>
              </a:rPr>
              <a:t>Instructor’s discussion prompts and pro tip</a:t>
            </a:r>
            <a:endParaRPr sz="1600" dirty="0">
              <a:latin typeface="+mn-lt"/>
              <a:cs typeface="Arial"/>
            </a:endParaRPr>
          </a:p>
        </p:txBody>
      </p:sp>
      <p:sp>
        <p:nvSpPr>
          <p:cNvPr id="13" name="object 13"/>
          <p:cNvSpPr txBox="1"/>
          <p:nvPr/>
        </p:nvSpPr>
        <p:spPr>
          <a:xfrm>
            <a:off x="229108" y="6819634"/>
            <a:ext cx="3214092" cy="3633686"/>
          </a:xfrm>
          <a:prstGeom prst="rect">
            <a:avLst/>
          </a:prstGeom>
        </p:spPr>
        <p:txBody>
          <a:bodyPr vert="horz" wrap="square" lIns="0" tIns="58419" rIns="0" bIns="0" rtlCol="0">
            <a:spAutoFit/>
          </a:bodyPr>
          <a:lstStyle/>
          <a:p>
            <a:pPr marL="12700">
              <a:lnSpc>
                <a:spcPct val="115000"/>
              </a:lnSpc>
              <a:spcBef>
                <a:spcPts val="100"/>
              </a:spcBef>
            </a:pPr>
            <a:r>
              <a:rPr lang="en-IE" sz="1400" b="1" dirty="0">
                <a:solidFill>
                  <a:srgbClr val="404040"/>
                </a:solidFill>
                <a:latin typeface="+mn-lt"/>
                <a:cs typeface="Geneva"/>
              </a:rPr>
              <a:t>Discussion prompts</a:t>
            </a:r>
          </a:p>
          <a:p>
            <a:pPr marL="184150" indent="-171450">
              <a:lnSpc>
                <a:spcPct val="115000"/>
              </a:lnSpc>
              <a:spcBef>
                <a:spcPts val="300"/>
              </a:spcBef>
              <a:buFont typeface="Arial" charset="0"/>
              <a:buChar char="•"/>
            </a:pPr>
            <a:r>
              <a:rPr lang="en-IE" sz="1200" dirty="0">
                <a:solidFill>
                  <a:srgbClr val="404040"/>
                </a:solidFill>
                <a:latin typeface="+mn-lt"/>
                <a:cs typeface="Geneva"/>
              </a:rPr>
              <a:t>Glenisk’s pivot to organic in 1995 came at a moment of crisis. To what extent does a disruption (founder loss, market shock, fire) accelerate a clear ESG vision?</a:t>
            </a:r>
          </a:p>
          <a:p>
            <a:pPr marL="184150" indent="-171450">
              <a:lnSpc>
                <a:spcPct val="115000"/>
              </a:lnSpc>
              <a:spcBef>
                <a:spcPts val="300"/>
              </a:spcBef>
              <a:buFont typeface="Arial" charset="0"/>
              <a:buChar char="•"/>
            </a:pPr>
            <a:r>
              <a:rPr lang="en-IE" sz="1200" dirty="0">
                <a:solidFill>
                  <a:srgbClr val="404040"/>
                </a:solidFill>
                <a:latin typeface="+mn-lt"/>
                <a:cs typeface="Geneva"/>
              </a:rPr>
              <a:t>The Cleary family halved its shareholder count to align governance. Is consolidating ownership a precondition for a durable ESG vision in a family SME, or are alternative structures viable?</a:t>
            </a:r>
          </a:p>
          <a:p>
            <a:pPr marL="184150" indent="-171450">
              <a:lnSpc>
                <a:spcPct val="115000"/>
              </a:lnSpc>
              <a:spcBef>
                <a:spcPts val="300"/>
              </a:spcBef>
              <a:buFont typeface="Arial" charset="0"/>
              <a:buChar char="•"/>
            </a:pPr>
            <a:r>
              <a:rPr lang="en-IE" sz="1200" dirty="0">
                <a:solidFill>
                  <a:srgbClr val="404040"/>
                </a:solidFill>
                <a:latin typeface="+mn-lt"/>
                <a:cs typeface="Geneva"/>
              </a:rPr>
              <a:t>Glenisk’s “10 Commitments” sit between marketing copy and management framework. What makes a commitments list operationally credible rather than greenwashing?</a:t>
            </a:r>
          </a:p>
          <a:p>
            <a:pPr marL="184150" indent="-171450">
              <a:lnSpc>
                <a:spcPct val="115000"/>
              </a:lnSpc>
              <a:spcBef>
                <a:spcPts val="300"/>
              </a:spcBef>
              <a:buFont typeface="Arial" charset="0"/>
              <a:buChar char="•"/>
            </a:pPr>
            <a:r>
              <a:rPr lang="en-IE" sz="1200" dirty="0">
                <a:solidFill>
                  <a:srgbClr val="404040"/>
                </a:solidFill>
                <a:latin typeface="+mn-lt"/>
                <a:cs typeface="Geneva"/>
              </a:rPr>
              <a:t>How should a family SME formally onboard the third generation into an ESG vision that was set by the second generation?</a:t>
            </a:r>
          </a:p>
        </p:txBody>
      </p:sp>
      <p:sp>
        <p:nvSpPr>
          <p:cNvPr id="14" name="object 14"/>
          <p:cNvSpPr txBox="1"/>
          <p:nvPr/>
        </p:nvSpPr>
        <p:spPr>
          <a:xfrm>
            <a:off x="3443200" y="6819634"/>
            <a:ext cx="3565999" cy="2758575"/>
          </a:xfrm>
          <a:prstGeom prst="rect">
            <a:avLst/>
          </a:prstGeom>
        </p:spPr>
        <p:txBody>
          <a:bodyPr vert="horz" wrap="square" lIns="0" tIns="58419" rIns="0" bIns="0" rtlCol="0">
            <a:spAutoFit/>
          </a:bodyPr>
          <a:lstStyle/>
          <a:p>
            <a:pPr marL="12700">
              <a:lnSpc>
                <a:spcPct val="115000"/>
              </a:lnSpc>
              <a:spcBef>
                <a:spcPts val="100"/>
              </a:spcBef>
            </a:pPr>
            <a:r>
              <a:rPr lang="en-IE" sz="1400" b="1" dirty="0">
                <a:solidFill>
                  <a:srgbClr val="404040"/>
                </a:solidFill>
                <a:latin typeface="+mn-lt"/>
                <a:cs typeface="Geneva"/>
              </a:rPr>
              <a:t>Pro tip for trainers</a:t>
            </a:r>
          </a:p>
          <a:p>
            <a:pPr marL="12700">
              <a:lnSpc>
                <a:spcPct val="115000"/>
              </a:lnSpc>
              <a:spcBef>
                <a:spcPts val="300"/>
              </a:spcBef>
            </a:pPr>
            <a:r>
              <a:rPr lang="en-IE" sz="1200" dirty="0">
                <a:solidFill>
                  <a:srgbClr val="404040"/>
                </a:solidFill>
                <a:latin typeface="+mn-lt"/>
                <a:cs typeface="Geneva"/>
              </a:rPr>
              <a:t>Run this case as a paired exercise: one learner plays the founder (vision-led, intuitive), the other plays an incoming ESG consultant (data-led, structured). Each must produce one element of the MOAL framework in their voice, then reconcile. Most family SMEs sit somewhere between these two poles and the friction is the learning.</a:t>
            </a:r>
          </a:p>
          <a:p>
            <a:pPr marL="12700">
              <a:lnSpc>
                <a:spcPct val="115000"/>
              </a:lnSpc>
              <a:spcBef>
                <a:spcPts val="450"/>
              </a:spcBef>
            </a:pPr>
            <a:r>
              <a:rPr lang="en-IE" sz="1200" b="1" dirty="0">
                <a:solidFill>
                  <a:srgbClr val="404040"/>
                </a:solidFill>
                <a:latin typeface="+mn-lt"/>
                <a:cs typeface="Geneva"/>
              </a:rPr>
              <a:t>Key takeaway quote to display</a:t>
            </a:r>
          </a:p>
          <a:p>
            <a:pPr marL="12700">
              <a:lnSpc>
                <a:spcPct val="115000"/>
              </a:lnSpc>
              <a:spcBef>
                <a:spcPts val="200"/>
              </a:spcBef>
            </a:pPr>
            <a:r>
              <a:rPr lang="en-IE" sz="1200" i="1" dirty="0">
                <a:solidFill>
                  <a:srgbClr val="404040"/>
                </a:solidFill>
                <a:latin typeface="+mn-lt"/>
                <a:cs typeface="Geneva"/>
              </a:rPr>
              <a:t>“Vision without responsibility is a slogan. Responsibility without vision is a checklist. ESG begins where the two meet.”</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3" y="1036663"/>
            <a:ext cx="6742299" cy="4859022"/>
          </a:xfrm>
          <a:prstGeom prst="rect">
            <a:avLst/>
          </a:prstGeom>
        </p:spPr>
        <p:txBody>
          <a:bodyPr vert="horz" wrap="square" lIns="0" tIns="72390" rIns="0" bIns="0" rtlCol="0">
            <a:spAutoFit/>
          </a:bodyPr>
          <a:lstStyle/>
          <a:p>
            <a:pPr marL="12700">
              <a:lnSpc>
                <a:spcPct val="100000"/>
              </a:lnSpc>
              <a:spcBef>
                <a:spcPts val="570"/>
              </a:spcBef>
            </a:pPr>
            <a:r>
              <a:rPr sz="2000" b="1" dirty="0">
                <a:solidFill>
                  <a:srgbClr val="404040"/>
                </a:solidFill>
                <a:latin typeface="+mn-lt"/>
                <a:cs typeface="Arial"/>
              </a:rPr>
              <a:t>Task 3 (Model Approach): ESG Milestones Plan &amp; OKRs</a:t>
            </a:r>
            <a:endParaRPr lang="tr-TR" sz="2000" dirty="0">
              <a:latin typeface="+mn-lt"/>
              <a:cs typeface="Arial"/>
            </a:endParaRPr>
          </a:p>
          <a:p>
            <a:pPr marL="186690">
              <a:lnSpc>
                <a:spcPct val="100000"/>
              </a:lnSpc>
              <a:spcBef>
                <a:spcPts val="450"/>
              </a:spcBef>
            </a:pPr>
            <a:r>
              <a:rPr lang="en-IE" sz="1400" b="1" dirty="0">
                <a:solidFill>
                  <a:schemeClr val="tx1"/>
                </a:solidFill>
                <a:latin typeface="+mn-lt"/>
                <a:cs typeface="Geneva"/>
              </a:rPr>
              <a:t>Months 0–6 (Foundation): </a:t>
            </a:r>
            <a:r>
              <a:rPr lang="en-IE" sz="1400" dirty="0">
                <a:solidFill>
                  <a:schemeClr val="tx1"/>
                </a:solidFill>
                <a:latin typeface="+mn-lt"/>
                <a:cs typeface="Geneva"/>
              </a:rPr>
              <a:t>ownership signs the vision statement; ESG sponsor and ESG lead named; baseline data collection begins (energy, waste, water, raw-material origin, headcount, supplier list); internal stakeholder analysis completed.</a:t>
            </a:r>
          </a:p>
          <a:p>
            <a:pPr marL="186690">
              <a:lnSpc>
                <a:spcPct val="100000"/>
              </a:lnSpc>
              <a:spcBef>
                <a:spcPts val="450"/>
              </a:spcBef>
            </a:pPr>
            <a:r>
              <a:rPr lang="en-IE" sz="1400" b="1" dirty="0">
                <a:solidFill>
                  <a:schemeClr val="tx1"/>
                </a:solidFill>
                <a:latin typeface="+mn-lt"/>
                <a:cs typeface="Geneva"/>
              </a:rPr>
              <a:t>Months 6–12 (Visibility): </a:t>
            </a:r>
            <a:r>
              <a:rPr lang="en-IE" sz="1400" dirty="0">
                <a:solidFill>
                  <a:schemeClr val="tx1"/>
                </a:solidFill>
                <a:latin typeface="+mn-lt"/>
                <a:cs typeface="Geneva"/>
              </a:rPr>
              <a:t>first external stakeholder briefing for top suppliers and key buyers; certification pathway entered (e.g. Origin Green) or renewal commitment confirmed; first set of OKRs published internally; ESG content added to induction.</a:t>
            </a:r>
          </a:p>
          <a:p>
            <a:pPr marL="186690">
              <a:lnSpc>
                <a:spcPct val="100000"/>
              </a:lnSpc>
              <a:spcBef>
                <a:spcPts val="450"/>
              </a:spcBef>
            </a:pPr>
            <a:r>
              <a:rPr lang="en-IE" sz="1400" b="1" dirty="0">
                <a:solidFill>
                  <a:schemeClr val="tx1"/>
                </a:solidFill>
                <a:latin typeface="+mn-lt"/>
                <a:cs typeface="Geneva"/>
              </a:rPr>
              <a:t>Months 12–18 (Performance): </a:t>
            </a:r>
            <a:r>
              <a:rPr lang="en-IE" sz="1400" dirty="0">
                <a:solidFill>
                  <a:schemeClr val="tx1"/>
                </a:solidFill>
                <a:latin typeface="+mn-lt"/>
                <a:cs typeface="Geneva"/>
              </a:rPr>
              <a:t>first measurable reductions reported (energy, waste, packaging); supplier ESG questionnaire issued; community/external partnership announcement; mid-cycle OKR review.</a:t>
            </a:r>
          </a:p>
          <a:p>
            <a:pPr marL="186690">
              <a:lnSpc>
                <a:spcPct val="100000"/>
              </a:lnSpc>
              <a:spcBef>
                <a:spcPts val="450"/>
              </a:spcBef>
            </a:pPr>
            <a:r>
              <a:rPr lang="en-IE" sz="1400" b="1" dirty="0">
                <a:solidFill>
                  <a:schemeClr val="tx1"/>
                </a:solidFill>
                <a:latin typeface="+mn-lt"/>
                <a:cs typeface="Geneva"/>
              </a:rPr>
              <a:t>Months 18–24 (Reporting): </a:t>
            </a:r>
            <a:r>
              <a:rPr lang="en-IE" sz="1400" dirty="0">
                <a:solidFill>
                  <a:schemeClr val="tx1"/>
                </a:solidFill>
                <a:latin typeface="+mn-lt"/>
                <a:cs typeface="Geneva"/>
              </a:rPr>
              <a:t>publish a public sustainability statement aligned with VSME; integrate into buyer conversations; plan next two-year cycle; identify candidate areas for sustainable-finance applications.</a:t>
            </a:r>
          </a:p>
          <a:p>
            <a:pPr marL="186690">
              <a:lnSpc>
                <a:spcPct val="100000"/>
              </a:lnSpc>
              <a:spcBef>
                <a:spcPts val="450"/>
              </a:spcBef>
            </a:pPr>
            <a:r>
              <a:rPr lang="en-IE" sz="1400" b="1" dirty="0">
                <a:solidFill>
                  <a:schemeClr val="tx1"/>
                </a:solidFill>
                <a:latin typeface="+mn-lt"/>
                <a:cs typeface="Geneva"/>
              </a:rPr>
              <a:t>Sample OKR 1 (Climate): </a:t>
            </a:r>
            <a:r>
              <a:rPr lang="en-IE" sz="1400" dirty="0">
                <a:solidFill>
                  <a:schemeClr val="tx1"/>
                </a:solidFill>
                <a:latin typeface="+mn-lt"/>
                <a:cs typeface="Geneva"/>
              </a:rPr>
              <a:t>Objective – reduce operational emissions intensity. KR1: 100% renewable electricity sourcing by month 18. KR2: complete first Scope 1 + Scope 2 inventory by month 9. KR3: identify top three abatement projects with payback &lt; 5 years.</a:t>
            </a:r>
          </a:p>
          <a:p>
            <a:pPr marL="186690">
              <a:lnSpc>
                <a:spcPct val="100000"/>
              </a:lnSpc>
              <a:spcBef>
                <a:spcPts val="450"/>
              </a:spcBef>
            </a:pPr>
            <a:r>
              <a:rPr lang="en-IE" sz="1400" b="1" dirty="0">
                <a:solidFill>
                  <a:schemeClr val="tx1"/>
                </a:solidFill>
                <a:latin typeface="+mn-lt"/>
                <a:cs typeface="Geneva"/>
              </a:rPr>
              <a:t>Sample OKR 2 (Supplier): </a:t>
            </a:r>
            <a:r>
              <a:rPr lang="en-IE" sz="1400" dirty="0">
                <a:solidFill>
                  <a:schemeClr val="tx1"/>
                </a:solidFill>
                <a:latin typeface="+mn-lt"/>
                <a:cs typeface="Geneva"/>
              </a:rPr>
              <a:t>Objective – embed ESG into supplier relationships. KR1: 100% of top 20 suppliers covered by an ESG questionnaire by month 12. KR2: 50% of suppliers verified against at least one third-party scheme by month 24. KR3: zero unresolved supplier audit findings by </a:t>
            </a:r>
            <a:r>
              <a:rPr lang="en-IE" sz="1400">
                <a:solidFill>
                  <a:schemeClr val="tx1"/>
                </a:solidFill>
                <a:latin typeface="+mn-lt"/>
                <a:cs typeface="Geneva"/>
              </a:rPr>
              <a:t>year-end.</a:t>
            </a:r>
            <a:endParaRPr lang="en-IE" sz="1400" dirty="0">
              <a:solidFill>
                <a:schemeClr val="tx1"/>
              </a:solidFill>
              <a:latin typeface="+mn-lt"/>
              <a:cs typeface="Genev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129187" y="173347"/>
            <a:ext cx="2419349" cy="1162049"/>
          </a:xfrm>
          <a:prstGeom prst="rect">
            <a:avLst/>
          </a:prstGeom>
        </p:spPr>
      </p:pic>
      <p:pic>
        <p:nvPicPr>
          <p:cNvPr id="6" name="object 6"/>
          <p:cNvPicPr/>
          <p:nvPr/>
        </p:nvPicPr>
        <p:blipFill>
          <a:blip r:embed="rId3" cstate="print"/>
          <a:stretch>
            <a:fillRect/>
          </a:stretch>
        </p:blipFill>
        <p:spPr>
          <a:xfrm>
            <a:off x="37771" y="1524662"/>
            <a:ext cx="4911030" cy="2809874"/>
          </a:xfrm>
          <a:prstGeom prst="rect">
            <a:avLst/>
          </a:prstGeom>
        </p:spPr>
      </p:pic>
      <p:pic>
        <p:nvPicPr>
          <p:cNvPr id="7" name="object 7"/>
          <p:cNvPicPr/>
          <p:nvPr/>
        </p:nvPicPr>
        <p:blipFill>
          <a:blip r:embed="rId4" cstate="print"/>
          <a:stretch>
            <a:fillRect/>
          </a:stretch>
        </p:blipFill>
        <p:spPr>
          <a:xfrm>
            <a:off x="4810702" y="4817649"/>
            <a:ext cx="2742622" cy="5572124"/>
          </a:xfrm>
          <a:prstGeom prst="rect">
            <a:avLst/>
          </a:prstGeom>
        </p:spPr>
      </p:pic>
      <p:sp>
        <p:nvSpPr>
          <p:cNvPr id="9" name="object 9"/>
          <p:cNvSpPr txBox="1"/>
          <p:nvPr/>
        </p:nvSpPr>
        <p:spPr>
          <a:xfrm>
            <a:off x="273050" y="4351261"/>
            <a:ext cx="6216650" cy="6193362"/>
          </a:xfrm>
          <a:prstGeom prst="rect">
            <a:avLst/>
          </a:prstGeom>
        </p:spPr>
        <p:txBody>
          <a:bodyPr vert="horz" wrap="square" lIns="0" tIns="12700" rIns="0" bIns="0" rtlCol="0">
            <a:spAutoFit/>
          </a:bodyPr>
          <a:lstStyle/>
          <a:p>
            <a:pPr marL="12700" marR="5080">
              <a:lnSpc>
                <a:spcPct val="125000"/>
              </a:lnSpc>
              <a:spcBef>
                <a:spcPts val="100"/>
              </a:spcBef>
            </a:pPr>
            <a:r>
              <a:rPr sz="1400" b="1" dirty="0">
                <a:solidFill>
                  <a:srgbClr val="007772"/>
                </a:solidFill>
                <a:latin typeface="+mn-lt"/>
                <a:cs typeface="Arial"/>
              </a:rPr>
              <a:t>After working on this case, which KSAs will learners be able to develop?</a:t>
            </a:r>
            <a:endParaRPr lang="tr-TR" sz="1400" b="1" dirty="0">
              <a:solidFill>
                <a:srgbClr val="007772"/>
              </a:solidFill>
              <a:latin typeface="+mn-lt"/>
              <a:cs typeface="Arial"/>
            </a:endParaRPr>
          </a:p>
          <a:p>
            <a:pPr marL="12700" marR="5080">
              <a:lnSpc>
                <a:spcPct val="125000"/>
              </a:lnSpc>
              <a:spcBef>
                <a:spcPts val="100"/>
              </a:spcBef>
            </a:pPr>
            <a:r>
              <a:rPr sz="1400" b="1" i="1" dirty="0">
                <a:solidFill>
                  <a:srgbClr val="007772"/>
                </a:solidFill>
                <a:latin typeface="+mn-lt"/>
                <a:cs typeface="Arial"/>
              </a:rPr>
              <a:t>(Aligned with Related competences (ref.PEARL framework)</a:t>
            </a:r>
            <a:endParaRPr lang="tr-TR" sz="1400" i="1" dirty="0">
              <a:solidFill>
                <a:schemeClr val="tx1"/>
              </a:solidFill>
              <a:latin typeface="+mn-lt"/>
              <a:cs typeface="Arial"/>
            </a:endParaRPr>
          </a:p>
          <a:p>
            <a:pPr marL="12700" marR="5080">
              <a:lnSpc>
                <a:spcPct val="115000"/>
              </a:lnSpc>
              <a:spcBef>
                <a:spcPts val="500"/>
              </a:spcBef>
            </a:pPr>
            <a:r>
              <a:rPr lang="en-IE" sz="1400" b="1" dirty="0">
                <a:solidFill>
                  <a:srgbClr val="007772"/>
                </a:solidFill>
                <a:latin typeface="+mn-lt"/>
                <a:cs typeface="Arial"/>
              </a:rPr>
              <a:t>Knowledge</a:t>
            </a:r>
          </a:p>
          <a:p>
            <a:pPr marL="184150" marR="5080" indent="-171450">
              <a:lnSpc>
                <a:spcPct val="115000"/>
              </a:lnSpc>
              <a:spcBef>
                <a:spcPts val="200"/>
              </a:spcBef>
              <a:buFont typeface="Arial" charset="0"/>
              <a:buChar char="•"/>
            </a:pPr>
            <a:r>
              <a:rPr lang="en-IE" sz="1200" dirty="0">
                <a:solidFill>
                  <a:schemeClr val="tx1"/>
                </a:solidFill>
                <a:latin typeface="+mn-lt"/>
                <a:cs typeface="Arial"/>
              </a:rPr>
              <a:t>Distinguish between values-based business culture and a structured ESG vision and governance framework.</a:t>
            </a:r>
          </a:p>
          <a:p>
            <a:pPr marL="184150" marR="5080" indent="-171450">
              <a:lnSpc>
                <a:spcPct val="115000"/>
              </a:lnSpc>
              <a:spcBef>
                <a:spcPts val="200"/>
              </a:spcBef>
              <a:buFont typeface="Arial" charset="0"/>
              <a:buChar char="•"/>
            </a:pPr>
            <a:r>
              <a:rPr lang="en-IE" sz="1200" dirty="0">
                <a:solidFill>
                  <a:schemeClr val="tx1"/>
                </a:solidFill>
                <a:latin typeface="+mn-lt"/>
                <a:cs typeface="Arial"/>
              </a:rPr>
              <a:t>Understand the role of an ESG sponsor, ESG lead and a Responsibility framework (RACI-style) in an SME.</a:t>
            </a:r>
          </a:p>
          <a:p>
            <a:pPr marL="184150" marR="5080" indent="-171450">
              <a:lnSpc>
                <a:spcPct val="115000"/>
              </a:lnSpc>
              <a:spcBef>
                <a:spcPts val="200"/>
              </a:spcBef>
              <a:buFont typeface="Arial" charset="0"/>
              <a:buChar char="•"/>
            </a:pPr>
            <a:r>
              <a:rPr lang="en-IE" sz="1200" dirty="0">
                <a:solidFill>
                  <a:schemeClr val="tx1"/>
                </a:solidFill>
                <a:latin typeface="+mn-lt"/>
                <a:cs typeface="Arial"/>
              </a:rPr>
              <a:t>Recognise the difference between internal and external stakeholders and how each is engaged.</a:t>
            </a:r>
          </a:p>
          <a:p>
            <a:pPr marL="184150" marR="5080" indent="-171450">
              <a:lnSpc>
                <a:spcPct val="115000"/>
              </a:lnSpc>
              <a:spcBef>
                <a:spcPts val="200"/>
              </a:spcBef>
              <a:buFont typeface="Arial" charset="0"/>
              <a:buChar char="•"/>
            </a:pPr>
            <a:r>
              <a:rPr lang="en-IE" sz="1200" dirty="0">
                <a:solidFill>
                  <a:schemeClr val="tx1"/>
                </a:solidFill>
                <a:latin typeface="+mn-lt"/>
                <a:cs typeface="Arial"/>
              </a:rPr>
              <a:t>Understand how MOAL frameworks and OKRs operationalise vision.</a:t>
            </a:r>
          </a:p>
          <a:p>
            <a:pPr marL="12700" marR="5080">
              <a:lnSpc>
                <a:spcPct val="115000"/>
              </a:lnSpc>
              <a:spcBef>
                <a:spcPts val="500"/>
              </a:spcBef>
            </a:pPr>
            <a:r>
              <a:rPr lang="en-IE" sz="1400" b="1" dirty="0">
                <a:solidFill>
                  <a:srgbClr val="007772"/>
                </a:solidFill>
                <a:latin typeface="+mn-lt"/>
                <a:cs typeface="Arial"/>
              </a:rPr>
              <a:t>Skills</a:t>
            </a:r>
          </a:p>
          <a:p>
            <a:pPr marL="184150" marR="5080" indent="-171450">
              <a:lnSpc>
                <a:spcPct val="115000"/>
              </a:lnSpc>
              <a:spcBef>
                <a:spcPts val="200"/>
              </a:spcBef>
              <a:buFont typeface="Arial" charset="0"/>
              <a:buChar char="•"/>
            </a:pPr>
            <a:r>
              <a:rPr lang="en-IE" sz="1200" dirty="0">
                <a:solidFill>
                  <a:schemeClr val="tx1"/>
                </a:solidFill>
                <a:latin typeface="+mn-lt"/>
                <a:cs typeface="Arial"/>
              </a:rPr>
              <a:t>Draft a one-page ESG vision statement aligned to a real SME context.</a:t>
            </a:r>
          </a:p>
          <a:p>
            <a:pPr marL="184150" marR="5080" indent="-171450">
              <a:lnSpc>
                <a:spcPct val="115000"/>
              </a:lnSpc>
              <a:spcBef>
                <a:spcPts val="200"/>
              </a:spcBef>
              <a:buFont typeface="Arial" charset="0"/>
              <a:buChar char="•"/>
            </a:pPr>
            <a:r>
              <a:rPr lang="en-IE" sz="1200" dirty="0">
                <a:solidFill>
                  <a:schemeClr val="tx1"/>
                </a:solidFill>
                <a:latin typeface="+mn-lt"/>
                <a:cs typeface="Arial"/>
              </a:rPr>
              <a:t>Conduct internal and external stakeholder analyses with influence/interest mapping.</a:t>
            </a:r>
          </a:p>
          <a:p>
            <a:pPr marL="184150" marR="5080" indent="-171450">
              <a:lnSpc>
                <a:spcPct val="115000"/>
              </a:lnSpc>
              <a:spcBef>
                <a:spcPts val="200"/>
              </a:spcBef>
              <a:buFont typeface="Arial" charset="0"/>
              <a:buChar char="•"/>
            </a:pPr>
            <a:r>
              <a:rPr lang="en-IE" sz="1200" dirty="0">
                <a:solidFill>
                  <a:schemeClr val="tx1"/>
                </a:solidFill>
                <a:latin typeface="+mn-lt"/>
                <a:cs typeface="Arial"/>
              </a:rPr>
              <a:t>Build a 12–24-month ESG Milestones Plan with named accountabilities.</a:t>
            </a:r>
          </a:p>
          <a:p>
            <a:pPr marL="184150" marR="5080" indent="-171450">
              <a:lnSpc>
                <a:spcPct val="115000"/>
              </a:lnSpc>
              <a:spcBef>
                <a:spcPts val="200"/>
              </a:spcBef>
              <a:buFont typeface="Arial" charset="0"/>
              <a:buChar char="•"/>
            </a:pPr>
            <a:r>
              <a:rPr lang="en-IE" sz="1200" dirty="0">
                <a:solidFill>
                  <a:schemeClr val="tx1"/>
                </a:solidFill>
                <a:latin typeface="+mn-lt"/>
                <a:cs typeface="Arial"/>
              </a:rPr>
              <a:t>Define ESG OKRs that translate commitments into measurable, time-bound results.</a:t>
            </a:r>
          </a:p>
          <a:p>
            <a:pPr marL="12700" marR="5080">
              <a:lnSpc>
                <a:spcPct val="115000"/>
              </a:lnSpc>
              <a:spcBef>
                <a:spcPts val="500"/>
              </a:spcBef>
            </a:pPr>
            <a:r>
              <a:rPr lang="en-IE" sz="1400" b="1" dirty="0">
                <a:solidFill>
                  <a:srgbClr val="007772"/>
                </a:solidFill>
                <a:latin typeface="+mn-lt"/>
                <a:cs typeface="Arial"/>
              </a:rPr>
              <a:t>Attitudes</a:t>
            </a:r>
          </a:p>
          <a:p>
            <a:pPr marL="184150" marR="5080" indent="-171450">
              <a:lnSpc>
                <a:spcPct val="115000"/>
              </a:lnSpc>
              <a:spcBef>
                <a:spcPts val="200"/>
              </a:spcBef>
              <a:buFont typeface="Arial" charset="0"/>
              <a:buChar char="•"/>
            </a:pPr>
            <a:r>
              <a:rPr lang="en-IE" sz="1200" dirty="0">
                <a:solidFill>
                  <a:schemeClr val="tx1"/>
                </a:solidFill>
                <a:latin typeface="+mn-lt"/>
                <a:cs typeface="Arial"/>
              </a:rPr>
              <a:t>Treat ESG vision as a leadership responsibility, not a marketing exercise.</a:t>
            </a:r>
          </a:p>
          <a:p>
            <a:pPr marL="184150" marR="5080" indent="-171450">
              <a:lnSpc>
                <a:spcPct val="115000"/>
              </a:lnSpc>
              <a:spcBef>
                <a:spcPts val="200"/>
              </a:spcBef>
              <a:buFont typeface="Arial" charset="0"/>
              <a:buChar char="•"/>
            </a:pPr>
            <a:r>
              <a:rPr lang="en-IE" sz="1200" dirty="0">
                <a:solidFill>
                  <a:schemeClr val="tx1"/>
                </a:solidFill>
                <a:latin typeface="+mn-lt"/>
                <a:cs typeface="Arial"/>
              </a:rPr>
              <a:t>Approach onboarding of staff, successors and suppliers as a structured ongoing process.</a:t>
            </a:r>
          </a:p>
          <a:p>
            <a:pPr marL="184150" marR="5080" indent="-171450">
              <a:lnSpc>
                <a:spcPct val="115000"/>
              </a:lnSpc>
              <a:spcBef>
                <a:spcPts val="200"/>
              </a:spcBef>
              <a:buFont typeface="Arial" charset="0"/>
              <a:buChar char="•"/>
            </a:pPr>
            <a:r>
              <a:rPr lang="en-IE" sz="1200" dirty="0">
                <a:solidFill>
                  <a:schemeClr val="tx1"/>
                </a:solidFill>
                <a:latin typeface="+mn-lt"/>
                <a:cs typeface="Arial"/>
              </a:rPr>
              <a:t>Value resilience: see disruption (e.g. a fire, a market shock) as an opportunity to re-anchor the vision.</a:t>
            </a:r>
          </a:p>
          <a:p>
            <a:pPr marL="12700" marR="5080">
              <a:lnSpc>
                <a:spcPct val="115000"/>
              </a:lnSpc>
              <a:spcBef>
                <a:spcPts val="500"/>
              </a:spcBef>
            </a:pPr>
            <a:r>
              <a:rPr lang="en-IE" sz="1400" b="1" dirty="0">
                <a:solidFill>
                  <a:srgbClr val="007772"/>
                </a:solidFill>
                <a:latin typeface="+mn-lt"/>
                <a:cs typeface="Arial"/>
              </a:rPr>
              <a:t>PEARL framework competences addressed</a:t>
            </a:r>
          </a:p>
          <a:p>
            <a:pPr marL="12700" marR="5080">
              <a:lnSpc>
                <a:spcPct val="115000"/>
              </a:lnSpc>
              <a:spcBef>
                <a:spcPts val="200"/>
              </a:spcBef>
            </a:pPr>
            <a:r>
              <a:rPr lang="en-IE" sz="1200" b="1" dirty="0">
                <a:solidFill>
                  <a:schemeClr val="tx1"/>
                </a:solidFill>
                <a:latin typeface="+mn-lt"/>
                <a:cs typeface="Arial"/>
              </a:rPr>
              <a:t>EntreComp: </a:t>
            </a:r>
            <a:r>
              <a:rPr lang="en-IE" sz="1200" dirty="0">
                <a:solidFill>
                  <a:schemeClr val="tx1"/>
                </a:solidFill>
                <a:latin typeface="+mn-lt"/>
                <a:cs typeface="Arial"/>
              </a:rPr>
              <a:t>Vision; Valuing ideas; Spotting opportunities; Mobilising others; Planning and management.</a:t>
            </a:r>
          </a:p>
          <a:p>
            <a:pPr marL="12700" marR="5080">
              <a:lnSpc>
                <a:spcPct val="115000"/>
              </a:lnSpc>
              <a:spcBef>
                <a:spcPts val="200"/>
              </a:spcBef>
            </a:pPr>
            <a:r>
              <a:rPr lang="en-IE" sz="1200" b="1" dirty="0">
                <a:solidFill>
                  <a:schemeClr val="tx1"/>
                </a:solidFill>
                <a:latin typeface="+mn-lt"/>
                <a:cs typeface="Arial"/>
              </a:rPr>
              <a:t>GreenComp: </a:t>
            </a:r>
            <a:r>
              <a:rPr lang="en-IE" sz="1200" dirty="0">
                <a:solidFill>
                  <a:schemeClr val="tx1"/>
                </a:solidFill>
                <a:latin typeface="+mn-lt"/>
                <a:cs typeface="Arial"/>
              </a:rPr>
              <a:t>Embodying sustainability values; Systems thinking; Promoting nature; Political agency.</a:t>
            </a:r>
          </a:p>
          <a:p>
            <a:pPr marL="12700" marR="5080">
              <a:lnSpc>
                <a:spcPct val="115000"/>
              </a:lnSpc>
              <a:spcBef>
                <a:spcPts val="200"/>
              </a:spcBef>
            </a:pPr>
            <a:r>
              <a:rPr lang="en-IE" sz="1200" b="1" dirty="0">
                <a:solidFill>
                  <a:schemeClr val="tx1"/>
                </a:solidFill>
                <a:latin typeface="+mn-lt"/>
                <a:cs typeface="Arial"/>
              </a:rPr>
              <a:t>DigiComp: </a:t>
            </a:r>
            <a:r>
              <a:rPr lang="en-IE" sz="1200" dirty="0">
                <a:solidFill>
                  <a:schemeClr val="tx1"/>
                </a:solidFill>
                <a:latin typeface="+mn-lt"/>
                <a:cs typeface="Arial"/>
              </a:rPr>
              <a:t>Managing data, information and digital content; Collaborating through digital technologies.</a:t>
            </a:r>
          </a:p>
        </p:txBody>
      </p:sp>
      <p:pic>
        <p:nvPicPr>
          <p:cNvPr id="10" name="object 10"/>
          <p:cNvPicPr/>
          <p:nvPr/>
        </p:nvPicPr>
        <p:blipFill>
          <a:blip r:embed="rId5"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Sources &amp; References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5400000"/>
            <a:ext cx="6248399" cy="542924"/>
          </a:xfrm>
          <a:prstGeom prst="rect">
            <a:avLst/>
          </a:prstGeom>
        </p:spPr>
      </p:pic>
      <p:sp>
        <p:nvSpPr>
          <p:cNvPr id="12" name="object 12"/>
          <p:cNvSpPr txBox="1"/>
          <p:nvPr/>
        </p:nvSpPr>
        <p:spPr>
          <a:xfrm>
            <a:off x="82351" y="5414174"/>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Frameworks &amp; Standards Referenced</a:t>
            </a:r>
            <a:endParaRPr sz="2600" dirty="0">
              <a:latin typeface="+mn-lt"/>
              <a:cs typeface="Arial"/>
            </a:endParaRPr>
          </a:p>
          <a:p>
            <a:pPr marL="175895">
              <a:lnSpc>
                <a:spcPct val="100000"/>
              </a:lnSpc>
              <a:spcBef>
                <a:spcPts val="1260"/>
              </a:spcBef>
            </a:pPr>
            <a:r>
              <a:rPr sz="1600" b="1" dirty="0">
                <a:latin typeface="+mn-lt"/>
                <a:cs typeface="Arial"/>
              </a:rPr>
              <a:t>Key EU regulatory and industry frameworks referenced</a:t>
            </a:r>
            <a:endParaRPr sz="1600" dirty="0">
              <a:latin typeface="+mn-lt"/>
              <a:cs typeface="Arial"/>
            </a:endParaRPr>
          </a:p>
        </p:txBody>
      </p:sp>
      <p:sp>
        <p:nvSpPr>
          <p:cNvPr id="13" name="object 13"/>
          <p:cNvSpPr txBox="1"/>
          <p:nvPr/>
        </p:nvSpPr>
        <p:spPr>
          <a:xfrm>
            <a:off x="245564" y="6200000"/>
            <a:ext cx="3214092" cy="2616100"/>
          </a:xfrm>
          <a:prstGeom prst="rect">
            <a:avLst/>
          </a:prstGeom>
        </p:spPr>
        <p:txBody>
          <a:bodyPr vert="horz" wrap="square" lIns="0" tIns="58419" rIns="0" bIns="0" rtlCol="0">
            <a:spAutoFit/>
          </a:bodyPr>
          <a:lstStyle/>
          <a:p>
            <a:pPr marL="184150" indent="-171450">
              <a:lnSpc>
                <a:spcPct val="115000"/>
              </a:lnSpc>
              <a:spcBef>
                <a:spcPts val="200"/>
              </a:spcBef>
              <a:buFont typeface="Arial" charset="0"/>
              <a:buChar char="•"/>
            </a:pPr>
            <a:r>
              <a:rPr lang="en-IE" sz="1100" i="1" dirty="0">
                <a:latin typeface="+mn-lt"/>
                <a:cs typeface="Geneva"/>
              </a:rPr>
              <a:t>CSRD – Corporate Sustainability Reporting Directive (EU 2022/2464)</a:t>
            </a:r>
          </a:p>
          <a:p>
            <a:pPr marL="184150" indent="-171450">
              <a:lnSpc>
                <a:spcPct val="115000"/>
              </a:lnSpc>
              <a:spcBef>
                <a:spcPts val="200"/>
              </a:spcBef>
              <a:buFont typeface="Arial" charset="0"/>
              <a:buChar char="•"/>
            </a:pPr>
            <a:r>
              <a:rPr lang="en-IE" sz="1100" i="1" dirty="0">
                <a:latin typeface="+mn-lt"/>
                <a:cs typeface="Geneva"/>
              </a:rPr>
              <a:t>CSDDD – Corporate Sustainability Due Diligence Directive (EU 2024/1760)</a:t>
            </a:r>
          </a:p>
          <a:p>
            <a:pPr marL="184150" indent="-171450">
              <a:lnSpc>
                <a:spcPct val="115000"/>
              </a:lnSpc>
              <a:spcBef>
                <a:spcPts val="200"/>
              </a:spcBef>
              <a:buFont typeface="Arial" charset="0"/>
              <a:buChar char="•"/>
            </a:pPr>
            <a:r>
              <a:rPr lang="en-IE" sz="1100" i="1" dirty="0">
                <a:latin typeface="+mn-lt"/>
                <a:cs typeface="Geneva"/>
              </a:rPr>
              <a:t>EU Taxonomy – Regulation (EU) 2020/852</a:t>
            </a:r>
          </a:p>
          <a:p>
            <a:pPr marL="184150" indent="-171450">
              <a:lnSpc>
                <a:spcPct val="115000"/>
              </a:lnSpc>
              <a:spcBef>
                <a:spcPts val="200"/>
              </a:spcBef>
              <a:buFont typeface="Arial" charset="0"/>
              <a:buChar char="•"/>
            </a:pPr>
            <a:r>
              <a:rPr lang="en-IE" sz="1100" i="1" dirty="0">
                <a:latin typeface="+mn-lt"/>
                <a:cs typeface="Geneva"/>
              </a:rPr>
              <a:t>EU Green Claims Directive (provisional agreement 2024)</a:t>
            </a:r>
          </a:p>
          <a:p>
            <a:pPr marL="184150" indent="-171450">
              <a:lnSpc>
                <a:spcPct val="115000"/>
              </a:lnSpc>
              <a:spcBef>
                <a:spcPts val="200"/>
              </a:spcBef>
              <a:buFont typeface="Arial" charset="0"/>
              <a:buChar char="•"/>
            </a:pPr>
            <a:r>
              <a:rPr lang="en-IE" sz="1100" i="1" dirty="0">
                <a:latin typeface="+mn-lt"/>
                <a:cs typeface="Geneva"/>
              </a:rPr>
              <a:t>ESRS – European Sustainability Reporting Standards (EFRAG, 2023)</a:t>
            </a:r>
          </a:p>
          <a:p>
            <a:pPr marL="184150" indent="-171450">
              <a:lnSpc>
                <a:spcPct val="115000"/>
              </a:lnSpc>
              <a:spcBef>
                <a:spcPts val="200"/>
              </a:spcBef>
              <a:buFont typeface="Arial" charset="0"/>
              <a:buChar char="•"/>
            </a:pPr>
            <a:r>
              <a:rPr lang="en-IE" sz="1100" i="1" dirty="0">
                <a:latin typeface="+mn-lt"/>
                <a:cs typeface="Geneva"/>
              </a:rPr>
              <a:t>VSME – Voluntary SME Standard (EFRAG, 2024)</a:t>
            </a:r>
          </a:p>
          <a:p>
            <a:pPr marL="184150" indent="-171450">
              <a:lnSpc>
                <a:spcPct val="115000"/>
              </a:lnSpc>
              <a:spcBef>
                <a:spcPts val="200"/>
              </a:spcBef>
              <a:buFont typeface="Arial" charset="0"/>
              <a:buChar char="•"/>
            </a:pPr>
            <a:r>
              <a:rPr lang="en-IE" sz="1100" i="1" dirty="0">
                <a:latin typeface="+mn-lt"/>
                <a:cs typeface="Geneva"/>
              </a:rPr>
              <a:t>SFDR – Sustainable Finance Disclosure Regulation (EU 2019/2088)</a:t>
            </a:r>
          </a:p>
          <a:p>
            <a:pPr marL="184150" indent="-171450">
              <a:lnSpc>
                <a:spcPct val="115000"/>
              </a:lnSpc>
              <a:spcBef>
                <a:spcPts val="200"/>
              </a:spcBef>
              <a:buFont typeface="Arial" charset="0"/>
              <a:buChar char="•"/>
            </a:pPr>
            <a:r>
              <a:rPr lang="en-IE" sz="1100" i="1" dirty="0">
                <a:latin typeface="+mn-lt"/>
                <a:cs typeface="Geneva"/>
              </a:rPr>
              <a:t>EBA Guidelines on Loan Origination and Monitoring (ESG factors)</a:t>
            </a:r>
          </a:p>
          <a:p>
            <a:pPr marL="184150" indent="-171450">
              <a:lnSpc>
                <a:spcPct val="115000"/>
              </a:lnSpc>
              <a:spcBef>
                <a:spcPts val="200"/>
              </a:spcBef>
              <a:buFont typeface="Arial" charset="0"/>
              <a:buChar char="•"/>
            </a:pPr>
            <a:r>
              <a:rPr lang="en-IE" sz="1100" i="1" dirty="0">
                <a:latin typeface="+mn-lt"/>
                <a:cs typeface="Geneva"/>
              </a:rPr>
              <a:t>UN Sustainable Development Goals (UNGA, 2015)</a:t>
            </a:r>
          </a:p>
        </p:txBody>
      </p:sp>
      <p:sp>
        <p:nvSpPr>
          <p:cNvPr id="14" name="object 14"/>
          <p:cNvSpPr txBox="1"/>
          <p:nvPr/>
        </p:nvSpPr>
        <p:spPr>
          <a:xfrm>
            <a:off x="3459656" y="6200000"/>
            <a:ext cx="3565999" cy="2593017"/>
          </a:xfrm>
          <a:prstGeom prst="rect">
            <a:avLst/>
          </a:prstGeom>
        </p:spPr>
        <p:txBody>
          <a:bodyPr vert="horz" wrap="square" lIns="0" tIns="58419" rIns="0" bIns="0" rtlCol="0">
            <a:spAutoFit/>
          </a:bodyPr>
          <a:lstStyle/>
          <a:p>
            <a:pPr marL="184150" indent="-171450">
              <a:lnSpc>
                <a:spcPct val="115000"/>
              </a:lnSpc>
              <a:spcBef>
                <a:spcPts val="200"/>
              </a:spcBef>
              <a:buFont typeface="Arial" charset="0"/>
              <a:buChar char="•"/>
            </a:pPr>
            <a:r>
              <a:rPr lang="en-IE" sz="1100" i="1" dirty="0">
                <a:latin typeface="+mn-lt"/>
                <a:cs typeface="Geneva"/>
              </a:rPr>
              <a:t>Bord Bia Origin Green – Ireland’s national food and drink sustainability programme</a:t>
            </a:r>
          </a:p>
          <a:p>
            <a:pPr marL="184150" indent="-171450">
              <a:lnSpc>
                <a:spcPct val="115000"/>
              </a:lnSpc>
              <a:spcBef>
                <a:spcPts val="200"/>
              </a:spcBef>
              <a:buFont typeface="Arial" charset="0"/>
              <a:buChar char="•"/>
            </a:pPr>
            <a:r>
              <a:rPr lang="en-IE" sz="1100" i="1" dirty="0">
                <a:latin typeface="+mn-lt"/>
                <a:cs typeface="Geneva"/>
              </a:rPr>
              <a:t>Irish Organic Farmers and Growers Association (IOFGA) certification standard</a:t>
            </a:r>
          </a:p>
          <a:p>
            <a:pPr marL="184150" indent="-171450">
              <a:lnSpc>
                <a:spcPct val="115000"/>
              </a:lnSpc>
              <a:spcBef>
                <a:spcPts val="200"/>
              </a:spcBef>
              <a:buFont typeface="Arial" charset="0"/>
              <a:buChar char="•"/>
            </a:pPr>
            <a:r>
              <a:rPr lang="en-IE" sz="1100" i="1" dirty="0">
                <a:latin typeface="+mn-lt"/>
                <a:cs typeface="Geneva"/>
              </a:rPr>
              <a:t>British Retail Consortium (BRC) Global Standard for Food Safety</a:t>
            </a:r>
          </a:p>
          <a:p>
            <a:pPr marL="184150" indent="-171450">
              <a:lnSpc>
                <a:spcPct val="115000"/>
              </a:lnSpc>
              <a:spcBef>
                <a:spcPts val="200"/>
              </a:spcBef>
              <a:buFont typeface="Arial" charset="0"/>
              <a:buChar char="•"/>
            </a:pPr>
            <a:r>
              <a:rPr lang="en-IE" sz="1100" i="1" dirty="0">
                <a:latin typeface="+mn-lt"/>
                <a:cs typeface="Geneva"/>
              </a:rPr>
              <a:t>Repak – Producer Responsibility Organisation for packaging waste</a:t>
            </a:r>
          </a:p>
          <a:p>
            <a:pPr marL="184150" indent="-171450">
              <a:lnSpc>
                <a:spcPct val="115000"/>
              </a:lnSpc>
              <a:spcBef>
                <a:spcPts val="200"/>
              </a:spcBef>
              <a:buFont typeface="Arial" charset="0"/>
              <a:buChar char="•"/>
            </a:pPr>
            <a:r>
              <a:rPr lang="en-IE" sz="1100" i="1" dirty="0">
                <a:latin typeface="+mn-lt"/>
                <a:cs typeface="Geneva"/>
              </a:rPr>
              <a:t>EntreComp – European Entrepreneurship Competence Framework</a:t>
            </a:r>
          </a:p>
          <a:p>
            <a:pPr marL="184150" indent="-171450">
              <a:lnSpc>
                <a:spcPct val="115000"/>
              </a:lnSpc>
              <a:spcBef>
                <a:spcPts val="200"/>
              </a:spcBef>
              <a:buFont typeface="Arial" charset="0"/>
              <a:buChar char="•"/>
            </a:pPr>
            <a:r>
              <a:rPr lang="en-IE" sz="1100" i="1" dirty="0">
                <a:latin typeface="+mn-lt"/>
                <a:cs typeface="Geneva"/>
              </a:rPr>
              <a:t>GreenComp – European Sustainability Competence Framework</a:t>
            </a:r>
          </a:p>
          <a:p>
            <a:pPr marL="184150" indent="-171450">
              <a:lnSpc>
                <a:spcPct val="115000"/>
              </a:lnSpc>
              <a:spcBef>
                <a:spcPts val="200"/>
              </a:spcBef>
              <a:buFont typeface="Arial" charset="0"/>
              <a:buChar char="•"/>
            </a:pPr>
            <a:r>
              <a:rPr lang="en-IE" sz="1100" i="1" dirty="0">
                <a:latin typeface="+mn-lt"/>
                <a:cs typeface="Geneva"/>
              </a:rPr>
              <a:t>DigiComp – European Digital Competence Framework</a:t>
            </a:r>
          </a:p>
          <a:p>
            <a:pPr marL="184150" indent="-171450">
              <a:lnSpc>
                <a:spcPct val="115000"/>
              </a:lnSpc>
              <a:spcBef>
                <a:spcPts val="200"/>
              </a:spcBef>
              <a:buFont typeface="Arial" charset="0"/>
              <a:buChar char="•"/>
            </a:pPr>
            <a:r>
              <a:rPr lang="en-IE" sz="1100" i="1" dirty="0">
                <a:latin typeface="+mn-lt"/>
                <a:cs typeface="Geneva"/>
              </a:rPr>
              <a:t>Irish Government Climate Action Plan</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76107"/>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504486" cy="4189224"/>
          </a:xfrm>
          <a:prstGeom prst="rect">
            <a:avLst/>
          </a:prstGeom>
        </p:spPr>
        <p:txBody>
          <a:bodyPr vert="horz" wrap="square" lIns="0" tIns="72390" rIns="0" bIns="0" rtlCol="0">
            <a:spAutoFit/>
          </a:bodyPr>
          <a:lstStyle/>
          <a:p>
            <a:pPr marL="12700">
              <a:lnSpc>
                <a:spcPct val="100000"/>
              </a:lnSpc>
              <a:spcBef>
                <a:spcPts val="570"/>
              </a:spcBef>
            </a:pPr>
            <a:r>
              <a:rPr sz="2400" b="1" dirty="0">
                <a:solidFill>
                  <a:srgbClr val="404040"/>
                </a:solidFill>
                <a:latin typeface="+mn-lt"/>
                <a:cs typeface="Arial"/>
              </a:rPr>
              <a:t>Publicly available sources cited in this case study</a:t>
            </a:r>
            <a:endParaRPr lang="tr-TR" sz="2400" dirty="0">
              <a:latin typeface="+mn-lt"/>
              <a:cs typeface="Arial"/>
            </a:endParaRPr>
          </a:p>
          <a:p>
            <a:pPr marL="12700">
              <a:lnSpc>
                <a:spcPct val="100000"/>
              </a:lnSpc>
              <a:spcBef>
                <a:spcPts val="500"/>
              </a:spcBef>
            </a:pPr>
            <a:r>
              <a:rPr lang="en-IE" b="1" dirty="0">
                <a:solidFill>
                  <a:schemeClr val="tx1"/>
                </a:solidFill>
                <a:latin typeface="+mn-lt"/>
                <a:cs typeface="Geneva"/>
              </a:rPr>
              <a:t>Primary company sources</a:t>
            </a:r>
          </a:p>
          <a:p>
            <a:pPr marL="184150" indent="-171450">
              <a:lnSpc>
                <a:spcPct val="110000"/>
              </a:lnSpc>
              <a:spcBef>
                <a:spcPts val="200"/>
              </a:spcBef>
              <a:buFont typeface="Arial" charset="0"/>
              <a:buChar char="•"/>
            </a:pPr>
            <a:r>
              <a:rPr lang="en-IE" sz="1200" dirty="0">
                <a:solidFill>
                  <a:schemeClr val="tx1"/>
                </a:solidFill>
                <a:latin typeface="+mn-lt"/>
                <a:cs typeface="Geneva"/>
              </a:rPr>
              <a:t>Glenisk (2025). Our Story – Family. https://glenisk.com/our-story/family/</a:t>
            </a:r>
          </a:p>
          <a:p>
            <a:pPr marL="184150" indent="-171450">
              <a:lnSpc>
                <a:spcPct val="110000"/>
              </a:lnSpc>
              <a:spcBef>
                <a:spcPts val="200"/>
              </a:spcBef>
              <a:buFont typeface="Arial" charset="0"/>
              <a:buChar char="•"/>
            </a:pPr>
            <a:r>
              <a:rPr lang="en-IE" sz="1200" dirty="0">
                <a:solidFill>
                  <a:schemeClr val="tx1"/>
                </a:solidFill>
                <a:latin typeface="+mn-lt"/>
                <a:cs typeface="Geneva"/>
              </a:rPr>
              <a:t>Glenisk (2023). Sustainability. https://glenisk.com/about/sustainability</a:t>
            </a:r>
          </a:p>
          <a:p>
            <a:pPr marL="184150" indent="-171450">
              <a:lnSpc>
                <a:spcPct val="110000"/>
              </a:lnSpc>
              <a:spcBef>
                <a:spcPts val="200"/>
              </a:spcBef>
              <a:buFont typeface="Arial" charset="0"/>
              <a:buChar char="•"/>
            </a:pPr>
            <a:r>
              <a:rPr lang="en-IE" sz="1200" dirty="0">
                <a:solidFill>
                  <a:schemeClr val="tx1"/>
                </a:solidFill>
                <a:latin typeface="+mn-lt"/>
                <a:cs typeface="Geneva"/>
              </a:rPr>
              <a:t>Glenisk. Climate Commitment. https://glenisk.com/our-story/climate/</a:t>
            </a:r>
          </a:p>
          <a:p>
            <a:pPr marL="184150" indent="-171450">
              <a:lnSpc>
                <a:spcPct val="110000"/>
              </a:lnSpc>
              <a:spcBef>
                <a:spcPts val="200"/>
              </a:spcBef>
              <a:buFont typeface="Arial" charset="0"/>
              <a:buChar char="•"/>
            </a:pPr>
            <a:r>
              <a:rPr lang="en-IE" sz="1200" dirty="0">
                <a:solidFill>
                  <a:schemeClr val="tx1"/>
                </a:solidFill>
                <a:latin typeface="+mn-lt"/>
                <a:cs typeface="Geneva"/>
              </a:rPr>
              <a:t>Glenisk. Packaging Commitment. https://glenisk.com/our-story/packaging/</a:t>
            </a:r>
          </a:p>
          <a:p>
            <a:pPr marL="12700">
              <a:lnSpc>
                <a:spcPct val="100000"/>
              </a:lnSpc>
              <a:spcBef>
                <a:spcPts val="500"/>
              </a:spcBef>
            </a:pPr>
            <a:r>
              <a:rPr lang="en-IE" b="1" dirty="0">
                <a:solidFill>
                  <a:schemeClr val="tx1"/>
                </a:solidFill>
                <a:latin typeface="+mn-lt"/>
                <a:cs typeface="Geneva"/>
              </a:rPr>
              <a:t>Third-party and industry sources</a:t>
            </a:r>
          </a:p>
          <a:p>
            <a:pPr marL="184150" indent="-171450">
              <a:lnSpc>
                <a:spcPct val="110000"/>
              </a:lnSpc>
              <a:spcBef>
                <a:spcPts val="200"/>
              </a:spcBef>
              <a:buFont typeface="Arial" charset="0"/>
              <a:buChar char="•"/>
            </a:pPr>
            <a:r>
              <a:rPr lang="en-IE" sz="1200" dirty="0">
                <a:solidFill>
                  <a:schemeClr val="tx1"/>
                </a:solidFill>
                <a:latin typeface="+mn-lt"/>
                <a:cs typeface="Geneva"/>
              </a:rPr>
              <a:t>Bord Bia. Origin Green Members’ Directory – Glenisk. https://www.bordbia.ie/industry/origin-green/members-directory/manufacturers/dairy/glenisk/</a:t>
            </a:r>
          </a:p>
          <a:p>
            <a:pPr marL="184150" indent="-171450">
              <a:lnSpc>
                <a:spcPct val="110000"/>
              </a:lnSpc>
              <a:spcBef>
                <a:spcPts val="200"/>
              </a:spcBef>
              <a:buFont typeface="Arial" charset="0"/>
              <a:buChar char="•"/>
            </a:pPr>
            <a:r>
              <a:rPr lang="en-IE" sz="1200" dirty="0">
                <a:solidFill>
                  <a:schemeClr val="tx1"/>
                </a:solidFill>
                <a:latin typeface="+mn-lt"/>
                <a:cs typeface="Geneva"/>
              </a:rPr>
              <a:t>Irish Times (2014). Vincent and Gerard Cleary, Glenisk. https://www.irishtimes.com/business/agribusiness-and-food/vincent-cleary-and-gerard-cleary-glenisk-1.1806794</a:t>
            </a:r>
          </a:p>
          <a:p>
            <a:pPr marL="184150" indent="-171450">
              <a:lnSpc>
                <a:spcPct val="110000"/>
              </a:lnSpc>
              <a:spcBef>
                <a:spcPts val="200"/>
              </a:spcBef>
              <a:buFont typeface="Arial" charset="0"/>
              <a:buChar char="•"/>
            </a:pPr>
            <a:r>
              <a:rPr lang="en-IE" sz="1200" dirty="0">
                <a:solidFill>
                  <a:schemeClr val="tx1"/>
                </a:solidFill>
                <a:latin typeface="+mn-lt"/>
                <a:cs typeface="Geneva"/>
              </a:rPr>
              <a:t>GIY / GROW HQ. Ashes to Action: The Glenisk Story of Sustainability. https://giy.ie/blogs/food-matters-podcast/ashes-to-action-the-glenisk-story-of-sustainability</a:t>
            </a:r>
          </a:p>
          <a:p>
            <a:pPr marL="184150" indent="-171450">
              <a:lnSpc>
                <a:spcPct val="110000"/>
              </a:lnSpc>
              <a:spcBef>
                <a:spcPts val="200"/>
              </a:spcBef>
              <a:buFont typeface="Arial" charset="0"/>
              <a:buChar char="•"/>
            </a:pPr>
            <a:r>
              <a:rPr lang="en-IE" sz="1200" dirty="0">
                <a:solidFill>
                  <a:schemeClr val="tx1"/>
                </a:solidFill>
                <a:latin typeface="+mn-lt"/>
                <a:cs typeface="Geneva"/>
              </a:rPr>
              <a:t>Midlands Ireland. Glenisk producer profile. https://www.midlandsireland.ie/producers_directory/glenisk/</a:t>
            </a:r>
          </a:p>
          <a:p>
            <a:pPr marL="184150" indent="-171450">
              <a:lnSpc>
                <a:spcPct val="110000"/>
              </a:lnSpc>
              <a:spcBef>
                <a:spcPts val="200"/>
              </a:spcBef>
              <a:buFont typeface="Arial" charset="0"/>
              <a:buChar char="•"/>
            </a:pPr>
            <a:r>
              <a:rPr lang="en-IE" sz="1200" dirty="0">
                <a:solidFill>
                  <a:schemeClr val="tx1"/>
                </a:solidFill>
                <a:latin typeface="+mn-lt"/>
                <a:cs typeface="Geneva"/>
              </a:rPr>
              <a:t>Ardkeen Quality Food Store. Glenisk profile. https://www.ardkeen.com/collections</a:t>
            </a:r>
            <a:r>
              <a:rPr lang="en-IE" sz="1200">
                <a:solidFill>
                  <a:schemeClr val="tx1"/>
                </a:solidFill>
                <a:latin typeface="+mn-lt"/>
                <a:cs typeface="Geneva"/>
              </a:rPr>
              <a:t>/glenisk</a:t>
            </a:r>
            <a:endParaRPr lang="en-IE" sz="1200" dirty="0">
              <a:solidFill>
                <a:schemeClr val="tx1"/>
              </a:solidFill>
              <a:latin typeface="+mn-lt"/>
              <a:cs typeface="Geneva"/>
            </a:endParaRPr>
          </a:p>
        </p:txBody>
      </p:sp>
      <p:sp>
        <p:nvSpPr>
          <p:cNvPr id="10" name="Metin Kutusu 75">
            <a:extLst>
              <a:ext uri="{FF2B5EF4-FFF2-40B4-BE49-F238E27FC236}">
                <a16:creationId xmlns:a16="http://schemas.microsoft.com/office/drawing/2014/main" id="{489B2B4B-DA07-BF25-4341-29ECC7B010E0}"/>
              </a:ext>
            </a:extLst>
          </p:cNvPr>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pic>
        <p:nvPicPr>
          <p:cNvPr id="19" name="object 2">
            <a:extLst>
              <a:ext uri="{FF2B5EF4-FFF2-40B4-BE49-F238E27FC236}">
                <a16:creationId xmlns:a16="http://schemas.microsoft.com/office/drawing/2014/main" id="{1BD8612B-B38F-65AC-29B6-6EA94C934091}"/>
              </a:ext>
            </a:extLst>
          </p:cNvPr>
          <p:cNvPicPr/>
          <p:nvPr/>
        </p:nvPicPr>
        <p:blipFill>
          <a:blip r:embed="rId7" cstate="print"/>
          <a:stretch>
            <a:fillRect/>
          </a:stretch>
        </p:blipFill>
        <p:spPr>
          <a:xfrm>
            <a:off x="409213" y="9956836"/>
            <a:ext cx="561974" cy="295274"/>
          </a:xfrm>
          <a:prstGeom prst="rect">
            <a:avLst/>
          </a:prstGeom>
        </p:spPr>
      </p:pic>
      <p:pic>
        <p:nvPicPr>
          <p:cNvPr id="20" name="object 3">
            <a:extLst>
              <a:ext uri="{FF2B5EF4-FFF2-40B4-BE49-F238E27FC236}">
                <a16:creationId xmlns:a16="http://schemas.microsoft.com/office/drawing/2014/main" id="{B6D9FA5C-FFFC-CF6D-FAD6-9C6522DC6A28}"/>
              </a:ext>
            </a:extLst>
          </p:cNvPr>
          <p:cNvPicPr/>
          <p:nvPr/>
        </p:nvPicPr>
        <p:blipFill>
          <a:blip r:embed="rId8" cstate="print"/>
          <a:stretch>
            <a:fillRect/>
          </a:stretch>
        </p:blipFill>
        <p:spPr>
          <a:xfrm>
            <a:off x="1046824" y="9947319"/>
            <a:ext cx="581024" cy="304799"/>
          </a:xfrm>
          <a:prstGeom prst="rect">
            <a:avLst/>
          </a:prstGeom>
        </p:spPr>
      </p:pic>
      <p:pic>
        <p:nvPicPr>
          <p:cNvPr id="21" name="object 4">
            <a:extLst>
              <a:ext uri="{FF2B5EF4-FFF2-40B4-BE49-F238E27FC236}">
                <a16:creationId xmlns:a16="http://schemas.microsoft.com/office/drawing/2014/main" id="{7A1AE682-1AE6-CF85-09A5-1C2419E67431}"/>
              </a:ext>
            </a:extLst>
          </p:cNvPr>
          <p:cNvPicPr/>
          <p:nvPr/>
        </p:nvPicPr>
        <p:blipFill>
          <a:blip r:embed="rId9" cstate="print"/>
          <a:stretch>
            <a:fillRect/>
          </a:stretch>
        </p:blipFill>
        <p:spPr>
          <a:xfrm>
            <a:off x="1684436" y="9937802"/>
            <a:ext cx="1619249" cy="33337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E36366-0CB5-4DFB-B05A-FC0412E4FA49}">
  <ds:schemaRefs>
    <ds:schemaRef ds:uri="http://schemas.microsoft.com/office/2006/metadata/properties"/>
    <ds:schemaRef ds:uri="http://schemas.microsoft.com/office/infopath/2007/PartnerControls"/>
    <ds:schemaRef ds:uri="115cf526-2a6a-4f3d-b77f-9503221a0c52"/>
    <ds:schemaRef ds:uri="9f396a6c-d077-45c3-abc4-1fb9acdf963f"/>
  </ds:schemaRefs>
</ds:datastoreItem>
</file>

<file path=customXml/itemProps2.xml><?xml version="1.0" encoding="utf-8"?>
<ds:datastoreItem xmlns:ds="http://schemas.openxmlformats.org/officeDocument/2006/customXml" ds:itemID="{6D4BD282-2366-49A9-AC17-44DC4E8BD2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F23A54-438B-49A5-A737-11C7EB939C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4923</TotalTime>
  <Words>3408</Words>
  <Application>Microsoft Office PowerPoint</Application>
  <PresentationFormat>Custom</PresentationFormat>
  <Paragraphs>237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Case Study Identification</vt:lpstr>
      <vt:lpstr>2. Relevant PEARL Curriculum Module(s)</vt:lpstr>
      <vt:lpstr>PowerPoint Presentation</vt:lpstr>
      <vt:lpstr>5. ESG Challenge / Problem Statement</vt:lpstr>
      <vt:lpstr>6. Data, Evidence, and Inputs</vt:lpstr>
      <vt:lpstr>8. Suggested Solution</vt:lpstr>
      <vt:lpstr>8. Suggested Solution (continued)</vt:lpstr>
      <vt:lpstr>9. Expected Learning Outcomes</vt:lpstr>
      <vt:lpstr>Sources &amp;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Con Bartels</cp:lastModifiedBy>
  <cp:revision>14</cp:revision>
  <dcterms:created xsi:type="dcterms:W3CDTF">2026-01-18T12:08:26Z</dcterms:created>
  <dcterms:modified xsi:type="dcterms:W3CDTF">2026-09-25T09:19:21Z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