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24"/>
  </p:notesMasterIdLst>
  <p:handoutMasterIdLst>
    <p:handoutMasterId r:id="rId25"/>
  </p:handoutMasterIdLst>
  <p:sldIdLst>
    <p:sldId id="5383" r:id="rId5"/>
    <p:sldId id="5457" r:id="rId6"/>
    <p:sldId id="5472" r:id="rId7"/>
    <p:sldId id="5469" r:id="rId8"/>
    <p:sldId id="5470" r:id="rId9"/>
    <p:sldId id="5471" r:id="rId10"/>
    <p:sldId id="5129" r:id="rId11"/>
    <p:sldId id="5468" r:id="rId12"/>
    <p:sldId id="5336" r:id="rId13"/>
    <p:sldId id="5465" r:id="rId14"/>
    <p:sldId id="5455" r:id="rId15"/>
    <p:sldId id="5466" r:id="rId16"/>
    <p:sldId id="5467" r:id="rId17"/>
    <p:sldId id="5337" r:id="rId18"/>
    <p:sldId id="2148" r:id="rId19"/>
    <p:sldId id="5451" r:id="rId20"/>
    <p:sldId id="4357" r:id="rId21"/>
    <p:sldId id="5464" r:id="rId22"/>
    <p:sldId id="426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771"/>
    <a:srgbClr val="4F8E89"/>
    <a:srgbClr val="53A67A"/>
    <a:srgbClr val="81B969"/>
    <a:srgbClr val="94C47F"/>
    <a:srgbClr val="27827E"/>
    <a:srgbClr val="62A844"/>
    <a:srgbClr val="379A67"/>
    <a:srgbClr val="40404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AACA4-E3CA-4575-B506-A9C84F563706}" v="2" dt="2026-09-25T09:32:10.16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24"/>
  </p:normalViewPr>
  <p:slideViewPr>
    <p:cSldViewPr snapToGrid="0">
      <p:cViewPr varScale="1">
        <p:scale>
          <a:sx n="105" d="100"/>
          <a:sy n="105" d="100"/>
        </p:scale>
        <p:origin x="696" y="108"/>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2:53.532" v="6"/>
      <pc:docMkLst>
        <pc:docMk/>
      </pc:docMkLst>
      <pc:sldChg chg="modSp mod">
        <pc:chgData name="Con Bartels" userId="8dfd0007-5c81-4708-91ed-94604e25256b" providerId="ADAL" clId="{4115ABA8-9A6F-43B7-BF41-8C0E4A7251F7}" dt="2026-09-25T09:32:53.532" v="6"/>
        <pc:sldMkLst>
          <pc:docMk/>
          <pc:sldMk cId="3618203124" sldId="5383"/>
        </pc:sldMkLst>
        <pc:spChg chg="mod">
          <ac:chgData name="Con Bartels" userId="8dfd0007-5c81-4708-91ed-94604e25256b" providerId="ADAL" clId="{4115ABA8-9A6F-43B7-BF41-8C0E4A7251F7}" dt="2026-09-25T09:32:53.532" v="6"/>
          <ac:spMkLst>
            <pc:docMk/>
            <pc:sldMk cId="3618203124" sldId="5383"/>
            <ac:spMk id="34" creationId="{54B436C7-09F6-7DF6-3E37-55886DD138C0}"/>
          </ac:spMkLst>
        </pc:spChg>
      </pc:sldChg>
      <pc:sldMasterChg chg="modSldLayout">
        <pc:chgData name="Con Bartels" userId="8dfd0007-5c81-4708-91ed-94604e25256b" providerId="ADAL" clId="{4115ABA8-9A6F-43B7-BF41-8C0E4A7251F7}" dt="2026-09-25T09:32:33.788" v="5"/>
        <pc:sldMasterMkLst>
          <pc:docMk/>
          <pc:sldMasterMk cId="580465908" sldId="2147483828"/>
        </pc:sldMasterMkLst>
        <pc:sldLayoutChg chg="modSp mod">
          <pc:chgData name="Con Bartels" userId="8dfd0007-5c81-4708-91ed-94604e25256b" providerId="ADAL" clId="{4115ABA8-9A6F-43B7-BF41-8C0E4A7251F7}" dt="2026-09-25T09:32:10.192" v="2"/>
          <pc:sldLayoutMkLst>
            <pc:docMk/>
            <pc:sldMasterMk cId="580465908" sldId="2147483828"/>
            <pc:sldLayoutMk cId="3097068291" sldId="2147483853"/>
          </pc:sldLayoutMkLst>
          <pc:spChg chg="mod">
            <ac:chgData name="Con Bartels" userId="8dfd0007-5c81-4708-91ed-94604e25256b" providerId="ADAL" clId="{4115ABA8-9A6F-43B7-BF41-8C0E4A7251F7}" dt="2026-09-25T09:32:10.192" v="2"/>
            <ac:spMkLst>
              <pc:docMk/>
              <pc:sldMasterMk cId="580465908" sldId="2147483828"/>
              <pc:sldLayoutMk cId="3097068291" sldId="2147483853"/>
              <ac:spMk id="6" creationId="{3D54017B-8A2A-1F92-3C3B-5EBC4747346A}"/>
            </ac:spMkLst>
          </pc:spChg>
          <pc:grpChg chg="mod">
            <ac:chgData name="Con Bartels" userId="8dfd0007-5c81-4708-91ed-94604e25256b" providerId="ADAL" clId="{4115ABA8-9A6F-43B7-BF41-8C0E4A7251F7}" dt="2026-09-25T09:32:10.164" v="1"/>
            <ac:grpSpMkLst>
              <pc:docMk/>
              <pc:sldMasterMk cId="580465908" sldId="2147483828"/>
              <pc:sldLayoutMk cId="3097068291" sldId="2147483853"/>
              <ac:grpSpMk id="2" creationId="{A5F9D27A-F5AD-6468-3845-69A8EC093803}"/>
            </ac:grpSpMkLst>
          </pc:grpChg>
          <pc:picChg chg="mod">
            <ac:chgData name="Con Bartels" userId="8dfd0007-5c81-4708-91ed-94604e25256b" providerId="ADAL" clId="{4115ABA8-9A6F-43B7-BF41-8C0E4A7251F7}" dt="2026-09-25T09:32:10.164" v="1"/>
            <ac:picMkLst>
              <pc:docMk/>
              <pc:sldMasterMk cId="580465908" sldId="2147483828"/>
              <pc:sldLayoutMk cId="3097068291" sldId="2147483853"/>
              <ac:picMk id="3" creationId="{93ADFFBB-A80E-7112-BCE6-DD9F84736FA8}"/>
            </ac:picMkLst>
          </pc:picChg>
          <pc:picChg chg="mod">
            <ac:chgData name="Con Bartels" userId="8dfd0007-5c81-4708-91ed-94604e25256b" providerId="ADAL" clId="{4115ABA8-9A6F-43B7-BF41-8C0E4A7251F7}" dt="2026-09-25T09:32:10.164" v="1"/>
            <ac:picMkLst>
              <pc:docMk/>
              <pc:sldMasterMk cId="580465908" sldId="2147483828"/>
              <pc:sldLayoutMk cId="3097068291" sldId="2147483853"/>
              <ac:picMk id="4" creationId="{D2F4B9B5-A113-7092-1BE6-9404F443E5A6}"/>
            </ac:picMkLst>
          </pc:picChg>
          <pc:picChg chg="mod">
            <ac:chgData name="Con Bartels" userId="8dfd0007-5c81-4708-91ed-94604e25256b" providerId="ADAL" clId="{4115ABA8-9A6F-43B7-BF41-8C0E4A7251F7}" dt="2026-09-25T09:32:10.164" v="1"/>
            <ac:picMkLst>
              <pc:docMk/>
              <pc:sldMasterMk cId="580465908" sldId="2147483828"/>
              <pc:sldLayoutMk cId="3097068291" sldId="2147483853"/>
              <ac:picMk id="5" creationId="{60100001-1FED-07AC-C1AB-9C0220C97696}"/>
            </ac:picMkLst>
          </pc:picChg>
        </pc:sldLayoutChg>
        <pc:sldLayoutChg chg="modSp mod">
          <pc:chgData name="Con Bartels" userId="8dfd0007-5c81-4708-91ed-94604e25256b" providerId="ADAL" clId="{4115ABA8-9A6F-43B7-BF41-8C0E4A7251F7}" dt="2026-09-25T09:32:33.788" v="5"/>
          <pc:sldLayoutMkLst>
            <pc:docMk/>
            <pc:sldMasterMk cId="580465908" sldId="2147483828"/>
            <pc:sldLayoutMk cId="3845830055" sldId="2147483881"/>
          </pc:sldLayoutMkLst>
          <pc:spChg chg="mod">
            <ac:chgData name="Con Bartels" userId="8dfd0007-5c81-4708-91ed-94604e25256b" providerId="ADAL" clId="{4115ABA8-9A6F-43B7-BF41-8C0E4A7251F7}" dt="2026-09-25T09:32:33.788" v="5"/>
            <ac:spMkLst>
              <pc:docMk/>
              <pc:sldMasterMk cId="580465908" sldId="2147483828"/>
              <pc:sldLayoutMk cId="3845830055" sldId="2147483881"/>
              <ac:spMk id="9" creationId="{0B7A1581-3A43-0ED8-5283-11EF5B3A44DB}"/>
            </ac:spMkLst>
          </pc:spChg>
        </pc:sldLayoutChg>
        <pc:sldLayoutChg chg="modSp mod">
          <pc:chgData name="Con Bartels" userId="8dfd0007-5c81-4708-91ed-94604e25256b" providerId="ADAL" clId="{4115ABA8-9A6F-43B7-BF41-8C0E4A7251F7}" dt="2026-09-25T09:32:27.142" v="4"/>
          <pc:sldLayoutMkLst>
            <pc:docMk/>
            <pc:sldMasterMk cId="580465908" sldId="2147483828"/>
            <pc:sldLayoutMk cId="4067597290" sldId="2147483897"/>
          </pc:sldLayoutMkLst>
          <pc:spChg chg="mod">
            <ac:chgData name="Con Bartels" userId="8dfd0007-5c81-4708-91ed-94604e25256b" providerId="ADAL" clId="{4115ABA8-9A6F-43B7-BF41-8C0E4A7251F7}" dt="2026-09-25T09:32:27.142" v="4"/>
            <ac:spMkLst>
              <pc:docMk/>
              <pc:sldMasterMk cId="580465908" sldId="2147483828"/>
              <pc:sldLayoutMk cId="4067597290" sldId="2147483897"/>
              <ac:spMk id="7" creationId="{ECC66773-E6C1-D535-FA81-83EC9EC39577}"/>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08:37:49.594"/>
    </inkml:context>
    <inkml:brush xml:id="br0">
      <inkml:brushProperty name="width" value="0.05" units="cm"/>
      <inkml:brushProperty name="height" value="0.05" units="cm"/>
      <inkml:brushProperty name="color" value="#66CC00"/>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dirty="0"/>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dirty="0"/>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308D-D369-72FA-9CAA-3AE254575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5BC32-AA7F-81A6-2B08-9A6AF95557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B62E5D1-5BF9-9372-3277-F4B6352262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F36600-0B9D-35B9-B9F8-C3436FCAB59C}"/>
              </a:ext>
            </a:extLst>
          </p:cNvPr>
          <p:cNvSpPr>
            <a:spLocks noGrp="1"/>
          </p:cNvSpPr>
          <p:nvPr>
            <p:ph type="sldNum" sz="quarter" idx="5"/>
          </p:nvPr>
        </p:nvSpPr>
        <p:spPr/>
        <p:txBody>
          <a:bodyPr/>
          <a:lstStyle/>
          <a:p>
            <a:fld id="{E4504836-160B-419D-AE34-B66B8B8DF24B}" type="slidenum">
              <a:rPr lang="de-DE" smtClean="0"/>
              <a:t>4</a:t>
            </a:fld>
            <a:endParaRPr lang="de-DE" dirty="0"/>
          </a:p>
        </p:txBody>
      </p:sp>
    </p:spTree>
    <p:extLst>
      <p:ext uri="{BB962C8B-B14F-4D97-AF65-F5344CB8AC3E}">
        <p14:creationId xmlns:p14="http://schemas.microsoft.com/office/powerpoint/2010/main" val="153634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8FE7F-75E4-376D-BBCE-D39D888D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C22B0-6BDF-96CE-01A5-C0C4784A904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2721ADF-38F6-FBAA-6097-924D9F9448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198F1C-3004-7CEC-32C5-76A259CF6AF6}"/>
              </a:ext>
            </a:extLst>
          </p:cNvPr>
          <p:cNvSpPr>
            <a:spLocks noGrp="1"/>
          </p:cNvSpPr>
          <p:nvPr>
            <p:ph type="sldNum" sz="quarter" idx="5"/>
          </p:nvPr>
        </p:nvSpPr>
        <p:spPr/>
        <p:txBody>
          <a:bodyPr/>
          <a:lstStyle/>
          <a:p>
            <a:fld id="{E4504836-160B-419D-AE34-B66B8B8DF24B}" type="slidenum">
              <a:rPr lang="de-DE" smtClean="0"/>
              <a:t>5</a:t>
            </a:fld>
            <a:endParaRPr lang="de-DE" dirty="0"/>
          </a:p>
        </p:txBody>
      </p:sp>
    </p:spTree>
    <p:extLst>
      <p:ext uri="{BB962C8B-B14F-4D97-AF65-F5344CB8AC3E}">
        <p14:creationId xmlns:p14="http://schemas.microsoft.com/office/powerpoint/2010/main" val="880585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43FE-864C-4908-D1BE-244D71799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96AA3-AB75-1D9A-0590-9D429EAA20D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B058FCC-C044-5C78-46C3-CD38BFD1A0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05F3DB-F97A-0DFD-BFC1-36A0F9800B93}"/>
              </a:ext>
            </a:extLst>
          </p:cNvPr>
          <p:cNvSpPr>
            <a:spLocks noGrp="1"/>
          </p:cNvSpPr>
          <p:nvPr>
            <p:ph type="sldNum" sz="quarter" idx="5"/>
          </p:nvPr>
        </p:nvSpPr>
        <p:spPr/>
        <p:txBody>
          <a:bodyPr/>
          <a:lstStyle/>
          <a:p>
            <a:fld id="{E4504836-160B-419D-AE34-B66B8B8DF24B}" type="slidenum">
              <a:rPr lang="de-DE" smtClean="0"/>
              <a:t>6</a:t>
            </a:fld>
            <a:endParaRPr lang="de-DE" dirty="0"/>
          </a:p>
        </p:txBody>
      </p:sp>
    </p:spTree>
    <p:extLst>
      <p:ext uri="{BB962C8B-B14F-4D97-AF65-F5344CB8AC3E}">
        <p14:creationId xmlns:p14="http://schemas.microsoft.com/office/powerpoint/2010/main" val="521163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BD821-964B-59FD-0D7C-BCF8CD97F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A9FC2-EAF4-E3C5-52E7-FD88D0F59D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890806E-3F13-AF5A-E2AE-7D5E6EDFE5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80D48D-24D8-564D-19BE-A3E6F94BF65A}"/>
              </a:ext>
            </a:extLst>
          </p:cNvPr>
          <p:cNvSpPr>
            <a:spLocks noGrp="1"/>
          </p:cNvSpPr>
          <p:nvPr>
            <p:ph type="sldNum" sz="quarter" idx="5"/>
          </p:nvPr>
        </p:nvSpPr>
        <p:spPr/>
        <p:txBody>
          <a:bodyPr/>
          <a:lstStyle/>
          <a:p>
            <a:fld id="{E4504836-160B-419D-AE34-B66B8B8DF24B}" type="slidenum">
              <a:rPr lang="de-DE" smtClean="0"/>
              <a:t>10</a:t>
            </a:fld>
            <a:endParaRPr lang="de-DE" dirty="0"/>
          </a:p>
        </p:txBody>
      </p:sp>
    </p:spTree>
    <p:extLst>
      <p:ext uri="{BB962C8B-B14F-4D97-AF65-F5344CB8AC3E}">
        <p14:creationId xmlns:p14="http://schemas.microsoft.com/office/powerpoint/2010/main" val="389957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6EBC-9818-460F-7667-4AFE992A8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6B8F7-9EF6-2892-924E-1D9A182524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44355A-5FF6-E677-BFED-3A7DA7304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10184D-AFCF-99E9-4318-1118036FDF93}"/>
              </a:ext>
            </a:extLst>
          </p:cNvPr>
          <p:cNvSpPr>
            <a:spLocks noGrp="1"/>
          </p:cNvSpPr>
          <p:nvPr>
            <p:ph type="sldNum" sz="quarter" idx="5"/>
          </p:nvPr>
        </p:nvSpPr>
        <p:spPr/>
        <p:txBody>
          <a:bodyPr/>
          <a:lstStyle/>
          <a:p>
            <a:fld id="{E4504836-160B-419D-AE34-B66B8B8DF24B}" type="slidenum">
              <a:rPr lang="de-DE" smtClean="0"/>
              <a:t>11</a:t>
            </a:fld>
            <a:endParaRPr lang="de-DE" dirty="0"/>
          </a:p>
        </p:txBody>
      </p:sp>
    </p:spTree>
    <p:extLst>
      <p:ext uri="{BB962C8B-B14F-4D97-AF65-F5344CB8AC3E}">
        <p14:creationId xmlns:p14="http://schemas.microsoft.com/office/powerpoint/2010/main" val="1431750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492C-A918-6F2D-0FD2-15400B95A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B1696-63DC-143C-EA52-B64685DC89A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A2FB678-284C-8AA8-E435-41C33EDEF7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D163FE-EA94-B067-BD0E-D7BF92EEA9F4}"/>
              </a:ext>
            </a:extLst>
          </p:cNvPr>
          <p:cNvSpPr>
            <a:spLocks noGrp="1"/>
          </p:cNvSpPr>
          <p:nvPr>
            <p:ph type="sldNum" sz="quarter" idx="5"/>
          </p:nvPr>
        </p:nvSpPr>
        <p:spPr/>
        <p:txBody>
          <a:bodyPr/>
          <a:lstStyle/>
          <a:p>
            <a:fld id="{E4504836-160B-419D-AE34-B66B8B8DF24B}" type="slidenum">
              <a:rPr lang="de-DE" smtClean="0"/>
              <a:t>12</a:t>
            </a:fld>
            <a:endParaRPr lang="de-DE" dirty="0"/>
          </a:p>
        </p:txBody>
      </p:sp>
    </p:spTree>
    <p:extLst>
      <p:ext uri="{BB962C8B-B14F-4D97-AF65-F5344CB8AC3E}">
        <p14:creationId xmlns:p14="http://schemas.microsoft.com/office/powerpoint/2010/main" val="77619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879F3-2338-1487-9295-29F8297FC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90D48-A8E4-DDA6-C0A6-43DFD103071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1A70986-C0F9-6174-3CBA-6B6BBA2951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1AE969-317D-4EFA-C970-71C50DBAAA70}"/>
              </a:ext>
            </a:extLst>
          </p:cNvPr>
          <p:cNvSpPr>
            <a:spLocks noGrp="1"/>
          </p:cNvSpPr>
          <p:nvPr>
            <p:ph type="sldNum" sz="quarter" idx="5"/>
          </p:nvPr>
        </p:nvSpPr>
        <p:spPr/>
        <p:txBody>
          <a:bodyPr/>
          <a:lstStyle/>
          <a:p>
            <a:fld id="{E4504836-160B-419D-AE34-B66B8B8DF24B}" type="slidenum">
              <a:rPr lang="de-DE" smtClean="0"/>
              <a:t>13</a:t>
            </a:fld>
            <a:endParaRPr lang="de-DE" dirty="0"/>
          </a:p>
        </p:txBody>
      </p:sp>
    </p:spTree>
    <p:extLst>
      <p:ext uri="{BB962C8B-B14F-4D97-AF65-F5344CB8AC3E}">
        <p14:creationId xmlns:p14="http://schemas.microsoft.com/office/powerpoint/2010/main" val="421480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1818021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19</a:t>
            </a:fld>
            <a:endParaRPr lang="en-US" dirty="0"/>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xml"/><Relationship Id="rId7" Type="http://schemas.openxmlformats.org/officeDocument/2006/relationships/image" Target="../media/image7.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a:solidFill>
                  <a:schemeClr val="bg1"/>
                </a:solidFill>
                <a:effectLst/>
                <a:latin typeface="+mn-lt"/>
                <a:ea typeface="+mn-ea"/>
                <a:cs typeface="+mn-cs"/>
                <a:sym typeface="Quattrocento Sans"/>
              </a:rPr>
              <a:t>FONT TYPEFACE &amp; SIZE</a:t>
            </a:r>
            <a:endParaRPr lang="en-IE" sz="3600" baseline="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a:solidFill>
                  <a:schemeClr val="bg1"/>
                </a:solidFill>
                <a:effectLst/>
                <a:latin typeface="+mn-lt"/>
                <a:ea typeface="+mn-ea"/>
                <a:cs typeface="+mn-cs"/>
              </a:rPr>
              <a:t>PLEASE</a:t>
            </a:r>
            <a:r>
              <a:rPr lang="en-IE" sz="3000" b="0" i="0" u="none" strike="noStrike" kern="1200" baseline="0">
                <a:solidFill>
                  <a:schemeClr val="bg1"/>
                </a:solidFill>
                <a:effectLst/>
                <a:latin typeface="+mn-lt"/>
                <a:ea typeface="+mn-ea"/>
                <a:cs typeface="+mn-cs"/>
              </a:rPr>
              <a:t> ENSURE TO KEEP FONTS AS PER THE LAYOUT</a:t>
            </a:r>
            <a:endParaRPr lang="en-IE" sz="3000" b="0" i="0" u="none" strike="noStrike" kern="1200">
              <a:solidFill>
                <a:schemeClr val="bg1"/>
              </a:solidFill>
              <a:effectLst/>
              <a:latin typeface="+mn-lt"/>
              <a:ea typeface="+mn-ea"/>
              <a:cs typeface="+mn-cs"/>
            </a:endParaRPr>
          </a:p>
          <a:p>
            <a:pPr fontAlgn="base"/>
            <a:endParaRPr lang="en-IE" sz="3000" b="0" i="0" u="none" strike="noStrike" kern="120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a:solidFill>
                  <a:schemeClr val="bg1"/>
                </a:solidFill>
                <a:effectLst/>
                <a:latin typeface="+mn-lt"/>
                <a:ea typeface="+mn-ea"/>
                <a:cs typeface="+mn-cs"/>
              </a:rPr>
              <a:t>48 point </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Divider</a:t>
            </a:r>
            <a:r>
              <a:rPr lang="en-IE" sz="3000" b="0" i="0" u="none" strike="noStrike" kern="1200" baseline="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36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30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	</a:t>
            </a:r>
            <a:r>
              <a:rPr lang="en-IE" sz="3000" b="0" i="0" u="none" strike="noStrike" kern="1200" baseline="0">
                <a:solidFill>
                  <a:schemeClr val="bg1"/>
                </a:solidFill>
                <a:effectLst/>
                <a:latin typeface="+mn-lt"/>
                <a:ea typeface="+mn-ea"/>
                <a:cs typeface="+mn-cs"/>
              </a:rPr>
              <a:t>       </a:t>
            </a:r>
            <a:r>
              <a:rPr lang="en-IE" sz="3000" b="0" i="0" u="none" strike="noStrike" kern="120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24 point</a:t>
            </a:r>
            <a:r>
              <a:rPr lang="en-IE" sz="3000" b="0" i="0" u="none" strike="noStrike" kern="1200" baseline="0">
                <a:solidFill>
                  <a:schemeClr val="bg1"/>
                </a:solidFill>
                <a:effectLst/>
                <a:latin typeface="+mn-lt"/>
                <a:ea typeface="+mn-ea"/>
                <a:cs typeface="+mn-cs"/>
              </a:rPr>
              <a:t>  -  </a:t>
            </a:r>
            <a:r>
              <a:rPr lang="en-IE" sz="3000" b="0" i="0" u="none" strike="noStrike" kern="1200" baseline="0">
                <a:solidFill>
                  <a:schemeClr val="bg1"/>
                </a:solidFill>
                <a:effectLst/>
                <a:latin typeface="+mn-lt"/>
                <a:ea typeface="Quattrocento Sans"/>
                <a:cs typeface="Quattrocento Sans"/>
                <a:sym typeface="Quattrocento Sans"/>
              </a:rPr>
              <a:t>Main </a:t>
            </a:r>
            <a:r>
              <a:rPr lang="en-IE" sz="3000" b="0" i="0" u="none" strike="noStrike" kern="1200">
                <a:solidFill>
                  <a:schemeClr val="bg1"/>
                </a:solidFill>
                <a:effectLst/>
                <a:latin typeface="+mn-lt"/>
                <a:ea typeface="+mn-ea"/>
                <a:cs typeface="+mn-cs"/>
              </a:rPr>
              <a:t>Text Body </a:t>
            </a:r>
            <a:endParaRPr lang="en-US" sz="3000">
              <a:solidFill>
                <a:schemeClr val="bg1"/>
              </a:solidFill>
            </a:endParaRPr>
          </a:p>
          <a:p>
            <a:pPr fontAlgn="base"/>
            <a:endParaRPr lang="en-IE" sz="3000" b="0" i="0" u="none" strike="noStrike" kern="120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a:solidFill>
                  <a:schemeClr val="bg1"/>
                </a:solidFill>
                <a:effectLst/>
                <a:latin typeface="+mn-lt"/>
                <a:ea typeface="+mn-ea"/>
                <a:cs typeface="+mn-cs"/>
                <a:sym typeface="Quattrocento Sans"/>
              </a:rPr>
              <a:t>PEARL </a:t>
            </a:r>
            <a:r>
              <a:rPr lang="en-IE" sz="2400" b="0" i="0" u="none" strike="noStrike" kern="1200" baseline="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a:solidFill>
                <a:schemeClr val="bg1"/>
              </a:solidFill>
              <a:effectLst/>
              <a:latin typeface="+mn-lt"/>
              <a:ea typeface="+mn-ea"/>
              <a:cs typeface="+mn-cs"/>
              <a:sym typeface="Quattrocento Sans"/>
            </a:endParaRPr>
          </a:p>
          <a:p>
            <a:pPr fontAlgn="base"/>
            <a:endParaRPr lang="en-IE" sz="2400" b="0" i="0" u="none" strike="noStrike" kern="1200" baseline="0">
              <a:solidFill>
                <a:schemeClr val="bg1"/>
              </a:solidFill>
              <a:effectLst/>
              <a:latin typeface="+mn-lt"/>
              <a:ea typeface="+mn-ea"/>
              <a:cs typeface="+mn-cs"/>
              <a:sym typeface="Quattrocento Sans"/>
            </a:endParaRPr>
          </a:p>
          <a:p>
            <a:pPr fontAlgn="base"/>
            <a:r>
              <a:rPr lang="en-IE" sz="3600" b="1" i="1" baseline="0">
                <a:solidFill>
                  <a:schemeClr val="bg1"/>
                </a:solidFill>
                <a:latin typeface="+mn-lt"/>
                <a:ea typeface="Quattrocento Sans"/>
                <a:cs typeface="Quattrocento Sans"/>
                <a:sym typeface="Quattrocento Sans"/>
              </a:rPr>
              <a:t>Calibri</a:t>
            </a:r>
            <a:endParaRPr lang="en-IE" sz="3600" baseline="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a:solidFill>
                  <a:schemeClr val="bg1"/>
                </a:solidFill>
                <a:effectLst/>
                <a:latin typeface="+mn-lt"/>
                <a:ea typeface="+mn-ea"/>
                <a:cs typeface="+mn-cs"/>
              </a:rPr>
              <a:t>*** </a:t>
            </a:r>
            <a:r>
              <a:rPr lang="en-IE" sz="2400" b="1" kern="1200">
                <a:solidFill>
                  <a:schemeClr val="bg1"/>
                </a:solidFill>
                <a:effectLst/>
                <a:latin typeface="+mn-lt"/>
                <a:ea typeface="+mn-ea"/>
                <a:cs typeface="+mn-cs"/>
              </a:rPr>
              <a:t>PLEASE DELETE THIS INSTRUCTION SLIDE BEFORE PRESENTING FINAL PRESENTATION </a:t>
            </a:r>
            <a:r>
              <a:rPr lang="en-IE" sz="2400" kern="1200">
                <a:solidFill>
                  <a:schemeClr val="bg1"/>
                </a:solidFill>
                <a:effectLst/>
                <a:latin typeface="+mn-lt"/>
                <a:ea typeface="+mn-ea"/>
                <a:cs typeface="+mn-cs"/>
              </a:rPr>
              <a:t>*** </a:t>
            </a:r>
            <a:endParaRPr lang="en-US" sz="2400" kern="120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218514" y="-6377384"/>
            <a:ext cx="16024759" cy="589558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149650-7A9E-DA4E-8C80-0BC758D6B7B5}"/>
              </a:ext>
            </a:extLst>
          </p:cNvPr>
          <p:cNvSpPr/>
          <p:nvPr userDrawn="1"/>
        </p:nvSpPr>
        <p:spPr>
          <a:xfrm>
            <a:off x="0" y="3703066"/>
            <a:ext cx="4883406" cy="285691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
        <p:nvSpPr>
          <p:cNvPr id="13" name="Picture Placeholder 12">
            <a:extLst>
              <a:ext uri="{FF2B5EF4-FFF2-40B4-BE49-F238E27FC236}">
                <a16:creationId xmlns:a16="http://schemas.microsoft.com/office/drawing/2014/main" id="{30B05827-1E90-FD90-4612-1E6AC7D5C45E}"/>
              </a:ext>
            </a:extLst>
          </p:cNvPr>
          <p:cNvSpPr>
            <a:spLocks noGrp="1"/>
          </p:cNvSpPr>
          <p:nvPr>
            <p:ph type="pic" sz="quarter" idx="11"/>
          </p:nvPr>
        </p:nvSpPr>
        <p:spPr>
          <a:xfrm>
            <a:off x="0" y="1881051"/>
            <a:ext cx="12192000" cy="3739808"/>
          </a:xfrm>
          <a:custGeom>
            <a:avLst/>
            <a:gdLst>
              <a:gd name="connsiteX0" fmla="*/ 0 w 12192000"/>
              <a:gd name="connsiteY0" fmla="*/ 0 h 3739808"/>
              <a:gd name="connsiteX1" fmla="*/ 12192000 w 12192000"/>
              <a:gd name="connsiteY1" fmla="*/ 0 h 3739808"/>
              <a:gd name="connsiteX2" fmla="*/ 12192000 w 12192000"/>
              <a:gd name="connsiteY2" fmla="*/ 299184 h 3739808"/>
              <a:gd name="connsiteX3" fmla="*/ 12192000 w 12192000"/>
              <a:gd name="connsiteY3" fmla="*/ 2796714 h 3739808"/>
              <a:gd name="connsiteX4" fmla="*/ 12192000 w 12192000"/>
              <a:gd name="connsiteY4" fmla="*/ 3739808 h 3739808"/>
              <a:gd name="connsiteX5" fmla="*/ 4883406 w 12192000"/>
              <a:gd name="connsiteY5" fmla="*/ 3739808 h 3739808"/>
              <a:gd name="connsiteX6" fmla="*/ 4883406 w 12192000"/>
              <a:gd name="connsiteY6" fmla="*/ 2796714 h 3739808"/>
              <a:gd name="connsiteX7" fmla="*/ 4883406 w 12192000"/>
              <a:gd name="connsiteY7" fmla="*/ 1822014 h 3739808"/>
              <a:gd name="connsiteX8" fmla="*/ 0 w 12192000"/>
              <a:gd name="connsiteY8" fmla="*/ 1822014 h 3739808"/>
              <a:gd name="connsiteX9" fmla="*/ 0 w 12192000"/>
              <a:gd name="connsiteY9" fmla="*/ 878920 h 3739808"/>
              <a:gd name="connsiteX10" fmla="*/ 0 w 12192000"/>
              <a:gd name="connsiteY10" fmla="*/ 299184 h 373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39808">
                <a:moveTo>
                  <a:pt x="0" y="0"/>
                </a:moveTo>
                <a:lnTo>
                  <a:pt x="12192000" y="0"/>
                </a:lnTo>
                <a:lnTo>
                  <a:pt x="12192000" y="299184"/>
                </a:lnTo>
                <a:lnTo>
                  <a:pt x="12192000" y="2796714"/>
                </a:lnTo>
                <a:lnTo>
                  <a:pt x="12192000" y="3739808"/>
                </a:lnTo>
                <a:lnTo>
                  <a:pt x="4883406" y="3739808"/>
                </a:lnTo>
                <a:lnTo>
                  <a:pt x="4883406" y="2796714"/>
                </a:lnTo>
                <a:lnTo>
                  <a:pt x="4883406" y="1822014"/>
                </a:lnTo>
                <a:lnTo>
                  <a:pt x="0" y="1822014"/>
                </a:lnTo>
                <a:lnTo>
                  <a:pt x="0" y="878920"/>
                </a:lnTo>
                <a:lnTo>
                  <a:pt x="0" y="29918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a:p>
        </p:txBody>
      </p:sp>
      <p:grpSp>
        <p:nvGrpSpPr>
          <p:cNvPr id="5" name="Group 4">
            <a:extLst>
              <a:ext uri="{FF2B5EF4-FFF2-40B4-BE49-F238E27FC236}">
                <a16:creationId xmlns:a16="http://schemas.microsoft.com/office/drawing/2014/main" id="{91E9CB82-BA3E-385B-4641-F5F81C913313}"/>
              </a:ext>
            </a:extLst>
          </p:cNvPr>
          <p:cNvGrpSpPr/>
          <p:nvPr userDrawn="1"/>
        </p:nvGrpSpPr>
        <p:grpSpPr>
          <a:xfrm>
            <a:off x="5376996" y="5951525"/>
            <a:ext cx="6632123" cy="455890"/>
            <a:chOff x="325053" y="9615358"/>
            <a:chExt cx="5085209" cy="349556"/>
          </a:xfrm>
        </p:grpSpPr>
        <p:pic>
          <p:nvPicPr>
            <p:cNvPr id="6" name="Picture 5">
              <a:extLst>
                <a:ext uri="{FF2B5EF4-FFF2-40B4-BE49-F238E27FC236}">
                  <a16:creationId xmlns:a16="http://schemas.microsoft.com/office/drawing/2014/main" id="{C7EFA227-34FD-E42C-C8D8-D09A3EA02865}"/>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7" name="Picture 6">
              <a:extLst>
                <a:ext uri="{FF2B5EF4-FFF2-40B4-BE49-F238E27FC236}">
                  <a16:creationId xmlns:a16="http://schemas.microsoft.com/office/drawing/2014/main" id="{4914F2D2-EDDC-D731-0425-9F72D242BE2F}"/>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8" name="Picture 7">
              <a:extLst>
                <a:ext uri="{FF2B5EF4-FFF2-40B4-BE49-F238E27FC236}">
                  <a16:creationId xmlns:a16="http://schemas.microsoft.com/office/drawing/2014/main" id="{C85BA78E-A9F6-B398-88A6-41A14E030435}"/>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9" name="TextBox 8">
              <a:extLst>
                <a:ext uri="{FF2B5EF4-FFF2-40B4-BE49-F238E27FC236}">
                  <a16:creationId xmlns:a16="http://schemas.microsoft.com/office/drawing/2014/main" id="{0B7A1581-3A43-0ED8-5283-11EF5B3A44DB}"/>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572D4764-07B0-4C2A-CB6C-C81DF74036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07279"/>
            <a:ext cx="3488122" cy="1678659"/>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299063"/>
            <a:ext cx="12192000" cy="351607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grpSp>
        <p:nvGrpSpPr>
          <p:cNvPr id="3" name="Group 2">
            <a:extLst>
              <a:ext uri="{FF2B5EF4-FFF2-40B4-BE49-F238E27FC236}">
                <a16:creationId xmlns:a16="http://schemas.microsoft.com/office/drawing/2014/main" id="{99DF28EE-BE4C-0826-BC7E-3040D4E44B93}"/>
              </a:ext>
            </a:extLst>
          </p:cNvPr>
          <p:cNvGrpSpPr/>
          <p:nvPr userDrawn="1"/>
        </p:nvGrpSpPr>
        <p:grpSpPr>
          <a:xfrm>
            <a:off x="465362" y="6082154"/>
            <a:ext cx="6632123" cy="455890"/>
            <a:chOff x="325053" y="9615358"/>
            <a:chExt cx="5085209" cy="349556"/>
          </a:xfrm>
        </p:grpSpPr>
        <p:pic>
          <p:nvPicPr>
            <p:cNvPr id="4" name="Picture 3">
              <a:extLst>
                <a:ext uri="{FF2B5EF4-FFF2-40B4-BE49-F238E27FC236}">
                  <a16:creationId xmlns:a16="http://schemas.microsoft.com/office/drawing/2014/main" id="{3F73C099-F116-1CD3-F33E-5F1333E4840B}"/>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5" name="Picture 4">
              <a:extLst>
                <a:ext uri="{FF2B5EF4-FFF2-40B4-BE49-F238E27FC236}">
                  <a16:creationId xmlns:a16="http://schemas.microsoft.com/office/drawing/2014/main" id="{2C00EE12-014E-2DFF-7F9A-06B745C097C9}"/>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6" name="Picture 5">
              <a:extLst>
                <a:ext uri="{FF2B5EF4-FFF2-40B4-BE49-F238E27FC236}">
                  <a16:creationId xmlns:a16="http://schemas.microsoft.com/office/drawing/2014/main" id="{C5A96EB4-AAC0-20E6-EF88-132B32BB31FD}"/>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7" name="TextBox 6">
              <a:extLst>
                <a:ext uri="{FF2B5EF4-FFF2-40B4-BE49-F238E27FC236}">
                  <a16:creationId xmlns:a16="http://schemas.microsoft.com/office/drawing/2014/main" id="{ECC66773-E6C1-D535-FA81-83EC9EC39577}"/>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776E0C30-B2A1-F794-8053-4CB68EAC14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464" y="207291"/>
            <a:ext cx="3828265" cy="1842353"/>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1"/>
            <a:ext cx="9503744" cy="506316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6" y="3429001"/>
            <a:ext cx="6414559" cy="2123902"/>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6122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545559"/>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545560"/>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3123421"/>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3123422"/>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702490"/>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702491"/>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7191" y="4284816"/>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284817"/>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7191" y="4863915"/>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863916"/>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4" y="3114739"/>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56224" y="3692562"/>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4" y="4270385"/>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4" y="4848208"/>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 name="Text Box 5">
            <a:extLst>
              <a:ext uri="{FF2B5EF4-FFF2-40B4-BE49-F238E27FC236}">
                <a16:creationId xmlns:a16="http://schemas.microsoft.com/office/drawing/2014/main" id="{2E2E0BE3-2E77-02BD-E707-AA94E5425C51}"/>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52AF1396-9039-781C-05A7-5C3F310C15C3}"/>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7772"/>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Tree>
    <p:extLst>
      <p:ext uri="{BB962C8B-B14F-4D97-AF65-F5344CB8AC3E}">
        <p14:creationId xmlns:p14="http://schemas.microsoft.com/office/powerpoint/2010/main" val="15769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03</a:t>
            </a:r>
          </a:p>
        </p:txBody>
      </p:sp>
    </p:spTree>
    <p:extLst>
      <p:ext uri="{BB962C8B-B14F-4D97-AF65-F5344CB8AC3E}">
        <p14:creationId xmlns:p14="http://schemas.microsoft.com/office/powerpoint/2010/main" val="19964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0" name="Text Placeholder 17">
            <a:extLst>
              <a:ext uri="{FF2B5EF4-FFF2-40B4-BE49-F238E27FC236}">
                <a16:creationId xmlns:a16="http://schemas.microsoft.com/office/drawing/2014/main" id="{71025D5F-47AA-FBBA-2FE0-7693F9B58131}"/>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 name="Text Box 5">
            <a:extLst>
              <a:ext uri="{FF2B5EF4-FFF2-40B4-BE49-F238E27FC236}">
                <a16:creationId xmlns:a16="http://schemas.microsoft.com/office/drawing/2014/main" id="{BB9060F6-DBDC-7B31-9F40-2DD386107916}"/>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4510EF2B-6B96-4091-029F-D8386A1E1DFC}"/>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52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904856" y="2457445"/>
            <a:ext cx="10479218" cy="3781929"/>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32448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6" name="Text Placeholder 17">
            <a:extLst>
              <a:ext uri="{FF2B5EF4-FFF2-40B4-BE49-F238E27FC236}">
                <a16:creationId xmlns:a16="http://schemas.microsoft.com/office/drawing/2014/main" id="{D0B40E03-4D53-DB4A-A30A-ADFB290F4B3E}"/>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4" name="Text Box 5">
            <a:extLst>
              <a:ext uri="{FF2B5EF4-FFF2-40B4-BE49-F238E27FC236}">
                <a16:creationId xmlns:a16="http://schemas.microsoft.com/office/drawing/2014/main" id="{51E015C4-7795-7572-668B-617C56FCD9DB}"/>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3632F947-E202-D1B5-D26C-AA6FB309C2A8}"/>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982690" y="527858"/>
            <a:ext cx="4721156" cy="580228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2204121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6" name="Text Box 5">
            <a:extLst>
              <a:ext uri="{FF2B5EF4-FFF2-40B4-BE49-F238E27FC236}">
                <a16:creationId xmlns:a16="http://schemas.microsoft.com/office/drawing/2014/main" id="{D6D6C5F4-7049-2D21-D255-1ADAF57A9DF6}"/>
              </a:ext>
            </a:extLst>
          </p:cNvPr>
          <p:cNvSpPr txBox="1"/>
          <p:nvPr userDrawn="1"/>
        </p:nvSpPr>
        <p:spPr>
          <a:xfrm rot="16200000">
            <a:off x="-1694247" y="430742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7" name="Straight Connector 6">
            <a:extLst>
              <a:ext uri="{FF2B5EF4-FFF2-40B4-BE49-F238E27FC236}">
                <a16:creationId xmlns:a16="http://schemas.microsoft.com/office/drawing/2014/main" id="{675C535C-DABB-16E7-EC6D-5BBEAA75BA3E}"/>
              </a:ext>
            </a:extLst>
          </p:cNvPr>
          <p:cNvCxnSpPr/>
          <p:nvPr userDrawn="1"/>
        </p:nvCxnSpPr>
        <p:spPr>
          <a:xfrm>
            <a:off x="210747" y="652108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642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Box 5">
            <a:extLst>
              <a:ext uri="{FF2B5EF4-FFF2-40B4-BE49-F238E27FC236}">
                <a16:creationId xmlns:a16="http://schemas.microsoft.com/office/drawing/2014/main" id="{0BF75CF4-F8A4-DA65-7A56-4B3BA03A29D2}"/>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7C7A2FBA-18EB-C426-EBFE-C1FE900332BE}"/>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75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2153"/>
            <a:ext cx="6632123" cy="455890"/>
            <a:chOff x="325053" y="9615358"/>
            <a:chExt cx="5085209" cy="349556"/>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3097068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33635927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59476" y="258058"/>
            <a:ext cx="11073049" cy="1091318"/>
          </a:xfrm>
          <a:prstGeom prst="rect">
            <a:avLst/>
          </a:prstGeom>
          <a:noFill/>
        </p:spPr>
        <p:txBody>
          <a:bodyPr vert="horz" lIns="91440" tIns="45720" rIns="91440" bIns="45720" rtlCol="0" anchor="ctr">
            <a:normAutofit/>
          </a:bodyPr>
          <a:lstStyle>
            <a:lvl1pPr>
              <a:defRPr sz="1955"/>
            </a:lvl1pPr>
          </a:lstStyle>
          <a:p>
            <a:r>
              <a:rPr lang="en-US"/>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0"/>
            <a:ext cx="11079163" cy="1696314"/>
          </a:xfrm>
        </p:spPr>
        <p:txBody>
          <a:bodyPr/>
          <a:lstStyle>
            <a:lvl1pPr>
              <a:defRPr/>
            </a:lvl1pPr>
            <a:lvl2pPr>
              <a:defRPr/>
            </a:lvl2p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815" smtClean="0">
                <a:solidFill>
                  <a:srgbClr val="ADAFBB"/>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IN" sz="815" b="0" i="0" u="none" strike="noStrike" kern="1200" cap="none" spc="0" normalizeH="0" baseline="0" noProof="0" smtClean="0">
                <a:ln>
                  <a:noFill/>
                </a:ln>
                <a:solidFill>
                  <a:srgbClr val="ADAFBB"/>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N" sz="815" b="0" i="0" u="none" strike="noStrike" kern="1200" cap="none" spc="0" normalizeH="0" baseline="0" noProof="0">
              <a:ln>
                <a:noFill/>
              </a:ln>
              <a:solidFill>
                <a:srgbClr val="ADAFBB"/>
              </a:solidFill>
              <a:effectLst/>
              <a:uLnTx/>
              <a:uFillTx/>
              <a:latin typeface="Arial MT Condensed Light"/>
              <a:ea typeface="+mn-ea"/>
              <a:cs typeface="+mn-cs"/>
            </a:endParaRPr>
          </a:p>
        </p:txBody>
      </p:sp>
      <p:graphicFrame>
        <p:nvGraphicFramePr>
          <p:cNvPr id="11" name="Object 10" hidden="1">
            <a:extLst>
              <a:ext uri="{FF2B5EF4-FFF2-40B4-BE49-F238E27FC236}">
                <a16:creationId xmlns:a16="http://schemas.microsoft.com/office/drawing/2014/main" id="{1BB1C276-6F7A-4EED-905A-536CF9DB23F2}"/>
              </a:ext>
            </a:extLst>
          </p:cNvPr>
          <p:cNvGraphicFramePr>
            <a:graphicFrameLocks noChangeAspect="1"/>
          </p:cNvGraphicFramePr>
          <p:nvPr userDrawn="1">
            <p:custDataLst>
              <p:tags r:id="rId3"/>
            </p:custDataLst>
            <p:extLst>
              <p:ext uri="{D42A27DB-BD31-4B8C-83A1-F6EECF244321}">
                <p14:modId xmlns:p14="http://schemas.microsoft.com/office/powerpoint/2010/main" val="3058359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11" name="Object 10" hidden="1">
                        <a:extLst>
                          <a:ext uri="{FF2B5EF4-FFF2-40B4-BE49-F238E27FC236}">
                            <a16:creationId xmlns:a16="http://schemas.microsoft.com/office/drawing/2014/main" id="{1BB1C276-6F7A-4EED-905A-536CF9DB23F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B4025DA4-129E-40FA-BBBD-5281BEDD0318}"/>
              </a:ext>
            </a:extLst>
          </p:cNvPr>
          <p:cNvSpPr/>
          <p:nvPr userDrawn="1">
            <p:custDataLst>
              <p:tags r:id="rId4"/>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350841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dirty="0"/>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dirty="0"/>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dirty="0"/>
          </a:p>
        </p:txBody>
      </p:sp>
    </p:spTree>
    <p:extLst>
      <p:ext uri="{BB962C8B-B14F-4D97-AF65-F5344CB8AC3E}">
        <p14:creationId xmlns:p14="http://schemas.microsoft.com/office/powerpoint/2010/main" val="2475173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5043BDF-191C-EC5A-BCBE-96ED0105F780}"/>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1BA5718A-D1B7-8EED-99C8-B91829B577C5}"/>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7" r:id="rId3"/>
    <p:sldLayoutId id="2147483882" r:id="rId4"/>
    <p:sldLayoutId id="2147483842" r:id="rId5"/>
    <p:sldLayoutId id="2147483840" r:id="rId6"/>
    <p:sldLayoutId id="2147483884" r:id="rId7"/>
    <p:sldLayoutId id="2147483883" r:id="rId8"/>
    <p:sldLayoutId id="2147483877" r:id="rId9"/>
    <p:sldLayoutId id="2147483841" r:id="rId10"/>
    <p:sldLayoutId id="2147483885" r:id="rId11"/>
    <p:sldLayoutId id="2147483886" r:id="rId12"/>
    <p:sldLayoutId id="2147483878" r:id="rId13"/>
    <p:sldLayoutId id="2147483861" r:id="rId14"/>
    <p:sldLayoutId id="2147483833" r:id="rId15"/>
    <p:sldLayoutId id="2147483847" r:id="rId16"/>
    <p:sldLayoutId id="2147483853" r:id="rId17"/>
    <p:sldLayoutId id="2147483898" r:id="rId18"/>
    <p:sldLayoutId id="2147483901" r:id="rId19"/>
    <p:sldLayoutId id="214748390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oleObject" Target="../embeddings/oleObject3.bin"/><Relationship Id="rId7" Type="http://schemas.openxmlformats.org/officeDocument/2006/relationships/image" Target="../media/image16.png"/><Relationship Id="rId2" Type="http://schemas.openxmlformats.org/officeDocument/2006/relationships/slideLayout" Target="../slideLayouts/slideLayout19.xml"/><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image" Target="../media/image7.emf"/><Relationship Id="rId9"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jpeg"/><Relationship Id="rId7" Type="http://schemas.openxmlformats.org/officeDocument/2006/relationships/hyperlink" Target="https://www.instagram.com/esgforenterprise"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dirty="0">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dirty="0">
                <a:solidFill>
                  <a:schemeClr val="bg1"/>
                </a:solidFill>
                <a:latin typeface="Calibri" panose="020F0502020204030204" pitchFamily="34" charset="0"/>
                <a:cs typeface="Calibri" panose="020F0502020204030204" pitchFamily="34" charset="0"/>
              </a:rPr>
              <a:t>02</a:t>
            </a:r>
          </a:p>
          <a:p>
            <a:endParaRPr lang="en-US" sz="7500" b="1" spc="324" dirty="0">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6" y="4533376"/>
            <a:ext cx="4259992"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3790140"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&amp; RESPONSIBILITY </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28B6B2D6-75E2-97AA-B61D-19E734DA70ED}"/>
              </a:ext>
            </a:extLst>
          </p:cNvPr>
          <p:cNvSpPr/>
          <p:nvPr/>
        </p:nvSpPr>
        <p:spPr>
          <a:xfrm>
            <a:off x="4314105" y="3730615"/>
            <a:ext cx="5964751"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5335563"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ESG ONBOARDING, VISION</a:t>
            </a: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6146" t="2021" r="43969" b="-41"/>
          <a:stretch>
            <a:fillRect/>
          </a:stretch>
        </p:blipFill>
        <p:spPr>
          <a:xfrm>
            <a:off x="306026" y="2894"/>
            <a:ext cx="3965032"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1" y="0"/>
            <a:ext cx="4239585"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615139" y="576832"/>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947486" y="628543"/>
            <a:ext cx="3574889"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Agenda Module 2</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218127" y="121171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dirty="0"/>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4002055" y="2294724"/>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4002055" y="3000313"/>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4652554" y="2333317"/>
            <a:ext cx="6803999"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ESG kick-off workshop as strategic starting point</a:t>
            </a:r>
          </a:p>
          <a:p>
            <a:pPr marL="0" indent="0">
              <a:buClr>
                <a:srgbClr val="379A67"/>
              </a:buClr>
              <a:buNone/>
            </a:pPr>
            <a:endParaRPr lang="en-US" dirty="0">
              <a:solidFill>
                <a:srgbClr val="404040"/>
              </a:solidFill>
            </a:endParaRP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4652554" y="3044283"/>
            <a:ext cx="6803997"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Setting up the ESG team and defining key roles</a:t>
            </a:r>
          </a:p>
          <a:p>
            <a:pPr marL="0" indent="0">
              <a:buClr>
                <a:srgbClr val="379A67"/>
              </a:buClr>
              <a:buNone/>
            </a:pPr>
            <a:endParaRPr lang="en-US" dirty="0">
              <a:solidFill>
                <a:srgbClr val="404040"/>
              </a:solidFill>
            </a:endParaRP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4002055" y="3705902"/>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4002055" y="4411491"/>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4652556" y="3755249"/>
            <a:ext cx="6803998"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Involving internal stakeholders and departments</a:t>
            </a:r>
          </a:p>
          <a:p>
            <a:pPr marL="0" indent="0">
              <a:buClr>
                <a:srgbClr val="379A67"/>
              </a:buClr>
              <a:buNone/>
            </a:pPr>
            <a:endParaRPr lang="en-US" dirty="0">
              <a:solidFill>
                <a:srgbClr val="404040"/>
              </a:solidFill>
            </a:endParaRP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4652555" y="4466215"/>
            <a:ext cx="680399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Onboarding decision-makers with interactive formats</a:t>
            </a:r>
          </a:p>
          <a:p>
            <a:pPr marL="0" indent="0">
              <a:buClr>
                <a:srgbClr val="379A67"/>
              </a:buClr>
              <a:buNone/>
            </a:pPr>
            <a:endParaRPr lang="en-US" dirty="0">
              <a:solidFill>
                <a:srgbClr val="404040"/>
              </a:solidFill>
            </a:endParaRPr>
          </a:p>
        </p:txBody>
      </p:sp>
      <p:grpSp>
        <p:nvGrpSpPr>
          <p:cNvPr id="50" name="Group 49">
            <a:extLst>
              <a:ext uri="{FF2B5EF4-FFF2-40B4-BE49-F238E27FC236}">
                <a16:creationId xmlns:a16="http://schemas.microsoft.com/office/drawing/2014/main" id="{C4203648-3174-F677-0C4D-35DCBE5B3A17}"/>
              </a:ext>
            </a:extLst>
          </p:cNvPr>
          <p:cNvGrpSpPr/>
          <p:nvPr/>
        </p:nvGrpSpPr>
        <p:grpSpPr>
          <a:xfrm>
            <a:off x="4002055" y="5117080"/>
            <a:ext cx="569478" cy="569478"/>
            <a:chOff x="410983" y="7656535"/>
            <a:chExt cx="569478" cy="569478"/>
          </a:xfrm>
        </p:grpSpPr>
        <p:sp>
          <p:nvSpPr>
            <p:cNvPr id="51" name="Oval 50">
              <a:extLst>
                <a:ext uri="{FF2B5EF4-FFF2-40B4-BE49-F238E27FC236}">
                  <a16:creationId xmlns:a16="http://schemas.microsoft.com/office/drawing/2014/main" id="{9D6BD055-B4E2-9E1D-E5BC-1F7F29BE16E9}"/>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22">
              <a:extLst>
                <a:ext uri="{FF2B5EF4-FFF2-40B4-BE49-F238E27FC236}">
                  <a16:creationId xmlns:a16="http://schemas.microsoft.com/office/drawing/2014/main" id="{645AB8E9-98A6-5B4D-FE4D-A0091D70B48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05</a:t>
              </a:r>
            </a:p>
          </p:txBody>
        </p:sp>
      </p:grpSp>
      <p:grpSp>
        <p:nvGrpSpPr>
          <p:cNvPr id="53" name="Group 52">
            <a:extLst>
              <a:ext uri="{FF2B5EF4-FFF2-40B4-BE49-F238E27FC236}">
                <a16:creationId xmlns:a16="http://schemas.microsoft.com/office/drawing/2014/main" id="{19F88B4C-C4E2-EE25-FF30-F8AB80A207C5}"/>
              </a:ext>
            </a:extLst>
          </p:cNvPr>
          <p:cNvGrpSpPr/>
          <p:nvPr/>
        </p:nvGrpSpPr>
        <p:grpSpPr>
          <a:xfrm>
            <a:off x="4002055" y="5822669"/>
            <a:ext cx="569478" cy="569478"/>
            <a:chOff x="410983" y="7656535"/>
            <a:chExt cx="569478" cy="569478"/>
          </a:xfrm>
        </p:grpSpPr>
        <p:sp>
          <p:nvSpPr>
            <p:cNvPr id="54" name="Oval 53">
              <a:extLst>
                <a:ext uri="{FF2B5EF4-FFF2-40B4-BE49-F238E27FC236}">
                  <a16:creationId xmlns:a16="http://schemas.microsoft.com/office/drawing/2014/main" id="{6861E51F-90F6-F0A7-0B0D-2CB1DAAC3811}"/>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22">
              <a:extLst>
                <a:ext uri="{FF2B5EF4-FFF2-40B4-BE49-F238E27FC236}">
                  <a16:creationId xmlns:a16="http://schemas.microsoft.com/office/drawing/2014/main" id="{F4FD3C07-D893-6AD7-39C2-1FAE67DE80E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06</a:t>
              </a:r>
            </a:p>
          </p:txBody>
        </p:sp>
      </p:grpSp>
      <p:sp>
        <p:nvSpPr>
          <p:cNvPr id="56" name="Text Placeholder 12">
            <a:extLst>
              <a:ext uri="{FF2B5EF4-FFF2-40B4-BE49-F238E27FC236}">
                <a16:creationId xmlns:a16="http://schemas.microsoft.com/office/drawing/2014/main" id="{53EDD4F2-6C1B-272D-4D72-98FD5FE5F93A}"/>
              </a:ext>
            </a:extLst>
          </p:cNvPr>
          <p:cNvSpPr txBox="1">
            <a:spLocks/>
          </p:cNvSpPr>
          <p:nvPr/>
        </p:nvSpPr>
        <p:spPr>
          <a:xfrm>
            <a:off x="4652555" y="5177181"/>
            <a:ext cx="6985263"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Building ESG awareness and shared strategic direction</a:t>
            </a:r>
          </a:p>
          <a:p>
            <a:pPr marL="0" indent="0">
              <a:buClr>
                <a:srgbClr val="379A67"/>
              </a:buClr>
              <a:buNone/>
            </a:pPr>
            <a:endParaRPr lang="en-US" dirty="0">
              <a:solidFill>
                <a:srgbClr val="404040"/>
              </a:solidFill>
            </a:endParaRPr>
          </a:p>
        </p:txBody>
      </p:sp>
      <p:sp>
        <p:nvSpPr>
          <p:cNvPr id="57" name="Text Placeholder 12">
            <a:extLst>
              <a:ext uri="{FF2B5EF4-FFF2-40B4-BE49-F238E27FC236}">
                <a16:creationId xmlns:a16="http://schemas.microsoft.com/office/drawing/2014/main" id="{F5B0FEFD-42D5-1FA5-4462-79C9378D2FE3}"/>
              </a:ext>
            </a:extLst>
          </p:cNvPr>
          <p:cNvSpPr txBox="1">
            <a:spLocks/>
          </p:cNvSpPr>
          <p:nvPr/>
        </p:nvSpPr>
        <p:spPr>
          <a:xfrm>
            <a:off x="4652555" y="5888147"/>
            <a:ext cx="6700254"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Structuring responsibilities and steering mechanisms</a:t>
            </a:r>
          </a:p>
          <a:p>
            <a:pPr marL="0" indent="0">
              <a:buClr>
                <a:srgbClr val="379A67"/>
              </a:buClr>
              <a:buNone/>
            </a:pPr>
            <a:endParaRPr lang="en-US" dirty="0">
              <a:solidFill>
                <a:srgbClr val="404040"/>
              </a:solidFill>
            </a:endParaRP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4652555" y="2912995"/>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277640"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4652555" y="3634626"/>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4652555" y="4356257"/>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ECC6B2B-2D9E-5856-4E7D-D69B9B0A963D}"/>
              </a:ext>
            </a:extLst>
          </p:cNvPr>
          <p:cNvCxnSpPr>
            <a:cxnSpLocks/>
          </p:cNvCxnSpPr>
          <p:nvPr/>
        </p:nvCxnSpPr>
        <p:spPr>
          <a:xfrm>
            <a:off x="4652555" y="5077888"/>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9C34B3E-4DB4-B30D-BBE4-208BD046A106}"/>
              </a:ext>
            </a:extLst>
          </p:cNvPr>
          <p:cNvCxnSpPr>
            <a:cxnSpLocks/>
          </p:cNvCxnSpPr>
          <p:nvPr/>
        </p:nvCxnSpPr>
        <p:spPr>
          <a:xfrm>
            <a:off x="4652555" y="5799519"/>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07113-A335-C319-A9F3-4DE61C214BCC}"/>
            </a:ext>
          </a:extLst>
        </p:cNvPr>
        <p:cNvGrpSpPr/>
        <p:nvPr/>
      </p:nvGrpSpPr>
      <p:grpSpPr>
        <a:xfrm>
          <a:off x="0" y="0"/>
          <a:ext cx="0" cy="0"/>
          <a:chOff x="0" y="0"/>
          <a:chExt cx="0" cy="0"/>
        </a:xfrm>
      </p:grpSpPr>
      <p:grpSp>
        <p:nvGrpSpPr>
          <p:cNvPr id="99" name="Group 98">
            <a:extLst>
              <a:ext uri="{FF2B5EF4-FFF2-40B4-BE49-F238E27FC236}">
                <a16:creationId xmlns:a16="http://schemas.microsoft.com/office/drawing/2014/main" id="{B670EEA1-CCA4-E35A-34A4-0B41F5A2F27B}"/>
              </a:ext>
            </a:extLst>
          </p:cNvPr>
          <p:cNvGrpSpPr/>
          <p:nvPr/>
        </p:nvGrpSpPr>
        <p:grpSpPr>
          <a:xfrm>
            <a:off x="1630073" y="2536517"/>
            <a:ext cx="765070" cy="176634"/>
            <a:chOff x="4803190" y="791896"/>
            <a:chExt cx="881568" cy="203530"/>
          </a:xfrm>
        </p:grpSpPr>
        <p:grpSp>
          <p:nvGrpSpPr>
            <p:cNvPr id="100" name="Graphic 26">
              <a:extLst>
                <a:ext uri="{FF2B5EF4-FFF2-40B4-BE49-F238E27FC236}">
                  <a16:creationId xmlns:a16="http://schemas.microsoft.com/office/drawing/2014/main" id="{28B22311-EB08-DF4C-FDC3-65596E5D12E2}"/>
                </a:ext>
              </a:extLst>
            </p:cNvPr>
            <p:cNvGrpSpPr/>
            <p:nvPr/>
          </p:nvGrpSpPr>
          <p:grpSpPr>
            <a:xfrm>
              <a:off x="4803190" y="791896"/>
              <a:ext cx="203530" cy="203530"/>
              <a:chOff x="3057229" y="3839999"/>
              <a:chExt cx="225243" cy="225243"/>
            </a:xfrm>
          </p:grpSpPr>
          <p:sp>
            <p:nvSpPr>
              <p:cNvPr id="102" name="Oval 101">
                <a:extLst>
                  <a:ext uri="{FF2B5EF4-FFF2-40B4-BE49-F238E27FC236}">
                    <a16:creationId xmlns:a16="http://schemas.microsoft.com/office/drawing/2014/main" id="{1EA60CCE-08B8-CC70-3170-7853ABB78655}"/>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03" name="Oval 102">
                <a:extLst>
                  <a:ext uri="{FF2B5EF4-FFF2-40B4-BE49-F238E27FC236}">
                    <a16:creationId xmlns:a16="http://schemas.microsoft.com/office/drawing/2014/main" id="{F4511FB2-40C4-FBB5-2636-E4B9BE7FF3CA}"/>
                  </a:ext>
                </a:extLst>
              </p:cNvPr>
              <p:cNvSpPr/>
              <p:nvPr/>
            </p:nvSpPr>
            <p:spPr>
              <a:xfrm rot="-5277432">
                <a:off x="3135961" y="3918724"/>
                <a:ext cx="67784" cy="67784"/>
              </a:xfrm>
              <a:prstGeom prst="ellipse">
                <a:avLst/>
              </a:prstGeom>
              <a:solidFill>
                <a:srgbClr val="017771"/>
              </a:solidFill>
              <a:ln w="1822" cap="flat">
                <a:solidFill>
                  <a:srgbClr val="27827E"/>
                </a:solidFill>
                <a:prstDash val="solid"/>
                <a:miter/>
              </a:ln>
            </p:spPr>
            <p:txBody>
              <a:bodyPr/>
              <a:lstStyle/>
              <a:p>
                <a:endParaRPr lang="en-US"/>
              </a:p>
            </p:txBody>
          </p:sp>
          <p:sp>
            <p:nvSpPr>
              <p:cNvPr id="104" name="Freeform 103">
                <a:extLst>
                  <a:ext uri="{FF2B5EF4-FFF2-40B4-BE49-F238E27FC236}">
                    <a16:creationId xmlns:a16="http://schemas.microsoft.com/office/drawing/2014/main" id="{AD02D16B-00A0-3E4B-F4C6-A234904AA743}"/>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017771"/>
              </a:solidFill>
              <a:ln w="1822" cap="flat">
                <a:noFill/>
                <a:prstDash val="solid"/>
                <a:miter/>
              </a:ln>
            </p:spPr>
            <p:txBody>
              <a:bodyPr/>
              <a:lstStyle/>
              <a:p>
                <a:endParaRPr lang="en-US"/>
              </a:p>
            </p:txBody>
          </p:sp>
        </p:grpSp>
        <p:cxnSp>
          <p:nvCxnSpPr>
            <p:cNvPr id="101" name="Straight Connector 100">
              <a:extLst>
                <a:ext uri="{FF2B5EF4-FFF2-40B4-BE49-F238E27FC236}">
                  <a16:creationId xmlns:a16="http://schemas.microsoft.com/office/drawing/2014/main" id="{FB9FF10E-4C47-9A86-8B44-0EA2CBFFCD5E}"/>
                </a:ext>
              </a:extLst>
            </p:cNvPr>
            <p:cNvCxnSpPr>
              <a:cxnSpLocks/>
            </p:cNvCxnSpPr>
            <p:nvPr/>
          </p:nvCxnSpPr>
          <p:spPr>
            <a:xfrm flipH="1" flipV="1">
              <a:off x="4985969" y="880127"/>
              <a:ext cx="698789" cy="1"/>
            </a:xfrm>
            <a:prstGeom prst="line">
              <a:avLst/>
            </a:prstGeom>
            <a:ln w="12700">
              <a:solidFill>
                <a:srgbClr val="01777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6" name="Group 105">
            <a:extLst>
              <a:ext uri="{FF2B5EF4-FFF2-40B4-BE49-F238E27FC236}">
                <a16:creationId xmlns:a16="http://schemas.microsoft.com/office/drawing/2014/main" id="{C01462A1-AB4F-4416-8569-1A1000C6FDE6}"/>
              </a:ext>
            </a:extLst>
          </p:cNvPr>
          <p:cNvGrpSpPr/>
          <p:nvPr/>
        </p:nvGrpSpPr>
        <p:grpSpPr>
          <a:xfrm>
            <a:off x="1630073" y="3421450"/>
            <a:ext cx="765070" cy="176634"/>
            <a:chOff x="4803190" y="791896"/>
            <a:chExt cx="881568" cy="203530"/>
          </a:xfrm>
        </p:grpSpPr>
        <p:grpSp>
          <p:nvGrpSpPr>
            <p:cNvPr id="107" name="Graphic 26">
              <a:extLst>
                <a:ext uri="{FF2B5EF4-FFF2-40B4-BE49-F238E27FC236}">
                  <a16:creationId xmlns:a16="http://schemas.microsoft.com/office/drawing/2014/main" id="{218FA7EF-7AC4-C654-EB5E-0112C561AAEF}"/>
                </a:ext>
              </a:extLst>
            </p:cNvPr>
            <p:cNvGrpSpPr/>
            <p:nvPr/>
          </p:nvGrpSpPr>
          <p:grpSpPr>
            <a:xfrm>
              <a:off x="4803190" y="791896"/>
              <a:ext cx="203530" cy="203530"/>
              <a:chOff x="3057229" y="3839999"/>
              <a:chExt cx="225243" cy="225243"/>
            </a:xfrm>
          </p:grpSpPr>
          <p:sp>
            <p:nvSpPr>
              <p:cNvPr id="109" name="Oval 108">
                <a:extLst>
                  <a:ext uri="{FF2B5EF4-FFF2-40B4-BE49-F238E27FC236}">
                    <a16:creationId xmlns:a16="http://schemas.microsoft.com/office/drawing/2014/main" id="{E3ADBE0A-0D76-E2A3-8BB0-E24039AF57FE}"/>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10" name="Oval 109">
                <a:extLst>
                  <a:ext uri="{FF2B5EF4-FFF2-40B4-BE49-F238E27FC236}">
                    <a16:creationId xmlns:a16="http://schemas.microsoft.com/office/drawing/2014/main" id="{BC674AB2-A322-1106-6311-ACC27092AD70}"/>
                  </a:ext>
                </a:extLst>
              </p:cNvPr>
              <p:cNvSpPr/>
              <p:nvPr/>
            </p:nvSpPr>
            <p:spPr>
              <a:xfrm rot="-5277432">
                <a:off x="3135961" y="3918724"/>
                <a:ext cx="67784" cy="67784"/>
              </a:xfrm>
              <a:prstGeom prst="ellipse">
                <a:avLst/>
              </a:prstGeom>
              <a:solidFill>
                <a:srgbClr val="4F8E89"/>
              </a:solidFill>
              <a:ln w="1822" cap="flat">
                <a:solidFill>
                  <a:srgbClr val="27827E"/>
                </a:solidFill>
                <a:prstDash val="solid"/>
                <a:miter/>
              </a:ln>
            </p:spPr>
            <p:txBody>
              <a:bodyPr/>
              <a:lstStyle/>
              <a:p>
                <a:endParaRPr lang="en-US"/>
              </a:p>
            </p:txBody>
          </p:sp>
          <p:sp>
            <p:nvSpPr>
              <p:cNvPr id="111" name="Freeform 110">
                <a:extLst>
                  <a:ext uri="{FF2B5EF4-FFF2-40B4-BE49-F238E27FC236}">
                    <a16:creationId xmlns:a16="http://schemas.microsoft.com/office/drawing/2014/main" id="{4BBF8990-B011-F0EE-EA0D-2DDA67D63435}"/>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4F8E89"/>
              </a:solidFill>
              <a:ln w="1822" cap="flat">
                <a:noFill/>
                <a:prstDash val="solid"/>
                <a:miter/>
              </a:ln>
            </p:spPr>
            <p:txBody>
              <a:bodyPr/>
              <a:lstStyle/>
              <a:p>
                <a:endParaRPr lang="en-US"/>
              </a:p>
            </p:txBody>
          </p:sp>
        </p:grpSp>
        <p:cxnSp>
          <p:nvCxnSpPr>
            <p:cNvPr id="108" name="Straight Connector 107">
              <a:extLst>
                <a:ext uri="{FF2B5EF4-FFF2-40B4-BE49-F238E27FC236}">
                  <a16:creationId xmlns:a16="http://schemas.microsoft.com/office/drawing/2014/main" id="{5C06137E-A911-FD6B-CCFB-27BD341F9D1E}"/>
                </a:ext>
              </a:extLst>
            </p:cNvPr>
            <p:cNvCxnSpPr>
              <a:cxnSpLocks/>
            </p:cNvCxnSpPr>
            <p:nvPr/>
          </p:nvCxnSpPr>
          <p:spPr>
            <a:xfrm flipH="1" flipV="1">
              <a:off x="4985969" y="880127"/>
              <a:ext cx="698789" cy="1"/>
            </a:xfrm>
            <a:prstGeom prst="line">
              <a:avLst/>
            </a:prstGeom>
            <a:ln w="12700">
              <a:solidFill>
                <a:srgbClr val="4F8E89"/>
              </a:solidFill>
              <a:prstDash val="sysDot"/>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8D235BB0-25C1-3B16-C6CD-183F61273845}"/>
              </a:ext>
            </a:extLst>
          </p:cNvPr>
          <p:cNvGrpSpPr/>
          <p:nvPr/>
        </p:nvGrpSpPr>
        <p:grpSpPr>
          <a:xfrm>
            <a:off x="1630073" y="4287447"/>
            <a:ext cx="765070" cy="176634"/>
            <a:chOff x="4803190" y="791896"/>
            <a:chExt cx="881568" cy="203530"/>
          </a:xfrm>
        </p:grpSpPr>
        <p:grpSp>
          <p:nvGrpSpPr>
            <p:cNvPr id="113" name="Graphic 26">
              <a:extLst>
                <a:ext uri="{FF2B5EF4-FFF2-40B4-BE49-F238E27FC236}">
                  <a16:creationId xmlns:a16="http://schemas.microsoft.com/office/drawing/2014/main" id="{41DF5A9A-D6BB-30B9-193A-94F7F28E34B0}"/>
                </a:ext>
              </a:extLst>
            </p:cNvPr>
            <p:cNvGrpSpPr/>
            <p:nvPr/>
          </p:nvGrpSpPr>
          <p:grpSpPr>
            <a:xfrm>
              <a:off x="4803190" y="791896"/>
              <a:ext cx="203530" cy="203530"/>
              <a:chOff x="3057229" y="3839999"/>
              <a:chExt cx="225243" cy="225243"/>
            </a:xfrm>
          </p:grpSpPr>
          <p:sp>
            <p:nvSpPr>
              <p:cNvPr id="115" name="Oval 114">
                <a:extLst>
                  <a:ext uri="{FF2B5EF4-FFF2-40B4-BE49-F238E27FC236}">
                    <a16:creationId xmlns:a16="http://schemas.microsoft.com/office/drawing/2014/main" id="{FFD930F7-8382-EA7C-A697-A171647FD5A3}"/>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16" name="Oval 115">
                <a:extLst>
                  <a:ext uri="{FF2B5EF4-FFF2-40B4-BE49-F238E27FC236}">
                    <a16:creationId xmlns:a16="http://schemas.microsoft.com/office/drawing/2014/main" id="{630C6579-A807-C17E-2C0A-EC67FFD894D4}"/>
                  </a:ext>
                </a:extLst>
              </p:cNvPr>
              <p:cNvSpPr/>
              <p:nvPr/>
            </p:nvSpPr>
            <p:spPr>
              <a:xfrm rot="-5277432">
                <a:off x="3135961" y="3918724"/>
                <a:ext cx="67784" cy="67784"/>
              </a:xfrm>
              <a:prstGeom prst="ellipse">
                <a:avLst/>
              </a:prstGeom>
              <a:solidFill>
                <a:srgbClr val="53A67A"/>
              </a:solidFill>
              <a:ln w="1822" cap="flat">
                <a:solidFill>
                  <a:srgbClr val="27827E"/>
                </a:solidFill>
                <a:prstDash val="solid"/>
                <a:miter/>
              </a:ln>
            </p:spPr>
            <p:txBody>
              <a:bodyPr/>
              <a:lstStyle/>
              <a:p>
                <a:endParaRPr lang="en-US"/>
              </a:p>
            </p:txBody>
          </p:sp>
          <p:sp>
            <p:nvSpPr>
              <p:cNvPr id="117" name="Freeform 116">
                <a:extLst>
                  <a:ext uri="{FF2B5EF4-FFF2-40B4-BE49-F238E27FC236}">
                    <a16:creationId xmlns:a16="http://schemas.microsoft.com/office/drawing/2014/main" id="{B758AAEF-7611-DD59-CDA4-4BEBFECE0614}"/>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53A67A"/>
              </a:solidFill>
              <a:ln w="1822" cap="flat">
                <a:noFill/>
                <a:prstDash val="solid"/>
                <a:miter/>
              </a:ln>
            </p:spPr>
            <p:txBody>
              <a:bodyPr/>
              <a:lstStyle/>
              <a:p>
                <a:endParaRPr lang="en-US"/>
              </a:p>
            </p:txBody>
          </p:sp>
        </p:grpSp>
        <p:cxnSp>
          <p:nvCxnSpPr>
            <p:cNvPr id="114" name="Straight Connector 113">
              <a:extLst>
                <a:ext uri="{FF2B5EF4-FFF2-40B4-BE49-F238E27FC236}">
                  <a16:creationId xmlns:a16="http://schemas.microsoft.com/office/drawing/2014/main" id="{843607E1-E2C4-37B1-8A70-2729080D66A2}"/>
                </a:ext>
              </a:extLst>
            </p:cNvPr>
            <p:cNvCxnSpPr>
              <a:cxnSpLocks/>
            </p:cNvCxnSpPr>
            <p:nvPr/>
          </p:nvCxnSpPr>
          <p:spPr>
            <a:xfrm flipH="1" flipV="1">
              <a:off x="4985969" y="880127"/>
              <a:ext cx="698789" cy="1"/>
            </a:xfrm>
            <a:prstGeom prst="line">
              <a:avLst/>
            </a:prstGeom>
            <a:ln w="12700">
              <a:solidFill>
                <a:srgbClr val="53A67A"/>
              </a:solidFill>
              <a:prstDash val="sysDot"/>
            </a:ln>
          </p:spPr>
          <p:style>
            <a:lnRef idx="1">
              <a:schemeClr val="accent1"/>
            </a:lnRef>
            <a:fillRef idx="0">
              <a:schemeClr val="accent1"/>
            </a:fillRef>
            <a:effectRef idx="0">
              <a:schemeClr val="accent1"/>
            </a:effectRef>
            <a:fontRef idx="minor">
              <a:schemeClr val="tx1"/>
            </a:fontRef>
          </p:style>
        </p:cxnSp>
      </p:grpSp>
      <p:grpSp>
        <p:nvGrpSpPr>
          <p:cNvPr id="118" name="Group 117">
            <a:extLst>
              <a:ext uri="{FF2B5EF4-FFF2-40B4-BE49-F238E27FC236}">
                <a16:creationId xmlns:a16="http://schemas.microsoft.com/office/drawing/2014/main" id="{6542FA0A-ADD2-0A82-7490-E6D97E2334B6}"/>
              </a:ext>
            </a:extLst>
          </p:cNvPr>
          <p:cNvGrpSpPr/>
          <p:nvPr/>
        </p:nvGrpSpPr>
        <p:grpSpPr>
          <a:xfrm>
            <a:off x="1630073" y="5130478"/>
            <a:ext cx="765070" cy="176634"/>
            <a:chOff x="4803190" y="791896"/>
            <a:chExt cx="881568" cy="203530"/>
          </a:xfrm>
        </p:grpSpPr>
        <p:grpSp>
          <p:nvGrpSpPr>
            <p:cNvPr id="119" name="Graphic 26">
              <a:extLst>
                <a:ext uri="{FF2B5EF4-FFF2-40B4-BE49-F238E27FC236}">
                  <a16:creationId xmlns:a16="http://schemas.microsoft.com/office/drawing/2014/main" id="{98311E75-C737-5F83-4B14-AFEF8CEB123D}"/>
                </a:ext>
              </a:extLst>
            </p:cNvPr>
            <p:cNvGrpSpPr/>
            <p:nvPr/>
          </p:nvGrpSpPr>
          <p:grpSpPr>
            <a:xfrm>
              <a:off x="4803190" y="791896"/>
              <a:ext cx="203530" cy="203530"/>
              <a:chOff x="3057229" y="3839999"/>
              <a:chExt cx="225243" cy="225243"/>
            </a:xfrm>
          </p:grpSpPr>
          <p:sp>
            <p:nvSpPr>
              <p:cNvPr id="121" name="Oval 120">
                <a:extLst>
                  <a:ext uri="{FF2B5EF4-FFF2-40B4-BE49-F238E27FC236}">
                    <a16:creationId xmlns:a16="http://schemas.microsoft.com/office/drawing/2014/main" id="{2813038D-0F5A-DE8E-FBB4-57548970CBC4}"/>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22" name="Oval 121">
                <a:extLst>
                  <a:ext uri="{FF2B5EF4-FFF2-40B4-BE49-F238E27FC236}">
                    <a16:creationId xmlns:a16="http://schemas.microsoft.com/office/drawing/2014/main" id="{982E08C3-6AA7-4665-878E-41497BA5BC43}"/>
                  </a:ext>
                </a:extLst>
              </p:cNvPr>
              <p:cNvSpPr/>
              <p:nvPr/>
            </p:nvSpPr>
            <p:spPr>
              <a:xfrm rot="-5277432">
                <a:off x="3135961" y="3918724"/>
                <a:ext cx="67784" cy="67784"/>
              </a:xfrm>
              <a:prstGeom prst="ellipse">
                <a:avLst/>
              </a:prstGeom>
              <a:solidFill>
                <a:srgbClr val="81B969"/>
              </a:solidFill>
              <a:ln w="1822" cap="flat">
                <a:solidFill>
                  <a:srgbClr val="27827E"/>
                </a:solidFill>
                <a:prstDash val="solid"/>
                <a:miter/>
              </a:ln>
            </p:spPr>
            <p:txBody>
              <a:bodyPr/>
              <a:lstStyle/>
              <a:p>
                <a:endParaRPr lang="en-US"/>
              </a:p>
            </p:txBody>
          </p:sp>
          <p:sp>
            <p:nvSpPr>
              <p:cNvPr id="123" name="Freeform 122">
                <a:extLst>
                  <a:ext uri="{FF2B5EF4-FFF2-40B4-BE49-F238E27FC236}">
                    <a16:creationId xmlns:a16="http://schemas.microsoft.com/office/drawing/2014/main" id="{1C38FC2B-A5C5-A2D6-801E-67B795BC4352}"/>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81B969"/>
              </a:solidFill>
              <a:ln w="1822" cap="flat">
                <a:noFill/>
                <a:prstDash val="solid"/>
                <a:miter/>
              </a:ln>
            </p:spPr>
            <p:txBody>
              <a:bodyPr/>
              <a:lstStyle/>
              <a:p>
                <a:endParaRPr lang="en-US"/>
              </a:p>
            </p:txBody>
          </p:sp>
        </p:grpSp>
        <p:cxnSp>
          <p:nvCxnSpPr>
            <p:cNvPr id="120" name="Straight Connector 119">
              <a:extLst>
                <a:ext uri="{FF2B5EF4-FFF2-40B4-BE49-F238E27FC236}">
                  <a16:creationId xmlns:a16="http://schemas.microsoft.com/office/drawing/2014/main" id="{76224526-DC8F-E3C2-5770-511D72C59EA9}"/>
                </a:ext>
              </a:extLst>
            </p:cNvPr>
            <p:cNvCxnSpPr>
              <a:cxnSpLocks/>
            </p:cNvCxnSpPr>
            <p:nvPr/>
          </p:nvCxnSpPr>
          <p:spPr>
            <a:xfrm flipH="1" flipV="1">
              <a:off x="4985969" y="880127"/>
              <a:ext cx="698789" cy="1"/>
            </a:xfrm>
            <a:prstGeom prst="line">
              <a:avLst/>
            </a:prstGeom>
            <a:ln w="12700">
              <a:solidFill>
                <a:srgbClr val="81B969"/>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id="{63DCB9B4-CD79-32D5-6CAC-87F81E56A33B}"/>
              </a:ext>
            </a:extLst>
          </p:cNvPr>
          <p:cNvGrpSpPr/>
          <p:nvPr/>
        </p:nvGrpSpPr>
        <p:grpSpPr>
          <a:xfrm>
            <a:off x="1630073" y="5958458"/>
            <a:ext cx="765070" cy="176634"/>
            <a:chOff x="4803190" y="791896"/>
            <a:chExt cx="881568" cy="203530"/>
          </a:xfrm>
        </p:grpSpPr>
        <p:grpSp>
          <p:nvGrpSpPr>
            <p:cNvPr id="125" name="Graphic 26">
              <a:extLst>
                <a:ext uri="{FF2B5EF4-FFF2-40B4-BE49-F238E27FC236}">
                  <a16:creationId xmlns:a16="http://schemas.microsoft.com/office/drawing/2014/main" id="{0F243E27-20CC-3840-C710-AE8DF7183B9C}"/>
                </a:ext>
              </a:extLst>
            </p:cNvPr>
            <p:cNvGrpSpPr/>
            <p:nvPr/>
          </p:nvGrpSpPr>
          <p:grpSpPr>
            <a:xfrm>
              <a:off x="4803190" y="791896"/>
              <a:ext cx="203530" cy="203530"/>
              <a:chOff x="3057229" y="3839999"/>
              <a:chExt cx="225243" cy="225243"/>
            </a:xfrm>
          </p:grpSpPr>
          <p:sp>
            <p:nvSpPr>
              <p:cNvPr id="127" name="Oval 126">
                <a:extLst>
                  <a:ext uri="{FF2B5EF4-FFF2-40B4-BE49-F238E27FC236}">
                    <a16:creationId xmlns:a16="http://schemas.microsoft.com/office/drawing/2014/main" id="{AD634AFC-E7D0-93E1-EFC3-A540276648DB}"/>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28" name="Oval 127">
                <a:extLst>
                  <a:ext uri="{FF2B5EF4-FFF2-40B4-BE49-F238E27FC236}">
                    <a16:creationId xmlns:a16="http://schemas.microsoft.com/office/drawing/2014/main" id="{CEBA9A01-FA0E-975A-56EA-1EF1CD3BC385}"/>
                  </a:ext>
                </a:extLst>
              </p:cNvPr>
              <p:cNvSpPr/>
              <p:nvPr/>
            </p:nvSpPr>
            <p:spPr>
              <a:xfrm rot="-5277432">
                <a:off x="3135961" y="3918724"/>
                <a:ext cx="67784" cy="67784"/>
              </a:xfrm>
              <a:prstGeom prst="ellipse">
                <a:avLst/>
              </a:prstGeom>
              <a:solidFill>
                <a:srgbClr val="94C47F"/>
              </a:solidFill>
              <a:ln w="1822" cap="flat">
                <a:solidFill>
                  <a:srgbClr val="27827E"/>
                </a:solidFill>
                <a:prstDash val="solid"/>
                <a:miter/>
              </a:ln>
            </p:spPr>
            <p:txBody>
              <a:bodyPr/>
              <a:lstStyle/>
              <a:p>
                <a:endParaRPr lang="en-US"/>
              </a:p>
            </p:txBody>
          </p:sp>
          <p:sp>
            <p:nvSpPr>
              <p:cNvPr id="129" name="Freeform 128">
                <a:extLst>
                  <a:ext uri="{FF2B5EF4-FFF2-40B4-BE49-F238E27FC236}">
                    <a16:creationId xmlns:a16="http://schemas.microsoft.com/office/drawing/2014/main" id="{43E6D48B-6852-9DAB-5AC5-5D16DA9998A2}"/>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94C47F"/>
              </a:solidFill>
              <a:ln w="1822" cap="flat">
                <a:noFill/>
                <a:prstDash val="solid"/>
                <a:miter/>
              </a:ln>
            </p:spPr>
            <p:txBody>
              <a:bodyPr/>
              <a:lstStyle/>
              <a:p>
                <a:endParaRPr lang="en-US"/>
              </a:p>
            </p:txBody>
          </p:sp>
        </p:grpSp>
        <p:cxnSp>
          <p:nvCxnSpPr>
            <p:cNvPr id="126" name="Straight Connector 125">
              <a:extLst>
                <a:ext uri="{FF2B5EF4-FFF2-40B4-BE49-F238E27FC236}">
                  <a16:creationId xmlns:a16="http://schemas.microsoft.com/office/drawing/2014/main" id="{ACA85A00-5517-DDC4-165F-DB62B80D65A4}"/>
                </a:ext>
              </a:extLst>
            </p:cNvPr>
            <p:cNvCxnSpPr>
              <a:cxnSpLocks/>
            </p:cNvCxnSpPr>
            <p:nvPr/>
          </p:nvCxnSpPr>
          <p:spPr>
            <a:xfrm flipH="1" flipV="1">
              <a:off x="4985969" y="880127"/>
              <a:ext cx="698789" cy="1"/>
            </a:xfrm>
            <a:prstGeom prst="line">
              <a:avLst/>
            </a:prstGeom>
            <a:ln w="12700">
              <a:solidFill>
                <a:srgbClr val="94C47F"/>
              </a:solidFill>
              <a:prstDash val="sysDot"/>
            </a:ln>
          </p:spPr>
          <p:style>
            <a:lnRef idx="1">
              <a:schemeClr val="accent1"/>
            </a:lnRef>
            <a:fillRef idx="0">
              <a:schemeClr val="accent1"/>
            </a:fillRef>
            <a:effectRef idx="0">
              <a:schemeClr val="accent1"/>
            </a:effectRef>
            <a:fontRef idx="minor">
              <a:schemeClr val="tx1"/>
            </a:fontRef>
          </p:style>
        </p:cxnSp>
      </p:grpSp>
      <p:sp>
        <p:nvSpPr>
          <p:cNvPr id="3" name="Rounded Rectangle 31">
            <a:extLst>
              <a:ext uri="{FF2B5EF4-FFF2-40B4-BE49-F238E27FC236}">
                <a16:creationId xmlns:a16="http://schemas.microsoft.com/office/drawing/2014/main" id="{6DF50249-D641-F1CC-DDC5-76FD33637C02}"/>
              </a:ext>
            </a:extLst>
          </p:cNvPr>
          <p:cNvSpPr/>
          <p:nvPr/>
        </p:nvSpPr>
        <p:spPr bwMode="auto">
          <a:xfrm>
            <a:off x="2270785" y="2295568"/>
            <a:ext cx="7871472" cy="694021"/>
          </a:xfrm>
          <a:prstGeom prst="roundRect">
            <a:avLst>
              <a:gd name="adj" fmla="val 50000"/>
            </a:avLst>
          </a:prstGeom>
          <a:solidFill>
            <a:srgbClr val="007772">
              <a:alpha val="92000"/>
            </a:srgbClr>
          </a:solidFill>
          <a:ln>
            <a:solidFill>
              <a:schemeClr val="bg1"/>
            </a:solidFill>
          </a:ln>
          <a:effectLst/>
        </p:spPr>
        <p:txBody>
          <a:bodyPr wrap="square" lIns="18000" tIns="45715" rIns="18000" bIns="45715" rtlCol="0" anchor="ctr">
            <a:noAutofit/>
          </a:bodyPr>
          <a:lstStyle/>
          <a:p>
            <a:pPr>
              <a:lnSpc>
                <a:spcPct val="150000"/>
              </a:lnSpc>
              <a:defRPr/>
            </a:pPr>
            <a:endParaRPr lang="en-US" sz="1400" dirty="0">
              <a:solidFill>
                <a:schemeClr val="bg1"/>
              </a:solidFill>
              <a:ea typeface="Calibri"/>
              <a:cs typeface="Calibri"/>
            </a:endParaRPr>
          </a:p>
        </p:txBody>
      </p:sp>
      <p:sp>
        <p:nvSpPr>
          <p:cNvPr id="7" name="Rounded Rectangle 31">
            <a:extLst>
              <a:ext uri="{FF2B5EF4-FFF2-40B4-BE49-F238E27FC236}">
                <a16:creationId xmlns:a16="http://schemas.microsoft.com/office/drawing/2014/main" id="{9E2136F9-AA1B-9214-D4DA-2929EE36D970}"/>
              </a:ext>
            </a:extLst>
          </p:cNvPr>
          <p:cNvSpPr/>
          <p:nvPr/>
        </p:nvSpPr>
        <p:spPr bwMode="auto">
          <a:xfrm>
            <a:off x="2270785" y="3143749"/>
            <a:ext cx="7871472" cy="694021"/>
          </a:xfrm>
          <a:prstGeom prst="roundRect">
            <a:avLst>
              <a:gd name="adj" fmla="val 50000"/>
            </a:avLst>
          </a:prstGeom>
          <a:solidFill>
            <a:srgbClr val="017771">
              <a:alpha val="75141"/>
            </a:srgbClr>
          </a:solidFill>
          <a:ln>
            <a:solidFill>
              <a:schemeClr val="bg1"/>
            </a:solidFill>
          </a:ln>
          <a:effectLst/>
        </p:spPr>
        <p:txBody>
          <a:bodyPr wrap="square" lIns="18000" tIns="45715" rIns="18000" bIns="45715" rtlCol="0" anchor="ctr">
            <a:noAutofit/>
          </a:bodyPr>
          <a:lstStyle/>
          <a:p>
            <a:pPr>
              <a:lnSpc>
                <a:spcPct val="150000"/>
              </a:lnSpc>
              <a:defRPr/>
            </a:pPr>
            <a:endParaRPr lang="de-DE" sz="1400" dirty="0">
              <a:solidFill>
                <a:schemeClr val="bg1"/>
              </a:solidFill>
              <a:ea typeface="Calibri"/>
              <a:cs typeface="Calibri"/>
            </a:endParaRPr>
          </a:p>
        </p:txBody>
      </p:sp>
      <p:sp>
        <p:nvSpPr>
          <p:cNvPr id="8" name="Rounded Rectangle 31">
            <a:extLst>
              <a:ext uri="{FF2B5EF4-FFF2-40B4-BE49-F238E27FC236}">
                <a16:creationId xmlns:a16="http://schemas.microsoft.com/office/drawing/2014/main" id="{2449EB22-4D56-8447-4310-B10FA32DC144}"/>
              </a:ext>
            </a:extLst>
          </p:cNvPr>
          <p:cNvSpPr/>
          <p:nvPr/>
        </p:nvSpPr>
        <p:spPr bwMode="auto">
          <a:xfrm>
            <a:off x="2270785" y="3991930"/>
            <a:ext cx="7871472" cy="694021"/>
          </a:xfrm>
          <a:prstGeom prst="roundRect">
            <a:avLst>
              <a:gd name="adj" fmla="val 50000"/>
            </a:avLst>
          </a:prstGeom>
          <a:solidFill>
            <a:srgbClr val="379A67">
              <a:alpha val="88062"/>
            </a:srgbClr>
          </a:solidFill>
          <a:ln>
            <a:solidFill>
              <a:schemeClr val="bg1"/>
            </a:solidFill>
          </a:ln>
          <a:effectLst/>
        </p:spPr>
        <p:txBody>
          <a:bodyPr wrap="square" lIns="18000" tIns="45715" rIns="18000" bIns="45715" rtlCol="0" anchor="ctr">
            <a:noAutofit/>
          </a:bodyPr>
          <a:lstStyle/>
          <a:p>
            <a:pPr>
              <a:lnSpc>
                <a:spcPct val="150000"/>
              </a:lnSpc>
              <a:defRPr/>
            </a:pPr>
            <a:endParaRPr lang="de-DE" sz="1400" dirty="0">
              <a:solidFill>
                <a:schemeClr val="bg1"/>
              </a:solidFill>
              <a:ea typeface="Calibri"/>
              <a:cs typeface="Calibri"/>
            </a:endParaRPr>
          </a:p>
        </p:txBody>
      </p:sp>
      <p:sp>
        <p:nvSpPr>
          <p:cNvPr id="9" name="Rounded Rectangle 31">
            <a:extLst>
              <a:ext uri="{FF2B5EF4-FFF2-40B4-BE49-F238E27FC236}">
                <a16:creationId xmlns:a16="http://schemas.microsoft.com/office/drawing/2014/main" id="{E34BF9D4-95E6-987E-C5BD-644E6EE049D3}"/>
              </a:ext>
            </a:extLst>
          </p:cNvPr>
          <p:cNvSpPr/>
          <p:nvPr/>
        </p:nvSpPr>
        <p:spPr bwMode="auto">
          <a:xfrm>
            <a:off x="2270785" y="4840111"/>
            <a:ext cx="7871472" cy="694021"/>
          </a:xfrm>
          <a:prstGeom prst="roundRect">
            <a:avLst>
              <a:gd name="adj" fmla="val 50000"/>
            </a:avLst>
          </a:prstGeom>
          <a:solidFill>
            <a:srgbClr val="62A844">
              <a:alpha val="81167"/>
            </a:srgbClr>
          </a:solidFill>
          <a:ln>
            <a:solidFill>
              <a:schemeClr val="bg1"/>
            </a:solidFill>
          </a:ln>
          <a:effectLst/>
        </p:spPr>
        <p:txBody>
          <a:bodyPr wrap="square" lIns="18000" tIns="45715" rIns="18000" bIns="45715" rtlCol="0" anchor="ctr">
            <a:noAutofit/>
          </a:bodyPr>
          <a:lstStyle/>
          <a:p>
            <a:pPr>
              <a:lnSpc>
                <a:spcPct val="150000"/>
              </a:lnSpc>
              <a:defRPr/>
            </a:pPr>
            <a:endParaRPr lang="de-DE" sz="1400" dirty="0">
              <a:solidFill>
                <a:schemeClr val="bg1"/>
              </a:solidFill>
              <a:ea typeface="Calibri"/>
              <a:cs typeface="Calibri"/>
            </a:endParaRPr>
          </a:p>
        </p:txBody>
      </p:sp>
      <p:sp>
        <p:nvSpPr>
          <p:cNvPr id="11" name="Rounded Rectangle 31">
            <a:extLst>
              <a:ext uri="{FF2B5EF4-FFF2-40B4-BE49-F238E27FC236}">
                <a16:creationId xmlns:a16="http://schemas.microsoft.com/office/drawing/2014/main" id="{99168C06-2F30-77EF-4458-AC82E439D922}"/>
              </a:ext>
            </a:extLst>
          </p:cNvPr>
          <p:cNvSpPr/>
          <p:nvPr/>
        </p:nvSpPr>
        <p:spPr bwMode="auto">
          <a:xfrm>
            <a:off x="2270785" y="5688291"/>
            <a:ext cx="7871472" cy="694021"/>
          </a:xfrm>
          <a:prstGeom prst="roundRect">
            <a:avLst>
              <a:gd name="adj" fmla="val 50000"/>
            </a:avLst>
          </a:prstGeom>
          <a:solidFill>
            <a:srgbClr val="62A844">
              <a:alpha val="69482"/>
            </a:srgbClr>
          </a:solidFill>
          <a:ln>
            <a:solidFill>
              <a:schemeClr val="bg1"/>
            </a:solidFill>
          </a:ln>
          <a:effectLst/>
        </p:spPr>
        <p:txBody>
          <a:bodyPr wrap="square" lIns="18000" tIns="45715" rIns="18000" bIns="45715" rtlCol="0" anchor="ctr">
            <a:noAutofit/>
          </a:bodyPr>
          <a:lstStyle/>
          <a:p>
            <a:pPr>
              <a:lnSpc>
                <a:spcPct val="150000"/>
              </a:lnSpc>
              <a:defRPr/>
            </a:pPr>
            <a:endParaRPr lang="de-DE" sz="1400" dirty="0">
              <a:solidFill>
                <a:schemeClr val="bg1"/>
              </a:solidFill>
              <a:ea typeface="Calibri"/>
              <a:cs typeface="Calibri"/>
            </a:endParaRPr>
          </a:p>
        </p:txBody>
      </p:sp>
      <p:sp>
        <p:nvSpPr>
          <p:cNvPr id="31" name="TextBox 30">
            <a:extLst>
              <a:ext uri="{FF2B5EF4-FFF2-40B4-BE49-F238E27FC236}">
                <a16:creationId xmlns:a16="http://schemas.microsoft.com/office/drawing/2014/main" id="{AA4696C3-47DF-460A-5F3A-B6DF88B4907F}"/>
              </a:ext>
            </a:extLst>
          </p:cNvPr>
          <p:cNvSpPr txBox="1"/>
          <p:nvPr/>
        </p:nvSpPr>
        <p:spPr>
          <a:xfrm>
            <a:off x="2601704" y="2372398"/>
            <a:ext cx="841555" cy="562764"/>
          </a:xfrm>
          <a:prstGeom prst="rect">
            <a:avLst/>
          </a:prstGeom>
          <a:noFill/>
        </p:spPr>
        <p:txBody>
          <a:bodyPr wrap="square">
            <a:spAutoFit/>
          </a:bodyPr>
          <a:lstStyle/>
          <a:p>
            <a:r>
              <a:rPr lang="de-DE" sz="3000" b="1" dirty="0">
                <a:solidFill>
                  <a:schemeClr val="bg1"/>
                </a:solidFill>
                <a:ea typeface="+mn-lt"/>
                <a:cs typeface="+mn-lt"/>
              </a:rPr>
              <a:t>01</a:t>
            </a:r>
            <a:endParaRPr lang="en-US" sz="3000" b="1" dirty="0"/>
          </a:p>
        </p:txBody>
      </p:sp>
      <p:sp>
        <p:nvSpPr>
          <p:cNvPr id="33" name="TextBox 32">
            <a:extLst>
              <a:ext uri="{FF2B5EF4-FFF2-40B4-BE49-F238E27FC236}">
                <a16:creationId xmlns:a16="http://schemas.microsoft.com/office/drawing/2014/main" id="{E50A8289-9CC8-AA0D-CBA6-0B8B34630978}"/>
              </a:ext>
            </a:extLst>
          </p:cNvPr>
          <p:cNvSpPr txBox="1"/>
          <p:nvPr/>
        </p:nvSpPr>
        <p:spPr>
          <a:xfrm>
            <a:off x="3285510" y="2363948"/>
            <a:ext cx="6459207" cy="506292"/>
          </a:xfrm>
          <a:prstGeom prst="rect">
            <a:avLst/>
          </a:prstGeom>
          <a:noFill/>
        </p:spPr>
        <p:txBody>
          <a:bodyPr wrap="square">
            <a:spAutoFit/>
          </a:bodyPr>
          <a:lstStyle/>
          <a:p>
            <a:pPr>
              <a:lnSpc>
                <a:spcPct val="150000"/>
              </a:lnSpc>
              <a:defRPr/>
            </a:pPr>
            <a:r>
              <a:rPr lang="de-DE" sz="2000" dirty="0">
                <a:solidFill>
                  <a:schemeClr val="bg1"/>
                </a:solidFill>
                <a:ea typeface="+mn-lt"/>
                <a:cs typeface="+mn-lt"/>
              </a:rPr>
              <a:t>Conduct Kickoff Workshop</a:t>
            </a:r>
            <a:endParaRPr lang="en-US" sz="2000" dirty="0">
              <a:solidFill>
                <a:schemeClr val="bg1"/>
              </a:solidFill>
              <a:ea typeface="Calibri"/>
              <a:cs typeface="Calibri"/>
            </a:endParaRPr>
          </a:p>
        </p:txBody>
      </p:sp>
      <p:sp>
        <p:nvSpPr>
          <p:cNvPr id="36" name="TextBox 35">
            <a:extLst>
              <a:ext uri="{FF2B5EF4-FFF2-40B4-BE49-F238E27FC236}">
                <a16:creationId xmlns:a16="http://schemas.microsoft.com/office/drawing/2014/main" id="{E0359561-8359-79CF-30F0-B3ACEE242ABE}"/>
              </a:ext>
            </a:extLst>
          </p:cNvPr>
          <p:cNvSpPr txBox="1"/>
          <p:nvPr/>
        </p:nvSpPr>
        <p:spPr>
          <a:xfrm>
            <a:off x="2601704" y="3182929"/>
            <a:ext cx="841555" cy="562764"/>
          </a:xfrm>
          <a:prstGeom prst="rect">
            <a:avLst/>
          </a:prstGeom>
          <a:noFill/>
        </p:spPr>
        <p:txBody>
          <a:bodyPr wrap="square">
            <a:spAutoFit/>
          </a:bodyPr>
          <a:lstStyle/>
          <a:p>
            <a:r>
              <a:rPr lang="de-DE" sz="3000" b="1" dirty="0">
                <a:solidFill>
                  <a:schemeClr val="bg1"/>
                </a:solidFill>
                <a:ea typeface="+mn-lt"/>
                <a:cs typeface="+mn-lt"/>
              </a:rPr>
              <a:t>02</a:t>
            </a:r>
            <a:endParaRPr lang="en-US" sz="3000" b="1" dirty="0"/>
          </a:p>
        </p:txBody>
      </p:sp>
      <p:sp>
        <p:nvSpPr>
          <p:cNvPr id="37" name="TextBox 36">
            <a:extLst>
              <a:ext uri="{FF2B5EF4-FFF2-40B4-BE49-F238E27FC236}">
                <a16:creationId xmlns:a16="http://schemas.microsoft.com/office/drawing/2014/main" id="{65AC0E77-6101-B5D0-4442-63FC779B200E}"/>
              </a:ext>
            </a:extLst>
          </p:cNvPr>
          <p:cNvSpPr txBox="1"/>
          <p:nvPr/>
        </p:nvSpPr>
        <p:spPr>
          <a:xfrm>
            <a:off x="3285510" y="3174479"/>
            <a:ext cx="6459207" cy="506292"/>
          </a:xfrm>
          <a:prstGeom prst="rect">
            <a:avLst/>
          </a:prstGeom>
          <a:noFill/>
        </p:spPr>
        <p:txBody>
          <a:bodyPr wrap="square">
            <a:spAutoFit/>
          </a:bodyPr>
          <a:lstStyle/>
          <a:p>
            <a:pPr>
              <a:lnSpc>
                <a:spcPct val="150000"/>
              </a:lnSpc>
              <a:defRPr/>
            </a:pPr>
            <a:r>
              <a:rPr lang="de-DE" sz="2000" dirty="0">
                <a:solidFill>
                  <a:schemeClr val="bg1"/>
                </a:solidFill>
                <a:ea typeface="+mn-lt"/>
                <a:cs typeface="+mn-lt"/>
              </a:rPr>
              <a:t>Define ESG Core Team</a:t>
            </a:r>
          </a:p>
        </p:txBody>
      </p:sp>
      <p:sp>
        <p:nvSpPr>
          <p:cNvPr id="38" name="TextBox 37">
            <a:extLst>
              <a:ext uri="{FF2B5EF4-FFF2-40B4-BE49-F238E27FC236}">
                <a16:creationId xmlns:a16="http://schemas.microsoft.com/office/drawing/2014/main" id="{E958C512-1EF4-4714-23C8-9D125700502F}"/>
              </a:ext>
            </a:extLst>
          </p:cNvPr>
          <p:cNvSpPr txBox="1"/>
          <p:nvPr/>
        </p:nvSpPr>
        <p:spPr>
          <a:xfrm>
            <a:off x="2601704" y="4041514"/>
            <a:ext cx="841555" cy="562764"/>
          </a:xfrm>
          <a:prstGeom prst="rect">
            <a:avLst/>
          </a:prstGeom>
          <a:noFill/>
        </p:spPr>
        <p:txBody>
          <a:bodyPr wrap="square">
            <a:spAutoFit/>
          </a:bodyPr>
          <a:lstStyle/>
          <a:p>
            <a:r>
              <a:rPr lang="de-DE" sz="3000" b="1" dirty="0">
                <a:solidFill>
                  <a:schemeClr val="bg1"/>
                </a:solidFill>
                <a:ea typeface="+mn-lt"/>
                <a:cs typeface="+mn-lt"/>
              </a:rPr>
              <a:t>03</a:t>
            </a:r>
            <a:endParaRPr lang="en-US" sz="3000" b="1" dirty="0"/>
          </a:p>
        </p:txBody>
      </p:sp>
      <p:sp>
        <p:nvSpPr>
          <p:cNvPr id="39" name="TextBox 38">
            <a:extLst>
              <a:ext uri="{FF2B5EF4-FFF2-40B4-BE49-F238E27FC236}">
                <a16:creationId xmlns:a16="http://schemas.microsoft.com/office/drawing/2014/main" id="{A5772A74-DD39-4E3C-C60C-B0617B15D338}"/>
              </a:ext>
            </a:extLst>
          </p:cNvPr>
          <p:cNvSpPr txBox="1"/>
          <p:nvPr/>
        </p:nvSpPr>
        <p:spPr>
          <a:xfrm>
            <a:off x="3285510" y="4033064"/>
            <a:ext cx="6459207" cy="967957"/>
          </a:xfrm>
          <a:prstGeom prst="rect">
            <a:avLst/>
          </a:prstGeom>
          <a:noFill/>
        </p:spPr>
        <p:txBody>
          <a:bodyPr wrap="square">
            <a:spAutoFit/>
          </a:bodyPr>
          <a:lstStyle/>
          <a:p>
            <a:pPr>
              <a:lnSpc>
                <a:spcPct val="150000"/>
              </a:lnSpc>
              <a:defRPr/>
            </a:pPr>
            <a:r>
              <a:rPr lang="de-DE" sz="2000" dirty="0">
                <a:solidFill>
                  <a:schemeClr val="bg1"/>
                </a:solidFill>
                <a:ea typeface="+mn-lt"/>
                <a:cs typeface="+mn-lt"/>
              </a:rPr>
              <a:t>Set Key Project Milestones</a:t>
            </a:r>
          </a:p>
          <a:p>
            <a:pPr>
              <a:lnSpc>
                <a:spcPct val="150000"/>
              </a:lnSpc>
              <a:defRPr/>
            </a:pPr>
            <a:endParaRPr lang="en-US" sz="2000" dirty="0">
              <a:solidFill>
                <a:schemeClr val="bg1"/>
              </a:solidFill>
              <a:ea typeface="Calibri"/>
              <a:cs typeface="Calibri"/>
            </a:endParaRPr>
          </a:p>
        </p:txBody>
      </p:sp>
      <p:sp>
        <p:nvSpPr>
          <p:cNvPr id="40" name="TextBox 39">
            <a:extLst>
              <a:ext uri="{FF2B5EF4-FFF2-40B4-BE49-F238E27FC236}">
                <a16:creationId xmlns:a16="http://schemas.microsoft.com/office/drawing/2014/main" id="{23602D71-939B-1024-3AC9-DCA4C7B6F5CD}"/>
              </a:ext>
            </a:extLst>
          </p:cNvPr>
          <p:cNvSpPr txBox="1"/>
          <p:nvPr/>
        </p:nvSpPr>
        <p:spPr>
          <a:xfrm>
            <a:off x="2601704" y="4880850"/>
            <a:ext cx="841555" cy="562764"/>
          </a:xfrm>
          <a:prstGeom prst="rect">
            <a:avLst/>
          </a:prstGeom>
          <a:noFill/>
        </p:spPr>
        <p:txBody>
          <a:bodyPr wrap="square">
            <a:spAutoFit/>
          </a:bodyPr>
          <a:lstStyle/>
          <a:p>
            <a:r>
              <a:rPr lang="de-DE" sz="3000" b="1" dirty="0">
                <a:solidFill>
                  <a:schemeClr val="bg1"/>
                </a:solidFill>
                <a:ea typeface="+mn-lt"/>
                <a:cs typeface="+mn-lt"/>
              </a:rPr>
              <a:t>04</a:t>
            </a:r>
            <a:endParaRPr lang="en-US" sz="3000" b="1" dirty="0"/>
          </a:p>
        </p:txBody>
      </p:sp>
      <p:sp>
        <p:nvSpPr>
          <p:cNvPr id="41" name="TextBox 40">
            <a:extLst>
              <a:ext uri="{FF2B5EF4-FFF2-40B4-BE49-F238E27FC236}">
                <a16:creationId xmlns:a16="http://schemas.microsoft.com/office/drawing/2014/main" id="{18BF9C6A-7104-4899-270F-2ADD4166EB4E}"/>
              </a:ext>
            </a:extLst>
          </p:cNvPr>
          <p:cNvSpPr txBox="1"/>
          <p:nvPr/>
        </p:nvSpPr>
        <p:spPr>
          <a:xfrm>
            <a:off x="3285510" y="4872400"/>
            <a:ext cx="6459207" cy="967957"/>
          </a:xfrm>
          <a:prstGeom prst="rect">
            <a:avLst/>
          </a:prstGeom>
          <a:noFill/>
        </p:spPr>
        <p:txBody>
          <a:bodyPr wrap="square">
            <a:spAutoFit/>
          </a:bodyPr>
          <a:lstStyle/>
          <a:p>
            <a:pPr>
              <a:lnSpc>
                <a:spcPct val="150000"/>
              </a:lnSpc>
              <a:defRPr/>
            </a:pPr>
            <a:r>
              <a:rPr lang="de-DE" sz="2000" dirty="0">
                <a:solidFill>
                  <a:schemeClr val="bg1"/>
                </a:solidFill>
                <a:ea typeface="+mn-lt"/>
                <a:cs typeface="+mn-lt"/>
              </a:rPr>
              <a:t>Perform Industry &amp; </a:t>
            </a:r>
            <a:r>
              <a:rPr lang="de-DE" sz="2000" dirty="0" err="1">
                <a:solidFill>
                  <a:schemeClr val="bg1"/>
                </a:solidFill>
                <a:ea typeface="+mn-lt"/>
                <a:cs typeface="+mn-lt"/>
              </a:rPr>
              <a:t>Competitor</a:t>
            </a:r>
            <a:r>
              <a:rPr lang="de-DE" sz="2000" dirty="0">
                <a:solidFill>
                  <a:schemeClr val="bg1"/>
                </a:solidFill>
                <a:ea typeface="+mn-lt"/>
                <a:cs typeface="+mn-lt"/>
              </a:rPr>
              <a:t> Benchmarking</a:t>
            </a:r>
          </a:p>
          <a:p>
            <a:pPr>
              <a:lnSpc>
                <a:spcPct val="150000"/>
              </a:lnSpc>
              <a:defRPr/>
            </a:pPr>
            <a:endParaRPr lang="en-US" sz="2000" dirty="0">
              <a:solidFill>
                <a:schemeClr val="bg1"/>
              </a:solidFill>
              <a:ea typeface="Calibri"/>
              <a:cs typeface="Calibri"/>
            </a:endParaRPr>
          </a:p>
        </p:txBody>
      </p:sp>
      <p:sp>
        <p:nvSpPr>
          <p:cNvPr id="42" name="TextBox 41">
            <a:extLst>
              <a:ext uri="{FF2B5EF4-FFF2-40B4-BE49-F238E27FC236}">
                <a16:creationId xmlns:a16="http://schemas.microsoft.com/office/drawing/2014/main" id="{5FE9F8FB-D189-9364-1BAA-B30FC7B4A973}"/>
              </a:ext>
            </a:extLst>
          </p:cNvPr>
          <p:cNvSpPr txBox="1"/>
          <p:nvPr/>
        </p:nvSpPr>
        <p:spPr>
          <a:xfrm>
            <a:off x="2601704" y="5772014"/>
            <a:ext cx="841555" cy="562764"/>
          </a:xfrm>
          <a:prstGeom prst="rect">
            <a:avLst/>
          </a:prstGeom>
          <a:noFill/>
        </p:spPr>
        <p:txBody>
          <a:bodyPr wrap="square">
            <a:spAutoFit/>
          </a:bodyPr>
          <a:lstStyle/>
          <a:p>
            <a:r>
              <a:rPr lang="de-DE" sz="3000" b="1" dirty="0">
                <a:solidFill>
                  <a:schemeClr val="bg1"/>
                </a:solidFill>
                <a:ea typeface="+mn-lt"/>
                <a:cs typeface="+mn-lt"/>
              </a:rPr>
              <a:t>05</a:t>
            </a:r>
            <a:endParaRPr lang="en-US" sz="3000" b="1" dirty="0"/>
          </a:p>
        </p:txBody>
      </p:sp>
      <p:sp>
        <p:nvSpPr>
          <p:cNvPr id="43" name="TextBox 42">
            <a:extLst>
              <a:ext uri="{FF2B5EF4-FFF2-40B4-BE49-F238E27FC236}">
                <a16:creationId xmlns:a16="http://schemas.microsoft.com/office/drawing/2014/main" id="{6C788BB7-8C9F-9C2B-D753-995D104844A9}"/>
              </a:ext>
            </a:extLst>
          </p:cNvPr>
          <p:cNvSpPr txBox="1"/>
          <p:nvPr/>
        </p:nvSpPr>
        <p:spPr>
          <a:xfrm>
            <a:off x="3285511" y="5763564"/>
            <a:ext cx="6179330" cy="506292"/>
          </a:xfrm>
          <a:prstGeom prst="rect">
            <a:avLst/>
          </a:prstGeom>
          <a:noFill/>
        </p:spPr>
        <p:txBody>
          <a:bodyPr wrap="square">
            <a:spAutoFit/>
          </a:bodyPr>
          <a:lstStyle/>
          <a:p>
            <a:pPr>
              <a:lnSpc>
                <a:spcPct val="150000"/>
              </a:lnSpc>
              <a:defRPr/>
            </a:pPr>
            <a:r>
              <a:rPr lang="de-DE" sz="2000" dirty="0">
                <a:solidFill>
                  <a:schemeClr val="bg1"/>
                </a:solidFill>
                <a:ea typeface="+mn-lt"/>
                <a:cs typeface="+mn-lt"/>
              </a:rPr>
              <a:t>ESG Onboarding </a:t>
            </a:r>
            <a:r>
              <a:rPr lang="de-DE" sz="2000" dirty="0" err="1">
                <a:solidFill>
                  <a:schemeClr val="bg1"/>
                </a:solidFill>
                <a:ea typeface="+mn-lt"/>
                <a:cs typeface="+mn-lt"/>
              </a:rPr>
              <a:t>for</a:t>
            </a:r>
            <a:r>
              <a:rPr lang="de-DE" sz="2000" dirty="0">
                <a:solidFill>
                  <a:schemeClr val="bg1"/>
                </a:solidFill>
                <a:ea typeface="+mn-lt"/>
                <a:cs typeface="+mn-lt"/>
              </a:rPr>
              <a:t> </a:t>
            </a:r>
            <a:r>
              <a:rPr lang="de-DE" sz="2000" dirty="0" err="1">
                <a:solidFill>
                  <a:schemeClr val="bg1"/>
                </a:solidFill>
                <a:ea typeface="+mn-lt"/>
                <a:cs typeface="+mn-lt"/>
              </a:rPr>
              <a:t>Decision</a:t>
            </a:r>
            <a:r>
              <a:rPr lang="de-DE" sz="2000" dirty="0">
                <a:solidFill>
                  <a:schemeClr val="bg1"/>
                </a:solidFill>
                <a:ea typeface="+mn-lt"/>
                <a:cs typeface="+mn-lt"/>
              </a:rPr>
              <a:t> Makers &amp; Leadership Team</a:t>
            </a:r>
          </a:p>
        </p:txBody>
      </p:sp>
      <p:grpSp>
        <p:nvGrpSpPr>
          <p:cNvPr id="50" name="Group 49">
            <a:extLst>
              <a:ext uri="{FF2B5EF4-FFF2-40B4-BE49-F238E27FC236}">
                <a16:creationId xmlns:a16="http://schemas.microsoft.com/office/drawing/2014/main" id="{58AFE67A-0B26-69B3-7926-01141D66DA5E}"/>
              </a:ext>
            </a:extLst>
          </p:cNvPr>
          <p:cNvGrpSpPr/>
          <p:nvPr/>
        </p:nvGrpSpPr>
        <p:grpSpPr>
          <a:xfrm>
            <a:off x="668922" y="3182929"/>
            <a:ext cx="709470" cy="442523"/>
            <a:chOff x="2438459" y="4357053"/>
            <a:chExt cx="665996" cy="415407"/>
          </a:xfrm>
          <a:noFill/>
        </p:grpSpPr>
        <p:sp>
          <p:nvSpPr>
            <p:cNvPr id="51" name="Freeform 50">
              <a:extLst>
                <a:ext uri="{FF2B5EF4-FFF2-40B4-BE49-F238E27FC236}">
                  <a16:creationId xmlns:a16="http://schemas.microsoft.com/office/drawing/2014/main" id="{8150B571-2CD3-FA09-A73D-1232FAD0FF95}"/>
                </a:ext>
              </a:extLst>
            </p:cNvPr>
            <p:cNvSpPr/>
            <p:nvPr/>
          </p:nvSpPr>
          <p:spPr>
            <a:xfrm>
              <a:off x="2872327" y="4384160"/>
              <a:ext cx="202584" cy="113827"/>
            </a:xfrm>
            <a:custGeom>
              <a:avLst/>
              <a:gdLst>
                <a:gd name="connsiteX0" fmla="*/ 0 w 202584"/>
                <a:gd name="connsiteY0" fmla="*/ 113828 h 113827"/>
                <a:gd name="connsiteX1" fmla="*/ 202584 w 202584"/>
                <a:gd name="connsiteY1" fmla="*/ 660 h 113827"/>
              </a:gdLst>
              <a:ahLst/>
              <a:cxnLst>
                <a:cxn ang="0">
                  <a:pos x="connsiteX0" y="connsiteY0"/>
                </a:cxn>
                <a:cxn ang="0">
                  <a:pos x="connsiteX1" y="connsiteY1"/>
                </a:cxn>
              </a:cxnLst>
              <a:rect l="l" t="t" r="r" b="b"/>
              <a:pathLst>
                <a:path w="202584" h="113827">
                  <a:moveTo>
                    <a:pt x="0" y="113828"/>
                  </a:moveTo>
                  <a:cubicBezTo>
                    <a:pt x="38829" y="39509"/>
                    <a:pt x="119863" y="-6096"/>
                    <a:pt x="202584" y="660"/>
                  </a:cubicBezTo>
                </a:path>
              </a:pathLst>
            </a:custGeom>
            <a:grpFill/>
            <a:ln w="19050" cap="flat">
              <a:solidFill>
                <a:schemeClr val="tx1"/>
              </a:solid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4188238-6A0D-4607-F809-8AAEA496E801}"/>
                </a:ext>
              </a:extLst>
            </p:cNvPr>
            <p:cNvSpPr/>
            <p:nvPr/>
          </p:nvSpPr>
          <p:spPr>
            <a:xfrm>
              <a:off x="2868951" y="4357053"/>
              <a:ext cx="205960" cy="146845"/>
            </a:xfrm>
            <a:custGeom>
              <a:avLst/>
              <a:gdLst>
                <a:gd name="connsiteX0" fmla="*/ 205961 w 205960"/>
                <a:gd name="connsiteY0" fmla="*/ 28611 h 146845"/>
                <a:gd name="connsiteX1" fmla="*/ 0 w 205960"/>
                <a:gd name="connsiteY1" fmla="*/ 146846 h 146845"/>
                <a:gd name="connsiteX2" fmla="*/ 86942 w 205960"/>
                <a:gd name="connsiteY2" fmla="*/ 117287 h 146845"/>
                <a:gd name="connsiteX3" fmla="*/ 205961 w 205960"/>
                <a:gd name="connsiteY3" fmla="*/ 27767 h 146845"/>
                <a:gd name="connsiteX4" fmla="*/ 205961 w 205960"/>
                <a:gd name="connsiteY4" fmla="*/ 27767 h 146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60" h="146845">
                  <a:moveTo>
                    <a:pt x="205961" y="28611"/>
                  </a:moveTo>
                  <a:cubicBezTo>
                    <a:pt x="205961" y="28611"/>
                    <a:pt x="41361" y="-87090"/>
                    <a:pt x="0" y="146846"/>
                  </a:cubicBezTo>
                  <a:cubicBezTo>
                    <a:pt x="0" y="146846"/>
                    <a:pt x="16882" y="118132"/>
                    <a:pt x="86942" y="117287"/>
                  </a:cubicBezTo>
                  <a:cubicBezTo>
                    <a:pt x="117330" y="117287"/>
                    <a:pt x="167976" y="120666"/>
                    <a:pt x="205961" y="27767"/>
                  </a:cubicBezTo>
                  <a:lnTo>
                    <a:pt x="205961" y="27767"/>
                  </a:lnTo>
                  <a:close/>
                </a:path>
              </a:pathLst>
            </a:custGeom>
            <a:grpFill/>
            <a:ln w="19050" cap="rnd">
              <a:solidFill>
                <a:schemeClr val="tx1"/>
              </a:solidFill>
              <a:prstDash val="solid"/>
              <a:round/>
            </a:ln>
          </p:spPr>
          <p:txBody>
            <a:bodyPr rtlCol="0" anchor="ctr"/>
            <a:lstStyle/>
            <a:p>
              <a:endParaRPr lang="en-US"/>
            </a:p>
          </p:txBody>
        </p:sp>
        <p:sp>
          <p:nvSpPr>
            <p:cNvPr id="53" name="Freeform 52">
              <a:extLst>
                <a:ext uri="{FF2B5EF4-FFF2-40B4-BE49-F238E27FC236}">
                  <a16:creationId xmlns:a16="http://schemas.microsoft.com/office/drawing/2014/main" id="{6CEB887D-C391-D3DA-E0B6-C07AB4F5BE27}"/>
                </a:ext>
              </a:extLst>
            </p:cNvPr>
            <p:cNvSpPr/>
            <p:nvPr/>
          </p:nvSpPr>
          <p:spPr>
            <a:xfrm>
              <a:off x="2438459" y="4509811"/>
              <a:ext cx="171352" cy="257582"/>
            </a:xfrm>
            <a:custGeom>
              <a:avLst/>
              <a:gdLst>
                <a:gd name="connsiteX0" fmla="*/ 0 w 171352"/>
                <a:gd name="connsiteY0" fmla="*/ 257583 h 257582"/>
                <a:gd name="connsiteX1" fmla="*/ 0 w 171352"/>
                <a:gd name="connsiteY1" fmla="*/ 0 h 257582"/>
                <a:gd name="connsiteX2" fmla="*/ 162067 w 171352"/>
                <a:gd name="connsiteY2" fmla="*/ 0 h 257582"/>
                <a:gd name="connsiteX3" fmla="*/ 162067 w 171352"/>
                <a:gd name="connsiteY3" fmla="*/ 62496 h 257582"/>
                <a:gd name="connsiteX4" fmla="*/ 71749 w 171352"/>
                <a:gd name="connsiteY4" fmla="*/ 62496 h 257582"/>
                <a:gd name="connsiteX5" fmla="*/ 71749 w 171352"/>
                <a:gd name="connsiteY5" fmla="*/ 98811 h 257582"/>
                <a:gd name="connsiteX6" fmla="*/ 143497 w 171352"/>
                <a:gd name="connsiteY6" fmla="*/ 98811 h 257582"/>
                <a:gd name="connsiteX7" fmla="*/ 143497 w 171352"/>
                <a:gd name="connsiteY7" fmla="*/ 158772 h 257582"/>
                <a:gd name="connsiteX8" fmla="*/ 71749 w 171352"/>
                <a:gd name="connsiteY8" fmla="*/ 158772 h 257582"/>
                <a:gd name="connsiteX9" fmla="*/ 71749 w 171352"/>
                <a:gd name="connsiteY9" fmla="*/ 194243 h 257582"/>
                <a:gd name="connsiteX10" fmla="*/ 171352 w 171352"/>
                <a:gd name="connsiteY10" fmla="*/ 194243 h 257582"/>
                <a:gd name="connsiteX11" fmla="*/ 171352 w 171352"/>
                <a:gd name="connsiteY11" fmla="*/ 257583 h 257582"/>
                <a:gd name="connsiteX12" fmla="*/ 844 w 171352"/>
                <a:gd name="connsiteY12" fmla="*/ 257583 h 257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352" h="257582">
                  <a:moveTo>
                    <a:pt x="0" y="257583"/>
                  </a:moveTo>
                  <a:lnTo>
                    <a:pt x="0" y="0"/>
                  </a:lnTo>
                  <a:lnTo>
                    <a:pt x="162067" y="0"/>
                  </a:lnTo>
                  <a:lnTo>
                    <a:pt x="162067" y="62496"/>
                  </a:lnTo>
                  <a:lnTo>
                    <a:pt x="71749" y="62496"/>
                  </a:lnTo>
                  <a:lnTo>
                    <a:pt x="71749" y="98811"/>
                  </a:lnTo>
                  <a:lnTo>
                    <a:pt x="143497" y="98811"/>
                  </a:lnTo>
                  <a:lnTo>
                    <a:pt x="143497" y="158772"/>
                  </a:lnTo>
                  <a:lnTo>
                    <a:pt x="71749" y="158772"/>
                  </a:lnTo>
                  <a:lnTo>
                    <a:pt x="71749" y="194243"/>
                  </a:lnTo>
                  <a:lnTo>
                    <a:pt x="171352" y="194243"/>
                  </a:lnTo>
                  <a:lnTo>
                    <a:pt x="171352" y="257583"/>
                  </a:lnTo>
                  <a:lnTo>
                    <a:pt x="844" y="257583"/>
                  </a:lnTo>
                  <a:close/>
                </a:path>
              </a:pathLst>
            </a:custGeom>
            <a:grpFill/>
            <a:ln w="19050" cap="rnd">
              <a:solidFill>
                <a:schemeClr val="tx1"/>
              </a:solidFill>
              <a:prstDash val="solid"/>
              <a:round/>
            </a:ln>
          </p:spPr>
          <p:txBody>
            <a:bodyPr rtlCol="0" anchor="ctr"/>
            <a:lstStyle/>
            <a:p>
              <a:endParaRPr lang="en-US"/>
            </a:p>
          </p:txBody>
        </p:sp>
        <p:sp>
          <p:nvSpPr>
            <p:cNvPr id="54" name="Freeform 53">
              <a:extLst>
                <a:ext uri="{FF2B5EF4-FFF2-40B4-BE49-F238E27FC236}">
                  <a16:creationId xmlns:a16="http://schemas.microsoft.com/office/drawing/2014/main" id="{D707A926-6B52-D106-CF2A-D2C7418526E7}"/>
                </a:ext>
              </a:extLst>
            </p:cNvPr>
            <p:cNvSpPr/>
            <p:nvPr/>
          </p:nvSpPr>
          <p:spPr>
            <a:xfrm>
              <a:off x="2651173" y="4505588"/>
              <a:ext cx="202584" cy="266872"/>
            </a:xfrm>
            <a:custGeom>
              <a:avLst/>
              <a:gdLst>
                <a:gd name="connsiteX0" fmla="*/ 101292 w 202584"/>
                <a:gd name="connsiteY0" fmla="*/ 266873 h 266872"/>
                <a:gd name="connsiteX1" fmla="*/ 57399 w 202584"/>
                <a:gd name="connsiteY1" fmla="*/ 260961 h 266872"/>
                <a:gd name="connsiteX2" fmla="*/ 21947 w 202584"/>
                <a:gd name="connsiteY2" fmla="*/ 245759 h 266872"/>
                <a:gd name="connsiteX3" fmla="*/ 0 w 202584"/>
                <a:gd name="connsiteY3" fmla="*/ 228869 h 266872"/>
                <a:gd name="connsiteX4" fmla="*/ 32076 w 202584"/>
                <a:gd name="connsiteY4" fmla="*/ 175663 h 266872"/>
                <a:gd name="connsiteX5" fmla="*/ 49802 w 202584"/>
                <a:gd name="connsiteY5" fmla="*/ 190020 h 266872"/>
                <a:gd name="connsiteX6" fmla="*/ 73437 w 202584"/>
                <a:gd name="connsiteY6" fmla="*/ 200999 h 266872"/>
                <a:gd name="connsiteX7" fmla="*/ 99604 w 202584"/>
                <a:gd name="connsiteY7" fmla="*/ 205222 h 266872"/>
                <a:gd name="connsiteX8" fmla="*/ 115642 w 202584"/>
                <a:gd name="connsiteY8" fmla="*/ 203532 h 266872"/>
                <a:gd name="connsiteX9" fmla="*/ 126615 w 202584"/>
                <a:gd name="connsiteY9" fmla="*/ 197621 h 266872"/>
                <a:gd name="connsiteX10" fmla="*/ 130836 w 202584"/>
                <a:gd name="connsiteY10" fmla="*/ 184953 h 266872"/>
                <a:gd name="connsiteX11" fmla="*/ 125771 w 202584"/>
                <a:gd name="connsiteY11" fmla="*/ 173129 h 266872"/>
                <a:gd name="connsiteX12" fmla="*/ 109733 w 202584"/>
                <a:gd name="connsiteY12" fmla="*/ 165528 h 266872"/>
                <a:gd name="connsiteX13" fmla="*/ 81034 w 202584"/>
                <a:gd name="connsiteY13" fmla="*/ 157928 h 266872"/>
                <a:gd name="connsiteX14" fmla="*/ 45582 w 202584"/>
                <a:gd name="connsiteY14" fmla="*/ 143571 h 266872"/>
                <a:gd name="connsiteX15" fmla="*/ 19414 w 202584"/>
                <a:gd name="connsiteY15" fmla="*/ 119079 h 266872"/>
                <a:gd name="connsiteX16" fmla="*/ 9285 w 202584"/>
                <a:gd name="connsiteY16" fmla="*/ 79386 h 266872"/>
                <a:gd name="connsiteX17" fmla="*/ 17726 w 202584"/>
                <a:gd name="connsiteY17" fmla="*/ 43071 h 266872"/>
                <a:gd name="connsiteX18" fmla="*/ 39673 w 202584"/>
                <a:gd name="connsiteY18" fmla="*/ 18580 h 266872"/>
                <a:gd name="connsiteX19" fmla="*/ 71749 w 202584"/>
                <a:gd name="connsiteY19" fmla="*/ 4223 h 266872"/>
                <a:gd name="connsiteX20" fmla="*/ 108045 w 202584"/>
                <a:gd name="connsiteY20" fmla="*/ 0 h 266872"/>
                <a:gd name="connsiteX21" fmla="*/ 146874 w 202584"/>
                <a:gd name="connsiteY21" fmla="*/ 5067 h 266872"/>
                <a:gd name="connsiteX22" fmla="*/ 177261 w 202584"/>
                <a:gd name="connsiteY22" fmla="*/ 17735 h 266872"/>
                <a:gd name="connsiteX23" fmla="*/ 196676 w 202584"/>
                <a:gd name="connsiteY23" fmla="*/ 32092 h 266872"/>
                <a:gd name="connsiteX24" fmla="*/ 167132 w 202584"/>
                <a:gd name="connsiteY24" fmla="*/ 87832 h 266872"/>
                <a:gd name="connsiteX25" fmla="*/ 151938 w 202584"/>
                <a:gd name="connsiteY25" fmla="*/ 76008 h 266872"/>
                <a:gd name="connsiteX26" fmla="*/ 130836 w 202584"/>
                <a:gd name="connsiteY26" fmla="*/ 65874 h 266872"/>
                <a:gd name="connsiteX27" fmla="*/ 107201 w 202584"/>
                <a:gd name="connsiteY27" fmla="*/ 61651 h 266872"/>
                <a:gd name="connsiteX28" fmla="*/ 86098 w 202584"/>
                <a:gd name="connsiteY28" fmla="*/ 66718 h 266872"/>
                <a:gd name="connsiteX29" fmla="*/ 79346 w 202584"/>
                <a:gd name="connsiteY29" fmla="*/ 79386 h 266872"/>
                <a:gd name="connsiteX30" fmla="*/ 85254 w 202584"/>
                <a:gd name="connsiteY30" fmla="*/ 90365 h 266872"/>
                <a:gd name="connsiteX31" fmla="*/ 101292 w 202584"/>
                <a:gd name="connsiteY31" fmla="*/ 98811 h 266872"/>
                <a:gd name="connsiteX32" fmla="*/ 126615 w 202584"/>
                <a:gd name="connsiteY32" fmla="*/ 106411 h 266872"/>
                <a:gd name="connsiteX33" fmla="*/ 155315 w 202584"/>
                <a:gd name="connsiteY33" fmla="*/ 115701 h 266872"/>
                <a:gd name="connsiteX34" fmla="*/ 179794 w 202584"/>
                <a:gd name="connsiteY34" fmla="*/ 128369 h 266872"/>
                <a:gd name="connsiteX35" fmla="*/ 196676 w 202584"/>
                <a:gd name="connsiteY35" fmla="*/ 149483 h 266872"/>
                <a:gd name="connsiteX36" fmla="*/ 202584 w 202584"/>
                <a:gd name="connsiteY36" fmla="*/ 182419 h 266872"/>
                <a:gd name="connsiteX37" fmla="*/ 194143 w 202584"/>
                <a:gd name="connsiteY37" fmla="*/ 222112 h 266872"/>
                <a:gd name="connsiteX38" fmla="*/ 170509 w 202584"/>
                <a:gd name="connsiteY38" fmla="*/ 248293 h 266872"/>
                <a:gd name="connsiteX39" fmla="*/ 138433 w 202584"/>
                <a:gd name="connsiteY39" fmla="*/ 262650 h 266872"/>
                <a:gd name="connsiteX40" fmla="*/ 102136 w 202584"/>
                <a:gd name="connsiteY40" fmla="*/ 266873 h 26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2584" h="266872">
                  <a:moveTo>
                    <a:pt x="101292" y="266873"/>
                  </a:moveTo>
                  <a:cubicBezTo>
                    <a:pt x="86098" y="266873"/>
                    <a:pt x="70905" y="265184"/>
                    <a:pt x="57399" y="260961"/>
                  </a:cubicBezTo>
                  <a:cubicBezTo>
                    <a:pt x="43893" y="256739"/>
                    <a:pt x="32076" y="251671"/>
                    <a:pt x="21947" y="245759"/>
                  </a:cubicBezTo>
                  <a:cubicBezTo>
                    <a:pt x="11818" y="239848"/>
                    <a:pt x="4221" y="233936"/>
                    <a:pt x="0" y="228869"/>
                  </a:cubicBezTo>
                  <a:lnTo>
                    <a:pt x="32076" y="175663"/>
                  </a:lnTo>
                  <a:cubicBezTo>
                    <a:pt x="36297" y="180730"/>
                    <a:pt x="42205" y="184953"/>
                    <a:pt x="49802" y="190020"/>
                  </a:cubicBezTo>
                  <a:cubicBezTo>
                    <a:pt x="56555" y="194243"/>
                    <a:pt x="64996" y="198465"/>
                    <a:pt x="73437" y="200999"/>
                  </a:cubicBezTo>
                  <a:cubicBezTo>
                    <a:pt x="81878" y="203532"/>
                    <a:pt x="91163" y="205222"/>
                    <a:pt x="99604" y="205222"/>
                  </a:cubicBezTo>
                  <a:cubicBezTo>
                    <a:pt x="108045" y="205222"/>
                    <a:pt x="111421" y="205222"/>
                    <a:pt x="115642" y="203532"/>
                  </a:cubicBezTo>
                  <a:cubicBezTo>
                    <a:pt x="120707" y="202688"/>
                    <a:pt x="124083" y="200155"/>
                    <a:pt x="126615" y="197621"/>
                  </a:cubicBezTo>
                  <a:cubicBezTo>
                    <a:pt x="129148" y="195087"/>
                    <a:pt x="130836" y="190864"/>
                    <a:pt x="130836" y="184953"/>
                  </a:cubicBezTo>
                  <a:cubicBezTo>
                    <a:pt x="130836" y="179041"/>
                    <a:pt x="129148" y="175663"/>
                    <a:pt x="125771" y="173129"/>
                  </a:cubicBezTo>
                  <a:cubicBezTo>
                    <a:pt x="122395" y="170596"/>
                    <a:pt x="116486" y="167218"/>
                    <a:pt x="109733" y="165528"/>
                  </a:cubicBezTo>
                  <a:cubicBezTo>
                    <a:pt x="102136" y="162995"/>
                    <a:pt x="92851" y="160461"/>
                    <a:pt x="81034" y="157928"/>
                  </a:cubicBezTo>
                  <a:cubicBezTo>
                    <a:pt x="68372" y="154550"/>
                    <a:pt x="56555" y="149483"/>
                    <a:pt x="45582" y="143571"/>
                  </a:cubicBezTo>
                  <a:cubicBezTo>
                    <a:pt x="34608" y="137659"/>
                    <a:pt x="26167" y="129214"/>
                    <a:pt x="19414" y="119079"/>
                  </a:cubicBezTo>
                  <a:cubicBezTo>
                    <a:pt x="12662" y="108945"/>
                    <a:pt x="9285" y="95432"/>
                    <a:pt x="9285" y="79386"/>
                  </a:cubicBezTo>
                  <a:cubicBezTo>
                    <a:pt x="9285" y="63340"/>
                    <a:pt x="11818" y="53206"/>
                    <a:pt x="17726" y="43071"/>
                  </a:cubicBezTo>
                  <a:cubicBezTo>
                    <a:pt x="23635" y="32937"/>
                    <a:pt x="30388" y="24492"/>
                    <a:pt x="39673" y="18580"/>
                  </a:cubicBezTo>
                  <a:cubicBezTo>
                    <a:pt x="48958" y="12668"/>
                    <a:pt x="59931" y="7601"/>
                    <a:pt x="71749" y="4223"/>
                  </a:cubicBezTo>
                  <a:cubicBezTo>
                    <a:pt x="83566" y="844"/>
                    <a:pt x="95384" y="0"/>
                    <a:pt x="108045" y="0"/>
                  </a:cubicBezTo>
                  <a:cubicBezTo>
                    <a:pt x="120707" y="0"/>
                    <a:pt x="135056" y="1689"/>
                    <a:pt x="146874" y="5067"/>
                  </a:cubicBezTo>
                  <a:cubicBezTo>
                    <a:pt x="158691" y="8445"/>
                    <a:pt x="168820" y="12668"/>
                    <a:pt x="177261" y="17735"/>
                  </a:cubicBezTo>
                  <a:cubicBezTo>
                    <a:pt x="185702" y="22803"/>
                    <a:pt x="192455" y="27870"/>
                    <a:pt x="196676" y="32092"/>
                  </a:cubicBezTo>
                  <a:lnTo>
                    <a:pt x="167132" y="87832"/>
                  </a:lnTo>
                  <a:cubicBezTo>
                    <a:pt x="163756" y="83609"/>
                    <a:pt x="158691" y="80231"/>
                    <a:pt x="151938" y="76008"/>
                  </a:cubicBezTo>
                  <a:cubicBezTo>
                    <a:pt x="146030" y="71785"/>
                    <a:pt x="138433" y="68407"/>
                    <a:pt x="130836" y="65874"/>
                  </a:cubicBezTo>
                  <a:cubicBezTo>
                    <a:pt x="123239" y="63340"/>
                    <a:pt x="115642" y="61651"/>
                    <a:pt x="107201" y="61651"/>
                  </a:cubicBezTo>
                  <a:cubicBezTo>
                    <a:pt x="98760" y="61651"/>
                    <a:pt x="90319" y="63340"/>
                    <a:pt x="86098" y="66718"/>
                  </a:cubicBezTo>
                  <a:cubicBezTo>
                    <a:pt x="81878" y="70096"/>
                    <a:pt x="79346" y="74319"/>
                    <a:pt x="79346" y="79386"/>
                  </a:cubicBezTo>
                  <a:cubicBezTo>
                    <a:pt x="79346" y="84453"/>
                    <a:pt x="81034" y="87832"/>
                    <a:pt x="85254" y="90365"/>
                  </a:cubicBezTo>
                  <a:cubicBezTo>
                    <a:pt x="88631" y="93743"/>
                    <a:pt x="94539" y="96277"/>
                    <a:pt x="101292" y="98811"/>
                  </a:cubicBezTo>
                  <a:cubicBezTo>
                    <a:pt x="108045" y="101344"/>
                    <a:pt x="116486" y="103878"/>
                    <a:pt x="126615" y="106411"/>
                  </a:cubicBezTo>
                  <a:cubicBezTo>
                    <a:pt x="136745" y="108945"/>
                    <a:pt x="146030" y="112323"/>
                    <a:pt x="155315" y="115701"/>
                  </a:cubicBezTo>
                  <a:cubicBezTo>
                    <a:pt x="164600" y="119079"/>
                    <a:pt x="172197" y="123302"/>
                    <a:pt x="179794" y="128369"/>
                  </a:cubicBezTo>
                  <a:cubicBezTo>
                    <a:pt x="187391" y="133436"/>
                    <a:pt x="192455" y="141037"/>
                    <a:pt x="196676" y="149483"/>
                  </a:cubicBezTo>
                  <a:cubicBezTo>
                    <a:pt x="200896" y="157928"/>
                    <a:pt x="202584" y="168907"/>
                    <a:pt x="202584" y="182419"/>
                  </a:cubicBezTo>
                  <a:cubicBezTo>
                    <a:pt x="202584" y="195932"/>
                    <a:pt x="200052" y="211134"/>
                    <a:pt x="194143" y="222112"/>
                  </a:cubicBezTo>
                  <a:cubicBezTo>
                    <a:pt x="188235" y="233091"/>
                    <a:pt x="180638" y="241537"/>
                    <a:pt x="170509" y="248293"/>
                  </a:cubicBezTo>
                  <a:cubicBezTo>
                    <a:pt x="160379" y="255049"/>
                    <a:pt x="150250" y="259272"/>
                    <a:pt x="138433" y="262650"/>
                  </a:cubicBezTo>
                  <a:cubicBezTo>
                    <a:pt x="126615" y="266028"/>
                    <a:pt x="114798" y="266873"/>
                    <a:pt x="102136" y="266873"/>
                  </a:cubicBezTo>
                  <a:close/>
                </a:path>
              </a:pathLst>
            </a:custGeom>
            <a:grpFill/>
            <a:ln w="19050" cap="rnd">
              <a:solidFill>
                <a:schemeClr val="tx1"/>
              </a:solidFill>
              <a:prstDash val="solid"/>
              <a:round/>
            </a:ln>
          </p:spPr>
          <p:txBody>
            <a:bodyPr rtlCol="0" anchor="ctr"/>
            <a:lstStyle/>
            <a:p>
              <a:endParaRPr lang="en-US"/>
            </a:p>
          </p:txBody>
        </p:sp>
        <p:sp>
          <p:nvSpPr>
            <p:cNvPr id="55" name="Freeform 54">
              <a:extLst>
                <a:ext uri="{FF2B5EF4-FFF2-40B4-BE49-F238E27FC236}">
                  <a16:creationId xmlns:a16="http://schemas.microsoft.com/office/drawing/2014/main" id="{D909096A-367E-349E-1963-D82E7ED32498}"/>
                </a:ext>
              </a:extLst>
            </p:cNvPr>
            <p:cNvSpPr/>
            <p:nvPr/>
          </p:nvSpPr>
          <p:spPr>
            <a:xfrm>
              <a:off x="2868951" y="4504744"/>
              <a:ext cx="235504" cy="266872"/>
            </a:xfrm>
            <a:custGeom>
              <a:avLst/>
              <a:gdLst>
                <a:gd name="connsiteX0" fmla="*/ 133368 w 235504"/>
                <a:gd name="connsiteY0" fmla="*/ 266873 h 266872"/>
                <a:gd name="connsiteX1" fmla="*/ 80190 w 235504"/>
                <a:gd name="connsiteY1" fmla="*/ 257583 h 266872"/>
                <a:gd name="connsiteX2" fmla="*/ 37985 w 235504"/>
                <a:gd name="connsiteY2" fmla="*/ 231402 h 266872"/>
                <a:gd name="connsiteX3" fmla="*/ 10129 w 235504"/>
                <a:gd name="connsiteY3" fmla="*/ 190020 h 266872"/>
                <a:gd name="connsiteX4" fmla="*/ 0 w 235504"/>
                <a:gd name="connsiteY4" fmla="*/ 135970 h 266872"/>
                <a:gd name="connsiteX5" fmla="*/ 10129 w 235504"/>
                <a:gd name="connsiteY5" fmla="*/ 80231 h 266872"/>
                <a:gd name="connsiteX6" fmla="*/ 38829 w 235504"/>
                <a:gd name="connsiteY6" fmla="*/ 37159 h 266872"/>
                <a:gd name="connsiteX7" fmla="*/ 81878 w 235504"/>
                <a:gd name="connsiteY7" fmla="*/ 9290 h 266872"/>
                <a:gd name="connsiteX8" fmla="*/ 135900 w 235504"/>
                <a:gd name="connsiteY8" fmla="*/ 0 h 266872"/>
                <a:gd name="connsiteX9" fmla="*/ 178949 w 235504"/>
                <a:gd name="connsiteY9" fmla="*/ 5067 h 266872"/>
                <a:gd name="connsiteX10" fmla="*/ 209337 w 235504"/>
                <a:gd name="connsiteY10" fmla="*/ 17735 h 266872"/>
                <a:gd name="connsiteX11" fmla="*/ 227907 w 235504"/>
                <a:gd name="connsiteY11" fmla="*/ 32092 h 266872"/>
                <a:gd name="connsiteX12" fmla="*/ 194987 w 235504"/>
                <a:gd name="connsiteY12" fmla="*/ 85298 h 266872"/>
                <a:gd name="connsiteX13" fmla="*/ 181482 w 235504"/>
                <a:gd name="connsiteY13" fmla="*/ 73474 h 266872"/>
                <a:gd name="connsiteX14" fmla="*/ 162911 w 235504"/>
                <a:gd name="connsiteY14" fmla="*/ 65874 h 266872"/>
                <a:gd name="connsiteX15" fmla="*/ 140965 w 235504"/>
                <a:gd name="connsiteY15" fmla="*/ 63340 h 266872"/>
                <a:gd name="connsiteX16" fmla="*/ 113110 w 235504"/>
                <a:gd name="connsiteY16" fmla="*/ 68407 h 266872"/>
                <a:gd name="connsiteX17" fmla="*/ 92007 w 235504"/>
                <a:gd name="connsiteY17" fmla="*/ 82764 h 266872"/>
                <a:gd name="connsiteX18" fmla="*/ 78501 w 235504"/>
                <a:gd name="connsiteY18" fmla="*/ 105567 h 266872"/>
                <a:gd name="connsiteX19" fmla="*/ 74281 w 235504"/>
                <a:gd name="connsiteY19" fmla="*/ 134281 h 266872"/>
                <a:gd name="connsiteX20" fmla="*/ 81034 w 235504"/>
                <a:gd name="connsiteY20" fmla="*/ 169751 h 266872"/>
                <a:gd name="connsiteX21" fmla="*/ 97072 w 235504"/>
                <a:gd name="connsiteY21" fmla="*/ 190864 h 266872"/>
                <a:gd name="connsiteX22" fmla="*/ 117330 w 235504"/>
                <a:gd name="connsiteY22" fmla="*/ 200999 h 266872"/>
                <a:gd name="connsiteX23" fmla="*/ 135900 w 235504"/>
                <a:gd name="connsiteY23" fmla="*/ 203532 h 266872"/>
                <a:gd name="connsiteX24" fmla="*/ 147718 w 235504"/>
                <a:gd name="connsiteY24" fmla="*/ 201843 h 266872"/>
                <a:gd name="connsiteX25" fmla="*/ 158691 w 235504"/>
                <a:gd name="connsiteY25" fmla="*/ 198465 h 266872"/>
                <a:gd name="connsiteX26" fmla="*/ 166288 w 235504"/>
                <a:gd name="connsiteY26" fmla="*/ 194243 h 266872"/>
                <a:gd name="connsiteX27" fmla="*/ 166288 w 235504"/>
                <a:gd name="connsiteY27" fmla="*/ 173129 h 266872"/>
                <a:gd name="connsiteX28" fmla="*/ 135056 w 235504"/>
                <a:gd name="connsiteY28" fmla="*/ 173129 h 266872"/>
                <a:gd name="connsiteX29" fmla="*/ 135056 w 235504"/>
                <a:gd name="connsiteY29" fmla="*/ 114012 h 266872"/>
                <a:gd name="connsiteX30" fmla="*/ 235504 w 235504"/>
                <a:gd name="connsiteY30" fmla="*/ 114012 h 266872"/>
                <a:gd name="connsiteX31" fmla="*/ 235504 w 235504"/>
                <a:gd name="connsiteY31" fmla="*/ 220423 h 266872"/>
                <a:gd name="connsiteX32" fmla="*/ 225375 w 235504"/>
                <a:gd name="connsiteY32" fmla="*/ 235625 h 266872"/>
                <a:gd name="connsiteX33" fmla="*/ 203429 w 235504"/>
                <a:gd name="connsiteY33" fmla="*/ 249982 h 266872"/>
                <a:gd name="connsiteX34" fmla="*/ 172197 w 235504"/>
                <a:gd name="connsiteY34" fmla="*/ 260961 h 266872"/>
                <a:gd name="connsiteX35" fmla="*/ 134212 w 235504"/>
                <a:gd name="connsiteY35" fmla="*/ 265183 h 26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5504" h="266872">
                  <a:moveTo>
                    <a:pt x="133368" y="266873"/>
                  </a:moveTo>
                  <a:cubicBezTo>
                    <a:pt x="113954" y="266873"/>
                    <a:pt x="96228" y="263494"/>
                    <a:pt x="80190" y="257583"/>
                  </a:cubicBezTo>
                  <a:cubicBezTo>
                    <a:pt x="64152" y="251671"/>
                    <a:pt x="49802" y="242381"/>
                    <a:pt x="37985" y="231402"/>
                  </a:cubicBezTo>
                  <a:cubicBezTo>
                    <a:pt x="26167" y="220423"/>
                    <a:pt x="16882" y="206066"/>
                    <a:pt x="10129" y="190020"/>
                  </a:cubicBezTo>
                  <a:cubicBezTo>
                    <a:pt x="3376" y="173974"/>
                    <a:pt x="0" y="156239"/>
                    <a:pt x="0" y="135970"/>
                  </a:cubicBezTo>
                  <a:cubicBezTo>
                    <a:pt x="0" y="115701"/>
                    <a:pt x="3376" y="97121"/>
                    <a:pt x="10129" y="80231"/>
                  </a:cubicBezTo>
                  <a:cubicBezTo>
                    <a:pt x="16882" y="63340"/>
                    <a:pt x="26167" y="48983"/>
                    <a:pt x="38829" y="37159"/>
                  </a:cubicBezTo>
                  <a:cubicBezTo>
                    <a:pt x="51490" y="25336"/>
                    <a:pt x="65840" y="16046"/>
                    <a:pt x="81878" y="9290"/>
                  </a:cubicBezTo>
                  <a:cubicBezTo>
                    <a:pt x="98760" y="2533"/>
                    <a:pt x="116486" y="0"/>
                    <a:pt x="135900" y="0"/>
                  </a:cubicBezTo>
                  <a:cubicBezTo>
                    <a:pt x="155315" y="0"/>
                    <a:pt x="167132" y="1689"/>
                    <a:pt x="178949" y="5067"/>
                  </a:cubicBezTo>
                  <a:cubicBezTo>
                    <a:pt x="190767" y="8445"/>
                    <a:pt x="200896" y="12668"/>
                    <a:pt x="209337" y="17735"/>
                  </a:cubicBezTo>
                  <a:cubicBezTo>
                    <a:pt x="217778" y="22802"/>
                    <a:pt x="223687" y="27870"/>
                    <a:pt x="227907" y="32092"/>
                  </a:cubicBezTo>
                  <a:lnTo>
                    <a:pt x="194987" y="85298"/>
                  </a:lnTo>
                  <a:cubicBezTo>
                    <a:pt x="191611" y="81075"/>
                    <a:pt x="186546" y="76852"/>
                    <a:pt x="181482" y="73474"/>
                  </a:cubicBezTo>
                  <a:cubicBezTo>
                    <a:pt x="175573" y="70096"/>
                    <a:pt x="169664" y="67563"/>
                    <a:pt x="162911" y="65874"/>
                  </a:cubicBezTo>
                  <a:cubicBezTo>
                    <a:pt x="156159" y="64184"/>
                    <a:pt x="148562" y="63340"/>
                    <a:pt x="140965" y="63340"/>
                  </a:cubicBezTo>
                  <a:cubicBezTo>
                    <a:pt x="133368" y="63340"/>
                    <a:pt x="121551" y="65029"/>
                    <a:pt x="113110" y="68407"/>
                  </a:cubicBezTo>
                  <a:cubicBezTo>
                    <a:pt x="104669" y="71785"/>
                    <a:pt x="97916" y="76852"/>
                    <a:pt x="92007" y="82764"/>
                  </a:cubicBezTo>
                  <a:cubicBezTo>
                    <a:pt x="86098" y="88676"/>
                    <a:pt x="81878" y="96277"/>
                    <a:pt x="78501" y="105567"/>
                  </a:cubicBezTo>
                  <a:cubicBezTo>
                    <a:pt x="75125" y="114012"/>
                    <a:pt x="74281" y="124146"/>
                    <a:pt x="74281" y="134281"/>
                  </a:cubicBezTo>
                  <a:cubicBezTo>
                    <a:pt x="74281" y="144415"/>
                    <a:pt x="76813" y="160461"/>
                    <a:pt x="81034" y="169751"/>
                  </a:cubicBezTo>
                  <a:cubicBezTo>
                    <a:pt x="85254" y="179041"/>
                    <a:pt x="90319" y="185797"/>
                    <a:pt x="97072" y="190864"/>
                  </a:cubicBezTo>
                  <a:cubicBezTo>
                    <a:pt x="103824" y="195931"/>
                    <a:pt x="110577" y="199310"/>
                    <a:pt x="117330" y="200999"/>
                  </a:cubicBezTo>
                  <a:cubicBezTo>
                    <a:pt x="124083" y="202688"/>
                    <a:pt x="130836" y="203532"/>
                    <a:pt x="135900" y="203532"/>
                  </a:cubicBezTo>
                  <a:cubicBezTo>
                    <a:pt x="140965" y="203532"/>
                    <a:pt x="143497" y="203532"/>
                    <a:pt x="147718" y="201843"/>
                  </a:cubicBezTo>
                  <a:cubicBezTo>
                    <a:pt x="151938" y="200999"/>
                    <a:pt x="155315" y="200154"/>
                    <a:pt x="158691" y="198465"/>
                  </a:cubicBezTo>
                  <a:cubicBezTo>
                    <a:pt x="162067" y="196776"/>
                    <a:pt x="164600" y="195931"/>
                    <a:pt x="166288" y="194243"/>
                  </a:cubicBezTo>
                  <a:lnTo>
                    <a:pt x="166288" y="173129"/>
                  </a:lnTo>
                  <a:lnTo>
                    <a:pt x="135056" y="173129"/>
                  </a:lnTo>
                  <a:lnTo>
                    <a:pt x="135056" y="114012"/>
                  </a:lnTo>
                  <a:lnTo>
                    <a:pt x="235504" y="114012"/>
                  </a:lnTo>
                  <a:lnTo>
                    <a:pt x="235504" y="220423"/>
                  </a:lnTo>
                  <a:cubicBezTo>
                    <a:pt x="233816" y="225490"/>
                    <a:pt x="230440" y="230558"/>
                    <a:pt x="225375" y="235625"/>
                  </a:cubicBezTo>
                  <a:cubicBezTo>
                    <a:pt x="220311" y="240692"/>
                    <a:pt x="212713" y="245759"/>
                    <a:pt x="203429" y="249982"/>
                  </a:cubicBezTo>
                  <a:cubicBezTo>
                    <a:pt x="194143" y="254205"/>
                    <a:pt x="184014" y="258427"/>
                    <a:pt x="172197" y="260961"/>
                  </a:cubicBezTo>
                  <a:cubicBezTo>
                    <a:pt x="160379" y="263494"/>
                    <a:pt x="147718" y="265183"/>
                    <a:pt x="134212" y="265183"/>
                  </a:cubicBezTo>
                  <a:close/>
                </a:path>
              </a:pathLst>
            </a:custGeom>
            <a:grpFill/>
            <a:ln w="19050" cap="rnd">
              <a:solidFill>
                <a:schemeClr val="tx1"/>
              </a:solidFill>
              <a:prstDash val="solid"/>
              <a:round/>
            </a:ln>
          </p:spPr>
          <p:txBody>
            <a:bodyPr rtlCol="0" anchor="ctr"/>
            <a:lstStyle/>
            <a:p>
              <a:endParaRPr lang="en-US"/>
            </a:p>
          </p:txBody>
        </p:sp>
      </p:grpSp>
      <p:grpSp>
        <p:nvGrpSpPr>
          <p:cNvPr id="60" name="Graphic 2">
            <a:extLst>
              <a:ext uri="{FF2B5EF4-FFF2-40B4-BE49-F238E27FC236}">
                <a16:creationId xmlns:a16="http://schemas.microsoft.com/office/drawing/2014/main" id="{162D9CAD-AF17-EC7B-64D1-22719A522DB3}"/>
              </a:ext>
            </a:extLst>
          </p:cNvPr>
          <p:cNvGrpSpPr/>
          <p:nvPr/>
        </p:nvGrpSpPr>
        <p:grpSpPr>
          <a:xfrm>
            <a:off x="713097" y="2237921"/>
            <a:ext cx="621121" cy="569360"/>
            <a:chOff x="5632524" y="3887743"/>
            <a:chExt cx="867188" cy="794922"/>
          </a:xfrm>
          <a:solidFill>
            <a:srgbClr val="27827E"/>
          </a:solidFill>
        </p:grpSpPr>
        <p:sp>
          <p:nvSpPr>
            <p:cNvPr id="61" name="Freeform 60">
              <a:extLst>
                <a:ext uri="{FF2B5EF4-FFF2-40B4-BE49-F238E27FC236}">
                  <a16:creationId xmlns:a16="http://schemas.microsoft.com/office/drawing/2014/main" id="{20B64811-E4A8-FC69-706B-D6A154F4132C}"/>
                </a:ext>
              </a:extLst>
            </p:cNvPr>
            <p:cNvSpPr/>
            <p:nvPr/>
          </p:nvSpPr>
          <p:spPr>
            <a:xfrm>
              <a:off x="5632524" y="4290624"/>
              <a:ext cx="867188" cy="392041"/>
            </a:xfrm>
            <a:custGeom>
              <a:avLst/>
              <a:gdLst>
                <a:gd name="connsiteX0" fmla="*/ 823829 w 867188"/>
                <a:gd name="connsiteY0" fmla="*/ 30713 h 392041"/>
                <a:gd name="connsiteX1" fmla="*/ 785890 w 867188"/>
                <a:gd name="connsiteY1" fmla="*/ 47876 h 392041"/>
                <a:gd name="connsiteX2" fmla="*/ 719044 w 867188"/>
                <a:gd name="connsiteY2" fmla="*/ 88525 h 392041"/>
                <a:gd name="connsiteX3" fmla="*/ 664845 w 867188"/>
                <a:gd name="connsiteY3" fmla="*/ 88525 h 392041"/>
                <a:gd name="connsiteX4" fmla="*/ 650391 w 867188"/>
                <a:gd name="connsiteY4" fmla="*/ 102979 h 392041"/>
                <a:gd name="connsiteX5" fmla="*/ 650391 w 867188"/>
                <a:gd name="connsiteY5" fmla="*/ 131885 h 392041"/>
                <a:gd name="connsiteX6" fmla="*/ 619679 w 867188"/>
                <a:gd name="connsiteY6" fmla="*/ 131885 h 392041"/>
                <a:gd name="connsiteX7" fmla="*/ 607032 w 867188"/>
                <a:gd name="connsiteY7" fmla="*/ 56909 h 392041"/>
                <a:gd name="connsiteX8" fmla="*/ 590772 w 867188"/>
                <a:gd name="connsiteY8" fmla="*/ 45166 h 392041"/>
                <a:gd name="connsiteX9" fmla="*/ 579029 w 867188"/>
                <a:gd name="connsiteY9" fmla="*/ 61426 h 392041"/>
                <a:gd name="connsiteX10" fmla="*/ 590772 w 867188"/>
                <a:gd name="connsiteY10" fmla="*/ 130982 h 392041"/>
                <a:gd name="connsiteX11" fmla="*/ 548316 w 867188"/>
                <a:gd name="connsiteY11" fmla="*/ 130982 h 392041"/>
                <a:gd name="connsiteX12" fmla="*/ 537476 w 867188"/>
                <a:gd name="connsiteY12" fmla="*/ 56909 h 392041"/>
                <a:gd name="connsiteX13" fmla="*/ 513990 w 867188"/>
                <a:gd name="connsiteY13" fmla="*/ 24390 h 392041"/>
                <a:gd name="connsiteX14" fmla="*/ 469727 w 867188"/>
                <a:gd name="connsiteY14" fmla="*/ 1807 h 392041"/>
                <a:gd name="connsiteX15" fmla="*/ 463404 w 867188"/>
                <a:gd name="connsiteY15" fmla="*/ 0 h 392041"/>
                <a:gd name="connsiteX16" fmla="*/ 405591 w 867188"/>
                <a:gd name="connsiteY16" fmla="*/ 0 h 392041"/>
                <a:gd name="connsiteX17" fmla="*/ 399268 w 867188"/>
                <a:gd name="connsiteY17" fmla="*/ 1807 h 392041"/>
                <a:gd name="connsiteX18" fmla="*/ 355005 w 867188"/>
                <a:gd name="connsiteY18" fmla="*/ 24390 h 392041"/>
                <a:gd name="connsiteX19" fmla="*/ 331519 w 867188"/>
                <a:gd name="connsiteY19" fmla="*/ 56909 h 392041"/>
                <a:gd name="connsiteX20" fmla="*/ 320679 w 867188"/>
                <a:gd name="connsiteY20" fmla="*/ 130982 h 392041"/>
                <a:gd name="connsiteX21" fmla="*/ 278223 w 867188"/>
                <a:gd name="connsiteY21" fmla="*/ 130982 h 392041"/>
                <a:gd name="connsiteX22" fmla="*/ 289966 w 867188"/>
                <a:gd name="connsiteY22" fmla="*/ 61426 h 392041"/>
                <a:gd name="connsiteX23" fmla="*/ 278223 w 867188"/>
                <a:gd name="connsiteY23" fmla="*/ 45166 h 392041"/>
                <a:gd name="connsiteX24" fmla="*/ 261963 w 867188"/>
                <a:gd name="connsiteY24" fmla="*/ 56909 h 392041"/>
                <a:gd name="connsiteX25" fmla="*/ 261963 w 867188"/>
                <a:gd name="connsiteY25" fmla="*/ 56909 h 392041"/>
                <a:gd name="connsiteX26" fmla="*/ 249317 w 867188"/>
                <a:gd name="connsiteY26" fmla="*/ 131885 h 392041"/>
                <a:gd name="connsiteX27" fmla="*/ 216797 w 867188"/>
                <a:gd name="connsiteY27" fmla="*/ 131885 h 392041"/>
                <a:gd name="connsiteX28" fmla="*/ 216797 w 867188"/>
                <a:gd name="connsiteY28" fmla="*/ 102979 h 392041"/>
                <a:gd name="connsiteX29" fmla="*/ 202344 w 867188"/>
                <a:gd name="connsiteY29" fmla="*/ 88525 h 392041"/>
                <a:gd name="connsiteX30" fmla="*/ 148145 w 867188"/>
                <a:gd name="connsiteY30" fmla="*/ 88525 h 392041"/>
                <a:gd name="connsiteX31" fmla="*/ 81299 w 867188"/>
                <a:gd name="connsiteY31" fmla="*/ 47876 h 392041"/>
                <a:gd name="connsiteX32" fmla="*/ 43359 w 867188"/>
                <a:gd name="connsiteY32" fmla="*/ 30713 h 392041"/>
                <a:gd name="connsiteX33" fmla="*/ 0 w 867188"/>
                <a:gd name="connsiteY33" fmla="*/ 74072 h 392041"/>
                <a:gd name="connsiteX34" fmla="*/ 0 w 867188"/>
                <a:gd name="connsiteY34" fmla="*/ 247510 h 392041"/>
                <a:gd name="connsiteX35" fmla="*/ 9937 w 867188"/>
                <a:gd name="connsiteY35" fmla="*/ 261060 h 392041"/>
                <a:gd name="connsiteX36" fmla="*/ 14453 w 867188"/>
                <a:gd name="connsiteY36" fmla="*/ 262866 h 392041"/>
                <a:gd name="connsiteX37" fmla="*/ 14453 w 867188"/>
                <a:gd name="connsiteY37" fmla="*/ 363135 h 392041"/>
                <a:gd name="connsiteX38" fmla="*/ 0 w 867188"/>
                <a:gd name="connsiteY38" fmla="*/ 363135 h 392041"/>
                <a:gd name="connsiteX39" fmla="*/ 0 w 867188"/>
                <a:gd name="connsiteY39" fmla="*/ 392042 h 392041"/>
                <a:gd name="connsiteX40" fmla="*/ 867189 w 867188"/>
                <a:gd name="connsiteY40" fmla="*/ 392042 h 392041"/>
                <a:gd name="connsiteX41" fmla="*/ 867189 w 867188"/>
                <a:gd name="connsiteY41" fmla="*/ 363135 h 392041"/>
                <a:gd name="connsiteX42" fmla="*/ 852735 w 867188"/>
                <a:gd name="connsiteY42" fmla="*/ 363135 h 392041"/>
                <a:gd name="connsiteX43" fmla="*/ 852735 w 867188"/>
                <a:gd name="connsiteY43" fmla="*/ 233960 h 392041"/>
                <a:gd name="connsiteX44" fmla="*/ 858155 w 867188"/>
                <a:gd name="connsiteY44" fmla="*/ 231250 h 392041"/>
                <a:gd name="connsiteX45" fmla="*/ 867189 w 867188"/>
                <a:gd name="connsiteY45" fmla="*/ 217700 h 392041"/>
                <a:gd name="connsiteX46" fmla="*/ 867189 w 867188"/>
                <a:gd name="connsiteY46" fmla="*/ 73169 h 392041"/>
                <a:gd name="connsiteX47" fmla="*/ 823829 w 867188"/>
                <a:gd name="connsiteY47" fmla="*/ 30713 h 392041"/>
                <a:gd name="connsiteX48" fmla="*/ 693751 w 867188"/>
                <a:gd name="connsiteY48" fmla="*/ 303516 h 392041"/>
                <a:gd name="connsiteX49" fmla="*/ 727174 w 867188"/>
                <a:gd name="connsiteY49" fmla="*/ 363135 h 392041"/>
                <a:gd name="connsiteX50" fmla="*/ 693751 w 867188"/>
                <a:gd name="connsiteY50" fmla="*/ 363135 h 392041"/>
                <a:gd name="connsiteX51" fmla="*/ 693751 w 867188"/>
                <a:gd name="connsiteY51" fmla="*/ 303516 h 392041"/>
                <a:gd name="connsiteX52" fmla="*/ 693751 w 867188"/>
                <a:gd name="connsiteY52" fmla="*/ 160791 h 392041"/>
                <a:gd name="connsiteX53" fmla="*/ 737110 w 867188"/>
                <a:gd name="connsiteY53" fmla="*/ 160791 h 392041"/>
                <a:gd name="connsiteX54" fmla="*/ 743433 w 867188"/>
                <a:gd name="connsiteY54" fmla="*/ 158984 h 392041"/>
                <a:gd name="connsiteX55" fmla="*/ 780470 w 867188"/>
                <a:gd name="connsiteY55" fmla="*/ 140918 h 392041"/>
                <a:gd name="connsiteX56" fmla="*/ 780470 w 867188"/>
                <a:gd name="connsiteY56" fmla="*/ 167114 h 392041"/>
                <a:gd name="connsiteX57" fmla="*/ 693751 w 867188"/>
                <a:gd name="connsiteY57" fmla="*/ 221314 h 392041"/>
                <a:gd name="connsiteX58" fmla="*/ 693751 w 867188"/>
                <a:gd name="connsiteY58" fmla="*/ 160791 h 392041"/>
                <a:gd name="connsiteX59" fmla="*/ 359522 w 867188"/>
                <a:gd name="connsiteY59" fmla="*/ 62329 h 392041"/>
                <a:gd name="connsiteX60" fmla="*/ 367652 w 867188"/>
                <a:gd name="connsiteY60" fmla="*/ 51489 h 392041"/>
                <a:gd name="connsiteX61" fmla="*/ 409205 w 867188"/>
                <a:gd name="connsiteY61" fmla="*/ 30713 h 392041"/>
                <a:gd name="connsiteX62" fmla="*/ 459791 w 867188"/>
                <a:gd name="connsiteY62" fmla="*/ 30713 h 392041"/>
                <a:gd name="connsiteX63" fmla="*/ 501343 w 867188"/>
                <a:gd name="connsiteY63" fmla="*/ 51489 h 392041"/>
                <a:gd name="connsiteX64" fmla="*/ 509473 w 867188"/>
                <a:gd name="connsiteY64" fmla="*/ 62329 h 392041"/>
                <a:gd name="connsiteX65" fmla="*/ 519410 w 867188"/>
                <a:gd name="connsiteY65" fmla="*/ 131885 h 392041"/>
                <a:gd name="connsiteX66" fmla="*/ 492310 w 867188"/>
                <a:gd name="connsiteY66" fmla="*/ 131885 h 392041"/>
                <a:gd name="connsiteX67" fmla="*/ 492310 w 867188"/>
                <a:gd name="connsiteY67" fmla="*/ 74072 h 392041"/>
                <a:gd name="connsiteX68" fmla="*/ 477857 w 867188"/>
                <a:gd name="connsiteY68" fmla="*/ 59619 h 392041"/>
                <a:gd name="connsiteX69" fmla="*/ 391138 w 867188"/>
                <a:gd name="connsiteY69" fmla="*/ 59619 h 392041"/>
                <a:gd name="connsiteX70" fmla="*/ 376685 w 867188"/>
                <a:gd name="connsiteY70" fmla="*/ 74072 h 392041"/>
                <a:gd name="connsiteX71" fmla="*/ 376685 w 867188"/>
                <a:gd name="connsiteY71" fmla="*/ 131885 h 392041"/>
                <a:gd name="connsiteX72" fmla="*/ 349586 w 867188"/>
                <a:gd name="connsiteY72" fmla="*/ 131885 h 392041"/>
                <a:gd name="connsiteX73" fmla="*/ 359522 w 867188"/>
                <a:gd name="connsiteY73" fmla="*/ 62329 h 392041"/>
                <a:gd name="connsiteX74" fmla="*/ 462501 w 867188"/>
                <a:gd name="connsiteY74" fmla="*/ 131885 h 392041"/>
                <a:gd name="connsiteX75" fmla="*/ 404688 w 867188"/>
                <a:gd name="connsiteY75" fmla="*/ 131885 h 392041"/>
                <a:gd name="connsiteX76" fmla="*/ 404688 w 867188"/>
                <a:gd name="connsiteY76" fmla="*/ 88525 h 392041"/>
                <a:gd name="connsiteX77" fmla="*/ 462501 w 867188"/>
                <a:gd name="connsiteY77" fmla="*/ 88525 h 392041"/>
                <a:gd name="connsiteX78" fmla="*/ 462501 w 867188"/>
                <a:gd name="connsiteY78" fmla="*/ 131885 h 392041"/>
                <a:gd name="connsiteX79" fmla="*/ 664845 w 867188"/>
                <a:gd name="connsiteY79" fmla="*/ 160791 h 392041"/>
                <a:gd name="connsiteX80" fmla="*/ 664845 w 867188"/>
                <a:gd name="connsiteY80" fmla="*/ 189698 h 392041"/>
                <a:gd name="connsiteX81" fmla="*/ 202344 w 867188"/>
                <a:gd name="connsiteY81" fmla="*/ 189698 h 392041"/>
                <a:gd name="connsiteX82" fmla="*/ 202344 w 867188"/>
                <a:gd name="connsiteY82" fmla="*/ 160791 h 392041"/>
                <a:gd name="connsiteX83" fmla="*/ 664845 w 867188"/>
                <a:gd name="connsiteY83" fmla="*/ 160791 h 392041"/>
                <a:gd name="connsiteX84" fmla="*/ 520313 w 867188"/>
                <a:gd name="connsiteY84" fmla="*/ 221314 h 392041"/>
                <a:gd name="connsiteX85" fmla="*/ 520313 w 867188"/>
                <a:gd name="connsiteY85" fmla="*/ 218604 h 392041"/>
                <a:gd name="connsiteX86" fmla="*/ 607032 w 867188"/>
                <a:gd name="connsiteY86" fmla="*/ 218604 h 392041"/>
                <a:gd name="connsiteX87" fmla="*/ 607032 w 867188"/>
                <a:gd name="connsiteY87" fmla="*/ 363135 h 392041"/>
                <a:gd name="connsiteX88" fmla="*/ 478760 w 867188"/>
                <a:gd name="connsiteY88" fmla="*/ 363135 h 392041"/>
                <a:gd name="connsiteX89" fmla="*/ 490503 w 867188"/>
                <a:gd name="connsiteY89" fmla="*/ 268287 h 392041"/>
                <a:gd name="connsiteX90" fmla="*/ 507667 w 867188"/>
                <a:gd name="connsiteY90" fmla="*/ 251123 h 392041"/>
                <a:gd name="connsiteX91" fmla="*/ 520313 w 867188"/>
                <a:gd name="connsiteY91" fmla="*/ 221314 h 392041"/>
                <a:gd name="connsiteX92" fmla="*/ 359522 w 867188"/>
                <a:gd name="connsiteY92" fmla="*/ 252027 h 392041"/>
                <a:gd name="connsiteX93" fmla="*/ 376685 w 867188"/>
                <a:gd name="connsiteY93" fmla="*/ 269190 h 392041"/>
                <a:gd name="connsiteX94" fmla="*/ 388428 w 867188"/>
                <a:gd name="connsiteY94" fmla="*/ 364038 h 392041"/>
                <a:gd name="connsiteX95" fmla="*/ 260156 w 867188"/>
                <a:gd name="connsiteY95" fmla="*/ 364038 h 392041"/>
                <a:gd name="connsiteX96" fmla="*/ 260156 w 867188"/>
                <a:gd name="connsiteY96" fmla="*/ 219507 h 392041"/>
                <a:gd name="connsiteX97" fmla="*/ 346875 w 867188"/>
                <a:gd name="connsiteY97" fmla="*/ 219507 h 392041"/>
                <a:gd name="connsiteX98" fmla="*/ 346875 w 867188"/>
                <a:gd name="connsiteY98" fmla="*/ 222217 h 392041"/>
                <a:gd name="connsiteX99" fmla="*/ 359522 w 867188"/>
                <a:gd name="connsiteY99" fmla="*/ 252027 h 392041"/>
                <a:gd name="connsiteX100" fmla="*/ 173438 w 867188"/>
                <a:gd name="connsiteY100" fmla="*/ 279127 h 392041"/>
                <a:gd name="connsiteX101" fmla="*/ 158081 w 867188"/>
                <a:gd name="connsiteY101" fmla="*/ 228540 h 392041"/>
                <a:gd name="connsiteX102" fmla="*/ 151758 w 867188"/>
                <a:gd name="connsiteY102" fmla="*/ 220411 h 392041"/>
                <a:gd name="connsiteX103" fmla="*/ 86719 w 867188"/>
                <a:gd name="connsiteY103" fmla="*/ 181567 h 392041"/>
                <a:gd name="connsiteX104" fmla="*/ 86719 w 867188"/>
                <a:gd name="connsiteY104" fmla="*/ 140918 h 392041"/>
                <a:gd name="connsiteX105" fmla="*/ 123755 w 867188"/>
                <a:gd name="connsiteY105" fmla="*/ 158984 h 392041"/>
                <a:gd name="connsiteX106" fmla="*/ 130078 w 867188"/>
                <a:gd name="connsiteY106" fmla="*/ 160791 h 392041"/>
                <a:gd name="connsiteX107" fmla="*/ 173438 w 867188"/>
                <a:gd name="connsiteY107" fmla="*/ 160791 h 392041"/>
                <a:gd name="connsiteX108" fmla="*/ 173438 w 867188"/>
                <a:gd name="connsiteY108" fmla="*/ 279127 h 392041"/>
                <a:gd name="connsiteX109" fmla="*/ 43359 w 867188"/>
                <a:gd name="connsiteY109" fmla="*/ 272803 h 392041"/>
                <a:gd name="connsiteX110" fmla="*/ 89429 w 867188"/>
                <a:gd name="connsiteY110" fmla="*/ 288160 h 392041"/>
                <a:gd name="connsiteX111" fmla="*/ 111108 w 867188"/>
                <a:gd name="connsiteY111" fmla="*/ 363135 h 392041"/>
                <a:gd name="connsiteX112" fmla="*/ 43359 w 867188"/>
                <a:gd name="connsiteY112" fmla="*/ 363135 h 392041"/>
                <a:gd name="connsiteX113" fmla="*/ 43359 w 867188"/>
                <a:gd name="connsiteY113" fmla="*/ 272803 h 392041"/>
                <a:gd name="connsiteX114" fmla="*/ 140918 w 867188"/>
                <a:gd name="connsiteY114" fmla="*/ 363135 h 392041"/>
                <a:gd name="connsiteX115" fmla="*/ 114722 w 867188"/>
                <a:gd name="connsiteY115" fmla="*/ 272803 h 392041"/>
                <a:gd name="connsiteX116" fmla="*/ 105689 w 867188"/>
                <a:gd name="connsiteY116" fmla="*/ 262866 h 392041"/>
                <a:gd name="connsiteX117" fmla="*/ 28906 w 867188"/>
                <a:gd name="connsiteY117" fmla="*/ 237573 h 392041"/>
                <a:gd name="connsiteX118" fmla="*/ 28906 w 867188"/>
                <a:gd name="connsiteY118" fmla="*/ 74976 h 392041"/>
                <a:gd name="connsiteX119" fmla="*/ 43359 w 867188"/>
                <a:gd name="connsiteY119" fmla="*/ 60523 h 392041"/>
                <a:gd name="connsiteX120" fmla="*/ 61426 w 867188"/>
                <a:gd name="connsiteY120" fmla="*/ 70459 h 392041"/>
                <a:gd name="connsiteX121" fmla="*/ 65039 w 867188"/>
                <a:gd name="connsiteY121" fmla="*/ 73169 h 392041"/>
                <a:gd name="connsiteX122" fmla="*/ 137305 w 867188"/>
                <a:gd name="connsiteY122" fmla="*/ 116529 h 392041"/>
                <a:gd name="connsiteX123" fmla="*/ 144531 w 867188"/>
                <a:gd name="connsiteY123" fmla="*/ 118335 h 392041"/>
                <a:gd name="connsiteX124" fmla="*/ 187891 w 867188"/>
                <a:gd name="connsiteY124" fmla="*/ 118335 h 392041"/>
                <a:gd name="connsiteX125" fmla="*/ 187891 w 867188"/>
                <a:gd name="connsiteY125" fmla="*/ 132788 h 392041"/>
                <a:gd name="connsiteX126" fmla="*/ 133691 w 867188"/>
                <a:gd name="connsiteY126" fmla="*/ 132788 h 392041"/>
                <a:gd name="connsiteX127" fmla="*/ 78589 w 867188"/>
                <a:gd name="connsiteY127" fmla="*/ 105689 h 392041"/>
                <a:gd name="connsiteX128" fmla="*/ 59619 w 867188"/>
                <a:gd name="connsiteY128" fmla="*/ 112012 h 392041"/>
                <a:gd name="connsiteX129" fmla="*/ 57813 w 867188"/>
                <a:gd name="connsiteY129" fmla="*/ 118335 h 392041"/>
                <a:gd name="connsiteX130" fmla="*/ 57813 w 867188"/>
                <a:gd name="connsiteY130" fmla="*/ 190601 h 392041"/>
                <a:gd name="connsiteX131" fmla="*/ 65039 w 867188"/>
                <a:gd name="connsiteY131" fmla="*/ 203247 h 392041"/>
                <a:gd name="connsiteX132" fmla="*/ 132788 w 867188"/>
                <a:gd name="connsiteY132" fmla="*/ 243897 h 392041"/>
                <a:gd name="connsiteX133" fmla="*/ 168921 w 867188"/>
                <a:gd name="connsiteY133" fmla="*/ 364038 h 392041"/>
                <a:gd name="connsiteX134" fmla="*/ 140918 w 867188"/>
                <a:gd name="connsiteY134" fmla="*/ 364038 h 392041"/>
                <a:gd name="connsiteX135" fmla="*/ 202344 w 867188"/>
                <a:gd name="connsiteY135" fmla="*/ 363135 h 392041"/>
                <a:gd name="connsiteX136" fmla="*/ 202344 w 867188"/>
                <a:gd name="connsiteY136" fmla="*/ 218604 h 392041"/>
                <a:gd name="connsiteX137" fmla="*/ 231250 w 867188"/>
                <a:gd name="connsiteY137" fmla="*/ 218604 h 392041"/>
                <a:gd name="connsiteX138" fmla="*/ 231250 w 867188"/>
                <a:gd name="connsiteY138" fmla="*/ 363135 h 392041"/>
                <a:gd name="connsiteX139" fmla="*/ 202344 w 867188"/>
                <a:gd name="connsiteY139" fmla="*/ 363135 h 392041"/>
                <a:gd name="connsiteX140" fmla="*/ 417335 w 867188"/>
                <a:gd name="connsiteY140" fmla="*/ 363135 h 392041"/>
                <a:gd name="connsiteX141" fmla="*/ 404688 w 867188"/>
                <a:gd name="connsiteY141" fmla="*/ 260156 h 392041"/>
                <a:gd name="connsiteX142" fmla="*/ 400171 w 867188"/>
                <a:gd name="connsiteY142" fmla="*/ 252027 h 392041"/>
                <a:gd name="connsiteX143" fmla="*/ 379395 w 867188"/>
                <a:gd name="connsiteY143" fmla="*/ 231250 h 392041"/>
                <a:gd name="connsiteX144" fmla="*/ 374878 w 867188"/>
                <a:gd name="connsiteY144" fmla="*/ 221314 h 392041"/>
                <a:gd name="connsiteX145" fmla="*/ 374878 w 867188"/>
                <a:gd name="connsiteY145" fmla="*/ 218604 h 392041"/>
                <a:gd name="connsiteX146" fmla="*/ 490503 w 867188"/>
                <a:gd name="connsiteY146" fmla="*/ 218604 h 392041"/>
                <a:gd name="connsiteX147" fmla="*/ 490503 w 867188"/>
                <a:gd name="connsiteY147" fmla="*/ 221314 h 392041"/>
                <a:gd name="connsiteX148" fmla="*/ 485987 w 867188"/>
                <a:gd name="connsiteY148" fmla="*/ 231250 h 392041"/>
                <a:gd name="connsiteX149" fmla="*/ 465211 w 867188"/>
                <a:gd name="connsiteY149" fmla="*/ 252027 h 392041"/>
                <a:gd name="connsiteX150" fmla="*/ 460694 w 867188"/>
                <a:gd name="connsiteY150" fmla="*/ 260156 h 392041"/>
                <a:gd name="connsiteX151" fmla="*/ 448048 w 867188"/>
                <a:gd name="connsiteY151" fmla="*/ 363135 h 392041"/>
                <a:gd name="connsiteX152" fmla="*/ 417335 w 867188"/>
                <a:gd name="connsiteY152" fmla="*/ 363135 h 392041"/>
                <a:gd name="connsiteX153" fmla="*/ 635938 w 867188"/>
                <a:gd name="connsiteY153" fmla="*/ 363135 h 392041"/>
                <a:gd name="connsiteX154" fmla="*/ 635938 w 867188"/>
                <a:gd name="connsiteY154" fmla="*/ 218604 h 392041"/>
                <a:gd name="connsiteX155" fmla="*/ 664845 w 867188"/>
                <a:gd name="connsiteY155" fmla="*/ 218604 h 392041"/>
                <a:gd name="connsiteX156" fmla="*/ 664845 w 867188"/>
                <a:gd name="connsiteY156" fmla="*/ 363135 h 392041"/>
                <a:gd name="connsiteX157" fmla="*/ 635938 w 867188"/>
                <a:gd name="connsiteY157" fmla="*/ 363135 h 392041"/>
                <a:gd name="connsiteX158" fmla="*/ 760597 w 867188"/>
                <a:gd name="connsiteY158" fmla="*/ 363135 h 392041"/>
                <a:gd name="connsiteX159" fmla="*/ 699171 w 867188"/>
                <a:gd name="connsiteY159" fmla="*/ 252930 h 392041"/>
                <a:gd name="connsiteX160" fmla="*/ 803053 w 867188"/>
                <a:gd name="connsiteY160" fmla="*/ 187891 h 392041"/>
                <a:gd name="connsiteX161" fmla="*/ 810279 w 867188"/>
                <a:gd name="connsiteY161" fmla="*/ 175245 h 392041"/>
                <a:gd name="connsiteX162" fmla="*/ 810279 w 867188"/>
                <a:gd name="connsiteY162" fmla="*/ 117432 h 392041"/>
                <a:gd name="connsiteX163" fmla="*/ 795826 w 867188"/>
                <a:gd name="connsiteY163" fmla="*/ 102979 h 392041"/>
                <a:gd name="connsiteX164" fmla="*/ 789503 w 867188"/>
                <a:gd name="connsiteY164" fmla="*/ 104785 h 392041"/>
                <a:gd name="connsiteX165" fmla="*/ 734400 w 867188"/>
                <a:gd name="connsiteY165" fmla="*/ 131885 h 392041"/>
                <a:gd name="connsiteX166" fmla="*/ 680201 w 867188"/>
                <a:gd name="connsiteY166" fmla="*/ 131885 h 392041"/>
                <a:gd name="connsiteX167" fmla="*/ 680201 w 867188"/>
                <a:gd name="connsiteY167" fmla="*/ 117432 h 392041"/>
                <a:gd name="connsiteX168" fmla="*/ 723561 w 867188"/>
                <a:gd name="connsiteY168" fmla="*/ 117432 h 392041"/>
                <a:gd name="connsiteX169" fmla="*/ 730787 w 867188"/>
                <a:gd name="connsiteY169" fmla="*/ 115625 h 392041"/>
                <a:gd name="connsiteX170" fmla="*/ 803053 w 867188"/>
                <a:gd name="connsiteY170" fmla="*/ 72266 h 392041"/>
                <a:gd name="connsiteX171" fmla="*/ 806666 w 867188"/>
                <a:gd name="connsiteY171" fmla="*/ 69556 h 392041"/>
                <a:gd name="connsiteX172" fmla="*/ 824732 w 867188"/>
                <a:gd name="connsiteY172" fmla="*/ 59619 h 392041"/>
                <a:gd name="connsiteX173" fmla="*/ 839186 w 867188"/>
                <a:gd name="connsiteY173" fmla="*/ 74072 h 392041"/>
                <a:gd name="connsiteX174" fmla="*/ 839186 w 867188"/>
                <a:gd name="connsiteY174" fmla="*/ 208667 h 392041"/>
                <a:gd name="connsiteX175" fmla="*/ 747047 w 867188"/>
                <a:gd name="connsiteY175" fmla="*/ 248413 h 392041"/>
                <a:gd name="connsiteX176" fmla="*/ 738917 w 867188"/>
                <a:gd name="connsiteY176" fmla="*/ 265577 h 392041"/>
                <a:gd name="connsiteX177" fmla="*/ 763307 w 867188"/>
                <a:gd name="connsiteY177" fmla="*/ 363135 h 392041"/>
                <a:gd name="connsiteX178" fmla="*/ 760597 w 867188"/>
                <a:gd name="connsiteY178" fmla="*/ 363135 h 392041"/>
                <a:gd name="connsiteX179" fmla="*/ 823829 w 867188"/>
                <a:gd name="connsiteY179" fmla="*/ 363135 h 392041"/>
                <a:gd name="connsiteX180" fmla="*/ 791310 w 867188"/>
                <a:gd name="connsiteY180" fmla="*/ 363135 h 392041"/>
                <a:gd name="connsiteX181" fmla="*/ 767823 w 867188"/>
                <a:gd name="connsiteY181" fmla="*/ 270093 h 392041"/>
                <a:gd name="connsiteX182" fmla="*/ 822926 w 867188"/>
                <a:gd name="connsiteY182" fmla="*/ 246607 h 392041"/>
                <a:gd name="connsiteX183" fmla="*/ 822926 w 867188"/>
                <a:gd name="connsiteY183" fmla="*/ 363135 h 3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67188" h="392041">
                  <a:moveTo>
                    <a:pt x="823829" y="30713"/>
                  </a:moveTo>
                  <a:cubicBezTo>
                    <a:pt x="804860" y="30713"/>
                    <a:pt x="790406" y="43359"/>
                    <a:pt x="785890" y="47876"/>
                  </a:cubicBezTo>
                  <a:lnTo>
                    <a:pt x="719044" y="88525"/>
                  </a:lnTo>
                  <a:lnTo>
                    <a:pt x="664845" y="88525"/>
                  </a:lnTo>
                  <a:cubicBezTo>
                    <a:pt x="656715" y="88525"/>
                    <a:pt x="650391" y="94849"/>
                    <a:pt x="650391" y="102979"/>
                  </a:cubicBezTo>
                  <a:lnTo>
                    <a:pt x="650391" y="131885"/>
                  </a:lnTo>
                  <a:lnTo>
                    <a:pt x="619679" y="131885"/>
                  </a:lnTo>
                  <a:lnTo>
                    <a:pt x="607032" y="56909"/>
                  </a:lnTo>
                  <a:cubicBezTo>
                    <a:pt x="606129" y="48780"/>
                    <a:pt x="597999" y="43359"/>
                    <a:pt x="590772" y="45166"/>
                  </a:cubicBezTo>
                  <a:cubicBezTo>
                    <a:pt x="582642" y="46069"/>
                    <a:pt x="577222" y="54199"/>
                    <a:pt x="579029" y="61426"/>
                  </a:cubicBezTo>
                  <a:lnTo>
                    <a:pt x="590772" y="130982"/>
                  </a:lnTo>
                  <a:lnTo>
                    <a:pt x="548316" y="130982"/>
                  </a:lnTo>
                  <a:lnTo>
                    <a:pt x="537476" y="56909"/>
                  </a:lnTo>
                  <a:cubicBezTo>
                    <a:pt x="535670" y="42456"/>
                    <a:pt x="526636" y="30713"/>
                    <a:pt x="513990" y="24390"/>
                  </a:cubicBezTo>
                  <a:lnTo>
                    <a:pt x="469727" y="1807"/>
                  </a:lnTo>
                  <a:cubicBezTo>
                    <a:pt x="467920" y="903"/>
                    <a:pt x="465211" y="0"/>
                    <a:pt x="463404" y="0"/>
                  </a:cubicBezTo>
                  <a:lnTo>
                    <a:pt x="405591" y="0"/>
                  </a:lnTo>
                  <a:cubicBezTo>
                    <a:pt x="403785" y="0"/>
                    <a:pt x="401075" y="903"/>
                    <a:pt x="399268" y="1807"/>
                  </a:cubicBezTo>
                  <a:lnTo>
                    <a:pt x="355005" y="24390"/>
                  </a:lnTo>
                  <a:cubicBezTo>
                    <a:pt x="342359" y="30713"/>
                    <a:pt x="333326" y="43359"/>
                    <a:pt x="331519" y="56909"/>
                  </a:cubicBezTo>
                  <a:lnTo>
                    <a:pt x="320679" y="130982"/>
                  </a:lnTo>
                  <a:lnTo>
                    <a:pt x="278223" y="130982"/>
                  </a:lnTo>
                  <a:lnTo>
                    <a:pt x="289966" y="61426"/>
                  </a:lnTo>
                  <a:cubicBezTo>
                    <a:pt x="290870" y="53296"/>
                    <a:pt x="286353" y="46069"/>
                    <a:pt x="278223" y="45166"/>
                  </a:cubicBezTo>
                  <a:cubicBezTo>
                    <a:pt x="270093" y="44263"/>
                    <a:pt x="262867" y="48780"/>
                    <a:pt x="261963" y="56909"/>
                  </a:cubicBezTo>
                  <a:cubicBezTo>
                    <a:pt x="261963" y="56909"/>
                    <a:pt x="261963" y="56909"/>
                    <a:pt x="261963" y="56909"/>
                  </a:cubicBezTo>
                  <a:lnTo>
                    <a:pt x="249317" y="131885"/>
                  </a:lnTo>
                  <a:lnTo>
                    <a:pt x="216797" y="131885"/>
                  </a:lnTo>
                  <a:lnTo>
                    <a:pt x="216797" y="102979"/>
                  </a:lnTo>
                  <a:cubicBezTo>
                    <a:pt x="216797" y="94849"/>
                    <a:pt x="210474" y="88525"/>
                    <a:pt x="202344" y="88525"/>
                  </a:cubicBezTo>
                  <a:lnTo>
                    <a:pt x="148145" y="88525"/>
                  </a:lnTo>
                  <a:lnTo>
                    <a:pt x="81299" y="47876"/>
                  </a:lnTo>
                  <a:cubicBezTo>
                    <a:pt x="76782" y="43359"/>
                    <a:pt x="62329" y="30713"/>
                    <a:pt x="43359" y="30713"/>
                  </a:cubicBezTo>
                  <a:cubicBezTo>
                    <a:pt x="19873" y="30713"/>
                    <a:pt x="0" y="50586"/>
                    <a:pt x="0" y="74072"/>
                  </a:cubicBezTo>
                  <a:lnTo>
                    <a:pt x="0" y="247510"/>
                  </a:lnTo>
                  <a:cubicBezTo>
                    <a:pt x="0" y="253833"/>
                    <a:pt x="3613" y="259253"/>
                    <a:pt x="9937" y="261060"/>
                  </a:cubicBezTo>
                  <a:lnTo>
                    <a:pt x="14453" y="262866"/>
                  </a:lnTo>
                  <a:lnTo>
                    <a:pt x="14453" y="363135"/>
                  </a:lnTo>
                  <a:lnTo>
                    <a:pt x="0" y="363135"/>
                  </a:lnTo>
                  <a:lnTo>
                    <a:pt x="0" y="392042"/>
                  </a:lnTo>
                  <a:lnTo>
                    <a:pt x="867189" y="392042"/>
                  </a:lnTo>
                  <a:lnTo>
                    <a:pt x="867189" y="363135"/>
                  </a:lnTo>
                  <a:lnTo>
                    <a:pt x="852735" y="363135"/>
                  </a:lnTo>
                  <a:lnTo>
                    <a:pt x="852735" y="233960"/>
                  </a:lnTo>
                  <a:lnTo>
                    <a:pt x="858155" y="231250"/>
                  </a:lnTo>
                  <a:cubicBezTo>
                    <a:pt x="863575" y="228540"/>
                    <a:pt x="867189" y="224024"/>
                    <a:pt x="867189" y="217700"/>
                  </a:cubicBezTo>
                  <a:lnTo>
                    <a:pt x="867189" y="73169"/>
                  </a:lnTo>
                  <a:cubicBezTo>
                    <a:pt x="867189" y="50586"/>
                    <a:pt x="848219" y="30713"/>
                    <a:pt x="823829" y="30713"/>
                  </a:cubicBezTo>
                  <a:close/>
                  <a:moveTo>
                    <a:pt x="693751" y="303516"/>
                  </a:moveTo>
                  <a:lnTo>
                    <a:pt x="727174" y="363135"/>
                  </a:lnTo>
                  <a:lnTo>
                    <a:pt x="693751" y="363135"/>
                  </a:lnTo>
                  <a:lnTo>
                    <a:pt x="693751" y="303516"/>
                  </a:lnTo>
                  <a:close/>
                  <a:moveTo>
                    <a:pt x="693751" y="160791"/>
                  </a:moveTo>
                  <a:lnTo>
                    <a:pt x="737110" y="160791"/>
                  </a:lnTo>
                  <a:cubicBezTo>
                    <a:pt x="738917" y="160791"/>
                    <a:pt x="741627" y="159888"/>
                    <a:pt x="743433" y="158984"/>
                  </a:cubicBezTo>
                  <a:lnTo>
                    <a:pt x="780470" y="140918"/>
                  </a:lnTo>
                  <a:lnTo>
                    <a:pt x="780470" y="167114"/>
                  </a:lnTo>
                  <a:lnTo>
                    <a:pt x="693751" y="221314"/>
                  </a:lnTo>
                  <a:lnTo>
                    <a:pt x="693751" y="160791"/>
                  </a:lnTo>
                  <a:close/>
                  <a:moveTo>
                    <a:pt x="359522" y="62329"/>
                  </a:moveTo>
                  <a:cubicBezTo>
                    <a:pt x="360425" y="57813"/>
                    <a:pt x="363135" y="53296"/>
                    <a:pt x="367652" y="51489"/>
                  </a:cubicBezTo>
                  <a:lnTo>
                    <a:pt x="409205" y="30713"/>
                  </a:lnTo>
                  <a:lnTo>
                    <a:pt x="459791" y="30713"/>
                  </a:lnTo>
                  <a:lnTo>
                    <a:pt x="501343" y="51489"/>
                  </a:lnTo>
                  <a:cubicBezTo>
                    <a:pt x="505860" y="53296"/>
                    <a:pt x="508570" y="57813"/>
                    <a:pt x="509473" y="62329"/>
                  </a:cubicBezTo>
                  <a:lnTo>
                    <a:pt x="519410" y="131885"/>
                  </a:lnTo>
                  <a:lnTo>
                    <a:pt x="492310" y="131885"/>
                  </a:lnTo>
                  <a:lnTo>
                    <a:pt x="492310" y="74072"/>
                  </a:lnTo>
                  <a:cubicBezTo>
                    <a:pt x="492310" y="65942"/>
                    <a:pt x="485987" y="59619"/>
                    <a:pt x="477857" y="59619"/>
                  </a:cubicBezTo>
                  <a:lnTo>
                    <a:pt x="391138" y="59619"/>
                  </a:lnTo>
                  <a:cubicBezTo>
                    <a:pt x="383008" y="59619"/>
                    <a:pt x="376685" y="65942"/>
                    <a:pt x="376685" y="74072"/>
                  </a:cubicBezTo>
                  <a:lnTo>
                    <a:pt x="376685" y="131885"/>
                  </a:lnTo>
                  <a:lnTo>
                    <a:pt x="349586" y="131885"/>
                  </a:lnTo>
                  <a:lnTo>
                    <a:pt x="359522" y="62329"/>
                  </a:lnTo>
                  <a:close/>
                  <a:moveTo>
                    <a:pt x="462501" y="131885"/>
                  </a:moveTo>
                  <a:lnTo>
                    <a:pt x="404688" y="131885"/>
                  </a:lnTo>
                  <a:lnTo>
                    <a:pt x="404688" y="88525"/>
                  </a:lnTo>
                  <a:lnTo>
                    <a:pt x="462501" y="88525"/>
                  </a:lnTo>
                  <a:lnTo>
                    <a:pt x="462501" y="131885"/>
                  </a:lnTo>
                  <a:close/>
                  <a:moveTo>
                    <a:pt x="664845" y="160791"/>
                  </a:moveTo>
                  <a:lnTo>
                    <a:pt x="664845" y="189698"/>
                  </a:lnTo>
                  <a:lnTo>
                    <a:pt x="202344" y="189698"/>
                  </a:lnTo>
                  <a:lnTo>
                    <a:pt x="202344" y="160791"/>
                  </a:lnTo>
                  <a:lnTo>
                    <a:pt x="664845" y="160791"/>
                  </a:lnTo>
                  <a:close/>
                  <a:moveTo>
                    <a:pt x="520313" y="221314"/>
                  </a:moveTo>
                  <a:lnTo>
                    <a:pt x="520313" y="218604"/>
                  </a:lnTo>
                  <a:lnTo>
                    <a:pt x="607032" y="218604"/>
                  </a:lnTo>
                  <a:lnTo>
                    <a:pt x="607032" y="363135"/>
                  </a:lnTo>
                  <a:lnTo>
                    <a:pt x="478760" y="363135"/>
                  </a:lnTo>
                  <a:lnTo>
                    <a:pt x="490503" y="268287"/>
                  </a:lnTo>
                  <a:lnTo>
                    <a:pt x="507667" y="251123"/>
                  </a:lnTo>
                  <a:cubicBezTo>
                    <a:pt x="515797" y="243897"/>
                    <a:pt x="520313" y="233057"/>
                    <a:pt x="520313" y="221314"/>
                  </a:cubicBezTo>
                  <a:close/>
                  <a:moveTo>
                    <a:pt x="359522" y="252027"/>
                  </a:moveTo>
                  <a:lnTo>
                    <a:pt x="376685" y="269190"/>
                  </a:lnTo>
                  <a:lnTo>
                    <a:pt x="388428" y="364038"/>
                  </a:lnTo>
                  <a:lnTo>
                    <a:pt x="260156" y="364038"/>
                  </a:lnTo>
                  <a:lnTo>
                    <a:pt x="260156" y="219507"/>
                  </a:lnTo>
                  <a:lnTo>
                    <a:pt x="346875" y="219507"/>
                  </a:lnTo>
                  <a:lnTo>
                    <a:pt x="346875" y="222217"/>
                  </a:lnTo>
                  <a:cubicBezTo>
                    <a:pt x="346875" y="233057"/>
                    <a:pt x="351392" y="243897"/>
                    <a:pt x="359522" y="252027"/>
                  </a:cubicBezTo>
                  <a:close/>
                  <a:moveTo>
                    <a:pt x="173438" y="279127"/>
                  </a:moveTo>
                  <a:lnTo>
                    <a:pt x="158081" y="228540"/>
                  </a:lnTo>
                  <a:cubicBezTo>
                    <a:pt x="157178" y="224927"/>
                    <a:pt x="154468" y="222217"/>
                    <a:pt x="151758" y="220411"/>
                  </a:cubicBezTo>
                  <a:lnTo>
                    <a:pt x="86719" y="181567"/>
                  </a:lnTo>
                  <a:lnTo>
                    <a:pt x="86719" y="140918"/>
                  </a:lnTo>
                  <a:lnTo>
                    <a:pt x="123755" y="158984"/>
                  </a:lnTo>
                  <a:cubicBezTo>
                    <a:pt x="125562" y="159888"/>
                    <a:pt x="128272" y="160791"/>
                    <a:pt x="130078" y="160791"/>
                  </a:cubicBezTo>
                  <a:lnTo>
                    <a:pt x="173438" y="160791"/>
                  </a:lnTo>
                  <a:lnTo>
                    <a:pt x="173438" y="279127"/>
                  </a:lnTo>
                  <a:close/>
                  <a:moveTo>
                    <a:pt x="43359" y="272803"/>
                  </a:moveTo>
                  <a:lnTo>
                    <a:pt x="89429" y="288160"/>
                  </a:lnTo>
                  <a:lnTo>
                    <a:pt x="111108" y="363135"/>
                  </a:lnTo>
                  <a:lnTo>
                    <a:pt x="43359" y="363135"/>
                  </a:lnTo>
                  <a:lnTo>
                    <a:pt x="43359" y="272803"/>
                  </a:lnTo>
                  <a:close/>
                  <a:moveTo>
                    <a:pt x="140918" y="363135"/>
                  </a:moveTo>
                  <a:lnTo>
                    <a:pt x="114722" y="272803"/>
                  </a:lnTo>
                  <a:cubicBezTo>
                    <a:pt x="113819" y="268287"/>
                    <a:pt x="110205" y="264673"/>
                    <a:pt x="105689" y="262866"/>
                  </a:cubicBezTo>
                  <a:lnTo>
                    <a:pt x="28906" y="237573"/>
                  </a:lnTo>
                  <a:lnTo>
                    <a:pt x="28906" y="74976"/>
                  </a:lnTo>
                  <a:cubicBezTo>
                    <a:pt x="28906" y="66846"/>
                    <a:pt x="35229" y="60523"/>
                    <a:pt x="43359" y="60523"/>
                  </a:cubicBezTo>
                  <a:cubicBezTo>
                    <a:pt x="50586" y="60523"/>
                    <a:pt x="59619" y="67749"/>
                    <a:pt x="61426" y="70459"/>
                  </a:cubicBezTo>
                  <a:cubicBezTo>
                    <a:pt x="62329" y="71363"/>
                    <a:pt x="63233" y="72266"/>
                    <a:pt x="65039" y="73169"/>
                  </a:cubicBezTo>
                  <a:lnTo>
                    <a:pt x="137305" y="116529"/>
                  </a:lnTo>
                  <a:cubicBezTo>
                    <a:pt x="139111" y="117432"/>
                    <a:pt x="141822" y="118335"/>
                    <a:pt x="144531" y="118335"/>
                  </a:cubicBezTo>
                  <a:lnTo>
                    <a:pt x="187891" y="118335"/>
                  </a:lnTo>
                  <a:lnTo>
                    <a:pt x="187891" y="132788"/>
                  </a:lnTo>
                  <a:lnTo>
                    <a:pt x="133691" y="132788"/>
                  </a:lnTo>
                  <a:lnTo>
                    <a:pt x="78589" y="105689"/>
                  </a:lnTo>
                  <a:cubicBezTo>
                    <a:pt x="71362" y="102075"/>
                    <a:pt x="62329" y="104785"/>
                    <a:pt x="59619" y="112012"/>
                  </a:cubicBezTo>
                  <a:cubicBezTo>
                    <a:pt x="58716" y="113818"/>
                    <a:pt x="57813" y="116529"/>
                    <a:pt x="57813" y="118335"/>
                  </a:cubicBezTo>
                  <a:lnTo>
                    <a:pt x="57813" y="190601"/>
                  </a:lnTo>
                  <a:cubicBezTo>
                    <a:pt x="57813" y="196021"/>
                    <a:pt x="60523" y="200537"/>
                    <a:pt x="65039" y="203247"/>
                  </a:cubicBezTo>
                  <a:lnTo>
                    <a:pt x="132788" y="243897"/>
                  </a:lnTo>
                  <a:lnTo>
                    <a:pt x="168921" y="364038"/>
                  </a:lnTo>
                  <a:lnTo>
                    <a:pt x="140918" y="364038"/>
                  </a:lnTo>
                  <a:close/>
                  <a:moveTo>
                    <a:pt x="202344" y="363135"/>
                  </a:moveTo>
                  <a:lnTo>
                    <a:pt x="202344" y="218604"/>
                  </a:lnTo>
                  <a:lnTo>
                    <a:pt x="231250" y="218604"/>
                  </a:lnTo>
                  <a:lnTo>
                    <a:pt x="231250" y="363135"/>
                  </a:lnTo>
                  <a:lnTo>
                    <a:pt x="202344" y="363135"/>
                  </a:lnTo>
                  <a:close/>
                  <a:moveTo>
                    <a:pt x="417335" y="363135"/>
                  </a:moveTo>
                  <a:lnTo>
                    <a:pt x="404688" y="260156"/>
                  </a:lnTo>
                  <a:cubicBezTo>
                    <a:pt x="404688" y="256544"/>
                    <a:pt x="402881" y="253833"/>
                    <a:pt x="400171" y="252027"/>
                  </a:cubicBezTo>
                  <a:lnTo>
                    <a:pt x="379395" y="231250"/>
                  </a:lnTo>
                  <a:cubicBezTo>
                    <a:pt x="376685" y="228540"/>
                    <a:pt x="374878" y="224927"/>
                    <a:pt x="374878" y="221314"/>
                  </a:cubicBezTo>
                  <a:lnTo>
                    <a:pt x="374878" y="218604"/>
                  </a:lnTo>
                  <a:lnTo>
                    <a:pt x="490503" y="218604"/>
                  </a:lnTo>
                  <a:lnTo>
                    <a:pt x="490503" y="221314"/>
                  </a:lnTo>
                  <a:cubicBezTo>
                    <a:pt x="490503" y="224927"/>
                    <a:pt x="488697" y="228540"/>
                    <a:pt x="485987" y="231250"/>
                  </a:cubicBezTo>
                  <a:lnTo>
                    <a:pt x="465211" y="252027"/>
                  </a:lnTo>
                  <a:cubicBezTo>
                    <a:pt x="462501" y="254737"/>
                    <a:pt x="461597" y="257447"/>
                    <a:pt x="460694" y="260156"/>
                  </a:cubicBezTo>
                  <a:lnTo>
                    <a:pt x="448048" y="363135"/>
                  </a:lnTo>
                  <a:lnTo>
                    <a:pt x="417335" y="363135"/>
                  </a:lnTo>
                  <a:close/>
                  <a:moveTo>
                    <a:pt x="635938" y="363135"/>
                  </a:moveTo>
                  <a:lnTo>
                    <a:pt x="635938" y="218604"/>
                  </a:lnTo>
                  <a:lnTo>
                    <a:pt x="664845" y="218604"/>
                  </a:lnTo>
                  <a:lnTo>
                    <a:pt x="664845" y="363135"/>
                  </a:lnTo>
                  <a:lnTo>
                    <a:pt x="635938" y="363135"/>
                  </a:lnTo>
                  <a:close/>
                  <a:moveTo>
                    <a:pt x="760597" y="363135"/>
                  </a:moveTo>
                  <a:lnTo>
                    <a:pt x="699171" y="252930"/>
                  </a:lnTo>
                  <a:lnTo>
                    <a:pt x="803053" y="187891"/>
                  </a:lnTo>
                  <a:cubicBezTo>
                    <a:pt x="807569" y="185181"/>
                    <a:pt x="810279" y="180664"/>
                    <a:pt x="810279" y="175245"/>
                  </a:cubicBezTo>
                  <a:lnTo>
                    <a:pt x="810279" y="117432"/>
                  </a:lnTo>
                  <a:cubicBezTo>
                    <a:pt x="810279" y="109302"/>
                    <a:pt x="803956" y="102979"/>
                    <a:pt x="795826" y="102979"/>
                  </a:cubicBezTo>
                  <a:cubicBezTo>
                    <a:pt x="794020" y="102979"/>
                    <a:pt x="791310" y="103882"/>
                    <a:pt x="789503" y="104785"/>
                  </a:cubicBezTo>
                  <a:lnTo>
                    <a:pt x="734400" y="131885"/>
                  </a:lnTo>
                  <a:lnTo>
                    <a:pt x="680201" y="131885"/>
                  </a:lnTo>
                  <a:lnTo>
                    <a:pt x="680201" y="117432"/>
                  </a:lnTo>
                  <a:lnTo>
                    <a:pt x="723561" y="117432"/>
                  </a:lnTo>
                  <a:cubicBezTo>
                    <a:pt x="726270" y="117432"/>
                    <a:pt x="728981" y="116529"/>
                    <a:pt x="730787" y="115625"/>
                  </a:cubicBezTo>
                  <a:lnTo>
                    <a:pt x="803053" y="72266"/>
                  </a:lnTo>
                  <a:cubicBezTo>
                    <a:pt x="803956" y="71363"/>
                    <a:pt x="805763" y="70459"/>
                    <a:pt x="806666" y="69556"/>
                  </a:cubicBezTo>
                  <a:cubicBezTo>
                    <a:pt x="808473" y="67749"/>
                    <a:pt x="816603" y="59619"/>
                    <a:pt x="824732" y="59619"/>
                  </a:cubicBezTo>
                  <a:cubicBezTo>
                    <a:pt x="832863" y="59619"/>
                    <a:pt x="839186" y="65942"/>
                    <a:pt x="839186" y="74072"/>
                  </a:cubicBezTo>
                  <a:lnTo>
                    <a:pt x="839186" y="208667"/>
                  </a:lnTo>
                  <a:lnTo>
                    <a:pt x="747047" y="248413"/>
                  </a:lnTo>
                  <a:cubicBezTo>
                    <a:pt x="740724" y="251123"/>
                    <a:pt x="737110" y="258350"/>
                    <a:pt x="738917" y="265577"/>
                  </a:cubicBezTo>
                  <a:lnTo>
                    <a:pt x="763307" y="363135"/>
                  </a:lnTo>
                  <a:lnTo>
                    <a:pt x="760597" y="363135"/>
                  </a:lnTo>
                  <a:close/>
                  <a:moveTo>
                    <a:pt x="823829" y="363135"/>
                  </a:moveTo>
                  <a:lnTo>
                    <a:pt x="791310" y="363135"/>
                  </a:lnTo>
                  <a:lnTo>
                    <a:pt x="767823" y="270093"/>
                  </a:lnTo>
                  <a:lnTo>
                    <a:pt x="822926" y="246607"/>
                  </a:lnTo>
                  <a:lnTo>
                    <a:pt x="822926" y="363135"/>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2" name="Freeform 61">
              <a:extLst>
                <a:ext uri="{FF2B5EF4-FFF2-40B4-BE49-F238E27FC236}">
                  <a16:creationId xmlns:a16="http://schemas.microsoft.com/office/drawing/2014/main" id="{AE9E02C1-254B-DEB5-2D67-22082BF0FC4A}"/>
                </a:ext>
              </a:extLst>
            </p:cNvPr>
            <p:cNvSpPr/>
            <p:nvPr/>
          </p:nvSpPr>
          <p:spPr>
            <a:xfrm>
              <a:off x="6080571" y="3887743"/>
              <a:ext cx="332422" cy="288861"/>
            </a:xfrm>
            <a:custGeom>
              <a:avLst/>
              <a:gdLst>
                <a:gd name="connsiteX0" fmla="*/ 28906 w 332422"/>
                <a:gd name="connsiteY0" fmla="*/ 170727 h 288861"/>
                <a:gd name="connsiteX1" fmla="*/ 28906 w 332422"/>
                <a:gd name="connsiteY1" fmla="*/ 216797 h 288861"/>
                <a:gd name="connsiteX2" fmla="*/ 43359 w 332422"/>
                <a:gd name="connsiteY2" fmla="*/ 231250 h 288861"/>
                <a:gd name="connsiteX3" fmla="*/ 51489 w 332422"/>
                <a:gd name="connsiteY3" fmla="*/ 228540 h 288861"/>
                <a:gd name="connsiteX4" fmla="*/ 102075 w 332422"/>
                <a:gd name="connsiteY4" fmla="*/ 195117 h 288861"/>
                <a:gd name="connsiteX5" fmla="*/ 144531 w 332422"/>
                <a:gd name="connsiteY5" fmla="*/ 231250 h 288861"/>
                <a:gd name="connsiteX6" fmla="*/ 197827 w 332422"/>
                <a:gd name="connsiteY6" fmla="*/ 231250 h 288861"/>
                <a:gd name="connsiteX7" fmla="*/ 280933 w 332422"/>
                <a:gd name="connsiteY7" fmla="*/ 286352 h 288861"/>
                <a:gd name="connsiteX8" fmla="*/ 300806 w 332422"/>
                <a:gd name="connsiteY8" fmla="*/ 282740 h 288861"/>
                <a:gd name="connsiteX9" fmla="*/ 303516 w 332422"/>
                <a:gd name="connsiteY9" fmla="*/ 274609 h 288861"/>
                <a:gd name="connsiteX10" fmla="*/ 303516 w 332422"/>
                <a:gd name="connsiteY10" fmla="*/ 228540 h 288861"/>
                <a:gd name="connsiteX11" fmla="*/ 332422 w 332422"/>
                <a:gd name="connsiteY11" fmla="*/ 187891 h 288861"/>
                <a:gd name="connsiteX12" fmla="*/ 332422 w 332422"/>
                <a:gd name="connsiteY12" fmla="*/ 101172 h 288861"/>
                <a:gd name="connsiteX13" fmla="*/ 289063 w 332422"/>
                <a:gd name="connsiteY13" fmla="*/ 57812 h 288861"/>
                <a:gd name="connsiteX14" fmla="*/ 231250 w 332422"/>
                <a:gd name="connsiteY14" fmla="*/ 57812 h 288861"/>
                <a:gd name="connsiteX15" fmla="*/ 231250 w 332422"/>
                <a:gd name="connsiteY15" fmla="*/ 43359 h 288861"/>
                <a:gd name="connsiteX16" fmla="*/ 187891 w 332422"/>
                <a:gd name="connsiteY16" fmla="*/ 0 h 288861"/>
                <a:gd name="connsiteX17" fmla="*/ 43359 w 332422"/>
                <a:gd name="connsiteY17" fmla="*/ 0 h 288861"/>
                <a:gd name="connsiteX18" fmla="*/ 0 w 332422"/>
                <a:gd name="connsiteY18" fmla="*/ 43359 h 288861"/>
                <a:gd name="connsiteX19" fmla="*/ 0 w 332422"/>
                <a:gd name="connsiteY19" fmla="*/ 130078 h 288861"/>
                <a:gd name="connsiteX20" fmla="*/ 28906 w 332422"/>
                <a:gd name="connsiteY20" fmla="*/ 170727 h 288861"/>
                <a:gd name="connsiteX21" fmla="*/ 289063 w 332422"/>
                <a:gd name="connsiteY21" fmla="*/ 86719 h 288861"/>
                <a:gd name="connsiteX22" fmla="*/ 303516 w 332422"/>
                <a:gd name="connsiteY22" fmla="*/ 101172 h 288861"/>
                <a:gd name="connsiteX23" fmla="*/ 303516 w 332422"/>
                <a:gd name="connsiteY23" fmla="*/ 187891 h 288861"/>
                <a:gd name="connsiteX24" fmla="*/ 289063 w 332422"/>
                <a:gd name="connsiteY24" fmla="*/ 202344 h 288861"/>
                <a:gd name="connsiteX25" fmla="*/ 274610 w 332422"/>
                <a:gd name="connsiteY25" fmla="*/ 216797 h 288861"/>
                <a:gd name="connsiteX26" fmla="*/ 274610 w 332422"/>
                <a:gd name="connsiteY26" fmla="*/ 247510 h 288861"/>
                <a:gd name="connsiteX27" fmla="*/ 210474 w 332422"/>
                <a:gd name="connsiteY27" fmla="*/ 205054 h 288861"/>
                <a:gd name="connsiteX28" fmla="*/ 202344 w 332422"/>
                <a:gd name="connsiteY28" fmla="*/ 202344 h 288861"/>
                <a:gd name="connsiteX29" fmla="*/ 144531 w 332422"/>
                <a:gd name="connsiteY29" fmla="*/ 202344 h 288861"/>
                <a:gd name="connsiteX30" fmla="*/ 130078 w 332422"/>
                <a:gd name="connsiteY30" fmla="*/ 187891 h 288861"/>
                <a:gd name="connsiteX31" fmla="*/ 130078 w 332422"/>
                <a:gd name="connsiteY31" fmla="*/ 176148 h 288861"/>
                <a:gd name="connsiteX32" fmla="*/ 134595 w 332422"/>
                <a:gd name="connsiteY32" fmla="*/ 173437 h 288861"/>
                <a:gd name="connsiteX33" fmla="*/ 187891 w 332422"/>
                <a:gd name="connsiteY33" fmla="*/ 173437 h 288861"/>
                <a:gd name="connsiteX34" fmla="*/ 231250 w 332422"/>
                <a:gd name="connsiteY34" fmla="*/ 130078 h 288861"/>
                <a:gd name="connsiteX35" fmla="*/ 231250 w 332422"/>
                <a:gd name="connsiteY35" fmla="*/ 86719 h 288861"/>
                <a:gd name="connsiteX36" fmla="*/ 289063 w 332422"/>
                <a:gd name="connsiteY36" fmla="*/ 86719 h 288861"/>
                <a:gd name="connsiteX37" fmla="*/ 130078 w 332422"/>
                <a:gd name="connsiteY37" fmla="*/ 144531 h 288861"/>
                <a:gd name="connsiteX38" fmla="*/ 130078 w 332422"/>
                <a:gd name="connsiteY38" fmla="*/ 101172 h 288861"/>
                <a:gd name="connsiteX39" fmla="*/ 144531 w 332422"/>
                <a:gd name="connsiteY39" fmla="*/ 86719 h 288861"/>
                <a:gd name="connsiteX40" fmla="*/ 202344 w 332422"/>
                <a:gd name="connsiteY40" fmla="*/ 86719 h 288861"/>
                <a:gd name="connsiteX41" fmla="*/ 202344 w 332422"/>
                <a:gd name="connsiteY41" fmla="*/ 130078 h 288861"/>
                <a:gd name="connsiteX42" fmla="*/ 187891 w 332422"/>
                <a:gd name="connsiteY42" fmla="*/ 144531 h 288861"/>
                <a:gd name="connsiteX43" fmla="*/ 130078 w 332422"/>
                <a:gd name="connsiteY43" fmla="*/ 144531 h 288861"/>
                <a:gd name="connsiteX44" fmla="*/ 28906 w 332422"/>
                <a:gd name="connsiteY44" fmla="*/ 43359 h 288861"/>
                <a:gd name="connsiteX45" fmla="*/ 43359 w 332422"/>
                <a:gd name="connsiteY45" fmla="*/ 28906 h 288861"/>
                <a:gd name="connsiteX46" fmla="*/ 187891 w 332422"/>
                <a:gd name="connsiteY46" fmla="*/ 28906 h 288861"/>
                <a:gd name="connsiteX47" fmla="*/ 202344 w 332422"/>
                <a:gd name="connsiteY47" fmla="*/ 43359 h 288861"/>
                <a:gd name="connsiteX48" fmla="*/ 202344 w 332422"/>
                <a:gd name="connsiteY48" fmla="*/ 57812 h 288861"/>
                <a:gd name="connsiteX49" fmla="*/ 144531 w 332422"/>
                <a:gd name="connsiteY49" fmla="*/ 57812 h 288861"/>
                <a:gd name="connsiteX50" fmla="*/ 101172 w 332422"/>
                <a:gd name="connsiteY50" fmla="*/ 101172 h 288861"/>
                <a:gd name="connsiteX51" fmla="*/ 101172 w 332422"/>
                <a:gd name="connsiteY51" fmla="*/ 160791 h 288861"/>
                <a:gd name="connsiteX52" fmla="*/ 57813 w 332422"/>
                <a:gd name="connsiteY52" fmla="*/ 189698 h 288861"/>
                <a:gd name="connsiteX53" fmla="*/ 57813 w 332422"/>
                <a:gd name="connsiteY53" fmla="*/ 158984 h 288861"/>
                <a:gd name="connsiteX54" fmla="*/ 43359 w 332422"/>
                <a:gd name="connsiteY54" fmla="*/ 144531 h 288861"/>
                <a:gd name="connsiteX55" fmla="*/ 28906 w 332422"/>
                <a:gd name="connsiteY55" fmla="*/ 130078 h 288861"/>
                <a:gd name="connsiteX56" fmla="*/ 28906 w 332422"/>
                <a:gd name="connsiteY56" fmla="*/ 43359 h 28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422" h="288861">
                  <a:moveTo>
                    <a:pt x="28906" y="170727"/>
                  </a:moveTo>
                  <a:lnTo>
                    <a:pt x="28906" y="216797"/>
                  </a:lnTo>
                  <a:cubicBezTo>
                    <a:pt x="28906" y="224927"/>
                    <a:pt x="35229" y="231250"/>
                    <a:pt x="43359" y="231250"/>
                  </a:cubicBezTo>
                  <a:cubicBezTo>
                    <a:pt x="46069" y="231250"/>
                    <a:pt x="48779" y="230347"/>
                    <a:pt x="51489" y="228540"/>
                  </a:cubicBezTo>
                  <a:lnTo>
                    <a:pt x="102075" y="195117"/>
                  </a:lnTo>
                  <a:cubicBezTo>
                    <a:pt x="105688" y="215894"/>
                    <a:pt x="123755" y="231250"/>
                    <a:pt x="144531" y="231250"/>
                  </a:cubicBezTo>
                  <a:lnTo>
                    <a:pt x="197827" y="231250"/>
                  </a:lnTo>
                  <a:lnTo>
                    <a:pt x="280933" y="286352"/>
                  </a:lnTo>
                  <a:cubicBezTo>
                    <a:pt x="287256" y="290869"/>
                    <a:pt x="296289" y="289063"/>
                    <a:pt x="300806" y="282740"/>
                  </a:cubicBezTo>
                  <a:cubicBezTo>
                    <a:pt x="302613" y="280030"/>
                    <a:pt x="303516" y="277319"/>
                    <a:pt x="303516" y="274609"/>
                  </a:cubicBezTo>
                  <a:lnTo>
                    <a:pt x="303516" y="228540"/>
                  </a:lnTo>
                  <a:cubicBezTo>
                    <a:pt x="320679" y="222217"/>
                    <a:pt x="332422" y="205957"/>
                    <a:pt x="332422" y="187891"/>
                  </a:cubicBezTo>
                  <a:lnTo>
                    <a:pt x="332422" y="101172"/>
                  </a:lnTo>
                  <a:cubicBezTo>
                    <a:pt x="332422" y="77685"/>
                    <a:pt x="312549" y="57812"/>
                    <a:pt x="289063" y="57812"/>
                  </a:cubicBezTo>
                  <a:lnTo>
                    <a:pt x="231250" y="57812"/>
                  </a:lnTo>
                  <a:lnTo>
                    <a:pt x="231250" y="43359"/>
                  </a:lnTo>
                  <a:cubicBezTo>
                    <a:pt x="231250" y="19873"/>
                    <a:pt x="211377" y="0"/>
                    <a:pt x="187891" y="0"/>
                  </a:cubicBezTo>
                  <a:lnTo>
                    <a:pt x="43359" y="0"/>
                  </a:lnTo>
                  <a:cubicBezTo>
                    <a:pt x="19873" y="0"/>
                    <a:pt x="0" y="19873"/>
                    <a:pt x="0" y="43359"/>
                  </a:cubicBezTo>
                  <a:lnTo>
                    <a:pt x="0" y="130078"/>
                  </a:lnTo>
                  <a:cubicBezTo>
                    <a:pt x="0" y="148144"/>
                    <a:pt x="11743" y="165308"/>
                    <a:pt x="28906" y="170727"/>
                  </a:cubicBezTo>
                  <a:close/>
                  <a:moveTo>
                    <a:pt x="289063" y="86719"/>
                  </a:moveTo>
                  <a:cubicBezTo>
                    <a:pt x="297193" y="86719"/>
                    <a:pt x="303516" y="93042"/>
                    <a:pt x="303516" y="101172"/>
                  </a:cubicBezTo>
                  <a:lnTo>
                    <a:pt x="303516" y="187891"/>
                  </a:lnTo>
                  <a:cubicBezTo>
                    <a:pt x="303516" y="196020"/>
                    <a:pt x="297193" y="202344"/>
                    <a:pt x="289063" y="202344"/>
                  </a:cubicBezTo>
                  <a:cubicBezTo>
                    <a:pt x="280933" y="202344"/>
                    <a:pt x="274610" y="208667"/>
                    <a:pt x="274610" y="216797"/>
                  </a:cubicBezTo>
                  <a:lnTo>
                    <a:pt x="274610" y="247510"/>
                  </a:lnTo>
                  <a:lnTo>
                    <a:pt x="210474" y="205054"/>
                  </a:lnTo>
                  <a:cubicBezTo>
                    <a:pt x="207764" y="203247"/>
                    <a:pt x="205054" y="202344"/>
                    <a:pt x="202344" y="202344"/>
                  </a:cubicBezTo>
                  <a:lnTo>
                    <a:pt x="144531" y="202344"/>
                  </a:lnTo>
                  <a:cubicBezTo>
                    <a:pt x="136402" y="202344"/>
                    <a:pt x="130078" y="196020"/>
                    <a:pt x="130078" y="187891"/>
                  </a:cubicBezTo>
                  <a:lnTo>
                    <a:pt x="130078" y="176148"/>
                  </a:lnTo>
                  <a:lnTo>
                    <a:pt x="134595" y="173437"/>
                  </a:lnTo>
                  <a:lnTo>
                    <a:pt x="187891" y="173437"/>
                  </a:lnTo>
                  <a:cubicBezTo>
                    <a:pt x="211377" y="173437"/>
                    <a:pt x="231250" y="153565"/>
                    <a:pt x="231250" y="130078"/>
                  </a:cubicBezTo>
                  <a:lnTo>
                    <a:pt x="231250" y="86719"/>
                  </a:lnTo>
                  <a:lnTo>
                    <a:pt x="289063" y="86719"/>
                  </a:lnTo>
                  <a:close/>
                  <a:moveTo>
                    <a:pt x="130078" y="144531"/>
                  </a:moveTo>
                  <a:lnTo>
                    <a:pt x="130078" y="101172"/>
                  </a:lnTo>
                  <a:cubicBezTo>
                    <a:pt x="130078" y="93042"/>
                    <a:pt x="136402" y="86719"/>
                    <a:pt x="144531" y="86719"/>
                  </a:cubicBezTo>
                  <a:lnTo>
                    <a:pt x="202344" y="86719"/>
                  </a:lnTo>
                  <a:lnTo>
                    <a:pt x="202344" y="130078"/>
                  </a:lnTo>
                  <a:cubicBezTo>
                    <a:pt x="202344" y="138208"/>
                    <a:pt x="196021" y="144531"/>
                    <a:pt x="187891" y="144531"/>
                  </a:cubicBezTo>
                  <a:lnTo>
                    <a:pt x="130078" y="144531"/>
                  </a:lnTo>
                  <a:close/>
                  <a:moveTo>
                    <a:pt x="28906" y="43359"/>
                  </a:moveTo>
                  <a:cubicBezTo>
                    <a:pt x="28906" y="35229"/>
                    <a:pt x="35229" y="28906"/>
                    <a:pt x="43359" y="28906"/>
                  </a:cubicBezTo>
                  <a:lnTo>
                    <a:pt x="187891" y="28906"/>
                  </a:lnTo>
                  <a:cubicBezTo>
                    <a:pt x="196021" y="28906"/>
                    <a:pt x="202344" y="35229"/>
                    <a:pt x="202344" y="43359"/>
                  </a:cubicBezTo>
                  <a:lnTo>
                    <a:pt x="202344" y="57812"/>
                  </a:lnTo>
                  <a:lnTo>
                    <a:pt x="144531" y="57812"/>
                  </a:lnTo>
                  <a:cubicBezTo>
                    <a:pt x="121045" y="57812"/>
                    <a:pt x="101172" y="77685"/>
                    <a:pt x="101172" y="101172"/>
                  </a:cubicBezTo>
                  <a:lnTo>
                    <a:pt x="101172" y="160791"/>
                  </a:lnTo>
                  <a:lnTo>
                    <a:pt x="57813" y="189698"/>
                  </a:lnTo>
                  <a:lnTo>
                    <a:pt x="57813" y="158984"/>
                  </a:lnTo>
                  <a:cubicBezTo>
                    <a:pt x="57813" y="150854"/>
                    <a:pt x="51489" y="144531"/>
                    <a:pt x="43359" y="144531"/>
                  </a:cubicBez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3" name="Freeform 62">
              <a:extLst>
                <a:ext uri="{FF2B5EF4-FFF2-40B4-BE49-F238E27FC236}">
                  <a16:creationId xmlns:a16="http://schemas.microsoft.com/office/drawing/2014/main" id="{89A0C9E8-6DBA-1645-B265-A40E99241215}"/>
                </a:ext>
              </a:extLst>
            </p:cNvPr>
            <p:cNvSpPr/>
            <p:nvPr/>
          </p:nvSpPr>
          <p:spPr>
            <a:xfrm>
              <a:off x="5661430" y="3931102"/>
              <a:ext cx="260156" cy="231250"/>
            </a:xfrm>
            <a:custGeom>
              <a:avLst/>
              <a:gdLst>
                <a:gd name="connsiteX0" fmla="*/ 43359 w 260156"/>
                <a:gd name="connsiteY0" fmla="*/ 173438 h 231250"/>
                <a:gd name="connsiteX1" fmla="*/ 43359 w 260156"/>
                <a:gd name="connsiteY1" fmla="*/ 216797 h 231250"/>
                <a:gd name="connsiteX2" fmla="*/ 57813 w 260156"/>
                <a:gd name="connsiteY2" fmla="*/ 231250 h 231250"/>
                <a:gd name="connsiteX3" fmla="*/ 65942 w 260156"/>
                <a:gd name="connsiteY3" fmla="*/ 228540 h 231250"/>
                <a:gd name="connsiteX4" fmla="*/ 149048 w 260156"/>
                <a:gd name="connsiteY4" fmla="*/ 173438 h 231250"/>
                <a:gd name="connsiteX5" fmla="*/ 216797 w 260156"/>
                <a:gd name="connsiteY5" fmla="*/ 173438 h 231250"/>
                <a:gd name="connsiteX6" fmla="*/ 260156 w 260156"/>
                <a:gd name="connsiteY6" fmla="*/ 130078 h 231250"/>
                <a:gd name="connsiteX7" fmla="*/ 260156 w 260156"/>
                <a:gd name="connsiteY7" fmla="*/ 43359 h 231250"/>
                <a:gd name="connsiteX8" fmla="*/ 216797 w 260156"/>
                <a:gd name="connsiteY8" fmla="*/ 0 h 231250"/>
                <a:gd name="connsiteX9" fmla="*/ 43359 w 260156"/>
                <a:gd name="connsiteY9" fmla="*/ 0 h 231250"/>
                <a:gd name="connsiteX10" fmla="*/ 0 w 260156"/>
                <a:gd name="connsiteY10" fmla="*/ 43359 h 231250"/>
                <a:gd name="connsiteX11" fmla="*/ 0 w 260156"/>
                <a:gd name="connsiteY11" fmla="*/ 130078 h 231250"/>
                <a:gd name="connsiteX12" fmla="*/ 43359 w 260156"/>
                <a:gd name="connsiteY12" fmla="*/ 173438 h 231250"/>
                <a:gd name="connsiteX13" fmla="*/ 28906 w 260156"/>
                <a:gd name="connsiteY13" fmla="*/ 43359 h 231250"/>
                <a:gd name="connsiteX14" fmla="*/ 43359 w 260156"/>
                <a:gd name="connsiteY14" fmla="*/ 28906 h 231250"/>
                <a:gd name="connsiteX15" fmla="*/ 216797 w 260156"/>
                <a:gd name="connsiteY15" fmla="*/ 28906 h 231250"/>
                <a:gd name="connsiteX16" fmla="*/ 231250 w 260156"/>
                <a:gd name="connsiteY16" fmla="*/ 43359 h 231250"/>
                <a:gd name="connsiteX17" fmla="*/ 231250 w 260156"/>
                <a:gd name="connsiteY17" fmla="*/ 130078 h 231250"/>
                <a:gd name="connsiteX18" fmla="*/ 216797 w 260156"/>
                <a:gd name="connsiteY18" fmla="*/ 144531 h 231250"/>
                <a:gd name="connsiteX19" fmla="*/ 144531 w 260156"/>
                <a:gd name="connsiteY19" fmla="*/ 144531 h 231250"/>
                <a:gd name="connsiteX20" fmla="*/ 136401 w 260156"/>
                <a:gd name="connsiteY20" fmla="*/ 147241 h 231250"/>
                <a:gd name="connsiteX21" fmla="*/ 72266 w 260156"/>
                <a:gd name="connsiteY21" fmla="*/ 189698 h 231250"/>
                <a:gd name="connsiteX22" fmla="*/ 72266 w 260156"/>
                <a:gd name="connsiteY22" fmla="*/ 158984 h 231250"/>
                <a:gd name="connsiteX23" fmla="*/ 57813 w 260156"/>
                <a:gd name="connsiteY23" fmla="*/ 144531 h 231250"/>
                <a:gd name="connsiteX24" fmla="*/ 43359 w 260156"/>
                <a:gd name="connsiteY24" fmla="*/ 144531 h 231250"/>
                <a:gd name="connsiteX25" fmla="*/ 28906 w 260156"/>
                <a:gd name="connsiteY25" fmla="*/ 130078 h 231250"/>
                <a:gd name="connsiteX26" fmla="*/ 28906 w 260156"/>
                <a:gd name="connsiteY26" fmla="*/ 43359 h 23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156" h="231250">
                  <a:moveTo>
                    <a:pt x="43359" y="173438"/>
                  </a:moveTo>
                  <a:lnTo>
                    <a:pt x="43359" y="216797"/>
                  </a:lnTo>
                  <a:cubicBezTo>
                    <a:pt x="43359" y="224927"/>
                    <a:pt x="49683" y="231250"/>
                    <a:pt x="57813" y="231250"/>
                  </a:cubicBezTo>
                  <a:cubicBezTo>
                    <a:pt x="60522" y="231250"/>
                    <a:pt x="63233" y="230347"/>
                    <a:pt x="65942" y="228540"/>
                  </a:cubicBezTo>
                  <a:lnTo>
                    <a:pt x="149048" y="173438"/>
                  </a:lnTo>
                  <a:lnTo>
                    <a:pt x="216797" y="173438"/>
                  </a:lnTo>
                  <a:cubicBezTo>
                    <a:pt x="240283" y="173438"/>
                    <a:pt x="260156" y="153565"/>
                    <a:pt x="260156" y="130078"/>
                  </a:cubicBezTo>
                  <a:lnTo>
                    <a:pt x="260156" y="43359"/>
                  </a:lnTo>
                  <a:cubicBezTo>
                    <a:pt x="260156" y="19873"/>
                    <a:pt x="240283" y="0"/>
                    <a:pt x="216797" y="0"/>
                  </a:cubicBezTo>
                  <a:lnTo>
                    <a:pt x="43359" y="0"/>
                  </a:lnTo>
                  <a:cubicBezTo>
                    <a:pt x="19873" y="0"/>
                    <a:pt x="0" y="19873"/>
                    <a:pt x="0" y="43359"/>
                  </a:cubicBezTo>
                  <a:lnTo>
                    <a:pt x="0" y="130078"/>
                  </a:lnTo>
                  <a:cubicBezTo>
                    <a:pt x="0" y="154468"/>
                    <a:pt x="19873" y="173438"/>
                    <a:pt x="43359" y="173438"/>
                  </a:cubicBezTo>
                  <a:close/>
                  <a:moveTo>
                    <a:pt x="28906" y="43359"/>
                  </a:moveTo>
                  <a:cubicBezTo>
                    <a:pt x="28906" y="35229"/>
                    <a:pt x="35229" y="28906"/>
                    <a:pt x="43359" y="28906"/>
                  </a:cubicBezTo>
                  <a:lnTo>
                    <a:pt x="216797" y="28906"/>
                  </a:lnTo>
                  <a:cubicBezTo>
                    <a:pt x="224927" y="28906"/>
                    <a:pt x="231250" y="35229"/>
                    <a:pt x="231250" y="43359"/>
                  </a:cubicBezTo>
                  <a:lnTo>
                    <a:pt x="231250" y="130078"/>
                  </a:lnTo>
                  <a:cubicBezTo>
                    <a:pt x="231250" y="138208"/>
                    <a:pt x="224927" y="144531"/>
                    <a:pt x="216797" y="144531"/>
                  </a:cubicBezTo>
                  <a:lnTo>
                    <a:pt x="144531" y="144531"/>
                  </a:lnTo>
                  <a:cubicBezTo>
                    <a:pt x="141821" y="144531"/>
                    <a:pt x="139111" y="145435"/>
                    <a:pt x="136401" y="147241"/>
                  </a:cubicBezTo>
                  <a:lnTo>
                    <a:pt x="72266" y="189698"/>
                  </a:lnTo>
                  <a:lnTo>
                    <a:pt x="72266" y="158984"/>
                  </a:lnTo>
                  <a:cubicBezTo>
                    <a:pt x="72266" y="150855"/>
                    <a:pt x="65942" y="144531"/>
                    <a:pt x="57813" y="144531"/>
                  </a:cubicBezTo>
                  <a:lnTo>
                    <a:pt x="43359" y="144531"/>
                  </a:ln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4" name="Freeform 63">
              <a:extLst>
                <a:ext uri="{FF2B5EF4-FFF2-40B4-BE49-F238E27FC236}">
                  <a16:creationId xmlns:a16="http://schemas.microsoft.com/office/drawing/2014/main" id="{A552CD59-6DAE-AA4B-9AA3-AD7669E88DEC}"/>
                </a:ext>
              </a:extLst>
            </p:cNvPr>
            <p:cNvSpPr/>
            <p:nvPr/>
          </p:nvSpPr>
          <p:spPr>
            <a:xfrm>
              <a:off x="5719243"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AAF3D913-E265-230F-3744-E8DEB5256EEE}"/>
                </a:ext>
              </a:extLst>
            </p:cNvPr>
            <p:cNvSpPr/>
            <p:nvPr/>
          </p:nvSpPr>
          <p:spPr>
            <a:xfrm>
              <a:off x="5777055"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0EA54620-0DBD-9730-DADD-E8A430B61796}"/>
                </a:ext>
              </a:extLst>
            </p:cNvPr>
            <p:cNvSpPr/>
            <p:nvPr/>
          </p:nvSpPr>
          <p:spPr>
            <a:xfrm>
              <a:off x="5834868"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DD6E43A5-4B34-C61D-C2F6-3C311BD70647}"/>
                </a:ext>
              </a:extLst>
            </p:cNvPr>
            <p:cNvSpPr/>
            <p:nvPr/>
          </p:nvSpPr>
          <p:spPr>
            <a:xfrm>
              <a:off x="6008306" y="4162352"/>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2FCC734E-9F35-8F3A-18A8-7D79B76FFC76}"/>
                </a:ext>
              </a:extLst>
            </p:cNvPr>
            <p:cNvSpPr/>
            <p:nvPr/>
          </p:nvSpPr>
          <p:spPr>
            <a:xfrm>
              <a:off x="6384087" y="4191259"/>
              <a:ext cx="115625" cy="115625"/>
            </a:xfrm>
            <a:custGeom>
              <a:avLst/>
              <a:gdLst>
                <a:gd name="connsiteX0" fmla="*/ 0 w 115625"/>
                <a:gd name="connsiteY0" fmla="*/ 57813 h 115625"/>
                <a:gd name="connsiteX1" fmla="*/ 57813 w 115625"/>
                <a:gd name="connsiteY1" fmla="*/ 115625 h 115625"/>
                <a:gd name="connsiteX2" fmla="*/ 115625 w 115625"/>
                <a:gd name="connsiteY2" fmla="*/ 57813 h 115625"/>
                <a:gd name="connsiteX3" fmla="*/ 57813 w 115625"/>
                <a:gd name="connsiteY3" fmla="*/ 0 h 115625"/>
                <a:gd name="connsiteX4" fmla="*/ 0 w 115625"/>
                <a:gd name="connsiteY4" fmla="*/ 57813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0" y="57813"/>
                  </a:moveTo>
                  <a:cubicBezTo>
                    <a:pt x="0" y="89429"/>
                    <a:pt x="26196" y="115625"/>
                    <a:pt x="57813" y="115625"/>
                  </a:cubicBezTo>
                  <a:cubicBezTo>
                    <a:pt x="89429" y="115625"/>
                    <a:pt x="115625" y="89429"/>
                    <a:pt x="115625" y="57813"/>
                  </a:cubicBezTo>
                  <a:cubicBezTo>
                    <a:pt x="115625" y="26197"/>
                    <a:pt x="89429" y="0"/>
                    <a:pt x="57813" y="0"/>
                  </a:cubicBezTo>
                  <a:cubicBezTo>
                    <a:pt x="26196" y="0"/>
                    <a:pt x="0" y="26197"/>
                    <a:pt x="0" y="57813"/>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9FA7933-3729-31B0-3423-98A6EE693CE3}"/>
                </a:ext>
              </a:extLst>
            </p:cNvPr>
            <p:cNvSpPr/>
            <p:nvPr/>
          </p:nvSpPr>
          <p:spPr>
            <a:xfrm>
              <a:off x="5632524" y="4191259"/>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72" name="Graphic 2">
            <a:extLst>
              <a:ext uri="{FF2B5EF4-FFF2-40B4-BE49-F238E27FC236}">
                <a16:creationId xmlns:a16="http://schemas.microsoft.com/office/drawing/2014/main" id="{AC427788-0CAF-39F5-96E3-91575D6C5E44}"/>
              </a:ext>
            </a:extLst>
          </p:cNvPr>
          <p:cNvGrpSpPr/>
          <p:nvPr/>
        </p:nvGrpSpPr>
        <p:grpSpPr>
          <a:xfrm>
            <a:off x="706865" y="4917197"/>
            <a:ext cx="633584" cy="633750"/>
            <a:chOff x="10376768" y="3823816"/>
            <a:chExt cx="923646" cy="923888"/>
          </a:xfrm>
          <a:solidFill>
            <a:srgbClr val="81B969"/>
          </a:solidFill>
        </p:grpSpPr>
        <p:sp>
          <p:nvSpPr>
            <p:cNvPr id="73" name="Freeform 72">
              <a:extLst>
                <a:ext uri="{FF2B5EF4-FFF2-40B4-BE49-F238E27FC236}">
                  <a16:creationId xmlns:a16="http://schemas.microsoft.com/office/drawing/2014/main" id="{C8468FB4-AD16-6B0A-F57D-8819E790C135}"/>
                </a:ext>
              </a:extLst>
            </p:cNvPr>
            <p:cNvSpPr/>
            <p:nvPr/>
          </p:nvSpPr>
          <p:spPr>
            <a:xfrm>
              <a:off x="10376768" y="3823816"/>
              <a:ext cx="923646" cy="923888"/>
            </a:xfrm>
            <a:custGeom>
              <a:avLst/>
              <a:gdLst>
                <a:gd name="connsiteX0" fmla="*/ 908741 w 923646"/>
                <a:gd name="connsiteY0" fmla="*/ 338536 h 923888"/>
                <a:gd name="connsiteX1" fmla="*/ 862672 w 923646"/>
                <a:gd name="connsiteY1" fmla="*/ 319567 h 923888"/>
                <a:gd name="connsiteX2" fmla="*/ 862672 w 923646"/>
                <a:gd name="connsiteY2" fmla="*/ 270787 h 923888"/>
                <a:gd name="connsiteX3" fmla="*/ 908741 w 923646"/>
                <a:gd name="connsiteY3" fmla="*/ 251818 h 923888"/>
                <a:gd name="connsiteX4" fmla="*/ 920484 w 923646"/>
                <a:gd name="connsiteY4" fmla="*/ 240074 h 923888"/>
                <a:gd name="connsiteX5" fmla="*/ 920484 w 923646"/>
                <a:gd name="connsiteY5" fmla="*/ 223814 h 923888"/>
                <a:gd name="connsiteX6" fmla="*/ 885255 w 923646"/>
                <a:gd name="connsiteY6" fmla="*/ 137999 h 923888"/>
                <a:gd name="connsiteX7" fmla="*/ 873512 w 923646"/>
                <a:gd name="connsiteY7" fmla="*/ 126256 h 923888"/>
                <a:gd name="connsiteX8" fmla="*/ 857252 w 923646"/>
                <a:gd name="connsiteY8" fmla="*/ 126256 h 923888"/>
                <a:gd name="connsiteX9" fmla="*/ 811183 w 923646"/>
                <a:gd name="connsiteY9" fmla="*/ 145226 h 923888"/>
                <a:gd name="connsiteX10" fmla="*/ 776856 w 923646"/>
                <a:gd name="connsiteY10" fmla="*/ 110899 h 923888"/>
                <a:gd name="connsiteX11" fmla="*/ 795826 w 923646"/>
                <a:gd name="connsiteY11" fmla="*/ 64830 h 923888"/>
                <a:gd name="connsiteX12" fmla="*/ 795826 w 923646"/>
                <a:gd name="connsiteY12" fmla="*/ 48570 h 923888"/>
                <a:gd name="connsiteX13" fmla="*/ 784083 w 923646"/>
                <a:gd name="connsiteY13" fmla="*/ 36827 h 923888"/>
                <a:gd name="connsiteX14" fmla="*/ 698267 w 923646"/>
                <a:gd name="connsiteY14" fmla="*/ 1597 h 923888"/>
                <a:gd name="connsiteX15" fmla="*/ 669361 w 923646"/>
                <a:gd name="connsiteY15" fmla="*/ 13340 h 923888"/>
                <a:gd name="connsiteX16" fmla="*/ 650391 w 923646"/>
                <a:gd name="connsiteY16" fmla="*/ 59410 h 923888"/>
                <a:gd name="connsiteX17" fmla="*/ 601612 w 923646"/>
                <a:gd name="connsiteY17" fmla="*/ 59410 h 923888"/>
                <a:gd name="connsiteX18" fmla="*/ 582642 w 923646"/>
                <a:gd name="connsiteY18" fmla="*/ 13340 h 923888"/>
                <a:gd name="connsiteX19" fmla="*/ 554639 w 923646"/>
                <a:gd name="connsiteY19" fmla="*/ 1597 h 923888"/>
                <a:gd name="connsiteX20" fmla="*/ 468824 w 923646"/>
                <a:gd name="connsiteY20" fmla="*/ 36827 h 923888"/>
                <a:gd name="connsiteX21" fmla="*/ 457080 w 923646"/>
                <a:gd name="connsiteY21" fmla="*/ 48570 h 923888"/>
                <a:gd name="connsiteX22" fmla="*/ 457080 w 923646"/>
                <a:gd name="connsiteY22" fmla="*/ 64830 h 923888"/>
                <a:gd name="connsiteX23" fmla="*/ 476051 w 923646"/>
                <a:gd name="connsiteY23" fmla="*/ 110899 h 923888"/>
                <a:gd name="connsiteX24" fmla="*/ 441724 w 923646"/>
                <a:gd name="connsiteY24" fmla="*/ 145226 h 923888"/>
                <a:gd name="connsiteX25" fmla="*/ 395655 w 923646"/>
                <a:gd name="connsiteY25" fmla="*/ 126256 h 923888"/>
                <a:gd name="connsiteX26" fmla="*/ 379395 w 923646"/>
                <a:gd name="connsiteY26" fmla="*/ 126256 h 923888"/>
                <a:gd name="connsiteX27" fmla="*/ 367652 w 923646"/>
                <a:gd name="connsiteY27" fmla="*/ 137999 h 923888"/>
                <a:gd name="connsiteX28" fmla="*/ 325196 w 923646"/>
                <a:gd name="connsiteY28" fmla="*/ 239171 h 923888"/>
                <a:gd name="connsiteX29" fmla="*/ 277320 w 923646"/>
                <a:gd name="connsiteY29" fmla="*/ 276207 h 923888"/>
                <a:gd name="connsiteX30" fmla="*/ 206860 w 923646"/>
                <a:gd name="connsiteY30" fmla="*/ 403575 h 923888"/>
                <a:gd name="connsiteX31" fmla="*/ 186084 w 923646"/>
                <a:gd name="connsiteY31" fmla="*/ 413512 h 923888"/>
                <a:gd name="connsiteX32" fmla="*/ 150855 w 923646"/>
                <a:gd name="connsiteY32" fmla="*/ 378283 h 923888"/>
                <a:gd name="connsiteX33" fmla="*/ 135498 w 923646"/>
                <a:gd name="connsiteY33" fmla="*/ 371959 h 923888"/>
                <a:gd name="connsiteX34" fmla="*/ 120142 w 923646"/>
                <a:gd name="connsiteY34" fmla="*/ 378283 h 923888"/>
                <a:gd name="connsiteX35" fmla="*/ 55102 w 923646"/>
                <a:gd name="connsiteY35" fmla="*/ 444225 h 923888"/>
                <a:gd name="connsiteX36" fmla="*/ 55102 w 923646"/>
                <a:gd name="connsiteY36" fmla="*/ 474938 h 923888"/>
                <a:gd name="connsiteX37" fmla="*/ 90332 w 923646"/>
                <a:gd name="connsiteY37" fmla="*/ 510167 h 923888"/>
                <a:gd name="connsiteX38" fmla="*/ 71362 w 923646"/>
                <a:gd name="connsiteY38" fmla="*/ 555333 h 923888"/>
                <a:gd name="connsiteX39" fmla="*/ 21679 w 923646"/>
                <a:gd name="connsiteY39" fmla="*/ 555333 h 923888"/>
                <a:gd name="connsiteX40" fmla="*/ 0 w 923646"/>
                <a:gd name="connsiteY40" fmla="*/ 577013 h 923888"/>
                <a:gd name="connsiteX41" fmla="*/ 0 w 923646"/>
                <a:gd name="connsiteY41" fmla="*/ 670055 h 923888"/>
                <a:gd name="connsiteX42" fmla="*/ 21679 w 923646"/>
                <a:gd name="connsiteY42" fmla="*/ 691735 h 923888"/>
                <a:gd name="connsiteX43" fmla="*/ 71362 w 923646"/>
                <a:gd name="connsiteY43" fmla="*/ 691735 h 923888"/>
                <a:gd name="connsiteX44" fmla="*/ 90332 w 923646"/>
                <a:gd name="connsiteY44" fmla="*/ 736901 h 923888"/>
                <a:gd name="connsiteX45" fmla="*/ 55102 w 923646"/>
                <a:gd name="connsiteY45" fmla="*/ 772131 h 923888"/>
                <a:gd name="connsiteX46" fmla="*/ 55102 w 923646"/>
                <a:gd name="connsiteY46" fmla="*/ 802844 h 923888"/>
                <a:gd name="connsiteX47" fmla="*/ 120142 w 923646"/>
                <a:gd name="connsiteY47" fmla="*/ 868786 h 923888"/>
                <a:gd name="connsiteX48" fmla="*/ 135498 w 923646"/>
                <a:gd name="connsiteY48" fmla="*/ 875109 h 923888"/>
                <a:gd name="connsiteX49" fmla="*/ 150855 w 923646"/>
                <a:gd name="connsiteY49" fmla="*/ 868786 h 923888"/>
                <a:gd name="connsiteX50" fmla="*/ 186084 w 923646"/>
                <a:gd name="connsiteY50" fmla="*/ 833556 h 923888"/>
                <a:gd name="connsiteX51" fmla="*/ 231250 w 923646"/>
                <a:gd name="connsiteY51" fmla="*/ 852526 h 923888"/>
                <a:gd name="connsiteX52" fmla="*/ 231250 w 923646"/>
                <a:gd name="connsiteY52" fmla="*/ 902209 h 923888"/>
                <a:gd name="connsiteX53" fmla="*/ 252930 w 923646"/>
                <a:gd name="connsiteY53" fmla="*/ 923888 h 923888"/>
                <a:gd name="connsiteX54" fmla="*/ 345069 w 923646"/>
                <a:gd name="connsiteY54" fmla="*/ 923888 h 923888"/>
                <a:gd name="connsiteX55" fmla="*/ 366748 w 923646"/>
                <a:gd name="connsiteY55" fmla="*/ 902209 h 923888"/>
                <a:gd name="connsiteX56" fmla="*/ 366748 w 923646"/>
                <a:gd name="connsiteY56" fmla="*/ 852526 h 923888"/>
                <a:gd name="connsiteX57" fmla="*/ 411914 w 923646"/>
                <a:gd name="connsiteY57" fmla="*/ 833556 h 923888"/>
                <a:gd name="connsiteX58" fmla="*/ 447144 w 923646"/>
                <a:gd name="connsiteY58" fmla="*/ 868786 h 923888"/>
                <a:gd name="connsiteX59" fmla="*/ 462501 w 923646"/>
                <a:gd name="connsiteY59" fmla="*/ 875109 h 923888"/>
                <a:gd name="connsiteX60" fmla="*/ 477857 w 923646"/>
                <a:gd name="connsiteY60" fmla="*/ 868786 h 923888"/>
                <a:gd name="connsiteX61" fmla="*/ 542896 w 923646"/>
                <a:gd name="connsiteY61" fmla="*/ 802844 h 923888"/>
                <a:gd name="connsiteX62" fmla="*/ 542896 w 923646"/>
                <a:gd name="connsiteY62" fmla="*/ 772131 h 923888"/>
                <a:gd name="connsiteX63" fmla="*/ 507667 w 923646"/>
                <a:gd name="connsiteY63" fmla="*/ 736901 h 923888"/>
                <a:gd name="connsiteX64" fmla="*/ 517603 w 923646"/>
                <a:gd name="connsiteY64" fmla="*/ 717028 h 923888"/>
                <a:gd name="connsiteX65" fmla="*/ 600709 w 923646"/>
                <a:gd name="connsiteY65" fmla="*/ 683605 h 923888"/>
                <a:gd name="connsiteX66" fmla="*/ 605225 w 923646"/>
                <a:gd name="connsiteY66" fmla="*/ 664636 h 923888"/>
                <a:gd name="connsiteX67" fmla="*/ 586255 w 923646"/>
                <a:gd name="connsiteY67" fmla="*/ 660119 h 923888"/>
                <a:gd name="connsiteX68" fmla="*/ 461597 w 923646"/>
                <a:gd name="connsiteY68" fmla="*/ 695348 h 923888"/>
                <a:gd name="connsiteX69" fmla="*/ 227637 w 923646"/>
                <a:gd name="connsiteY69" fmla="*/ 460485 h 923888"/>
                <a:gd name="connsiteX70" fmla="*/ 297192 w 923646"/>
                <a:gd name="connsiteY70" fmla="*/ 295177 h 923888"/>
                <a:gd name="connsiteX71" fmla="*/ 462501 w 923646"/>
                <a:gd name="connsiteY71" fmla="*/ 227428 h 923888"/>
                <a:gd name="connsiteX72" fmla="*/ 463404 w 923646"/>
                <a:gd name="connsiteY72" fmla="*/ 227428 h 923888"/>
                <a:gd name="connsiteX73" fmla="*/ 697364 w 923646"/>
                <a:gd name="connsiteY73" fmla="*/ 462291 h 923888"/>
                <a:gd name="connsiteX74" fmla="*/ 633228 w 923646"/>
                <a:gd name="connsiteY74" fmla="*/ 622179 h 923888"/>
                <a:gd name="connsiteX75" fmla="*/ 634132 w 923646"/>
                <a:gd name="connsiteY75" fmla="*/ 641149 h 923888"/>
                <a:gd name="connsiteX76" fmla="*/ 653101 w 923646"/>
                <a:gd name="connsiteY76" fmla="*/ 640246 h 923888"/>
                <a:gd name="connsiteX77" fmla="*/ 688331 w 923646"/>
                <a:gd name="connsiteY77" fmla="*/ 593273 h 923888"/>
                <a:gd name="connsiteX78" fmla="*/ 785890 w 923646"/>
                <a:gd name="connsiteY78" fmla="*/ 553527 h 923888"/>
                <a:gd name="connsiteX79" fmla="*/ 797633 w 923646"/>
                <a:gd name="connsiteY79" fmla="*/ 541784 h 923888"/>
                <a:gd name="connsiteX80" fmla="*/ 797633 w 923646"/>
                <a:gd name="connsiteY80" fmla="*/ 525524 h 923888"/>
                <a:gd name="connsiteX81" fmla="*/ 778663 w 923646"/>
                <a:gd name="connsiteY81" fmla="*/ 479455 h 923888"/>
                <a:gd name="connsiteX82" fmla="*/ 812989 w 923646"/>
                <a:gd name="connsiteY82" fmla="*/ 445128 h 923888"/>
                <a:gd name="connsiteX83" fmla="*/ 859059 w 923646"/>
                <a:gd name="connsiteY83" fmla="*/ 464098 h 923888"/>
                <a:gd name="connsiteX84" fmla="*/ 875318 w 923646"/>
                <a:gd name="connsiteY84" fmla="*/ 464098 h 923888"/>
                <a:gd name="connsiteX85" fmla="*/ 887062 w 923646"/>
                <a:gd name="connsiteY85" fmla="*/ 452355 h 923888"/>
                <a:gd name="connsiteX86" fmla="*/ 922291 w 923646"/>
                <a:gd name="connsiteY86" fmla="*/ 366539 h 923888"/>
                <a:gd name="connsiteX87" fmla="*/ 922291 w 923646"/>
                <a:gd name="connsiteY87" fmla="*/ 350279 h 923888"/>
                <a:gd name="connsiteX88" fmla="*/ 908741 w 923646"/>
                <a:gd name="connsiteY88" fmla="*/ 338536 h 923888"/>
                <a:gd name="connsiteX89" fmla="*/ 908741 w 923646"/>
                <a:gd name="connsiteY89" fmla="*/ 338536 h 923888"/>
                <a:gd name="connsiteX90" fmla="*/ 404688 w 923646"/>
                <a:gd name="connsiteY90" fmla="*/ 717028 h 923888"/>
                <a:gd name="connsiteX91" fmla="*/ 295386 w 923646"/>
                <a:gd name="connsiteY91" fmla="*/ 767614 h 923888"/>
                <a:gd name="connsiteX92" fmla="*/ 151758 w 923646"/>
                <a:gd name="connsiteY92" fmla="*/ 623986 h 923888"/>
                <a:gd name="connsiteX93" fmla="*/ 202344 w 923646"/>
                <a:gd name="connsiteY93" fmla="*/ 514684 h 923888"/>
                <a:gd name="connsiteX94" fmla="*/ 208667 w 923646"/>
                <a:gd name="connsiteY94" fmla="*/ 539074 h 923888"/>
                <a:gd name="connsiteX95" fmla="*/ 174341 w 923646"/>
                <a:gd name="connsiteY95" fmla="*/ 623986 h 923888"/>
                <a:gd name="connsiteX96" fmla="*/ 295386 w 923646"/>
                <a:gd name="connsiteY96" fmla="*/ 745935 h 923888"/>
                <a:gd name="connsiteX97" fmla="*/ 380298 w 923646"/>
                <a:gd name="connsiteY97" fmla="*/ 711608 h 923888"/>
                <a:gd name="connsiteX98" fmla="*/ 404688 w 923646"/>
                <a:gd name="connsiteY98" fmla="*/ 717028 h 923888"/>
                <a:gd name="connsiteX99" fmla="*/ 404688 w 923646"/>
                <a:gd name="connsiteY99" fmla="*/ 717028 h 923888"/>
                <a:gd name="connsiteX100" fmla="*/ 459790 w 923646"/>
                <a:gd name="connsiteY100" fmla="*/ 723351 h 923888"/>
                <a:gd name="connsiteX101" fmla="*/ 482373 w 923646"/>
                <a:gd name="connsiteY101" fmla="*/ 722448 h 923888"/>
                <a:gd name="connsiteX102" fmla="*/ 479663 w 923646"/>
                <a:gd name="connsiteY102" fmla="*/ 727868 h 923888"/>
                <a:gd name="connsiteX103" fmla="*/ 483277 w 923646"/>
                <a:gd name="connsiteY103" fmla="*/ 754064 h 923888"/>
                <a:gd name="connsiteX104" fmla="*/ 517603 w 923646"/>
                <a:gd name="connsiteY104" fmla="*/ 788390 h 923888"/>
                <a:gd name="connsiteX105" fmla="*/ 459790 w 923646"/>
                <a:gd name="connsiteY105" fmla="*/ 846203 h 923888"/>
                <a:gd name="connsiteX106" fmla="*/ 425464 w 923646"/>
                <a:gd name="connsiteY106" fmla="*/ 811877 h 923888"/>
                <a:gd name="connsiteX107" fmla="*/ 399268 w 923646"/>
                <a:gd name="connsiteY107" fmla="*/ 808263 h 923888"/>
                <a:gd name="connsiteX108" fmla="*/ 352295 w 923646"/>
                <a:gd name="connsiteY108" fmla="*/ 827233 h 923888"/>
                <a:gd name="connsiteX109" fmla="*/ 336036 w 923646"/>
                <a:gd name="connsiteY109" fmla="*/ 848010 h 923888"/>
                <a:gd name="connsiteX110" fmla="*/ 336036 w 923646"/>
                <a:gd name="connsiteY110" fmla="*/ 896789 h 923888"/>
                <a:gd name="connsiteX111" fmla="*/ 254737 w 923646"/>
                <a:gd name="connsiteY111" fmla="*/ 896789 h 923888"/>
                <a:gd name="connsiteX112" fmla="*/ 254737 w 923646"/>
                <a:gd name="connsiteY112" fmla="*/ 848010 h 923888"/>
                <a:gd name="connsiteX113" fmla="*/ 238477 w 923646"/>
                <a:gd name="connsiteY113" fmla="*/ 827233 h 923888"/>
                <a:gd name="connsiteX114" fmla="*/ 191504 w 923646"/>
                <a:gd name="connsiteY114" fmla="*/ 808263 h 923888"/>
                <a:gd name="connsiteX115" fmla="*/ 165308 w 923646"/>
                <a:gd name="connsiteY115" fmla="*/ 811877 h 923888"/>
                <a:gd name="connsiteX116" fmla="*/ 130982 w 923646"/>
                <a:gd name="connsiteY116" fmla="*/ 846203 h 923888"/>
                <a:gd name="connsiteX117" fmla="*/ 73169 w 923646"/>
                <a:gd name="connsiteY117" fmla="*/ 788390 h 923888"/>
                <a:gd name="connsiteX118" fmla="*/ 107495 w 923646"/>
                <a:gd name="connsiteY118" fmla="*/ 754064 h 923888"/>
                <a:gd name="connsiteX119" fmla="*/ 111108 w 923646"/>
                <a:gd name="connsiteY119" fmla="*/ 727868 h 923888"/>
                <a:gd name="connsiteX120" fmla="*/ 92139 w 923646"/>
                <a:gd name="connsiteY120" fmla="*/ 680895 h 923888"/>
                <a:gd name="connsiteX121" fmla="*/ 71362 w 923646"/>
                <a:gd name="connsiteY121" fmla="*/ 664636 h 923888"/>
                <a:gd name="connsiteX122" fmla="*/ 22583 w 923646"/>
                <a:gd name="connsiteY122" fmla="*/ 664636 h 923888"/>
                <a:gd name="connsiteX123" fmla="*/ 22583 w 923646"/>
                <a:gd name="connsiteY123" fmla="*/ 582433 h 923888"/>
                <a:gd name="connsiteX124" fmla="*/ 71362 w 923646"/>
                <a:gd name="connsiteY124" fmla="*/ 582433 h 923888"/>
                <a:gd name="connsiteX125" fmla="*/ 92139 w 923646"/>
                <a:gd name="connsiteY125" fmla="*/ 566173 h 923888"/>
                <a:gd name="connsiteX126" fmla="*/ 111108 w 923646"/>
                <a:gd name="connsiteY126" fmla="*/ 519200 h 923888"/>
                <a:gd name="connsiteX127" fmla="*/ 107495 w 923646"/>
                <a:gd name="connsiteY127" fmla="*/ 493005 h 923888"/>
                <a:gd name="connsiteX128" fmla="*/ 73169 w 923646"/>
                <a:gd name="connsiteY128" fmla="*/ 458678 h 923888"/>
                <a:gd name="connsiteX129" fmla="*/ 130982 w 923646"/>
                <a:gd name="connsiteY129" fmla="*/ 400866 h 923888"/>
                <a:gd name="connsiteX130" fmla="*/ 165308 w 923646"/>
                <a:gd name="connsiteY130" fmla="*/ 435192 h 923888"/>
                <a:gd name="connsiteX131" fmla="*/ 191504 w 923646"/>
                <a:gd name="connsiteY131" fmla="*/ 438805 h 923888"/>
                <a:gd name="connsiteX132" fmla="*/ 197827 w 923646"/>
                <a:gd name="connsiteY132" fmla="*/ 435192 h 923888"/>
                <a:gd name="connsiteX133" fmla="*/ 196924 w 923646"/>
                <a:gd name="connsiteY133" fmla="*/ 459581 h 923888"/>
                <a:gd name="connsiteX134" fmla="*/ 197827 w 923646"/>
                <a:gd name="connsiteY134" fmla="*/ 482165 h 923888"/>
                <a:gd name="connsiteX135" fmla="*/ 124658 w 923646"/>
                <a:gd name="connsiteY135" fmla="*/ 622179 h 923888"/>
                <a:gd name="connsiteX136" fmla="*/ 295386 w 923646"/>
                <a:gd name="connsiteY136" fmla="*/ 792907 h 923888"/>
                <a:gd name="connsiteX137" fmla="*/ 434497 w 923646"/>
                <a:gd name="connsiteY137" fmla="*/ 719738 h 923888"/>
                <a:gd name="connsiteX138" fmla="*/ 459790 w 923646"/>
                <a:gd name="connsiteY138" fmla="*/ 723351 h 923888"/>
                <a:gd name="connsiteX139" fmla="*/ 459790 w 923646"/>
                <a:gd name="connsiteY139" fmla="*/ 723351 h 923888"/>
                <a:gd name="connsiteX140" fmla="*/ 459790 w 923646"/>
                <a:gd name="connsiteY140" fmla="*/ 723351 h 923888"/>
                <a:gd name="connsiteX141" fmla="*/ 352295 w 923646"/>
                <a:gd name="connsiteY141" fmla="*/ 699865 h 923888"/>
                <a:gd name="connsiteX142" fmla="*/ 296289 w 923646"/>
                <a:gd name="connsiteY142" fmla="*/ 717931 h 923888"/>
                <a:gd name="connsiteX143" fmla="*/ 202344 w 923646"/>
                <a:gd name="connsiteY143" fmla="*/ 623082 h 923888"/>
                <a:gd name="connsiteX144" fmla="*/ 221314 w 923646"/>
                <a:gd name="connsiteY144" fmla="*/ 567076 h 923888"/>
                <a:gd name="connsiteX145" fmla="*/ 352295 w 923646"/>
                <a:gd name="connsiteY145" fmla="*/ 699865 h 923888"/>
                <a:gd name="connsiteX146" fmla="*/ 387525 w 923646"/>
                <a:gd name="connsiteY146" fmla="*/ 153355 h 923888"/>
                <a:gd name="connsiteX147" fmla="*/ 406495 w 923646"/>
                <a:gd name="connsiteY147" fmla="*/ 160582 h 923888"/>
                <a:gd name="connsiteX148" fmla="*/ 402881 w 923646"/>
                <a:gd name="connsiteY148" fmla="*/ 173228 h 923888"/>
                <a:gd name="connsiteX149" fmla="*/ 402881 w 923646"/>
                <a:gd name="connsiteY149" fmla="*/ 205748 h 923888"/>
                <a:gd name="connsiteX150" fmla="*/ 359522 w 923646"/>
                <a:gd name="connsiteY150" fmla="*/ 219298 h 923888"/>
                <a:gd name="connsiteX151" fmla="*/ 387525 w 923646"/>
                <a:gd name="connsiteY151" fmla="*/ 153355 h 923888"/>
                <a:gd name="connsiteX152" fmla="*/ 458887 w 923646"/>
                <a:gd name="connsiteY152" fmla="*/ 200328 h 923888"/>
                <a:gd name="connsiteX153" fmla="*/ 429981 w 923646"/>
                <a:gd name="connsiteY153" fmla="*/ 202135 h 923888"/>
                <a:gd name="connsiteX154" fmla="*/ 429981 w 923646"/>
                <a:gd name="connsiteY154" fmla="*/ 173228 h 923888"/>
                <a:gd name="connsiteX155" fmla="*/ 430884 w 923646"/>
                <a:gd name="connsiteY155" fmla="*/ 172325 h 923888"/>
                <a:gd name="connsiteX156" fmla="*/ 475147 w 923646"/>
                <a:gd name="connsiteY156" fmla="*/ 172325 h 923888"/>
                <a:gd name="connsiteX157" fmla="*/ 476051 w 923646"/>
                <a:gd name="connsiteY157" fmla="*/ 173228 h 923888"/>
                <a:gd name="connsiteX158" fmla="*/ 476051 w 923646"/>
                <a:gd name="connsiteY158" fmla="*/ 200328 h 923888"/>
                <a:gd name="connsiteX159" fmla="*/ 458887 w 923646"/>
                <a:gd name="connsiteY159" fmla="*/ 200328 h 923888"/>
                <a:gd name="connsiteX160" fmla="*/ 458887 w 923646"/>
                <a:gd name="connsiteY160" fmla="*/ 200328 h 923888"/>
                <a:gd name="connsiteX161" fmla="*/ 574512 w 923646"/>
                <a:gd name="connsiteY161" fmla="*/ 226525 h 923888"/>
                <a:gd name="connsiteX162" fmla="*/ 592579 w 923646"/>
                <a:gd name="connsiteY162" fmla="*/ 216588 h 923888"/>
                <a:gd name="connsiteX163" fmla="*/ 703687 w 923646"/>
                <a:gd name="connsiteY163" fmla="*/ 262658 h 923888"/>
                <a:gd name="connsiteX164" fmla="*/ 693751 w 923646"/>
                <a:gd name="connsiteY164" fmla="*/ 344860 h 923888"/>
                <a:gd name="connsiteX165" fmla="*/ 574512 w 923646"/>
                <a:gd name="connsiteY165" fmla="*/ 226525 h 923888"/>
                <a:gd name="connsiteX166" fmla="*/ 574512 w 923646"/>
                <a:gd name="connsiteY166" fmla="*/ 226525 h 923888"/>
                <a:gd name="connsiteX167" fmla="*/ 861768 w 923646"/>
                <a:gd name="connsiteY167" fmla="*/ 436998 h 923888"/>
                <a:gd name="connsiteX168" fmla="*/ 816602 w 923646"/>
                <a:gd name="connsiteY168" fmla="*/ 418028 h 923888"/>
                <a:gd name="connsiteX169" fmla="*/ 791309 w 923646"/>
                <a:gd name="connsiteY169" fmla="*/ 424352 h 923888"/>
                <a:gd name="connsiteX170" fmla="*/ 755177 w 923646"/>
                <a:gd name="connsiteY170" fmla="*/ 460485 h 923888"/>
                <a:gd name="connsiteX171" fmla="*/ 748853 w 923646"/>
                <a:gd name="connsiteY171" fmla="*/ 485777 h 923888"/>
                <a:gd name="connsiteX172" fmla="*/ 767823 w 923646"/>
                <a:gd name="connsiteY172" fmla="*/ 530040 h 923888"/>
                <a:gd name="connsiteX173" fmla="*/ 702784 w 923646"/>
                <a:gd name="connsiteY173" fmla="*/ 557140 h 923888"/>
                <a:gd name="connsiteX174" fmla="*/ 720850 w 923646"/>
                <a:gd name="connsiteY174" fmla="*/ 461388 h 923888"/>
                <a:gd name="connsiteX175" fmla="*/ 718141 w 923646"/>
                <a:gd name="connsiteY175" fmla="*/ 425255 h 923888"/>
                <a:gd name="connsiteX176" fmla="*/ 777760 w 923646"/>
                <a:gd name="connsiteY176" fmla="*/ 343956 h 923888"/>
                <a:gd name="connsiteX177" fmla="*/ 773243 w 923646"/>
                <a:gd name="connsiteY177" fmla="*/ 232847 h 923888"/>
                <a:gd name="connsiteX178" fmla="*/ 675684 w 923646"/>
                <a:gd name="connsiteY178" fmla="*/ 141612 h 923888"/>
                <a:gd name="connsiteX179" fmla="*/ 658521 w 923646"/>
                <a:gd name="connsiteY179" fmla="*/ 149742 h 923888"/>
                <a:gd name="connsiteX180" fmla="*/ 666651 w 923646"/>
                <a:gd name="connsiteY180" fmla="*/ 166905 h 923888"/>
                <a:gd name="connsiteX181" fmla="*/ 747950 w 923646"/>
                <a:gd name="connsiteY181" fmla="*/ 242784 h 923888"/>
                <a:gd name="connsiteX182" fmla="*/ 711817 w 923646"/>
                <a:gd name="connsiteY182" fmla="*/ 395445 h 923888"/>
                <a:gd name="connsiteX183" fmla="*/ 704591 w 923646"/>
                <a:gd name="connsiteY183" fmla="*/ 371959 h 923888"/>
                <a:gd name="connsiteX184" fmla="*/ 727174 w 923646"/>
                <a:gd name="connsiteY184" fmla="*/ 251818 h 923888"/>
                <a:gd name="connsiteX185" fmla="*/ 580836 w 923646"/>
                <a:gd name="connsiteY185" fmla="*/ 191295 h 923888"/>
                <a:gd name="connsiteX186" fmla="*/ 545606 w 923646"/>
                <a:gd name="connsiteY186" fmla="*/ 214781 h 923888"/>
                <a:gd name="connsiteX187" fmla="*/ 522120 w 923646"/>
                <a:gd name="connsiteY187" fmla="*/ 207555 h 923888"/>
                <a:gd name="connsiteX188" fmla="*/ 572706 w 923646"/>
                <a:gd name="connsiteY188" fmla="*/ 171422 h 923888"/>
                <a:gd name="connsiteX189" fmla="*/ 609742 w 923646"/>
                <a:gd name="connsiteY189" fmla="*/ 162389 h 923888"/>
                <a:gd name="connsiteX190" fmla="*/ 621485 w 923646"/>
                <a:gd name="connsiteY190" fmla="*/ 147936 h 923888"/>
                <a:gd name="connsiteX191" fmla="*/ 607032 w 923646"/>
                <a:gd name="connsiteY191" fmla="*/ 136193 h 923888"/>
                <a:gd name="connsiteX192" fmla="*/ 562769 w 923646"/>
                <a:gd name="connsiteY192" fmla="*/ 147936 h 923888"/>
                <a:gd name="connsiteX193" fmla="*/ 503150 w 923646"/>
                <a:gd name="connsiteY193" fmla="*/ 190392 h 923888"/>
                <a:gd name="connsiteX194" fmla="*/ 503150 w 923646"/>
                <a:gd name="connsiteY194" fmla="*/ 173228 h 923888"/>
                <a:gd name="connsiteX195" fmla="*/ 475147 w 923646"/>
                <a:gd name="connsiteY195" fmla="*/ 145226 h 923888"/>
                <a:gd name="connsiteX196" fmla="*/ 494117 w 923646"/>
                <a:gd name="connsiteY196" fmla="*/ 128966 h 923888"/>
                <a:gd name="connsiteX197" fmla="*/ 500440 w 923646"/>
                <a:gd name="connsiteY197" fmla="*/ 103673 h 923888"/>
                <a:gd name="connsiteX198" fmla="*/ 481470 w 923646"/>
                <a:gd name="connsiteY198" fmla="*/ 59410 h 923888"/>
                <a:gd name="connsiteX199" fmla="*/ 557349 w 923646"/>
                <a:gd name="connsiteY199" fmla="*/ 27794 h 923888"/>
                <a:gd name="connsiteX200" fmla="*/ 576319 w 923646"/>
                <a:gd name="connsiteY200" fmla="*/ 72960 h 923888"/>
                <a:gd name="connsiteX201" fmla="*/ 598902 w 923646"/>
                <a:gd name="connsiteY201" fmla="*/ 86510 h 923888"/>
                <a:gd name="connsiteX202" fmla="*/ 649488 w 923646"/>
                <a:gd name="connsiteY202" fmla="*/ 86510 h 923888"/>
                <a:gd name="connsiteX203" fmla="*/ 672071 w 923646"/>
                <a:gd name="connsiteY203" fmla="*/ 72960 h 923888"/>
                <a:gd name="connsiteX204" fmla="*/ 691041 w 923646"/>
                <a:gd name="connsiteY204" fmla="*/ 27794 h 923888"/>
                <a:gd name="connsiteX205" fmla="*/ 766920 w 923646"/>
                <a:gd name="connsiteY205" fmla="*/ 59410 h 923888"/>
                <a:gd name="connsiteX206" fmla="*/ 747950 w 923646"/>
                <a:gd name="connsiteY206" fmla="*/ 103673 h 923888"/>
                <a:gd name="connsiteX207" fmla="*/ 754273 w 923646"/>
                <a:gd name="connsiteY207" fmla="*/ 128966 h 923888"/>
                <a:gd name="connsiteX208" fmla="*/ 790406 w 923646"/>
                <a:gd name="connsiteY208" fmla="*/ 165098 h 923888"/>
                <a:gd name="connsiteX209" fmla="*/ 815699 w 923646"/>
                <a:gd name="connsiteY209" fmla="*/ 171422 h 923888"/>
                <a:gd name="connsiteX210" fmla="*/ 860865 w 923646"/>
                <a:gd name="connsiteY210" fmla="*/ 152452 h 923888"/>
                <a:gd name="connsiteX211" fmla="*/ 892482 w 923646"/>
                <a:gd name="connsiteY211" fmla="*/ 228331 h 923888"/>
                <a:gd name="connsiteX212" fmla="*/ 847315 w 923646"/>
                <a:gd name="connsiteY212" fmla="*/ 246397 h 923888"/>
                <a:gd name="connsiteX213" fmla="*/ 833766 w 923646"/>
                <a:gd name="connsiteY213" fmla="*/ 268980 h 923888"/>
                <a:gd name="connsiteX214" fmla="*/ 833766 w 923646"/>
                <a:gd name="connsiteY214" fmla="*/ 319567 h 923888"/>
                <a:gd name="connsiteX215" fmla="*/ 847315 w 923646"/>
                <a:gd name="connsiteY215" fmla="*/ 342150 h 923888"/>
                <a:gd name="connsiteX216" fmla="*/ 892482 w 923646"/>
                <a:gd name="connsiteY216" fmla="*/ 361119 h 923888"/>
                <a:gd name="connsiteX217" fmla="*/ 861768 w 923646"/>
                <a:gd name="connsiteY217" fmla="*/ 436998 h 9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923646" h="923888">
                  <a:moveTo>
                    <a:pt x="908741" y="338536"/>
                  </a:moveTo>
                  <a:lnTo>
                    <a:pt x="862672" y="319567"/>
                  </a:lnTo>
                  <a:cubicBezTo>
                    <a:pt x="864479" y="303307"/>
                    <a:pt x="864479" y="287047"/>
                    <a:pt x="862672" y="270787"/>
                  </a:cubicBezTo>
                  <a:lnTo>
                    <a:pt x="908741" y="251818"/>
                  </a:lnTo>
                  <a:cubicBezTo>
                    <a:pt x="914161" y="250011"/>
                    <a:pt x="918678" y="245494"/>
                    <a:pt x="920484" y="240074"/>
                  </a:cubicBezTo>
                  <a:cubicBezTo>
                    <a:pt x="922291" y="234654"/>
                    <a:pt x="922291" y="229235"/>
                    <a:pt x="920484" y="223814"/>
                  </a:cubicBezTo>
                  <a:lnTo>
                    <a:pt x="885255" y="137999"/>
                  </a:lnTo>
                  <a:cubicBezTo>
                    <a:pt x="883448" y="132579"/>
                    <a:pt x="878932" y="128062"/>
                    <a:pt x="873512" y="126256"/>
                  </a:cubicBezTo>
                  <a:cubicBezTo>
                    <a:pt x="868092" y="124449"/>
                    <a:pt x="861768" y="124449"/>
                    <a:pt x="857252" y="126256"/>
                  </a:cubicBezTo>
                  <a:lnTo>
                    <a:pt x="811183" y="145226"/>
                  </a:lnTo>
                  <a:cubicBezTo>
                    <a:pt x="801246" y="132579"/>
                    <a:pt x="789503" y="120836"/>
                    <a:pt x="776856" y="110899"/>
                  </a:cubicBezTo>
                  <a:lnTo>
                    <a:pt x="795826" y="64830"/>
                  </a:lnTo>
                  <a:cubicBezTo>
                    <a:pt x="797633" y="59410"/>
                    <a:pt x="797633" y="53990"/>
                    <a:pt x="795826" y="48570"/>
                  </a:cubicBezTo>
                  <a:cubicBezTo>
                    <a:pt x="794019" y="43150"/>
                    <a:pt x="789503" y="38633"/>
                    <a:pt x="784083" y="36827"/>
                  </a:cubicBezTo>
                  <a:lnTo>
                    <a:pt x="698267" y="1597"/>
                  </a:lnTo>
                  <a:cubicBezTo>
                    <a:pt x="687427" y="-2919"/>
                    <a:pt x="674781" y="2500"/>
                    <a:pt x="669361" y="13340"/>
                  </a:cubicBezTo>
                  <a:lnTo>
                    <a:pt x="650391" y="59410"/>
                  </a:lnTo>
                  <a:cubicBezTo>
                    <a:pt x="634132" y="57603"/>
                    <a:pt x="617872" y="57603"/>
                    <a:pt x="601612" y="59410"/>
                  </a:cubicBezTo>
                  <a:lnTo>
                    <a:pt x="582642" y="13340"/>
                  </a:lnTo>
                  <a:cubicBezTo>
                    <a:pt x="578126" y="2500"/>
                    <a:pt x="565479" y="-2919"/>
                    <a:pt x="554639" y="1597"/>
                  </a:cubicBezTo>
                  <a:lnTo>
                    <a:pt x="468824" y="36827"/>
                  </a:lnTo>
                  <a:cubicBezTo>
                    <a:pt x="463404" y="38633"/>
                    <a:pt x="458887" y="43150"/>
                    <a:pt x="457080" y="48570"/>
                  </a:cubicBezTo>
                  <a:cubicBezTo>
                    <a:pt x="455274" y="53990"/>
                    <a:pt x="455274" y="59410"/>
                    <a:pt x="457080" y="64830"/>
                  </a:cubicBezTo>
                  <a:lnTo>
                    <a:pt x="476051" y="110899"/>
                  </a:lnTo>
                  <a:cubicBezTo>
                    <a:pt x="463404" y="120836"/>
                    <a:pt x="451661" y="132579"/>
                    <a:pt x="441724" y="145226"/>
                  </a:cubicBezTo>
                  <a:lnTo>
                    <a:pt x="395655" y="126256"/>
                  </a:lnTo>
                  <a:cubicBezTo>
                    <a:pt x="390235" y="124449"/>
                    <a:pt x="383912" y="124449"/>
                    <a:pt x="379395" y="126256"/>
                  </a:cubicBezTo>
                  <a:cubicBezTo>
                    <a:pt x="373975" y="128062"/>
                    <a:pt x="369458" y="132579"/>
                    <a:pt x="367652" y="137999"/>
                  </a:cubicBezTo>
                  <a:lnTo>
                    <a:pt x="325196" y="239171"/>
                  </a:lnTo>
                  <a:cubicBezTo>
                    <a:pt x="308032" y="250011"/>
                    <a:pt x="291773" y="261754"/>
                    <a:pt x="277320" y="276207"/>
                  </a:cubicBezTo>
                  <a:cubicBezTo>
                    <a:pt x="241187" y="311437"/>
                    <a:pt x="217700" y="355700"/>
                    <a:pt x="206860" y="403575"/>
                  </a:cubicBezTo>
                  <a:cubicBezTo>
                    <a:pt x="199634" y="406285"/>
                    <a:pt x="192407" y="409899"/>
                    <a:pt x="186084" y="413512"/>
                  </a:cubicBezTo>
                  <a:lnTo>
                    <a:pt x="150855" y="378283"/>
                  </a:lnTo>
                  <a:cubicBezTo>
                    <a:pt x="146338" y="373766"/>
                    <a:pt x="140918" y="371959"/>
                    <a:pt x="135498" y="371959"/>
                  </a:cubicBezTo>
                  <a:cubicBezTo>
                    <a:pt x="130078" y="371959"/>
                    <a:pt x="124658" y="374669"/>
                    <a:pt x="120142" y="378283"/>
                  </a:cubicBezTo>
                  <a:lnTo>
                    <a:pt x="55102" y="444225"/>
                  </a:lnTo>
                  <a:cubicBezTo>
                    <a:pt x="46973" y="452355"/>
                    <a:pt x="46973" y="466808"/>
                    <a:pt x="55102" y="474938"/>
                  </a:cubicBezTo>
                  <a:lnTo>
                    <a:pt x="90332" y="510167"/>
                  </a:lnTo>
                  <a:cubicBezTo>
                    <a:pt x="82202" y="524621"/>
                    <a:pt x="75879" y="539977"/>
                    <a:pt x="71362" y="555333"/>
                  </a:cubicBezTo>
                  <a:lnTo>
                    <a:pt x="21679" y="555333"/>
                  </a:lnTo>
                  <a:cubicBezTo>
                    <a:pt x="9936" y="555333"/>
                    <a:pt x="0" y="565270"/>
                    <a:pt x="0" y="577013"/>
                  </a:cubicBezTo>
                  <a:lnTo>
                    <a:pt x="0" y="670055"/>
                  </a:lnTo>
                  <a:cubicBezTo>
                    <a:pt x="0" y="681798"/>
                    <a:pt x="9936" y="691735"/>
                    <a:pt x="21679" y="691735"/>
                  </a:cubicBezTo>
                  <a:lnTo>
                    <a:pt x="71362" y="691735"/>
                  </a:lnTo>
                  <a:cubicBezTo>
                    <a:pt x="75879" y="707091"/>
                    <a:pt x="82202" y="722448"/>
                    <a:pt x="90332" y="736901"/>
                  </a:cubicBezTo>
                  <a:lnTo>
                    <a:pt x="55102" y="772131"/>
                  </a:lnTo>
                  <a:cubicBezTo>
                    <a:pt x="46973" y="780261"/>
                    <a:pt x="46973" y="794714"/>
                    <a:pt x="55102" y="802844"/>
                  </a:cubicBezTo>
                  <a:lnTo>
                    <a:pt x="120142" y="868786"/>
                  </a:lnTo>
                  <a:cubicBezTo>
                    <a:pt x="124658" y="873303"/>
                    <a:pt x="130078" y="875109"/>
                    <a:pt x="135498" y="875109"/>
                  </a:cubicBezTo>
                  <a:cubicBezTo>
                    <a:pt x="140918" y="875109"/>
                    <a:pt x="146338" y="872400"/>
                    <a:pt x="150855" y="868786"/>
                  </a:cubicBezTo>
                  <a:lnTo>
                    <a:pt x="186084" y="833556"/>
                  </a:lnTo>
                  <a:cubicBezTo>
                    <a:pt x="200537" y="841686"/>
                    <a:pt x="215894" y="848010"/>
                    <a:pt x="231250" y="852526"/>
                  </a:cubicBezTo>
                  <a:lnTo>
                    <a:pt x="231250" y="902209"/>
                  </a:lnTo>
                  <a:cubicBezTo>
                    <a:pt x="231250" y="913952"/>
                    <a:pt x="241187" y="923888"/>
                    <a:pt x="252930" y="923888"/>
                  </a:cubicBezTo>
                  <a:lnTo>
                    <a:pt x="345069" y="923888"/>
                  </a:lnTo>
                  <a:cubicBezTo>
                    <a:pt x="356812" y="923888"/>
                    <a:pt x="366748" y="913952"/>
                    <a:pt x="366748" y="902209"/>
                  </a:cubicBezTo>
                  <a:lnTo>
                    <a:pt x="366748" y="852526"/>
                  </a:lnTo>
                  <a:cubicBezTo>
                    <a:pt x="382105" y="848010"/>
                    <a:pt x="397461" y="841686"/>
                    <a:pt x="411914" y="833556"/>
                  </a:cubicBezTo>
                  <a:lnTo>
                    <a:pt x="447144" y="868786"/>
                  </a:lnTo>
                  <a:cubicBezTo>
                    <a:pt x="451661" y="873303"/>
                    <a:pt x="457080" y="875109"/>
                    <a:pt x="462501" y="875109"/>
                  </a:cubicBezTo>
                  <a:cubicBezTo>
                    <a:pt x="467920" y="875109"/>
                    <a:pt x="473340" y="872400"/>
                    <a:pt x="477857" y="868786"/>
                  </a:cubicBezTo>
                  <a:lnTo>
                    <a:pt x="542896" y="802844"/>
                  </a:lnTo>
                  <a:cubicBezTo>
                    <a:pt x="551026" y="794714"/>
                    <a:pt x="551026" y="780261"/>
                    <a:pt x="542896" y="772131"/>
                  </a:cubicBezTo>
                  <a:lnTo>
                    <a:pt x="507667" y="736901"/>
                  </a:lnTo>
                  <a:cubicBezTo>
                    <a:pt x="511280" y="730578"/>
                    <a:pt x="513990" y="723351"/>
                    <a:pt x="517603" y="717028"/>
                  </a:cubicBezTo>
                  <a:cubicBezTo>
                    <a:pt x="547413" y="710705"/>
                    <a:pt x="575416" y="698962"/>
                    <a:pt x="600709" y="683605"/>
                  </a:cubicBezTo>
                  <a:cubicBezTo>
                    <a:pt x="607032" y="679992"/>
                    <a:pt x="608838" y="670958"/>
                    <a:pt x="605225" y="664636"/>
                  </a:cubicBezTo>
                  <a:cubicBezTo>
                    <a:pt x="601612" y="658312"/>
                    <a:pt x="592579" y="656505"/>
                    <a:pt x="586255" y="660119"/>
                  </a:cubicBezTo>
                  <a:cubicBezTo>
                    <a:pt x="549219" y="683605"/>
                    <a:pt x="505860" y="696252"/>
                    <a:pt x="461597" y="695348"/>
                  </a:cubicBezTo>
                  <a:cubicBezTo>
                    <a:pt x="332422" y="695348"/>
                    <a:pt x="227637" y="589659"/>
                    <a:pt x="227637" y="460485"/>
                  </a:cubicBezTo>
                  <a:cubicBezTo>
                    <a:pt x="227637" y="398156"/>
                    <a:pt x="252026" y="339440"/>
                    <a:pt x="297192" y="295177"/>
                  </a:cubicBezTo>
                  <a:cubicBezTo>
                    <a:pt x="341455" y="250914"/>
                    <a:pt x="400171" y="227428"/>
                    <a:pt x="462501" y="227428"/>
                  </a:cubicBezTo>
                  <a:cubicBezTo>
                    <a:pt x="462501" y="227428"/>
                    <a:pt x="463404" y="227428"/>
                    <a:pt x="463404" y="227428"/>
                  </a:cubicBezTo>
                  <a:cubicBezTo>
                    <a:pt x="592579" y="227428"/>
                    <a:pt x="697364" y="333116"/>
                    <a:pt x="697364" y="462291"/>
                  </a:cubicBezTo>
                  <a:cubicBezTo>
                    <a:pt x="697364" y="521910"/>
                    <a:pt x="674781" y="578820"/>
                    <a:pt x="633228" y="622179"/>
                  </a:cubicBezTo>
                  <a:cubicBezTo>
                    <a:pt x="627808" y="627599"/>
                    <a:pt x="628712" y="636632"/>
                    <a:pt x="634132" y="641149"/>
                  </a:cubicBezTo>
                  <a:cubicBezTo>
                    <a:pt x="639552" y="646569"/>
                    <a:pt x="648585" y="645666"/>
                    <a:pt x="653101" y="640246"/>
                  </a:cubicBezTo>
                  <a:cubicBezTo>
                    <a:pt x="666651" y="625792"/>
                    <a:pt x="678394" y="610436"/>
                    <a:pt x="688331" y="593273"/>
                  </a:cubicBezTo>
                  <a:lnTo>
                    <a:pt x="785890" y="553527"/>
                  </a:lnTo>
                  <a:cubicBezTo>
                    <a:pt x="791309" y="551720"/>
                    <a:pt x="795826" y="547204"/>
                    <a:pt x="797633" y="541784"/>
                  </a:cubicBezTo>
                  <a:cubicBezTo>
                    <a:pt x="799440" y="536364"/>
                    <a:pt x="799440" y="530040"/>
                    <a:pt x="797633" y="525524"/>
                  </a:cubicBezTo>
                  <a:lnTo>
                    <a:pt x="778663" y="479455"/>
                  </a:lnTo>
                  <a:cubicBezTo>
                    <a:pt x="791309" y="469518"/>
                    <a:pt x="803052" y="457775"/>
                    <a:pt x="812989" y="445128"/>
                  </a:cubicBezTo>
                  <a:lnTo>
                    <a:pt x="859059" y="464098"/>
                  </a:lnTo>
                  <a:cubicBezTo>
                    <a:pt x="864479" y="465905"/>
                    <a:pt x="869898" y="465905"/>
                    <a:pt x="875318" y="464098"/>
                  </a:cubicBezTo>
                  <a:cubicBezTo>
                    <a:pt x="880738" y="462291"/>
                    <a:pt x="885255" y="457775"/>
                    <a:pt x="887062" y="452355"/>
                  </a:cubicBezTo>
                  <a:lnTo>
                    <a:pt x="922291" y="366539"/>
                  </a:lnTo>
                  <a:cubicBezTo>
                    <a:pt x="924098" y="361119"/>
                    <a:pt x="924098" y="354796"/>
                    <a:pt x="922291" y="350279"/>
                  </a:cubicBezTo>
                  <a:cubicBezTo>
                    <a:pt x="917774" y="344860"/>
                    <a:pt x="914161" y="340343"/>
                    <a:pt x="908741" y="338536"/>
                  </a:cubicBezTo>
                  <a:lnTo>
                    <a:pt x="908741" y="338536"/>
                  </a:lnTo>
                  <a:close/>
                  <a:moveTo>
                    <a:pt x="404688" y="717028"/>
                  </a:moveTo>
                  <a:cubicBezTo>
                    <a:pt x="377588" y="748644"/>
                    <a:pt x="337842" y="767614"/>
                    <a:pt x="295386" y="767614"/>
                  </a:cubicBezTo>
                  <a:cubicBezTo>
                    <a:pt x="215894" y="767614"/>
                    <a:pt x="151758" y="702575"/>
                    <a:pt x="151758" y="623986"/>
                  </a:cubicBezTo>
                  <a:cubicBezTo>
                    <a:pt x="151758" y="581530"/>
                    <a:pt x="170727" y="541784"/>
                    <a:pt x="202344" y="514684"/>
                  </a:cubicBezTo>
                  <a:cubicBezTo>
                    <a:pt x="204150" y="522814"/>
                    <a:pt x="205957" y="530944"/>
                    <a:pt x="208667" y="539074"/>
                  </a:cubicBezTo>
                  <a:cubicBezTo>
                    <a:pt x="186084" y="561657"/>
                    <a:pt x="174341" y="592370"/>
                    <a:pt x="174341" y="623986"/>
                  </a:cubicBezTo>
                  <a:cubicBezTo>
                    <a:pt x="174341" y="690832"/>
                    <a:pt x="228540" y="745935"/>
                    <a:pt x="295386" y="745935"/>
                  </a:cubicBezTo>
                  <a:cubicBezTo>
                    <a:pt x="327002" y="745935"/>
                    <a:pt x="357715" y="733288"/>
                    <a:pt x="380298" y="711608"/>
                  </a:cubicBezTo>
                  <a:cubicBezTo>
                    <a:pt x="388428" y="713415"/>
                    <a:pt x="396558" y="715221"/>
                    <a:pt x="404688" y="717028"/>
                  </a:cubicBezTo>
                  <a:lnTo>
                    <a:pt x="404688" y="717028"/>
                  </a:lnTo>
                  <a:close/>
                  <a:moveTo>
                    <a:pt x="459790" y="723351"/>
                  </a:moveTo>
                  <a:cubicBezTo>
                    <a:pt x="467920" y="723351"/>
                    <a:pt x="475147" y="723351"/>
                    <a:pt x="482373" y="722448"/>
                  </a:cubicBezTo>
                  <a:cubicBezTo>
                    <a:pt x="481470" y="724255"/>
                    <a:pt x="480567" y="726061"/>
                    <a:pt x="479663" y="727868"/>
                  </a:cubicBezTo>
                  <a:cubicBezTo>
                    <a:pt x="475147" y="735998"/>
                    <a:pt x="476051" y="746838"/>
                    <a:pt x="483277" y="754064"/>
                  </a:cubicBezTo>
                  <a:lnTo>
                    <a:pt x="517603" y="788390"/>
                  </a:lnTo>
                  <a:lnTo>
                    <a:pt x="459790" y="846203"/>
                  </a:lnTo>
                  <a:lnTo>
                    <a:pt x="425464" y="811877"/>
                  </a:lnTo>
                  <a:cubicBezTo>
                    <a:pt x="418238" y="804650"/>
                    <a:pt x="407398" y="803747"/>
                    <a:pt x="399268" y="808263"/>
                  </a:cubicBezTo>
                  <a:cubicBezTo>
                    <a:pt x="384815" y="816393"/>
                    <a:pt x="368555" y="822717"/>
                    <a:pt x="352295" y="827233"/>
                  </a:cubicBezTo>
                  <a:cubicBezTo>
                    <a:pt x="343262" y="829943"/>
                    <a:pt x="336036" y="838073"/>
                    <a:pt x="336036" y="848010"/>
                  </a:cubicBezTo>
                  <a:lnTo>
                    <a:pt x="336036" y="896789"/>
                  </a:lnTo>
                  <a:lnTo>
                    <a:pt x="254737" y="896789"/>
                  </a:lnTo>
                  <a:lnTo>
                    <a:pt x="254737" y="848010"/>
                  </a:lnTo>
                  <a:cubicBezTo>
                    <a:pt x="254737" y="838073"/>
                    <a:pt x="248413" y="829943"/>
                    <a:pt x="238477" y="827233"/>
                  </a:cubicBezTo>
                  <a:cubicBezTo>
                    <a:pt x="222217" y="822717"/>
                    <a:pt x="206860" y="816393"/>
                    <a:pt x="191504" y="808263"/>
                  </a:cubicBezTo>
                  <a:cubicBezTo>
                    <a:pt x="183374" y="803747"/>
                    <a:pt x="172534" y="804650"/>
                    <a:pt x="165308" y="811877"/>
                  </a:cubicBezTo>
                  <a:lnTo>
                    <a:pt x="130982" y="846203"/>
                  </a:lnTo>
                  <a:lnTo>
                    <a:pt x="73169" y="788390"/>
                  </a:lnTo>
                  <a:lnTo>
                    <a:pt x="107495" y="754064"/>
                  </a:lnTo>
                  <a:cubicBezTo>
                    <a:pt x="114722" y="746838"/>
                    <a:pt x="115625" y="736901"/>
                    <a:pt x="111108" y="727868"/>
                  </a:cubicBezTo>
                  <a:cubicBezTo>
                    <a:pt x="102978" y="713415"/>
                    <a:pt x="96656" y="697155"/>
                    <a:pt x="92139" y="680895"/>
                  </a:cubicBezTo>
                  <a:cubicBezTo>
                    <a:pt x="89428" y="671862"/>
                    <a:pt x="81299" y="664636"/>
                    <a:pt x="71362" y="664636"/>
                  </a:cubicBezTo>
                  <a:lnTo>
                    <a:pt x="22583" y="664636"/>
                  </a:lnTo>
                  <a:lnTo>
                    <a:pt x="22583" y="582433"/>
                  </a:lnTo>
                  <a:lnTo>
                    <a:pt x="71362" y="582433"/>
                  </a:lnTo>
                  <a:cubicBezTo>
                    <a:pt x="81299" y="582433"/>
                    <a:pt x="89428" y="576110"/>
                    <a:pt x="92139" y="566173"/>
                  </a:cubicBezTo>
                  <a:cubicBezTo>
                    <a:pt x="96656" y="549914"/>
                    <a:pt x="102978" y="534557"/>
                    <a:pt x="111108" y="519200"/>
                  </a:cubicBezTo>
                  <a:cubicBezTo>
                    <a:pt x="115625" y="511071"/>
                    <a:pt x="114722" y="500231"/>
                    <a:pt x="107495" y="493005"/>
                  </a:cubicBezTo>
                  <a:lnTo>
                    <a:pt x="73169" y="458678"/>
                  </a:lnTo>
                  <a:lnTo>
                    <a:pt x="130982" y="400866"/>
                  </a:lnTo>
                  <a:lnTo>
                    <a:pt x="165308" y="435192"/>
                  </a:lnTo>
                  <a:cubicBezTo>
                    <a:pt x="172534" y="442418"/>
                    <a:pt x="183374" y="443322"/>
                    <a:pt x="191504" y="438805"/>
                  </a:cubicBezTo>
                  <a:cubicBezTo>
                    <a:pt x="193310" y="437902"/>
                    <a:pt x="196021" y="436095"/>
                    <a:pt x="197827" y="435192"/>
                  </a:cubicBezTo>
                  <a:cubicBezTo>
                    <a:pt x="196924" y="443322"/>
                    <a:pt x="196924" y="451451"/>
                    <a:pt x="196924" y="459581"/>
                  </a:cubicBezTo>
                  <a:cubicBezTo>
                    <a:pt x="196924" y="466808"/>
                    <a:pt x="196924" y="474938"/>
                    <a:pt x="197827" y="482165"/>
                  </a:cubicBezTo>
                  <a:cubicBezTo>
                    <a:pt x="151758" y="514684"/>
                    <a:pt x="124658" y="566173"/>
                    <a:pt x="124658" y="622179"/>
                  </a:cubicBezTo>
                  <a:cubicBezTo>
                    <a:pt x="124658" y="716124"/>
                    <a:pt x="201441" y="792907"/>
                    <a:pt x="295386" y="792907"/>
                  </a:cubicBezTo>
                  <a:cubicBezTo>
                    <a:pt x="351392" y="792907"/>
                    <a:pt x="402881" y="765807"/>
                    <a:pt x="434497" y="719738"/>
                  </a:cubicBezTo>
                  <a:cubicBezTo>
                    <a:pt x="443531" y="722448"/>
                    <a:pt x="450757" y="723351"/>
                    <a:pt x="459790" y="723351"/>
                  </a:cubicBezTo>
                  <a:cubicBezTo>
                    <a:pt x="458887" y="723351"/>
                    <a:pt x="458887" y="723351"/>
                    <a:pt x="459790" y="723351"/>
                  </a:cubicBezTo>
                  <a:lnTo>
                    <a:pt x="459790" y="723351"/>
                  </a:lnTo>
                  <a:close/>
                  <a:moveTo>
                    <a:pt x="352295" y="699865"/>
                  </a:moveTo>
                  <a:cubicBezTo>
                    <a:pt x="336036" y="711608"/>
                    <a:pt x="316163" y="717931"/>
                    <a:pt x="296289" y="717931"/>
                  </a:cubicBezTo>
                  <a:cubicBezTo>
                    <a:pt x="243897" y="717931"/>
                    <a:pt x="202344" y="675475"/>
                    <a:pt x="202344" y="623082"/>
                  </a:cubicBezTo>
                  <a:cubicBezTo>
                    <a:pt x="202344" y="602306"/>
                    <a:pt x="208667" y="582433"/>
                    <a:pt x="221314" y="567076"/>
                  </a:cubicBezTo>
                  <a:cubicBezTo>
                    <a:pt x="246607" y="625792"/>
                    <a:pt x="293579" y="673669"/>
                    <a:pt x="352295" y="699865"/>
                  </a:cubicBezTo>
                  <a:close/>
                  <a:moveTo>
                    <a:pt x="387525" y="153355"/>
                  </a:moveTo>
                  <a:lnTo>
                    <a:pt x="406495" y="160582"/>
                  </a:lnTo>
                  <a:cubicBezTo>
                    <a:pt x="404688" y="164195"/>
                    <a:pt x="402881" y="168712"/>
                    <a:pt x="402881" y="173228"/>
                  </a:cubicBezTo>
                  <a:lnTo>
                    <a:pt x="402881" y="205748"/>
                  </a:lnTo>
                  <a:cubicBezTo>
                    <a:pt x="388428" y="209361"/>
                    <a:pt x="373975" y="213878"/>
                    <a:pt x="359522" y="219298"/>
                  </a:cubicBezTo>
                  <a:lnTo>
                    <a:pt x="387525" y="153355"/>
                  </a:lnTo>
                  <a:close/>
                  <a:moveTo>
                    <a:pt x="458887" y="200328"/>
                  </a:moveTo>
                  <a:cubicBezTo>
                    <a:pt x="448951" y="200328"/>
                    <a:pt x="439014" y="201231"/>
                    <a:pt x="429981" y="202135"/>
                  </a:cubicBezTo>
                  <a:lnTo>
                    <a:pt x="429981" y="173228"/>
                  </a:lnTo>
                  <a:cubicBezTo>
                    <a:pt x="429981" y="172325"/>
                    <a:pt x="429981" y="172325"/>
                    <a:pt x="430884" y="172325"/>
                  </a:cubicBezTo>
                  <a:lnTo>
                    <a:pt x="475147" y="172325"/>
                  </a:lnTo>
                  <a:cubicBezTo>
                    <a:pt x="476051" y="172325"/>
                    <a:pt x="476051" y="172325"/>
                    <a:pt x="476051" y="173228"/>
                  </a:cubicBezTo>
                  <a:lnTo>
                    <a:pt x="476051" y="200328"/>
                  </a:lnTo>
                  <a:cubicBezTo>
                    <a:pt x="470630" y="200328"/>
                    <a:pt x="465211" y="200328"/>
                    <a:pt x="458887" y="200328"/>
                  </a:cubicBezTo>
                  <a:cubicBezTo>
                    <a:pt x="459790" y="200328"/>
                    <a:pt x="459790" y="200328"/>
                    <a:pt x="458887" y="200328"/>
                  </a:cubicBezTo>
                  <a:close/>
                  <a:moveTo>
                    <a:pt x="574512" y="226525"/>
                  </a:moveTo>
                  <a:cubicBezTo>
                    <a:pt x="579933" y="222911"/>
                    <a:pt x="586255" y="219298"/>
                    <a:pt x="592579" y="216588"/>
                  </a:cubicBezTo>
                  <a:cubicBezTo>
                    <a:pt x="635938" y="198521"/>
                    <a:pt x="685621" y="219298"/>
                    <a:pt x="703687" y="262658"/>
                  </a:cubicBezTo>
                  <a:cubicBezTo>
                    <a:pt x="715431" y="290660"/>
                    <a:pt x="710914" y="321373"/>
                    <a:pt x="693751" y="344860"/>
                  </a:cubicBezTo>
                  <a:cubicBezTo>
                    <a:pt x="667554" y="293370"/>
                    <a:pt x="626002" y="251818"/>
                    <a:pt x="574512" y="226525"/>
                  </a:cubicBezTo>
                  <a:lnTo>
                    <a:pt x="574512" y="226525"/>
                  </a:lnTo>
                  <a:close/>
                  <a:moveTo>
                    <a:pt x="861768" y="436998"/>
                  </a:moveTo>
                  <a:lnTo>
                    <a:pt x="816602" y="418028"/>
                  </a:lnTo>
                  <a:cubicBezTo>
                    <a:pt x="807569" y="414415"/>
                    <a:pt x="797633" y="417125"/>
                    <a:pt x="791309" y="424352"/>
                  </a:cubicBezTo>
                  <a:cubicBezTo>
                    <a:pt x="780469" y="437902"/>
                    <a:pt x="768726" y="449645"/>
                    <a:pt x="755177" y="460485"/>
                  </a:cubicBezTo>
                  <a:cubicBezTo>
                    <a:pt x="747950" y="466808"/>
                    <a:pt x="744337" y="476744"/>
                    <a:pt x="748853" y="485777"/>
                  </a:cubicBezTo>
                  <a:lnTo>
                    <a:pt x="767823" y="530040"/>
                  </a:lnTo>
                  <a:lnTo>
                    <a:pt x="702784" y="557140"/>
                  </a:lnTo>
                  <a:cubicBezTo>
                    <a:pt x="714527" y="527331"/>
                    <a:pt x="720850" y="494811"/>
                    <a:pt x="720850" y="461388"/>
                  </a:cubicBezTo>
                  <a:cubicBezTo>
                    <a:pt x="720850" y="448742"/>
                    <a:pt x="719947" y="436998"/>
                    <a:pt x="718141" y="425255"/>
                  </a:cubicBezTo>
                  <a:cubicBezTo>
                    <a:pt x="746143" y="405382"/>
                    <a:pt x="766920" y="376476"/>
                    <a:pt x="777760" y="343956"/>
                  </a:cubicBezTo>
                  <a:cubicBezTo>
                    <a:pt x="789503" y="307824"/>
                    <a:pt x="787696" y="268077"/>
                    <a:pt x="773243" y="232847"/>
                  </a:cubicBezTo>
                  <a:cubicBezTo>
                    <a:pt x="755177" y="189488"/>
                    <a:pt x="719947" y="156969"/>
                    <a:pt x="675684" y="141612"/>
                  </a:cubicBezTo>
                  <a:cubicBezTo>
                    <a:pt x="668458" y="138902"/>
                    <a:pt x="661231" y="143419"/>
                    <a:pt x="658521" y="149742"/>
                  </a:cubicBezTo>
                  <a:cubicBezTo>
                    <a:pt x="655811" y="156969"/>
                    <a:pt x="660328" y="164195"/>
                    <a:pt x="666651" y="166905"/>
                  </a:cubicBezTo>
                  <a:cubicBezTo>
                    <a:pt x="703687" y="179552"/>
                    <a:pt x="732594" y="206651"/>
                    <a:pt x="747950" y="242784"/>
                  </a:cubicBezTo>
                  <a:cubicBezTo>
                    <a:pt x="770533" y="296984"/>
                    <a:pt x="755177" y="357506"/>
                    <a:pt x="711817" y="395445"/>
                  </a:cubicBezTo>
                  <a:cubicBezTo>
                    <a:pt x="710010" y="387316"/>
                    <a:pt x="707301" y="379186"/>
                    <a:pt x="704591" y="371959"/>
                  </a:cubicBezTo>
                  <a:cubicBezTo>
                    <a:pt x="735303" y="340343"/>
                    <a:pt x="744337" y="293370"/>
                    <a:pt x="727174" y="251818"/>
                  </a:cubicBezTo>
                  <a:cubicBezTo>
                    <a:pt x="703687" y="194908"/>
                    <a:pt x="637745" y="167809"/>
                    <a:pt x="580836" y="191295"/>
                  </a:cubicBezTo>
                  <a:cubicBezTo>
                    <a:pt x="567286" y="196715"/>
                    <a:pt x="555543" y="204845"/>
                    <a:pt x="545606" y="214781"/>
                  </a:cubicBezTo>
                  <a:cubicBezTo>
                    <a:pt x="537476" y="212071"/>
                    <a:pt x="530250" y="209361"/>
                    <a:pt x="522120" y="207555"/>
                  </a:cubicBezTo>
                  <a:cubicBezTo>
                    <a:pt x="535670" y="192198"/>
                    <a:pt x="552833" y="179552"/>
                    <a:pt x="572706" y="171422"/>
                  </a:cubicBezTo>
                  <a:cubicBezTo>
                    <a:pt x="584449" y="166905"/>
                    <a:pt x="597095" y="163292"/>
                    <a:pt x="609742" y="162389"/>
                  </a:cubicBezTo>
                  <a:cubicBezTo>
                    <a:pt x="616968" y="161485"/>
                    <a:pt x="622388" y="155162"/>
                    <a:pt x="621485" y="147936"/>
                  </a:cubicBezTo>
                  <a:cubicBezTo>
                    <a:pt x="620582" y="140709"/>
                    <a:pt x="614259" y="135289"/>
                    <a:pt x="607032" y="136193"/>
                  </a:cubicBezTo>
                  <a:cubicBezTo>
                    <a:pt x="591676" y="137999"/>
                    <a:pt x="577222" y="141612"/>
                    <a:pt x="562769" y="147936"/>
                  </a:cubicBezTo>
                  <a:cubicBezTo>
                    <a:pt x="539283" y="157872"/>
                    <a:pt x="519410" y="172325"/>
                    <a:pt x="503150" y="190392"/>
                  </a:cubicBezTo>
                  <a:lnTo>
                    <a:pt x="503150" y="173228"/>
                  </a:lnTo>
                  <a:cubicBezTo>
                    <a:pt x="503150" y="157872"/>
                    <a:pt x="490503" y="145226"/>
                    <a:pt x="475147" y="145226"/>
                  </a:cubicBezTo>
                  <a:cubicBezTo>
                    <a:pt x="481470" y="139805"/>
                    <a:pt x="486890" y="133482"/>
                    <a:pt x="494117" y="128966"/>
                  </a:cubicBezTo>
                  <a:cubicBezTo>
                    <a:pt x="501343" y="122643"/>
                    <a:pt x="504956" y="112706"/>
                    <a:pt x="500440" y="103673"/>
                  </a:cubicBezTo>
                  <a:lnTo>
                    <a:pt x="481470" y="59410"/>
                  </a:lnTo>
                  <a:lnTo>
                    <a:pt x="557349" y="27794"/>
                  </a:lnTo>
                  <a:lnTo>
                    <a:pt x="576319" y="72960"/>
                  </a:lnTo>
                  <a:cubicBezTo>
                    <a:pt x="579933" y="81993"/>
                    <a:pt x="588966" y="87413"/>
                    <a:pt x="598902" y="86510"/>
                  </a:cubicBezTo>
                  <a:cubicBezTo>
                    <a:pt x="616065" y="84703"/>
                    <a:pt x="633228" y="84703"/>
                    <a:pt x="649488" y="86510"/>
                  </a:cubicBezTo>
                  <a:cubicBezTo>
                    <a:pt x="659425" y="87413"/>
                    <a:pt x="668458" y="81993"/>
                    <a:pt x="672071" y="72960"/>
                  </a:cubicBezTo>
                  <a:lnTo>
                    <a:pt x="691041" y="27794"/>
                  </a:lnTo>
                  <a:lnTo>
                    <a:pt x="766920" y="59410"/>
                  </a:lnTo>
                  <a:lnTo>
                    <a:pt x="747950" y="103673"/>
                  </a:lnTo>
                  <a:cubicBezTo>
                    <a:pt x="744337" y="112706"/>
                    <a:pt x="747047" y="123546"/>
                    <a:pt x="754273" y="128966"/>
                  </a:cubicBezTo>
                  <a:cubicBezTo>
                    <a:pt x="767823" y="139805"/>
                    <a:pt x="779566" y="151549"/>
                    <a:pt x="790406" y="165098"/>
                  </a:cubicBezTo>
                  <a:cubicBezTo>
                    <a:pt x="796730" y="172325"/>
                    <a:pt x="806666" y="175035"/>
                    <a:pt x="815699" y="171422"/>
                  </a:cubicBezTo>
                  <a:lnTo>
                    <a:pt x="860865" y="152452"/>
                  </a:lnTo>
                  <a:lnTo>
                    <a:pt x="892482" y="228331"/>
                  </a:lnTo>
                  <a:lnTo>
                    <a:pt x="847315" y="246397"/>
                  </a:lnTo>
                  <a:cubicBezTo>
                    <a:pt x="838282" y="250011"/>
                    <a:pt x="832863" y="259044"/>
                    <a:pt x="833766" y="268980"/>
                  </a:cubicBezTo>
                  <a:cubicBezTo>
                    <a:pt x="835572" y="285241"/>
                    <a:pt x="835572" y="302403"/>
                    <a:pt x="833766" y="319567"/>
                  </a:cubicBezTo>
                  <a:cubicBezTo>
                    <a:pt x="832863" y="329503"/>
                    <a:pt x="838282" y="338536"/>
                    <a:pt x="847315" y="342150"/>
                  </a:cubicBezTo>
                  <a:lnTo>
                    <a:pt x="892482" y="361119"/>
                  </a:lnTo>
                  <a:lnTo>
                    <a:pt x="861768" y="43699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7D9D83DE-D854-C513-6F5F-EBFA0FDF5BFE}"/>
                </a:ext>
              </a:extLst>
            </p:cNvPr>
            <p:cNvSpPr/>
            <p:nvPr/>
          </p:nvSpPr>
          <p:spPr>
            <a:xfrm>
              <a:off x="10632408" y="4081957"/>
              <a:ext cx="406494" cy="406494"/>
            </a:xfrm>
            <a:custGeom>
              <a:avLst/>
              <a:gdLst>
                <a:gd name="connsiteX0" fmla="*/ 203247 w 406494"/>
                <a:gd name="connsiteY0" fmla="*/ 0 h 406494"/>
                <a:gd name="connsiteX1" fmla="*/ 0 w 406494"/>
                <a:gd name="connsiteY1" fmla="*/ 203247 h 406494"/>
                <a:gd name="connsiteX2" fmla="*/ 203247 w 406494"/>
                <a:gd name="connsiteY2" fmla="*/ 406495 h 406494"/>
                <a:gd name="connsiteX3" fmla="*/ 406495 w 406494"/>
                <a:gd name="connsiteY3" fmla="*/ 203247 h 406494"/>
                <a:gd name="connsiteX4" fmla="*/ 203247 w 406494"/>
                <a:gd name="connsiteY4" fmla="*/ 0 h 406494"/>
                <a:gd name="connsiteX5" fmla="*/ 303516 w 406494"/>
                <a:gd name="connsiteY5" fmla="*/ 348682 h 406494"/>
                <a:gd name="connsiteX6" fmla="*/ 290870 w 406494"/>
                <a:gd name="connsiteY6" fmla="*/ 326099 h 406494"/>
                <a:gd name="connsiteX7" fmla="*/ 272803 w 406494"/>
                <a:gd name="connsiteY7" fmla="*/ 321582 h 406494"/>
                <a:gd name="connsiteX8" fmla="*/ 268287 w 406494"/>
                <a:gd name="connsiteY8" fmla="*/ 339649 h 406494"/>
                <a:gd name="connsiteX9" fmla="*/ 280933 w 406494"/>
                <a:gd name="connsiteY9" fmla="*/ 362232 h 406494"/>
                <a:gd name="connsiteX10" fmla="*/ 218604 w 406494"/>
                <a:gd name="connsiteY10" fmla="*/ 379395 h 406494"/>
                <a:gd name="connsiteX11" fmla="*/ 218604 w 406494"/>
                <a:gd name="connsiteY11" fmla="*/ 353198 h 406494"/>
                <a:gd name="connsiteX12" fmla="*/ 205054 w 406494"/>
                <a:gd name="connsiteY12" fmla="*/ 339649 h 406494"/>
                <a:gd name="connsiteX13" fmla="*/ 191504 w 406494"/>
                <a:gd name="connsiteY13" fmla="*/ 353198 h 406494"/>
                <a:gd name="connsiteX14" fmla="*/ 191504 w 406494"/>
                <a:gd name="connsiteY14" fmla="*/ 379395 h 406494"/>
                <a:gd name="connsiteX15" fmla="*/ 129175 w 406494"/>
                <a:gd name="connsiteY15" fmla="*/ 362232 h 406494"/>
                <a:gd name="connsiteX16" fmla="*/ 141822 w 406494"/>
                <a:gd name="connsiteY16" fmla="*/ 339649 h 406494"/>
                <a:gd name="connsiteX17" fmla="*/ 137305 w 406494"/>
                <a:gd name="connsiteY17" fmla="*/ 321582 h 406494"/>
                <a:gd name="connsiteX18" fmla="*/ 119239 w 406494"/>
                <a:gd name="connsiteY18" fmla="*/ 326099 h 406494"/>
                <a:gd name="connsiteX19" fmla="*/ 103882 w 406494"/>
                <a:gd name="connsiteY19" fmla="*/ 348682 h 406494"/>
                <a:gd name="connsiteX20" fmla="*/ 57813 w 406494"/>
                <a:gd name="connsiteY20" fmla="*/ 302613 h 406494"/>
                <a:gd name="connsiteX21" fmla="*/ 80396 w 406494"/>
                <a:gd name="connsiteY21" fmla="*/ 289966 h 406494"/>
                <a:gd name="connsiteX22" fmla="*/ 84912 w 406494"/>
                <a:gd name="connsiteY22" fmla="*/ 271900 h 406494"/>
                <a:gd name="connsiteX23" fmla="*/ 66846 w 406494"/>
                <a:gd name="connsiteY23" fmla="*/ 267383 h 406494"/>
                <a:gd name="connsiteX24" fmla="*/ 44263 w 406494"/>
                <a:gd name="connsiteY24" fmla="*/ 280030 h 406494"/>
                <a:gd name="connsiteX25" fmla="*/ 27100 w 406494"/>
                <a:gd name="connsiteY25" fmla="*/ 217700 h 406494"/>
                <a:gd name="connsiteX26" fmla="*/ 53296 w 406494"/>
                <a:gd name="connsiteY26" fmla="*/ 217700 h 406494"/>
                <a:gd name="connsiteX27" fmla="*/ 66846 w 406494"/>
                <a:gd name="connsiteY27" fmla="*/ 204150 h 406494"/>
                <a:gd name="connsiteX28" fmla="*/ 53296 w 406494"/>
                <a:gd name="connsiteY28" fmla="*/ 190601 h 406494"/>
                <a:gd name="connsiteX29" fmla="*/ 27100 w 406494"/>
                <a:gd name="connsiteY29" fmla="*/ 190601 h 406494"/>
                <a:gd name="connsiteX30" fmla="*/ 44263 w 406494"/>
                <a:gd name="connsiteY30" fmla="*/ 128271 h 406494"/>
                <a:gd name="connsiteX31" fmla="*/ 66846 w 406494"/>
                <a:gd name="connsiteY31" fmla="*/ 140918 h 406494"/>
                <a:gd name="connsiteX32" fmla="*/ 73169 w 406494"/>
                <a:gd name="connsiteY32" fmla="*/ 142725 h 406494"/>
                <a:gd name="connsiteX33" fmla="*/ 84912 w 406494"/>
                <a:gd name="connsiteY33" fmla="*/ 135498 h 406494"/>
                <a:gd name="connsiteX34" fmla="*/ 80396 w 406494"/>
                <a:gd name="connsiteY34" fmla="*/ 117432 h 406494"/>
                <a:gd name="connsiteX35" fmla="*/ 57813 w 406494"/>
                <a:gd name="connsiteY35" fmla="*/ 104785 h 406494"/>
                <a:gd name="connsiteX36" fmla="*/ 103882 w 406494"/>
                <a:gd name="connsiteY36" fmla="*/ 58716 h 406494"/>
                <a:gd name="connsiteX37" fmla="*/ 116529 w 406494"/>
                <a:gd name="connsiteY37" fmla="*/ 81299 h 406494"/>
                <a:gd name="connsiteX38" fmla="*/ 128272 w 406494"/>
                <a:gd name="connsiteY38" fmla="*/ 88525 h 406494"/>
                <a:gd name="connsiteX39" fmla="*/ 134595 w 406494"/>
                <a:gd name="connsiteY39" fmla="*/ 86719 h 406494"/>
                <a:gd name="connsiteX40" fmla="*/ 139112 w 406494"/>
                <a:gd name="connsiteY40" fmla="*/ 68652 h 406494"/>
                <a:gd name="connsiteX41" fmla="*/ 126465 w 406494"/>
                <a:gd name="connsiteY41" fmla="*/ 46069 h 406494"/>
                <a:gd name="connsiteX42" fmla="*/ 188794 w 406494"/>
                <a:gd name="connsiteY42" fmla="*/ 28906 h 406494"/>
                <a:gd name="connsiteX43" fmla="*/ 188794 w 406494"/>
                <a:gd name="connsiteY43" fmla="*/ 55102 h 406494"/>
                <a:gd name="connsiteX44" fmla="*/ 202344 w 406494"/>
                <a:gd name="connsiteY44" fmla="*/ 68652 h 406494"/>
                <a:gd name="connsiteX45" fmla="*/ 215894 w 406494"/>
                <a:gd name="connsiteY45" fmla="*/ 55102 h 406494"/>
                <a:gd name="connsiteX46" fmla="*/ 215894 w 406494"/>
                <a:gd name="connsiteY46" fmla="*/ 28906 h 406494"/>
                <a:gd name="connsiteX47" fmla="*/ 278223 w 406494"/>
                <a:gd name="connsiteY47" fmla="*/ 46069 h 406494"/>
                <a:gd name="connsiteX48" fmla="*/ 265577 w 406494"/>
                <a:gd name="connsiteY48" fmla="*/ 68652 h 406494"/>
                <a:gd name="connsiteX49" fmla="*/ 270093 w 406494"/>
                <a:gd name="connsiteY49" fmla="*/ 86719 h 406494"/>
                <a:gd name="connsiteX50" fmla="*/ 276416 w 406494"/>
                <a:gd name="connsiteY50" fmla="*/ 88525 h 406494"/>
                <a:gd name="connsiteX51" fmla="*/ 288160 w 406494"/>
                <a:gd name="connsiteY51" fmla="*/ 81299 h 406494"/>
                <a:gd name="connsiteX52" fmla="*/ 300806 w 406494"/>
                <a:gd name="connsiteY52" fmla="*/ 58716 h 406494"/>
                <a:gd name="connsiteX53" fmla="*/ 346876 w 406494"/>
                <a:gd name="connsiteY53" fmla="*/ 104785 h 406494"/>
                <a:gd name="connsiteX54" fmla="*/ 324293 w 406494"/>
                <a:gd name="connsiteY54" fmla="*/ 117432 h 406494"/>
                <a:gd name="connsiteX55" fmla="*/ 319776 w 406494"/>
                <a:gd name="connsiteY55" fmla="*/ 135498 h 406494"/>
                <a:gd name="connsiteX56" fmla="*/ 331519 w 406494"/>
                <a:gd name="connsiteY56" fmla="*/ 142725 h 406494"/>
                <a:gd name="connsiteX57" fmla="*/ 337842 w 406494"/>
                <a:gd name="connsiteY57" fmla="*/ 140918 h 406494"/>
                <a:gd name="connsiteX58" fmla="*/ 360425 w 406494"/>
                <a:gd name="connsiteY58" fmla="*/ 128271 h 406494"/>
                <a:gd name="connsiteX59" fmla="*/ 377588 w 406494"/>
                <a:gd name="connsiteY59" fmla="*/ 190601 h 406494"/>
                <a:gd name="connsiteX60" fmla="*/ 351392 w 406494"/>
                <a:gd name="connsiteY60" fmla="*/ 190601 h 406494"/>
                <a:gd name="connsiteX61" fmla="*/ 337842 w 406494"/>
                <a:gd name="connsiteY61" fmla="*/ 204150 h 406494"/>
                <a:gd name="connsiteX62" fmla="*/ 351392 w 406494"/>
                <a:gd name="connsiteY62" fmla="*/ 217700 h 406494"/>
                <a:gd name="connsiteX63" fmla="*/ 377588 w 406494"/>
                <a:gd name="connsiteY63" fmla="*/ 217700 h 406494"/>
                <a:gd name="connsiteX64" fmla="*/ 360425 w 406494"/>
                <a:gd name="connsiteY64" fmla="*/ 280030 h 406494"/>
                <a:gd name="connsiteX65" fmla="*/ 337842 w 406494"/>
                <a:gd name="connsiteY65" fmla="*/ 267383 h 406494"/>
                <a:gd name="connsiteX66" fmla="*/ 319776 w 406494"/>
                <a:gd name="connsiteY66" fmla="*/ 271900 h 406494"/>
                <a:gd name="connsiteX67" fmla="*/ 324293 w 406494"/>
                <a:gd name="connsiteY67" fmla="*/ 289966 h 406494"/>
                <a:gd name="connsiteX68" fmla="*/ 346876 w 406494"/>
                <a:gd name="connsiteY68" fmla="*/ 302613 h 406494"/>
                <a:gd name="connsiteX69" fmla="*/ 303516 w 406494"/>
                <a:gd name="connsiteY69" fmla="*/ 348682 h 406494"/>
                <a:gd name="connsiteX70" fmla="*/ 303516 w 406494"/>
                <a:gd name="connsiteY70" fmla="*/ 348682 h 40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06494" h="406494">
                  <a:moveTo>
                    <a:pt x="203247" y="0"/>
                  </a:moveTo>
                  <a:cubicBezTo>
                    <a:pt x="91235" y="0"/>
                    <a:pt x="0" y="91235"/>
                    <a:pt x="0" y="203247"/>
                  </a:cubicBezTo>
                  <a:cubicBezTo>
                    <a:pt x="0" y="315259"/>
                    <a:pt x="91235" y="406495"/>
                    <a:pt x="203247" y="406495"/>
                  </a:cubicBezTo>
                  <a:cubicBezTo>
                    <a:pt x="315259" y="406495"/>
                    <a:pt x="406495" y="315259"/>
                    <a:pt x="406495" y="203247"/>
                  </a:cubicBezTo>
                  <a:cubicBezTo>
                    <a:pt x="406495" y="91235"/>
                    <a:pt x="316163" y="0"/>
                    <a:pt x="203247" y="0"/>
                  </a:cubicBezTo>
                  <a:close/>
                  <a:moveTo>
                    <a:pt x="303516" y="348682"/>
                  </a:moveTo>
                  <a:lnTo>
                    <a:pt x="290870" y="326099"/>
                  </a:lnTo>
                  <a:cubicBezTo>
                    <a:pt x="287256" y="319775"/>
                    <a:pt x="279127" y="317066"/>
                    <a:pt x="272803" y="321582"/>
                  </a:cubicBezTo>
                  <a:cubicBezTo>
                    <a:pt x="266480" y="325196"/>
                    <a:pt x="263770" y="333325"/>
                    <a:pt x="268287" y="339649"/>
                  </a:cubicBezTo>
                  <a:lnTo>
                    <a:pt x="280933" y="362232"/>
                  </a:lnTo>
                  <a:cubicBezTo>
                    <a:pt x="261963" y="371265"/>
                    <a:pt x="240283" y="377588"/>
                    <a:pt x="218604" y="379395"/>
                  </a:cubicBezTo>
                  <a:lnTo>
                    <a:pt x="218604" y="353198"/>
                  </a:lnTo>
                  <a:cubicBezTo>
                    <a:pt x="218604" y="345972"/>
                    <a:pt x="212281" y="339649"/>
                    <a:pt x="205054" y="339649"/>
                  </a:cubicBezTo>
                  <a:cubicBezTo>
                    <a:pt x="197828" y="339649"/>
                    <a:pt x="191504" y="345972"/>
                    <a:pt x="191504" y="353198"/>
                  </a:cubicBezTo>
                  <a:lnTo>
                    <a:pt x="191504" y="379395"/>
                  </a:lnTo>
                  <a:cubicBezTo>
                    <a:pt x="168921" y="377588"/>
                    <a:pt x="148145" y="372168"/>
                    <a:pt x="129175" y="362232"/>
                  </a:cubicBezTo>
                  <a:lnTo>
                    <a:pt x="141822" y="339649"/>
                  </a:lnTo>
                  <a:cubicBezTo>
                    <a:pt x="145435" y="333325"/>
                    <a:pt x="143628" y="325196"/>
                    <a:pt x="137305" y="321582"/>
                  </a:cubicBezTo>
                  <a:cubicBezTo>
                    <a:pt x="130982" y="317969"/>
                    <a:pt x="122852" y="319775"/>
                    <a:pt x="119239" y="326099"/>
                  </a:cubicBezTo>
                  <a:lnTo>
                    <a:pt x="103882" y="348682"/>
                  </a:lnTo>
                  <a:cubicBezTo>
                    <a:pt x="85816" y="336035"/>
                    <a:pt x="70459" y="320679"/>
                    <a:pt x="57813" y="302613"/>
                  </a:cubicBezTo>
                  <a:lnTo>
                    <a:pt x="80396" y="289966"/>
                  </a:lnTo>
                  <a:cubicBezTo>
                    <a:pt x="86719" y="286352"/>
                    <a:pt x="89429" y="278223"/>
                    <a:pt x="84912" y="271900"/>
                  </a:cubicBezTo>
                  <a:cubicBezTo>
                    <a:pt x="81299" y="265576"/>
                    <a:pt x="73169" y="262866"/>
                    <a:pt x="66846" y="267383"/>
                  </a:cubicBezTo>
                  <a:lnTo>
                    <a:pt x="44263" y="280030"/>
                  </a:lnTo>
                  <a:cubicBezTo>
                    <a:pt x="35230" y="261060"/>
                    <a:pt x="28906" y="239380"/>
                    <a:pt x="27100" y="217700"/>
                  </a:cubicBezTo>
                  <a:lnTo>
                    <a:pt x="53296" y="217700"/>
                  </a:lnTo>
                  <a:cubicBezTo>
                    <a:pt x="60523" y="217700"/>
                    <a:pt x="66846" y="211377"/>
                    <a:pt x="66846" y="204150"/>
                  </a:cubicBezTo>
                  <a:cubicBezTo>
                    <a:pt x="66846" y="196924"/>
                    <a:pt x="60523" y="190601"/>
                    <a:pt x="53296" y="190601"/>
                  </a:cubicBezTo>
                  <a:lnTo>
                    <a:pt x="27100" y="190601"/>
                  </a:lnTo>
                  <a:cubicBezTo>
                    <a:pt x="28906" y="168018"/>
                    <a:pt x="34326" y="147241"/>
                    <a:pt x="44263" y="128271"/>
                  </a:cubicBezTo>
                  <a:lnTo>
                    <a:pt x="66846" y="140918"/>
                  </a:lnTo>
                  <a:cubicBezTo>
                    <a:pt x="68652" y="141821"/>
                    <a:pt x="71363" y="142725"/>
                    <a:pt x="73169" y="142725"/>
                  </a:cubicBezTo>
                  <a:cubicBezTo>
                    <a:pt x="77685" y="142725"/>
                    <a:pt x="82202" y="140015"/>
                    <a:pt x="84912" y="135498"/>
                  </a:cubicBezTo>
                  <a:cubicBezTo>
                    <a:pt x="88525" y="129175"/>
                    <a:pt x="86719" y="121045"/>
                    <a:pt x="80396" y="117432"/>
                  </a:cubicBezTo>
                  <a:lnTo>
                    <a:pt x="57813" y="104785"/>
                  </a:lnTo>
                  <a:cubicBezTo>
                    <a:pt x="70459" y="86719"/>
                    <a:pt x="85816" y="71362"/>
                    <a:pt x="103882" y="58716"/>
                  </a:cubicBezTo>
                  <a:lnTo>
                    <a:pt x="116529" y="81299"/>
                  </a:lnTo>
                  <a:cubicBezTo>
                    <a:pt x="119239" y="85816"/>
                    <a:pt x="123755" y="88525"/>
                    <a:pt x="128272" y="88525"/>
                  </a:cubicBezTo>
                  <a:cubicBezTo>
                    <a:pt x="130982" y="88525"/>
                    <a:pt x="132788" y="87622"/>
                    <a:pt x="134595" y="86719"/>
                  </a:cubicBezTo>
                  <a:cubicBezTo>
                    <a:pt x="140918" y="83105"/>
                    <a:pt x="143628" y="74976"/>
                    <a:pt x="139112" y="68652"/>
                  </a:cubicBezTo>
                  <a:lnTo>
                    <a:pt x="126465" y="46069"/>
                  </a:lnTo>
                  <a:cubicBezTo>
                    <a:pt x="145435" y="37036"/>
                    <a:pt x="167114" y="30713"/>
                    <a:pt x="188794" y="28906"/>
                  </a:cubicBezTo>
                  <a:lnTo>
                    <a:pt x="188794" y="55102"/>
                  </a:lnTo>
                  <a:cubicBezTo>
                    <a:pt x="188794" y="62329"/>
                    <a:pt x="195117" y="68652"/>
                    <a:pt x="202344" y="68652"/>
                  </a:cubicBezTo>
                  <a:cubicBezTo>
                    <a:pt x="209571" y="68652"/>
                    <a:pt x="215894" y="62329"/>
                    <a:pt x="215894" y="55102"/>
                  </a:cubicBezTo>
                  <a:lnTo>
                    <a:pt x="215894" y="28906"/>
                  </a:lnTo>
                  <a:cubicBezTo>
                    <a:pt x="238477" y="30713"/>
                    <a:pt x="259253" y="36133"/>
                    <a:pt x="278223" y="46069"/>
                  </a:cubicBezTo>
                  <a:lnTo>
                    <a:pt x="265577" y="68652"/>
                  </a:lnTo>
                  <a:cubicBezTo>
                    <a:pt x="261963" y="74976"/>
                    <a:pt x="263770" y="83105"/>
                    <a:pt x="270093" y="86719"/>
                  </a:cubicBezTo>
                  <a:cubicBezTo>
                    <a:pt x="271900" y="87622"/>
                    <a:pt x="274610" y="88525"/>
                    <a:pt x="276416" y="88525"/>
                  </a:cubicBezTo>
                  <a:cubicBezTo>
                    <a:pt x="280933" y="88525"/>
                    <a:pt x="285449" y="85816"/>
                    <a:pt x="288160" y="81299"/>
                  </a:cubicBezTo>
                  <a:lnTo>
                    <a:pt x="300806" y="58716"/>
                  </a:lnTo>
                  <a:cubicBezTo>
                    <a:pt x="318872" y="71362"/>
                    <a:pt x="334229" y="86719"/>
                    <a:pt x="346876" y="104785"/>
                  </a:cubicBezTo>
                  <a:lnTo>
                    <a:pt x="324293" y="117432"/>
                  </a:lnTo>
                  <a:cubicBezTo>
                    <a:pt x="317969" y="121045"/>
                    <a:pt x="315259" y="129175"/>
                    <a:pt x="319776" y="135498"/>
                  </a:cubicBezTo>
                  <a:cubicBezTo>
                    <a:pt x="322486" y="140015"/>
                    <a:pt x="327002" y="142725"/>
                    <a:pt x="331519" y="142725"/>
                  </a:cubicBezTo>
                  <a:cubicBezTo>
                    <a:pt x="334229" y="142725"/>
                    <a:pt x="336036" y="141821"/>
                    <a:pt x="337842" y="140918"/>
                  </a:cubicBezTo>
                  <a:lnTo>
                    <a:pt x="360425" y="128271"/>
                  </a:lnTo>
                  <a:cubicBezTo>
                    <a:pt x="369459" y="147241"/>
                    <a:pt x="375782" y="168921"/>
                    <a:pt x="377588" y="190601"/>
                  </a:cubicBezTo>
                  <a:lnTo>
                    <a:pt x="351392" y="190601"/>
                  </a:lnTo>
                  <a:cubicBezTo>
                    <a:pt x="344165" y="190601"/>
                    <a:pt x="337842" y="196924"/>
                    <a:pt x="337842" y="204150"/>
                  </a:cubicBezTo>
                  <a:cubicBezTo>
                    <a:pt x="337842" y="211377"/>
                    <a:pt x="344165" y="217700"/>
                    <a:pt x="351392" y="217700"/>
                  </a:cubicBezTo>
                  <a:lnTo>
                    <a:pt x="377588" y="217700"/>
                  </a:lnTo>
                  <a:cubicBezTo>
                    <a:pt x="375782" y="240283"/>
                    <a:pt x="370362" y="261060"/>
                    <a:pt x="360425" y="280030"/>
                  </a:cubicBezTo>
                  <a:lnTo>
                    <a:pt x="337842" y="267383"/>
                  </a:lnTo>
                  <a:cubicBezTo>
                    <a:pt x="331519" y="263769"/>
                    <a:pt x="323389" y="265576"/>
                    <a:pt x="319776" y="271900"/>
                  </a:cubicBezTo>
                  <a:cubicBezTo>
                    <a:pt x="316163" y="278223"/>
                    <a:pt x="317969" y="286352"/>
                    <a:pt x="324293" y="289966"/>
                  </a:cubicBezTo>
                  <a:lnTo>
                    <a:pt x="346876" y="302613"/>
                  </a:lnTo>
                  <a:cubicBezTo>
                    <a:pt x="336939" y="320679"/>
                    <a:pt x="320679" y="336035"/>
                    <a:pt x="303516" y="348682"/>
                  </a:cubicBezTo>
                  <a:lnTo>
                    <a:pt x="303516" y="348682"/>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9F8CAC75-E57D-1F28-4F21-62363BAD567D}"/>
                </a:ext>
              </a:extLst>
            </p:cNvPr>
            <p:cNvSpPr/>
            <p:nvPr/>
          </p:nvSpPr>
          <p:spPr>
            <a:xfrm>
              <a:off x="10799522" y="4177709"/>
              <a:ext cx="88977" cy="159888"/>
            </a:xfrm>
            <a:custGeom>
              <a:avLst/>
              <a:gdLst>
                <a:gd name="connsiteX0" fmla="*/ 69556 w 88977"/>
                <a:gd name="connsiteY0" fmla="*/ 121948 h 159888"/>
                <a:gd name="connsiteX1" fmla="*/ 72266 w 88977"/>
                <a:gd name="connsiteY1" fmla="*/ 108399 h 159888"/>
                <a:gd name="connsiteX2" fmla="*/ 49683 w 88977"/>
                <a:gd name="connsiteY2" fmla="*/ 74976 h 159888"/>
                <a:gd name="connsiteX3" fmla="*/ 49683 w 88977"/>
                <a:gd name="connsiteY3" fmla="*/ 13550 h 159888"/>
                <a:gd name="connsiteX4" fmla="*/ 36133 w 88977"/>
                <a:gd name="connsiteY4" fmla="*/ 0 h 159888"/>
                <a:gd name="connsiteX5" fmla="*/ 22583 w 88977"/>
                <a:gd name="connsiteY5" fmla="*/ 13550 h 159888"/>
                <a:gd name="connsiteX6" fmla="*/ 22583 w 88977"/>
                <a:gd name="connsiteY6" fmla="*/ 74976 h 159888"/>
                <a:gd name="connsiteX7" fmla="*/ 0 w 88977"/>
                <a:gd name="connsiteY7" fmla="*/ 108399 h 159888"/>
                <a:gd name="connsiteX8" fmla="*/ 36133 w 88977"/>
                <a:gd name="connsiteY8" fmla="*/ 144531 h 159888"/>
                <a:gd name="connsiteX9" fmla="*/ 50586 w 88977"/>
                <a:gd name="connsiteY9" fmla="*/ 141822 h 159888"/>
                <a:gd name="connsiteX10" fmla="*/ 65039 w 88977"/>
                <a:gd name="connsiteY10" fmla="*/ 156275 h 159888"/>
                <a:gd name="connsiteX11" fmla="*/ 74976 w 88977"/>
                <a:gd name="connsiteY11" fmla="*/ 159888 h 159888"/>
                <a:gd name="connsiteX12" fmla="*/ 84912 w 88977"/>
                <a:gd name="connsiteY12" fmla="*/ 156275 h 159888"/>
                <a:gd name="connsiteX13" fmla="*/ 84912 w 88977"/>
                <a:gd name="connsiteY13" fmla="*/ 137305 h 159888"/>
                <a:gd name="connsiteX14" fmla="*/ 69556 w 88977"/>
                <a:gd name="connsiteY14" fmla="*/ 121948 h 159888"/>
                <a:gd name="connsiteX15" fmla="*/ 27100 w 88977"/>
                <a:gd name="connsiteY15" fmla="*/ 107495 h 159888"/>
                <a:gd name="connsiteX16" fmla="*/ 36133 w 88977"/>
                <a:gd name="connsiteY16" fmla="*/ 98462 h 159888"/>
                <a:gd name="connsiteX17" fmla="*/ 45166 w 88977"/>
                <a:gd name="connsiteY17" fmla="*/ 107495 h 159888"/>
                <a:gd name="connsiteX18" fmla="*/ 36133 w 88977"/>
                <a:gd name="connsiteY18" fmla="*/ 116529 h 159888"/>
                <a:gd name="connsiteX19" fmla="*/ 27100 w 88977"/>
                <a:gd name="connsiteY19" fmla="*/ 107495 h 159888"/>
                <a:gd name="connsiteX20" fmla="*/ 27100 w 88977"/>
                <a:gd name="connsiteY20" fmla="*/ 107495 h 15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8977" h="159888">
                  <a:moveTo>
                    <a:pt x="69556" y="121948"/>
                  </a:moveTo>
                  <a:cubicBezTo>
                    <a:pt x="71363" y="117432"/>
                    <a:pt x="72266" y="112915"/>
                    <a:pt x="72266" y="108399"/>
                  </a:cubicBezTo>
                  <a:cubicBezTo>
                    <a:pt x="72266" y="93042"/>
                    <a:pt x="63233" y="80396"/>
                    <a:pt x="49683" y="74976"/>
                  </a:cubicBezTo>
                  <a:lnTo>
                    <a:pt x="49683" y="13550"/>
                  </a:lnTo>
                  <a:cubicBezTo>
                    <a:pt x="49683" y="6323"/>
                    <a:pt x="43359" y="0"/>
                    <a:pt x="36133" y="0"/>
                  </a:cubicBezTo>
                  <a:cubicBezTo>
                    <a:pt x="28906" y="0"/>
                    <a:pt x="22583" y="6323"/>
                    <a:pt x="22583" y="13550"/>
                  </a:cubicBezTo>
                  <a:lnTo>
                    <a:pt x="22583" y="74976"/>
                  </a:lnTo>
                  <a:cubicBezTo>
                    <a:pt x="9033" y="80396"/>
                    <a:pt x="0" y="93042"/>
                    <a:pt x="0" y="108399"/>
                  </a:cubicBezTo>
                  <a:cubicBezTo>
                    <a:pt x="0" y="128272"/>
                    <a:pt x="16260" y="144531"/>
                    <a:pt x="36133" y="144531"/>
                  </a:cubicBezTo>
                  <a:cubicBezTo>
                    <a:pt x="41553" y="144531"/>
                    <a:pt x="46069" y="143628"/>
                    <a:pt x="50586" y="141822"/>
                  </a:cubicBezTo>
                  <a:lnTo>
                    <a:pt x="65039" y="156275"/>
                  </a:lnTo>
                  <a:cubicBezTo>
                    <a:pt x="67749" y="158984"/>
                    <a:pt x="71363" y="159888"/>
                    <a:pt x="74976" y="159888"/>
                  </a:cubicBezTo>
                  <a:cubicBezTo>
                    <a:pt x="78589" y="159888"/>
                    <a:pt x="82202" y="158984"/>
                    <a:pt x="84912" y="156275"/>
                  </a:cubicBezTo>
                  <a:cubicBezTo>
                    <a:pt x="90332" y="150855"/>
                    <a:pt x="90332" y="142725"/>
                    <a:pt x="84912" y="137305"/>
                  </a:cubicBezTo>
                  <a:lnTo>
                    <a:pt x="69556" y="121948"/>
                  </a:lnTo>
                  <a:close/>
                  <a:moveTo>
                    <a:pt x="27100" y="107495"/>
                  </a:moveTo>
                  <a:cubicBezTo>
                    <a:pt x="27100" y="102075"/>
                    <a:pt x="30713" y="98462"/>
                    <a:pt x="36133" y="98462"/>
                  </a:cubicBezTo>
                  <a:cubicBezTo>
                    <a:pt x="41553" y="98462"/>
                    <a:pt x="45166" y="102075"/>
                    <a:pt x="45166" y="107495"/>
                  </a:cubicBezTo>
                  <a:cubicBezTo>
                    <a:pt x="45166" y="112915"/>
                    <a:pt x="41553" y="116529"/>
                    <a:pt x="36133" y="116529"/>
                  </a:cubicBezTo>
                  <a:cubicBezTo>
                    <a:pt x="30713" y="116529"/>
                    <a:pt x="27100" y="112915"/>
                    <a:pt x="27100" y="107495"/>
                  </a:cubicBezTo>
                  <a:lnTo>
                    <a:pt x="27100" y="107495"/>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78" name="Group 77">
            <a:extLst>
              <a:ext uri="{FF2B5EF4-FFF2-40B4-BE49-F238E27FC236}">
                <a16:creationId xmlns:a16="http://schemas.microsoft.com/office/drawing/2014/main" id="{4606684A-491B-F699-6A7D-15C96EEFDE0D}"/>
              </a:ext>
            </a:extLst>
          </p:cNvPr>
          <p:cNvGrpSpPr/>
          <p:nvPr/>
        </p:nvGrpSpPr>
        <p:grpSpPr>
          <a:xfrm>
            <a:off x="668363" y="4068082"/>
            <a:ext cx="710589" cy="509102"/>
            <a:chOff x="3454400" y="159975"/>
            <a:chExt cx="4578885" cy="3280548"/>
          </a:xfrm>
          <a:solidFill>
            <a:srgbClr val="53A67A"/>
          </a:solidFill>
        </p:grpSpPr>
        <p:sp>
          <p:nvSpPr>
            <p:cNvPr id="79" name="Freeform 78">
              <a:extLst>
                <a:ext uri="{FF2B5EF4-FFF2-40B4-BE49-F238E27FC236}">
                  <a16:creationId xmlns:a16="http://schemas.microsoft.com/office/drawing/2014/main" id="{8C11E0AD-0B08-83BE-55C5-0F4B5BBE5446}"/>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31616FFC-DE36-0EA1-5126-751669897EC3}"/>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01B41696-4541-BC91-17E8-2F5584F295F9}"/>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83D836B5-867B-7DFA-A93E-29669D92FE7A}"/>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CBE89196-C831-9A42-87A6-3DB33214012F}"/>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702EC5CE-716A-1411-610D-47897F2BEAF9}"/>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2B32CB58-CCA8-2C97-B1E9-020079A653CD}"/>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89" name="Graphic 2">
            <a:extLst>
              <a:ext uri="{FF2B5EF4-FFF2-40B4-BE49-F238E27FC236}">
                <a16:creationId xmlns:a16="http://schemas.microsoft.com/office/drawing/2014/main" id="{7EC72FC5-E48D-09AA-3910-4AC42763ACC0}"/>
              </a:ext>
            </a:extLst>
          </p:cNvPr>
          <p:cNvGrpSpPr/>
          <p:nvPr/>
        </p:nvGrpSpPr>
        <p:grpSpPr>
          <a:xfrm>
            <a:off x="713716" y="5771183"/>
            <a:ext cx="619882" cy="619273"/>
            <a:chOff x="10376768" y="2334933"/>
            <a:chExt cx="920484" cy="919581"/>
          </a:xfrm>
          <a:solidFill>
            <a:srgbClr val="94C47F"/>
          </a:solidFill>
        </p:grpSpPr>
        <p:sp>
          <p:nvSpPr>
            <p:cNvPr id="90" name="Freeform 89">
              <a:extLst>
                <a:ext uri="{FF2B5EF4-FFF2-40B4-BE49-F238E27FC236}">
                  <a16:creationId xmlns:a16="http://schemas.microsoft.com/office/drawing/2014/main" id="{E19D6ED5-2960-FE7A-5D88-F6B5A1BF0CD9}"/>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665E0B2F-0765-DDAA-B53C-773140D604B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94" name="Freeform 93">
            <a:extLst>
              <a:ext uri="{FF2B5EF4-FFF2-40B4-BE49-F238E27FC236}">
                <a16:creationId xmlns:a16="http://schemas.microsoft.com/office/drawing/2014/main" id="{80A89E66-C876-5F01-C2A8-A8800D4273AE}"/>
              </a:ext>
            </a:extLst>
          </p:cNvPr>
          <p:cNvSpPr/>
          <p:nvPr/>
        </p:nvSpPr>
        <p:spPr>
          <a:xfrm rot="14959195" flipH="1">
            <a:off x="7572639" y="123453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cxnSp>
        <p:nvCxnSpPr>
          <p:cNvPr id="97" name="Straight Connector 96">
            <a:extLst>
              <a:ext uri="{FF2B5EF4-FFF2-40B4-BE49-F238E27FC236}">
                <a16:creationId xmlns:a16="http://schemas.microsoft.com/office/drawing/2014/main" id="{D6D7CBC9-69B8-AB29-24EA-CE21ACF7B6DC}"/>
              </a:ext>
            </a:extLst>
          </p:cNvPr>
          <p:cNvCxnSpPr>
            <a:cxnSpLocks/>
          </p:cNvCxnSpPr>
          <p:nvPr/>
        </p:nvCxnSpPr>
        <p:spPr>
          <a:xfrm>
            <a:off x="0" y="1612718"/>
            <a:ext cx="7375161"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98" name="Textfeld 3">
            <a:extLst>
              <a:ext uri="{FF2B5EF4-FFF2-40B4-BE49-F238E27FC236}">
                <a16:creationId xmlns:a16="http://schemas.microsoft.com/office/drawing/2014/main" id="{3688EF8E-FC34-C6FD-7AD4-EE4FB912E7B0}"/>
              </a:ext>
            </a:extLst>
          </p:cNvPr>
          <p:cNvSpPr txBox="1"/>
          <p:nvPr/>
        </p:nvSpPr>
        <p:spPr>
          <a:xfrm>
            <a:off x="513726" y="439475"/>
            <a:ext cx="6459207"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ESG Onboarding </a:t>
            </a:r>
          </a:p>
          <a:p>
            <a:pPr>
              <a:lnSpc>
                <a:spcPts val="3820"/>
              </a:lnSpc>
            </a:pPr>
            <a:r>
              <a:rPr lang="en-US" sz="3600" b="1" dirty="0">
                <a:solidFill>
                  <a:srgbClr val="007772"/>
                </a:solidFill>
                <a:latin typeface="Calibri" panose="020F0502020204030204" pitchFamily="34" charset="0"/>
                <a:cs typeface="Calibri" panose="020F0502020204030204" pitchFamily="34" charset="0"/>
              </a:rPr>
              <a:t>– Kick-Off &amp; Design of Project</a:t>
            </a:r>
          </a:p>
        </p:txBody>
      </p:sp>
      <p:cxnSp>
        <p:nvCxnSpPr>
          <p:cNvPr id="4" name="Straight Connector 3">
            <a:extLst>
              <a:ext uri="{FF2B5EF4-FFF2-40B4-BE49-F238E27FC236}">
                <a16:creationId xmlns:a16="http://schemas.microsoft.com/office/drawing/2014/main" id="{524E6F09-8A0C-AF41-835D-A59D63E81850}"/>
              </a:ext>
            </a:extLst>
          </p:cNvPr>
          <p:cNvCxnSpPr/>
          <p:nvPr/>
        </p:nvCxnSpPr>
        <p:spPr>
          <a:xfrm>
            <a:off x="3189258" y="2065092"/>
            <a:ext cx="0" cy="465655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12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F7106-C4B7-193E-0800-AFD0CA1F6A0D}"/>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468BD84C-4AF0-3D3B-BF97-767D35DB30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A764C968-6461-69E9-C506-FB10555BEECD}"/>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0ABD6D3-D958-BC7B-6E13-7762E150741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BB644A9B-3D2C-874A-CF55-A40E7A745A87}"/>
              </a:ext>
            </a:extLst>
          </p:cNvPr>
          <p:cNvSpPr txBox="1"/>
          <p:nvPr/>
        </p:nvSpPr>
        <p:spPr>
          <a:xfrm>
            <a:off x="462636" y="2143169"/>
            <a:ext cx="7919364" cy="3570208"/>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What is the purpose of the ESG kick-off workshop?</a:t>
            </a:r>
          </a:p>
          <a:p>
            <a:pPr>
              <a:buClr>
                <a:srgbClr val="EEA821"/>
              </a:buClr>
            </a:pPr>
            <a:endParaRPr lang="en-IE" sz="2200" b="1" dirty="0">
              <a:solidFill>
                <a:srgbClr val="379A67"/>
              </a:solidFill>
            </a:endParaRPr>
          </a:p>
          <a:p>
            <a:pPr marL="342900" indent="-342900">
              <a:buClr>
                <a:srgbClr val="62A844"/>
              </a:buClr>
              <a:buFont typeface="Arial" panose="020B0604020202020204" pitchFamily="34" charset="0"/>
              <a:buChar char="•"/>
            </a:pPr>
            <a:r>
              <a:rPr lang="en-IE" sz="2000" dirty="0">
                <a:solidFill>
                  <a:srgbClr val="404040"/>
                </a:solidFill>
              </a:rPr>
              <a:t>The ESG kick-off workshop is the central tool for revealing the status quo of ESG activities within the company—and for systematically clarifying responsibilities, data sources, and next steps.</a:t>
            </a:r>
          </a:p>
          <a:p>
            <a:pPr marL="342900" indent="-342900">
              <a:buClr>
                <a:srgbClr val="62A844"/>
              </a:buClr>
              <a:buFont typeface="Arial" panose="020B0604020202020204" pitchFamily="34" charset="0"/>
              <a:buChar char="•"/>
            </a:pPr>
            <a:r>
              <a:rPr lang="en-IE" sz="2000" dirty="0">
                <a:solidFill>
                  <a:srgbClr val="404040"/>
                </a:solidFill>
              </a:rPr>
              <a:t>It is particularly effective when designed as an interactive format involving relevant departments, roles, and stakeholders.</a:t>
            </a:r>
          </a:p>
          <a:p>
            <a:pPr marL="342900" indent="-342900">
              <a:buClr>
                <a:srgbClr val="62A844"/>
              </a:buClr>
              <a:buFont typeface="Arial" panose="020B0604020202020204" pitchFamily="34" charset="0"/>
              <a:buChar char="•"/>
            </a:pPr>
            <a:r>
              <a:rPr lang="en-IE" sz="2000" dirty="0">
                <a:solidFill>
                  <a:srgbClr val="404040"/>
                </a:solidFill>
              </a:rPr>
              <a:t>A typical workshop lasts one day – compact, practical, and forward-looking.</a:t>
            </a:r>
          </a:p>
          <a:p>
            <a:pPr>
              <a:buClr>
                <a:srgbClr val="EEA821"/>
              </a:buCl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2E38BEB8-9E18-9AE6-C516-A5269BD0AAF3}"/>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Start Workshop</a:t>
            </a:r>
          </a:p>
        </p:txBody>
      </p:sp>
      <p:sp>
        <p:nvSpPr>
          <p:cNvPr id="6" name="Graphic 4">
            <a:extLst>
              <a:ext uri="{FF2B5EF4-FFF2-40B4-BE49-F238E27FC236}">
                <a16:creationId xmlns:a16="http://schemas.microsoft.com/office/drawing/2014/main" id="{B816F76C-A0AD-1271-D03E-F18041B66DC6}"/>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F99C3764-ABCC-7B57-FC8E-FE3CAE583063}"/>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9F8F66-709D-CE07-EE33-0394D7EEC59D}"/>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3735439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DDB2C-EEF7-4775-93EA-C59E6267A9F7}"/>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BD408184-5B5C-A309-AE16-9295EA2379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276F5357-D8A5-18BA-8E34-4BDB1840402F}"/>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DEFBF75-B004-9706-3A35-8E4A95612C4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FE39BBE2-30BB-5D26-FA07-11AA985C7CA2}"/>
              </a:ext>
            </a:extLst>
          </p:cNvPr>
          <p:cNvSpPr txBox="1"/>
          <p:nvPr/>
        </p:nvSpPr>
        <p:spPr>
          <a:xfrm>
            <a:off x="462636" y="2035243"/>
            <a:ext cx="8122564" cy="5217017"/>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Key content of the ESG kick-off workshop</a:t>
            </a:r>
          </a:p>
          <a:p>
            <a:pPr>
              <a:buClr>
                <a:srgbClr val="EEA821"/>
              </a:buClr>
            </a:pPr>
            <a:endParaRPr lang="en-IE" sz="2200" b="1" dirty="0">
              <a:solidFill>
                <a:srgbClr val="379A67"/>
              </a:solidFill>
            </a:endParaRPr>
          </a:p>
          <a:p>
            <a:pPr marL="342900" indent="-342900">
              <a:buClr>
                <a:srgbClr val="62A844"/>
              </a:buClr>
              <a:buFont typeface="Arial" panose="020B0604020202020204" pitchFamily="34" charset="0"/>
              <a:buChar char="•"/>
            </a:pPr>
            <a:r>
              <a:rPr lang="en-IE" sz="2000" b="1" dirty="0">
                <a:solidFill>
                  <a:srgbClr val="404040"/>
                </a:solidFill>
              </a:rPr>
              <a:t>Make existing ESG structures visible </a:t>
            </a:r>
            <a:r>
              <a:rPr lang="en-IE" sz="2000" dirty="0">
                <a:solidFill>
                  <a:srgbClr val="404040"/>
                </a:solidFill>
              </a:rPr>
              <a:t>- What data, initiatives, and responsibilities already exist? Who is responsible? What works?</a:t>
            </a:r>
          </a:p>
          <a:p>
            <a:pPr marL="342900" indent="-342900">
              <a:buClr>
                <a:srgbClr val="62A844"/>
              </a:buClr>
              <a:buFont typeface="Arial" panose="020B0604020202020204" pitchFamily="34" charset="0"/>
              <a:buChar char="•"/>
            </a:pPr>
            <a:r>
              <a:rPr lang="en-IE" sz="2000" b="1" dirty="0">
                <a:solidFill>
                  <a:srgbClr val="404040"/>
                </a:solidFill>
              </a:rPr>
              <a:t>Appoint an ESG core team</a:t>
            </a:r>
          </a:p>
          <a:p>
            <a:pPr marL="342900" indent="-342900">
              <a:buClr>
                <a:srgbClr val="62A844"/>
              </a:buClr>
              <a:buFont typeface="Arial" panose="020B0604020202020204" pitchFamily="34" charset="0"/>
              <a:buChar char="•"/>
            </a:pPr>
            <a:r>
              <a:rPr lang="en-IE" sz="2000" dirty="0">
                <a:solidFill>
                  <a:srgbClr val="404040"/>
                </a:solidFill>
              </a:rPr>
              <a:t>A small steering team (usually 2–3 people) coordinates the analysis and liaises with specialist departments and management.</a:t>
            </a:r>
          </a:p>
          <a:p>
            <a:pPr marL="342900" indent="-342900">
              <a:buClr>
                <a:srgbClr val="62A844"/>
              </a:buClr>
              <a:buFont typeface="Arial" panose="020B0604020202020204" pitchFamily="34" charset="0"/>
              <a:buChar char="•"/>
            </a:pPr>
            <a:r>
              <a:rPr lang="en-IE" sz="2000" b="1" dirty="0">
                <a:solidFill>
                  <a:srgbClr val="404040"/>
                </a:solidFill>
              </a:rPr>
              <a:t>Identifying relevant Stakeholders - </a:t>
            </a:r>
            <a:r>
              <a:rPr lang="en-IE" sz="2000" dirty="0">
                <a:solidFill>
                  <a:srgbClr val="404040"/>
                </a:solidFill>
              </a:rPr>
              <a:t>Who provides information? Who is affected by ESG or actively involved in shaping it?</a:t>
            </a:r>
          </a:p>
          <a:p>
            <a:pPr marL="342900" indent="-342900">
              <a:buClr>
                <a:srgbClr val="62A844"/>
              </a:buClr>
              <a:buFont typeface="Arial" panose="020B0604020202020204" pitchFamily="34" charset="0"/>
              <a:buChar char="•"/>
            </a:pPr>
            <a:r>
              <a:rPr lang="en-IE" sz="2000" b="1" dirty="0">
                <a:solidFill>
                  <a:srgbClr val="404040"/>
                </a:solidFill>
              </a:rPr>
              <a:t>Assess the information situation </a:t>
            </a:r>
            <a:r>
              <a:rPr lang="en-IE" sz="2000" dirty="0">
                <a:solidFill>
                  <a:srgbClr val="404040"/>
                </a:solidFill>
              </a:rPr>
              <a:t>- Reports, guidelines, KPIs, processes – compile, structure, and evaluate internal sources</a:t>
            </a:r>
          </a:p>
          <a:p>
            <a:pPr marL="342900" indent="-342900">
              <a:buClr>
                <a:srgbClr val="62A844"/>
              </a:buClr>
              <a:buFont typeface="Arial" panose="020B0604020202020204" pitchFamily="34" charset="0"/>
              <a:buChar char="•"/>
            </a:pPr>
            <a:r>
              <a:rPr lang="en-IE" sz="2000" b="1" dirty="0">
                <a:solidFill>
                  <a:srgbClr val="404040"/>
                </a:solidFill>
              </a:rPr>
              <a:t>Identify key ESG issues </a:t>
            </a:r>
            <a:r>
              <a:rPr lang="en-IE" sz="2000" dirty="0">
                <a:solidFill>
                  <a:srgbClr val="404040"/>
                </a:solidFill>
              </a:rPr>
              <a:t>- Based on ESRS &amp; materiality analysis: Which topics are actually relevant for our company?</a:t>
            </a:r>
          </a:p>
          <a:p>
            <a:pPr marL="342900" indent="-342900">
              <a:buClr>
                <a:srgbClr val="62A844"/>
              </a:buClr>
              <a:buFont typeface="Arial" panose="020B0604020202020204" pitchFamily="34" charset="0"/>
              <a:buChar char="•"/>
            </a:pPr>
            <a:endParaRPr lang="en-IE" sz="2000" dirty="0">
              <a:solidFill>
                <a:srgbClr val="404040"/>
              </a:solidFill>
            </a:endParaRPr>
          </a:p>
          <a:p>
            <a:pPr>
              <a:buClr>
                <a:srgbClr val="EEA821"/>
              </a:buCl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CCDB00A9-4518-9C97-791A-93538A84CF45}"/>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Start Workshop</a:t>
            </a:r>
          </a:p>
        </p:txBody>
      </p:sp>
      <p:sp>
        <p:nvSpPr>
          <p:cNvPr id="6" name="Graphic 4">
            <a:extLst>
              <a:ext uri="{FF2B5EF4-FFF2-40B4-BE49-F238E27FC236}">
                <a16:creationId xmlns:a16="http://schemas.microsoft.com/office/drawing/2014/main" id="{ABE041AC-7A36-03CA-9E31-CFFDAA0FEDD5}"/>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04C526EE-C840-7737-BFB9-3F37ECD4BC3F}"/>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A2CE87B-3A9A-DC6D-B483-3CD7AE098FEE}"/>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4154809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21A3-7107-D487-3553-DBE17014A0A3}"/>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D6305D7E-CC82-1398-0460-F90C36FF0C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F1BCA326-1764-A8C9-4AFC-0EB57CAB73D7}"/>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2F340D99-9C0C-B4E1-EF0D-C7536192930D}"/>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47DE085E-CE6E-783F-017D-5F7F2300CAE4}"/>
              </a:ext>
            </a:extLst>
          </p:cNvPr>
          <p:cNvSpPr txBox="1"/>
          <p:nvPr/>
        </p:nvSpPr>
        <p:spPr>
          <a:xfrm>
            <a:off x="462636" y="2009843"/>
            <a:ext cx="8122564" cy="3385542"/>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Typical Roles in ESG Onboarding</a:t>
            </a:r>
          </a:p>
          <a:p>
            <a:pPr>
              <a:buClr>
                <a:srgbClr val="EEA821"/>
              </a:buClr>
            </a:pPr>
            <a:endParaRPr lang="en-IE" sz="1000" b="1" dirty="0">
              <a:solidFill>
                <a:srgbClr val="379A67"/>
              </a:solidFill>
            </a:endParaRPr>
          </a:p>
          <a:p>
            <a:pPr marL="342900" indent="-342900">
              <a:buClr>
                <a:srgbClr val="62A844"/>
              </a:buClr>
              <a:buFont typeface="Arial" panose="020B0604020202020204" pitchFamily="34" charset="0"/>
              <a:buChar char="•"/>
            </a:pPr>
            <a:r>
              <a:rPr lang="en-IE" sz="2000" b="1" dirty="0">
                <a:solidFill>
                  <a:srgbClr val="404040"/>
                </a:solidFill>
              </a:rPr>
              <a:t>Human </a:t>
            </a:r>
            <a:r>
              <a:rPr lang="en-IE" sz="2000" b="1" dirty="0" err="1">
                <a:solidFill>
                  <a:srgbClr val="404040"/>
                </a:solidFill>
              </a:rPr>
              <a:t>Recources</a:t>
            </a:r>
            <a:r>
              <a:rPr lang="en-IE" sz="2000" b="1" dirty="0">
                <a:solidFill>
                  <a:srgbClr val="404040"/>
                </a:solidFill>
              </a:rPr>
              <a:t>: </a:t>
            </a:r>
            <a:r>
              <a:rPr lang="en-IE" sz="2000" dirty="0">
                <a:solidFill>
                  <a:srgbClr val="404040"/>
                </a:solidFill>
              </a:rPr>
              <a:t>Diversity, Inclusion, </a:t>
            </a:r>
            <a:r>
              <a:rPr lang="en-IE" sz="2000" dirty="0" err="1">
                <a:solidFill>
                  <a:srgbClr val="404040"/>
                </a:solidFill>
              </a:rPr>
              <a:t>Workculture</a:t>
            </a:r>
            <a:endParaRPr lang="en-IE" sz="2000" dirty="0">
              <a:solidFill>
                <a:srgbClr val="404040"/>
              </a:solidFill>
            </a:endParaRPr>
          </a:p>
          <a:p>
            <a:pPr marL="342900" indent="-342900">
              <a:buClr>
                <a:srgbClr val="62A844"/>
              </a:buClr>
              <a:buFont typeface="Arial" panose="020B0604020202020204" pitchFamily="34" charset="0"/>
              <a:buChar char="•"/>
            </a:pPr>
            <a:r>
              <a:rPr lang="en-IE" sz="2000" b="1" dirty="0">
                <a:solidFill>
                  <a:srgbClr val="404040"/>
                </a:solidFill>
              </a:rPr>
              <a:t>Procurement: </a:t>
            </a:r>
            <a:r>
              <a:rPr lang="en-IE" sz="2000" dirty="0">
                <a:solidFill>
                  <a:srgbClr val="404040"/>
                </a:solidFill>
              </a:rPr>
              <a:t>Supply Chain Data, Risks in Precursors</a:t>
            </a:r>
          </a:p>
          <a:p>
            <a:pPr marL="342900" indent="-342900">
              <a:buClr>
                <a:srgbClr val="62A844"/>
              </a:buClr>
              <a:buFont typeface="Arial" panose="020B0604020202020204" pitchFamily="34" charset="0"/>
              <a:buChar char="•"/>
            </a:pPr>
            <a:r>
              <a:rPr lang="en-IE" sz="2000" b="1" dirty="0">
                <a:solidFill>
                  <a:srgbClr val="404040"/>
                </a:solidFill>
              </a:rPr>
              <a:t>Production: </a:t>
            </a:r>
            <a:r>
              <a:rPr lang="en-IE" sz="2000" dirty="0">
                <a:solidFill>
                  <a:srgbClr val="404040"/>
                </a:solidFill>
              </a:rPr>
              <a:t>Sustainable Manufacturing Processes, </a:t>
            </a:r>
            <a:r>
              <a:rPr lang="en-IE" sz="2000" dirty="0" err="1">
                <a:solidFill>
                  <a:srgbClr val="404040"/>
                </a:solidFill>
              </a:rPr>
              <a:t>Ressource</a:t>
            </a:r>
            <a:r>
              <a:rPr lang="en-IE" sz="2000" dirty="0">
                <a:solidFill>
                  <a:srgbClr val="404040"/>
                </a:solidFill>
              </a:rPr>
              <a:t> Use</a:t>
            </a:r>
          </a:p>
          <a:p>
            <a:pPr marL="342900" indent="-342900">
              <a:buClr>
                <a:srgbClr val="62A844"/>
              </a:buClr>
              <a:buFont typeface="Arial" panose="020B0604020202020204" pitchFamily="34" charset="0"/>
              <a:buChar char="•"/>
            </a:pPr>
            <a:r>
              <a:rPr lang="en-IE" sz="2000" b="1" dirty="0">
                <a:solidFill>
                  <a:srgbClr val="404040"/>
                </a:solidFill>
              </a:rPr>
              <a:t>Compliance / IT / Data Protection: </a:t>
            </a:r>
            <a:r>
              <a:rPr lang="en-IE" sz="2000" dirty="0">
                <a:solidFill>
                  <a:srgbClr val="404040"/>
                </a:solidFill>
              </a:rPr>
              <a:t>Specific Governance-Topics</a:t>
            </a:r>
          </a:p>
          <a:p>
            <a:pPr marL="342900" indent="-342900">
              <a:buClr>
                <a:srgbClr val="62A844"/>
              </a:buClr>
              <a:buFont typeface="Arial" panose="020B0604020202020204" pitchFamily="34" charset="0"/>
              <a:buChar char="•"/>
            </a:pPr>
            <a:r>
              <a:rPr lang="en-IE" sz="2000" b="1" dirty="0">
                <a:solidFill>
                  <a:srgbClr val="404040"/>
                </a:solidFill>
              </a:rPr>
              <a:t>C-Level: </a:t>
            </a:r>
            <a:r>
              <a:rPr lang="en-IE" sz="2000" dirty="0">
                <a:solidFill>
                  <a:srgbClr val="404040"/>
                </a:solidFill>
              </a:rPr>
              <a:t>Strategic Prioritization, </a:t>
            </a:r>
            <a:r>
              <a:rPr lang="en-IE" sz="2000" dirty="0" err="1">
                <a:solidFill>
                  <a:srgbClr val="404040"/>
                </a:solidFill>
              </a:rPr>
              <a:t>Ressource</a:t>
            </a:r>
            <a:r>
              <a:rPr lang="en-IE" sz="2000" dirty="0">
                <a:solidFill>
                  <a:srgbClr val="404040"/>
                </a:solidFill>
              </a:rPr>
              <a:t> Allocation, Setting Direction</a:t>
            </a:r>
          </a:p>
          <a:p>
            <a:pPr marL="342900" indent="-342900">
              <a:buClr>
                <a:srgbClr val="62A844"/>
              </a:buClr>
              <a:buFont typeface="Arial" panose="020B0604020202020204" pitchFamily="34" charset="0"/>
              <a:buChar char="•"/>
            </a:pPr>
            <a:endParaRPr lang="en-IE" sz="2000" dirty="0">
              <a:solidFill>
                <a:srgbClr val="404040"/>
              </a:solidFill>
            </a:endParaRPr>
          </a:p>
          <a:p>
            <a:pPr marL="342900" indent="-342900">
              <a:buClr>
                <a:srgbClr val="62A844"/>
              </a:buClr>
              <a:buFont typeface="Arial" panose="020B0604020202020204" pitchFamily="34" charset="0"/>
              <a:buChar char="•"/>
            </a:pPr>
            <a:endParaRPr lang="en-IE" sz="2000" dirty="0">
              <a:solidFill>
                <a:srgbClr val="404040"/>
              </a:solidFill>
            </a:endParaRPr>
          </a:p>
          <a:p>
            <a:pPr>
              <a:buClr>
                <a:srgbClr val="EEA821"/>
              </a:buCl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11BEBF27-23E1-20A4-F14F-E20F635BFC44}"/>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Start Workshop</a:t>
            </a:r>
          </a:p>
        </p:txBody>
      </p:sp>
      <p:sp>
        <p:nvSpPr>
          <p:cNvPr id="6" name="Graphic 4">
            <a:extLst>
              <a:ext uri="{FF2B5EF4-FFF2-40B4-BE49-F238E27FC236}">
                <a16:creationId xmlns:a16="http://schemas.microsoft.com/office/drawing/2014/main" id="{84FB02CE-EAC1-CDF3-C523-6A212AE27575}"/>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B4CDBC52-9FA1-7B79-1A8B-23FA215E3BE5}"/>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8AF90B8-6E9A-3A5F-C921-8B2249A9F503}"/>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
        <p:nvSpPr>
          <p:cNvPr id="3" name="Textfeld 3">
            <a:extLst>
              <a:ext uri="{FF2B5EF4-FFF2-40B4-BE49-F238E27FC236}">
                <a16:creationId xmlns:a16="http://schemas.microsoft.com/office/drawing/2014/main" id="{E9DF3EBF-C044-00AB-A821-3AFB2A518C6A}"/>
              </a:ext>
            </a:extLst>
          </p:cNvPr>
          <p:cNvSpPr txBox="1"/>
          <p:nvPr/>
        </p:nvSpPr>
        <p:spPr>
          <a:xfrm>
            <a:off x="462636" y="4789998"/>
            <a:ext cx="8122564" cy="1846659"/>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Success factor: A clear Start, shared understanding</a:t>
            </a:r>
          </a:p>
          <a:p>
            <a:pPr>
              <a:buClr>
                <a:srgbClr val="EEA821"/>
              </a:buClr>
            </a:pPr>
            <a:endParaRPr lang="en-IE" sz="1000" b="1" dirty="0">
              <a:solidFill>
                <a:srgbClr val="379A67"/>
              </a:solidFill>
            </a:endParaRPr>
          </a:p>
          <a:p>
            <a:r>
              <a:rPr lang="de-DE" sz="2000" dirty="0">
                <a:solidFill>
                  <a:srgbClr val="404040"/>
                </a:solidFill>
              </a:rPr>
              <a:t>A </a:t>
            </a:r>
            <a:r>
              <a:rPr lang="de-DE" sz="2000" dirty="0" err="1">
                <a:solidFill>
                  <a:srgbClr val="404040"/>
                </a:solidFill>
              </a:rPr>
              <a:t>well</a:t>
            </a:r>
            <a:r>
              <a:rPr lang="de-DE" sz="2000" dirty="0">
                <a:solidFill>
                  <a:srgbClr val="404040"/>
                </a:solidFill>
              </a:rPr>
              <a:t> </a:t>
            </a:r>
            <a:r>
              <a:rPr lang="de-DE" sz="2000" dirty="0" err="1">
                <a:solidFill>
                  <a:srgbClr val="404040"/>
                </a:solidFill>
              </a:rPr>
              <a:t>prepared</a:t>
            </a:r>
            <a:r>
              <a:rPr lang="de-DE" sz="2000" dirty="0">
                <a:solidFill>
                  <a:srgbClr val="404040"/>
                </a:solidFill>
              </a:rPr>
              <a:t> ESG Kick-off </a:t>
            </a:r>
            <a:r>
              <a:rPr lang="de-DE" sz="2000" dirty="0" err="1">
                <a:solidFill>
                  <a:srgbClr val="404040"/>
                </a:solidFill>
              </a:rPr>
              <a:t>workshop</a:t>
            </a:r>
            <a:r>
              <a:rPr lang="de-DE" sz="2000" dirty="0">
                <a:solidFill>
                  <a:srgbClr val="404040"/>
                </a:solidFill>
              </a:rPr>
              <a:t> </a:t>
            </a:r>
            <a:r>
              <a:rPr lang="de-DE" sz="2000" dirty="0" err="1">
                <a:solidFill>
                  <a:srgbClr val="404040"/>
                </a:solidFill>
              </a:rPr>
              <a:t>provides</a:t>
            </a:r>
            <a:r>
              <a:rPr lang="de-DE" sz="2000" dirty="0">
                <a:solidFill>
                  <a:srgbClr val="404040"/>
                </a:solidFill>
              </a:rPr>
              <a:t> </a:t>
            </a:r>
            <a:r>
              <a:rPr lang="de-DE" sz="2000" b="1" dirty="0">
                <a:solidFill>
                  <a:srgbClr val="404040"/>
                </a:solidFill>
              </a:rPr>
              <a:t>Orientation</a:t>
            </a:r>
            <a:r>
              <a:rPr lang="de-DE" sz="2000" dirty="0">
                <a:solidFill>
                  <a:srgbClr val="404040"/>
                </a:solidFill>
              </a:rPr>
              <a:t>, </a:t>
            </a:r>
            <a:r>
              <a:rPr lang="de-DE" sz="2000" dirty="0" err="1">
                <a:solidFill>
                  <a:srgbClr val="404040"/>
                </a:solidFill>
              </a:rPr>
              <a:t>builds</a:t>
            </a:r>
            <a:r>
              <a:rPr lang="de-DE" sz="2000" dirty="0">
                <a:solidFill>
                  <a:srgbClr val="404040"/>
                </a:solidFill>
              </a:rPr>
              <a:t> </a:t>
            </a:r>
            <a:r>
              <a:rPr lang="de-DE" sz="2000" b="1" dirty="0">
                <a:solidFill>
                  <a:srgbClr val="404040"/>
                </a:solidFill>
              </a:rPr>
              <a:t>internal Acceptance</a:t>
            </a:r>
            <a:r>
              <a:rPr lang="de-DE" sz="2000" dirty="0">
                <a:solidFill>
                  <a:srgbClr val="404040"/>
                </a:solidFill>
              </a:rPr>
              <a:t> – and </a:t>
            </a:r>
            <a:r>
              <a:rPr lang="de-DE" sz="2000" dirty="0" err="1">
                <a:solidFill>
                  <a:srgbClr val="404040"/>
                </a:solidFill>
              </a:rPr>
              <a:t>is</a:t>
            </a:r>
            <a:r>
              <a:rPr lang="de-DE" sz="2000" dirty="0">
                <a:solidFill>
                  <a:srgbClr val="404040"/>
                </a:solidFill>
              </a:rPr>
              <a:t> </a:t>
            </a:r>
            <a:r>
              <a:rPr lang="de-DE" sz="2000" dirty="0" err="1">
                <a:solidFill>
                  <a:srgbClr val="404040"/>
                </a:solidFill>
              </a:rPr>
              <a:t>often</a:t>
            </a:r>
            <a:r>
              <a:rPr lang="de-DE" sz="2000" dirty="0">
                <a:solidFill>
                  <a:srgbClr val="404040"/>
                </a:solidFill>
              </a:rPr>
              <a:t> </a:t>
            </a:r>
            <a:r>
              <a:rPr lang="de-DE" sz="2000" dirty="0" err="1">
                <a:solidFill>
                  <a:srgbClr val="404040"/>
                </a:solidFill>
              </a:rPr>
              <a:t>the</a:t>
            </a:r>
            <a:r>
              <a:rPr lang="de-DE" sz="2000" dirty="0">
                <a:solidFill>
                  <a:srgbClr val="404040"/>
                </a:solidFill>
              </a:rPr>
              <a:t> </a:t>
            </a:r>
            <a:r>
              <a:rPr lang="de-DE" sz="2000" dirty="0" err="1">
                <a:solidFill>
                  <a:srgbClr val="404040"/>
                </a:solidFill>
              </a:rPr>
              <a:t>decisive</a:t>
            </a:r>
            <a:r>
              <a:rPr lang="de-DE" sz="2000" dirty="0">
                <a:solidFill>
                  <a:srgbClr val="404040"/>
                </a:solidFill>
              </a:rPr>
              <a:t> </a:t>
            </a:r>
            <a:r>
              <a:rPr lang="de-DE" sz="2000" dirty="0" err="1">
                <a:solidFill>
                  <a:srgbClr val="404040"/>
                </a:solidFill>
              </a:rPr>
              <a:t>moment</a:t>
            </a:r>
            <a:r>
              <a:rPr lang="de-DE" sz="2000" dirty="0">
                <a:solidFill>
                  <a:srgbClr val="404040"/>
                </a:solidFill>
              </a:rPr>
              <a:t> </a:t>
            </a:r>
            <a:r>
              <a:rPr lang="de-DE" sz="2000" dirty="0" err="1">
                <a:solidFill>
                  <a:srgbClr val="404040"/>
                </a:solidFill>
              </a:rPr>
              <a:t>for</a:t>
            </a:r>
            <a:r>
              <a:rPr lang="de-DE" sz="2000" dirty="0">
                <a:solidFill>
                  <a:srgbClr val="404040"/>
                </a:solidFill>
              </a:rPr>
              <a:t> </a:t>
            </a:r>
            <a:r>
              <a:rPr lang="de-DE" sz="2000" dirty="0" err="1">
                <a:solidFill>
                  <a:srgbClr val="404040"/>
                </a:solidFill>
              </a:rPr>
              <a:t>transforming</a:t>
            </a:r>
            <a:r>
              <a:rPr lang="de-DE" sz="2000" dirty="0">
                <a:solidFill>
                  <a:srgbClr val="404040"/>
                </a:solidFill>
              </a:rPr>
              <a:t> ESG </a:t>
            </a:r>
            <a:r>
              <a:rPr lang="de-DE" sz="2000" dirty="0" err="1">
                <a:solidFill>
                  <a:srgbClr val="404040"/>
                </a:solidFill>
              </a:rPr>
              <a:t>from</a:t>
            </a:r>
            <a:r>
              <a:rPr lang="de-DE" sz="2000" dirty="0">
                <a:solidFill>
                  <a:srgbClr val="404040"/>
                </a:solidFill>
              </a:rPr>
              <a:t> a marginal </a:t>
            </a:r>
            <a:r>
              <a:rPr lang="de-DE" sz="2000" dirty="0" err="1">
                <a:solidFill>
                  <a:srgbClr val="404040"/>
                </a:solidFill>
              </a:rPr>
              <a:t>issue</a:t>
            </a:r>
            <a:r>
              <a:rPr lang="de-DE" sz="2000" dirty="0">
                <a:solidFill>
                  <a:srgbClr val="404040"/>
                </a:solidFill>
              </a:rPr>
              <a:t> </a:t>
            </a:r>
            <a:r>
              <a:rPr lang="de-DE" sz="2000" dirty="0" err="1">
                <a:solidFill>
                  <a:srgbClr val="404040"/>
                </a:solidFill>
              </a:rPr>
              <a:t>to</a:t>
            </a:r>
            <a:r>
              <a:rPr lang="de-DE" sz="2000" dirty="0">
                <a:solidFill>
                  <a:srgbClr val="404040"/>
                </a:solidFill>
              </a:rPr>
              <a:t> a </a:t>
            </a:r>
            <a:r>
              <a:rPr lang="de-DE" sz="2000" b="1" dirty="0">
                <a:solidFill>
                  <a:srgbClr val="404040"/>
                </a:solidFill>
              </a:rPr>
              <a:t>Top-Level </a:t>
            </a:r>
            <a:r>
              <a:rPr lang="de-DE" sz="2000" b="1" dirty="0" err="1">
                <a:solidFill>
                  <a:srgbClr val="404040"/>
                </a:solidFill>
              </a:rPr>
              <a:t>Priority</a:t>
            </a:r>
            <a:r>
              <a:rPr lang="de-DE" sz="2000" dirty="0">
                <a:solidFill>
                  <a:srgbClr val="404040"/>
                </a:solidFill>
              </a:rPr>
              <a:t>.</a:t>
            </a:r>
          </a:p>
          <a:p>
            <a:pPr>
              <a:buClr>
                <a:srgbClr val="EEA821"/>
              </a:buClr>
            </a:pPr>
            <a:endParaRPr lang="en-AU" sz="2000" dirty="0">
              <a:solidFill>
                <a:srgbClr val="404040"/>
              </a:solidFill>
            </a:endParaRPr>
          </a:p>
        </p:txBody>
      </p:sp>
    </p:spTree>
    <p:extLst>
      <p:ext uri="{BB962C8B-B14F-4D97-AF65-F5344CB8AC3E}">
        <p14:creationId xmlns:p14="http://schemas.microsoft.com/office/powerpoint/2010/main" val="1752517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6EC09EF5-9537-84F9-9898-90638A0CC042}"/>
              </a:ext>
            </a:extLst>
          </p:cNvPr>
          <p:cNvSpPr/>
          <p:nvPr/>
        </p:nvSpPr>
        <p:spPr>
          <a:xfrm>
            <a:off x="4800599" y="663307"/>
            <a:ext cx="6454177" cy="5364514"/>
          </a:xfrm>
          <a:prstGeom prst="rect">
            <a:avLst/>
          </a:prstGeom>
          <a:noFill/>
          <a:ln>
            <a:solidFill>
              <a:srgbClr val="404040">
                <a:alpha val="12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a:p>
            <a:pPr algn="ctr"/>
            <a:endParaRPr lang="de-DE" dirty="0">
              <a:solidFill>
                <a:schemeClr val="tx1"/>
              </a:solidFill>
            </a:endParaRPr>
          </a:p>
          <a:p>
            <a:pPr algn="ctr"/>
            <a:endParaRPr lang="de-DE" dirty="0">
              <a:solidFill>
                <a:schemeClr val="tx1"/>
              </a:solidFill>
            </a:endParaRPr>
          </a:p>
          <a:p>
            <a:pPr algn="ctr"/>
            <a:endParaRPr lang="de-DE" dirty="0">
              <a:solidFill>
                <a:schemeClr val="tx1"/>
              </a:solidFill>
            </a:endParaRPr>
          </a:p>
          <a:p>
            <a:pPr algn="ctr"/>
            <a:endParaRPr lang="de-DE" dirty="0">
              <a:solidFill>
                <a:schemeClr val="tx1"/>
              </a:solidFill>
            </a:endParaRPr>
          </a:p>
          <a:p>
            <a:pPr algn="ctr"/>
            <a:r>
              <a:rPr lang="de-DE" dirty="0">
                <a:solidFill>
                  <a:schemeClr val="tx1"/>
                </a:solidFill>
              </a:rPr>
              <a:t>								</a:t>
            </a:r>
          </a:p>
        </p:txBody>
      </p:sp>
      <p:sp>
        <p:nvSpPr>
          <p:cNvPr id="13" name="Pfeil: nach rechts 12">
            <a:extLst>
              <a:ext uri="{FF2B5EF4-FFF2-40B4-BE49-F238E27FC236}">
                <a16:creationId xmlns:a16="http://schemas.microsoft.com/office/drawing/2014/main" id="{96D339BE-D5AF-0D4E-2715-31BC70E4262D}"/>
              </a:ext>
            </a:extLst>
          </p:cNvPr>
          <p:cNvSpPr/>
          <p:nvPr/>
        </p:nvSpPr>
        <p:spPr>
          <a:xfrm rot="16200000">
            <a:off x="9144302" y="3267709"/>
            <a:ext cx="2264620" cy="322582"/>
          </a:xfrm>
          <a:prstGeom prst="rightArrow">
            <a:avLst/>
          </a:prstGeom>
          <a:solidFill>
            <a:srgbClr val="62A844">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Straight Connector 16">
            <a:extLst>
              <a:ext uri="{FF2B5EF4-FFF2-40B4-BE49-F238E27FC236}">
                <a16:creationId xmlns:a16="http://schemas.microsoft.com/office/drawing/2014/main" id="{1E6FA88B-52EB-1668-6F17-61CBD7E41443}"/>
              </a:ext>
            </a:extLst>
          </p:cNvPr>
          <p:cNvCxnSpPr>
            <a:cxnSpLocks/>
          </p:cNvCxnSpPr>
          <p:nvPr/>
        </p:nvCxnSpPr>
        <p:spPr>
          <a:xfrm>
            <a:off x="0" y="2251814"/>
            <a:ext cx="453847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9" name="Textfeld 3">
            <a:extLst>
              <a:ext uri="{FF2B5EF4-FFF2-40B4-BE49-F238E27FC236}">
                <a16:creationId xmlns:a16="http://schemas.microsoft.com/office/drawing/2014/main" id="{6F379912-C190-F717-7A18-418CA7D0FAFC}"/>
              </a:ext>
            </a:extLst>
          </p:cNvPr>
          <p:cNvSpPr txBox="1"/>
          <p:nvPr/>
        </p:nvSpPr>
        <p:spPr>
          <a:xfrm>
            <a:off x="513726" y="439474"/>
            <a:ext cx="3445639" cy="1554272"/>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Who can I talk to?  Construction of an ESG-Team</a:t>
            </a:r>
          </a:p>
        </p:txBody>
      </p:sp>
      <p:sp>
        <p:nvSpPr>
          <p:cNvPr id="23" name="Freeform 22">
            <a:extLst>
              <a:ext uri="{FF2B5EF4-FFF2-40B4-BE49-F238E27FC236}">
                <a16:creationId xmlns:a16="http://schemas.microsoft.com/office/drawing/2014/main" id="{9D0C9193-E196-11DB-3A83-96D0740886FA}"/>
              </a:ext>
            </a:extLst>
          </p:cNvPr>
          <p:cNvSpPr/>
          <p:nvPr/>
        </p:nvSpPr>
        <p:spPr>
          <a:xfrm rot="2697846">
            <a:off x="3092426" y="2788501"/>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24" name="Rounded Rectangle 23">
            <a:extLst>
              <a:ext uri="{FF2B5EF4-FFF2-40B4-BE49-F238E27FC236}">
                <a16:creationId xmlns:a16="http://schemas.microsoft.com/office/drawing/2014/main" id="{10DE9CA4-19F7-5188-9597-F2CBCAA4CAE3}"/>
              </a:ext>
            </a:extLst>
          </p:cNvPr>
          <p:cNvSpPr/>
          <p:nvPr/>
        </p:nvSpPr>
        <p:spPr>
          <a:xfrm>
            <a:off x="5005857" y="904342"/>
            <a:ext cx="2180285" cy="1251284"/>
          </a:xfrm>
          <a:prstGeom prst="roundRect">
            <a:avLst>
              <a:gd name="adj" fmla="val 13782"/>
            </a:avLst>
          </a:prstGeom>
          <a:solidFill>
            <a:srgbClr val="017771">
              <a:alpha val="6604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860"/>
              </a:lnSpc>
            </a:pPr>
            <a:r>
              <a:rPr lang="de-DE" b="1" dirty="0"/>
              <a:t>Steering </a:t>
            </a:r>
          </a:p>
          <a:p>
            <a:pPr algn="ctr">
              <a:lnSpc>
                <a:spcPts val="1860"/>
              </a:lnSpc>
            </a:pPr>
            <a:r>
              <a:rPr lang="de-DE" b="1" dirty="0"/>
              <a:t>Committee</a:t>
            </a:r>
          </a:p>
        </p:txBody>
      </p:sp>
      <p:sp>
        <p:nvSpPr>
          <p:cNvPr id="25" name="Rounded Rectangle 24">
            <a:extLst>
              <a:ext uri="{FF2B5EF4-FFF2-40B4-BE49-F238E27FC236}">
                <a16:creationId xmlns:a16="http://schemas.microsoft.com/office/drawing/2014/main" id="{943505A4-A0E7-9664-2C21-F385A33216B2}"/>
              </a:ext>
            </a:extLst>
          </p:cNvPr>
          <p:cNvSpPr/>
          <p:nvPr/>
        </p:nvSpPr>
        <p:spPr>
          <a:xfrm>
            <a:off x="8938197" y="904342"/>
            <a:ext cx="2180285" cy="1251284"/>
          </a:xfrm>
          <a:prstGeom prst="roundRect">
            <a:avLst>
              <a:gd name="adj" fmla="val 13782"/>
            </a:avLst>
          </a:prstGeom>
          <a:solidFill>
            <a:srgbClr val="379A67">
              <a:alpha val="6604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860"/>
              </a:lnSpc>
            </a:pPr>
            <a:r>
              <a:rPr lang="de-DE" b="1" dirty="0"/>
              <a:t>Main Contact Person + </a:t>
            </a:r>
            <a:r>
              <a:rPr lang="de-DE" b="1" dirty="0" err="1"/>
              <a:t>Coreteam</a:t>
            </a:r>
            <a:r>
              <a:rPr lang="de-DE" b="1" dirty="0"/>
              <a:t> </a:t>
            </a:r>
            <a:r>
              <a:rPr lang="de-DE" dirty="0"/>
              <a:t>(</a:t>
            </a:r>
            <a:r>
              <a:rPr lang="de-DE" dirty="0" err="1"/>
              <a:t>from</a:t>
            </a:r>
            <a:r>
              <a:rPr lang="de-DE" dirty="0"/>
              <a:t> E, S and G), PMO</a:t>
            </a:r>
          </a:p>
        </p:txBody>
      </p:sp>
      <p:sp>
        <p:nvSpPr>
          <p:cNvPr id="26" name="Rounded Rectangle 25">
            <a:extLst>
              <a:ext uri="{FF2B5EF4-FFF2-40B4-BE49-F238E27FC236}">
                <a16:creationId xmlns:a16="http://schemas.microsoft.com/office/drawing/2014/main" id="{CBB0573E-6689-F363-8142-7FA89D82EB7D}"/>
              </a:ext>
            </a:extLst>
          </p:cNvPr>
          <p:cNvSpPr/>
          <p:nvPr/>
        </p:nvSpPr>
        <p:spPr>
          <a:xfrm>
            <a:off x="8938197" y="4561310"/>
            <a:ext cx="2180285" cy="1251284"/>
          </a:xfrm>
          <a:prstGeom prst="roundRect">
            <a:avLst>
              <a:gd name="adj" fmla="val 13782"/>
            </a:avLst>
          </a:prstGeom>
          <a:solidFill>
            <a:srgbClr val="62A844">
              <a:alpha val="6604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860"/>
              </a:lnSpc>
            </a:pPr>
            <a:r>
              <a:rPr lang="de-DE" b="1" dirty="0" err="1"/>
              <a:t>Contactperson</a:t>
            </a:r>
            <a:r>
              <a:rPr lang="de-DE" b="1" dirty="0"/>
              <a:t> </a:t>
            </a:r>
            <a:r>
              <a:rPr lang="de-DE" b="1" dirty="0" err="1"/>
              <a:t>for</a:t>
            </a:r>
            <a:r>
              <a:rPr lang="de-DE" b="1" dirty="0"/>
              <a:t> </a:t>
            </a:r>
            <a:r>
              <a:rPr lang="de-DE" b="1" dirty="0" err="1"/>
              <a:t>Specific</a:t>
            </a:r>
            <a:r>
              <a:rPr lang="de-DE" b="1" dirty="0"/>
              <a:t> ESG Topics</a:t>
            </a:r>
          </a:p>
          <a:p>
            <a:pPr algn="ctr">
              <a:lnSpc>
                <a:spcPts val="1860"/>
              </a:lnSpc>
            </a:pPr>
            <a:endParaRPr lang="de-DE" b="1" dirty="0"/>
          </a:p>
        </p:txBody>
      </p:sp>
      <p:sp>
        <p:nvSpPr>
          <p:cNvPr id="27" name="Pfeil: nach rechts 12">
            <a:extLst>
              <a:ext uri="{FF2B5EF4-FFF2-40B4-BE49-F238E27FC236}">
                <a16:creationId xmlns:a16="http://schemas.microsoft.com/office/drawing/2014/main" id="{50A0525A-B083-43CD-D8D5-0A68F7B7701B}"/>
              </a:ext>
            </a:extLst>
          </p:cNvPr>
          <p:cNvSpPr/>
          <p:nvPr/>
        </p:nvSpPr>
        <p:spPr>
          <a:xfrm rot="5400000">
            <a:off x="8695032" y="3126645"/>
            <a:ext cx="2264620" cy="322582"/>
          </a:xfrm>
          <a:prstGeom prst="rightArrow">
            <a:avLst/>
          </a:prstGeom>
          <a:solidFill>
            <a:srgbClr val="379A67">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Pfeil: nach rechts 12">
            <a:extLst>
              <a:ext uri="{FF2B5EF4-FFF2-40B4-BE49-F238E27FC236}">
                <a16:creationId xmlns:a16="http://schemas.microsoft.com/office/drawing/2014/main" id="{C9C141D0-99D9-E489-9A00-C923C16C4C15}"/>
              </a:ext>
            </a:extLst>
          </p:cNvPr>
          <p:cNvSpPr/>
          <p:nvPr/>
        </p:nvSpPr>
        <p:spPr>
          <a:xfrm>
            <a:off x="7186142" y="1137895"/>
            <a:ext cx="1548000" cy="322582"/>
          </a:xfrm>
          <a:prstGeom prst="rightArrow">
            <a:avLst/>
          </a:prstGeom>
          <a:solidFill>
            <a:srgbClr val="017771">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Pfeil: nach rechts 12">
            <a:extLst>
              <a:ext uri="{FF2B5EF4-FFF2-40B4-BE49-F238E27FC236}">
                <a16:creationId xmlns:a16="http://schemas.microsoft.com/office/drawing/2014/main" id="{8ED95445-3E9F-4C67-5B69-2979874572D6}"/>
              </a:ext>
            </a:extLst>
          </p:cNvPr>
          <p:cNvSpPr/>
          <p:nvPr/>
        </p:nvSpPr>
        <p:spPr>
          <a:xfrm rot="10800000">
            <a:off x="7390197" y="1540221"/>
            <a:ext cx="1548000" cy="322582"/>
          </a:xfrm>
          <a:prstGeom prst="rightArrow">
            <a:avLst/>
          </a:prstGeom>
          <a:solidFill>
            <a:srgbClr val="379A67">
              <a:alpha val="6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Picture 29">
            <a:extLst>
              <a:ext uri="{FF2B5EF4-FFF2-40B4-BE49-F238E27FC236}">
                <a16:creationId xmlns:a16="http://schemas.microsoft.com/office/drawing/2014/main" id="{EADC79CB-1DC0-513C-1004-EA1CE7EADA7C}"/>
              </a:ext>
            </a:extLst>
          </p:cNvPr>
          <p:cNvPicPr>
            <a:picLocks noChangeAspect="1"/>
          </p:cNvPicPr>
          <p:nvPr/>
        </p:nvPicPr>
        <p:blipFill rotWithShape="1">
          <a:blip r:embed="rId2">
            <a:extLst>
              <a:ext uri="{28A0092B-C50C-407E-A947-70E740481C1C}">
                <a14:useLocalDpi xmlns:a14="http://schemas.microsoft.com/office/drawing/2010/main"/>
              </a:ext>
            </a:extLst>
          </a:blip>
          <a:srcRect l="14951" t="-3216" r="64023" b="37346"/>
          <a:stretch>
            <a:fillRect/>
          </a:stretch>
        </p:blipFill>
        <p:spPr>
          <a:xfrm>
            <a:off x="-39608" y="2494761"/>
            <a:ext cx="2908917" cy="4385591"/>
          </a:xfrm>
          <a:prstGeom prst="rect">
            <a:avLst/>
          </a:prstGeom>
        </p:spPr>
      </p:pic>
    </p:spTree>
    <p:extLst>
      <p:ext uri="{BB962C8B-B14F-4D97-AF65-F5344CB8AC3E}">
        <p14:creationId xmlns:p14="http://schemas.microsoft.com/office/powerpoint/2010/main" val="3151096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E5E0B-70AD-8B9B-2F8D-E373BA9D58C1}"/>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472B8B92-09F1-7A0C-07F2-A3D58F2D5D6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472B8B92-09F1-7A0C-07F2-A3D58F2D5D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Picture 1" descr="A map of the world surrounded by trees&#10;&#10;AI-generated content may be incorrect.">
            <a:extLst>
              <a:ext uri="{FF2B5EF4-FFF2-40B4-BE49-F238E27FC236}">
                <a16:creationId xmlns:a16="http://schemas.microsoft.com/office/drawing/2014/main" id="{0E3B34FE-6654-70F6-8831-9CE6966782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5528"/>
          <a:stretch>
            <a:fillRect/>
          </a:stretch>
        </p:blipFill>
        <p:spPr>
          <a:xfrm>
            <a:off x="-19002" y="-2"/>
            <a:ext cx="12211000" cy="1715499"/>
          </a:xfrm>
          <a:prstGeom prst="rect">
            <a:avLst/>
          </a:prstGeom>
        </p:spPr>
      </p:pic>
      <p:sp>
        <p:nvSpPr>
          <p:cNvPr id="4" name="Rectangle 3">
            <a:extLst>
              <a:ext uri="{FF2B5EF4-FFF2-40B4-BE49-F238E27FC236}">
                <a16:creationId xmlns:a16="http://schemas.microsoft.com/office/drawing/2014/main" id="{19B6B1AB-B9F7-A123-788E-C1B09E1A7B04}"/>
              </a:ext>
            </a:extLst>
          </p:cNvPr>
          <p:cNvSpPr/>
          <p:nvPr/>
        </p:nvSpPr>
        <p:spPr>
          <a:xfrm rot="16200000" flipH="1">
            <a:off x="5209759" y="-5247750"/>
            <a:ext cx="171549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112CB50C-9B30-A200-039C-4F85B5A00976}"/>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494099" y="233297"/>
            <a:ext cx="2697901" cy="6032345"/>
          </a:xfrm>
          <a:prstGeom prst="rect">
            <a:avLst/>
          </a:prstGeom>
        </p:spPr>
      </p:pic>
      <p:sp>
        <p:nvSpPr>
          <p:cNvPr id="10" name="Textfeld 3">
            <a:extLst>
              <a:ext uri="{FF2B5EF4-FFF2-40B4-BE49-F238E27FC236}">
                <a16:creationId xmlns:a16="http://schemas.microsoft.com/office/drawing/2014/main" id="{9095C473-211C-3CAA-C2F3-DA6AB1322A91}"/>
              </a:ext>
            </a:extLst>
          </p:cNvPr>
          <p:cNvSpPr txBox="1"/>
          <p:nvPr/>
        </p:nvSpPr>
        <p:spPr>
          <a:xfrm>
            <a:off x="413868" y="275928"/>
            <a:ext cx="8132724" cy="1066959"/>
          </a:xfrm>
          <a:prstGeom prst="rect">
            <a:avLst/>
          </a:prstGeom>
          <a:noFill/>
        </p:spPr>
        <p:txBody>
          <a:bodyPr wrap="square" lIns="91440" tIns="45720" rIns="91440" bIns="45720" anchor="t">
            <a:spAutoFit/>
          </a:bodyPr>
          <a:lstStyle/>
          <a:p>
            <a:pPr>
              <a:lnSpc>
                <a:spcPts val="3820"/>
              </a:lnSpc>
            </a:pPr>
            <a:r>
              <a:rPr lang="en-US" sz="3600" b="1" dirty="0">
                <a:solidFill>
                  <a:schemeClr val="bg1"/>
                </a:solidFill>
              </a:rPr>
              <a:t>ESG Team and Relevant Internal Contributors to ESG Topics (Toolbox)</a:t>
            </a:r>
          </a:p>
        </p:txBody>
      </p:sp>
      <p:sp>
        <p:nvSpPr>
          <p:cNvPr id="12" name="Graphic 4">
            <a:extLst>
              <a:ext uri="{FF2B5EF4-FFF2-40B4-BE49-F238E27FC236}">
                <a16:creationId xmlns:a16="http://schemas.microsoft.com/office/drawing/2014/main" id="{D98D5378-B60E-48BF-EA10-2349E0F2E6AB}"/>
              </a:ext>
            </a:extLst>
          </p:cNvPr>
          <p:cNvSpPr/>
          <p:nvPr/>
        </p:nvSpPr>
        <p:spPr>
          <a:xfrm rot="5400000">
            <a:off x="1632774" y="573422"/>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5" name="Tabelle 2">
            <a:extLst>
              <a:ext uri="{FF2B5EF4-FFF2-40B4-BE49-F238E27FC236}">
                <a16:creationId xmlns:a16="http://schemas.microsoft.com/office/drawing/2014/main" id="{16A252D1-5075-4072-29C0-28E3377430B3}"/>
              </a:ext>
            </a:extLst>
          </p:cNvPr>
          <p:cNvGraphicFramePr>
            <a:graphicFrameLocks noGrp="1"/>
          </p:cNvGraphicFramePr>
          <p:nvPr>
            <p:extLst>
              <p:ext uri="{D42A27DB-BD31-4B8C-83A1-F6EECF244321}">
                <p14:modId xmlns:p14="http://schemas.microsoft.com/office/powerpoint/2010/main" val="3572088390"/>
              </p:ext>
            </p:extLst>
          </p:nvPr>
        </p:nvGraphicFramePr>
        <p:xfrm>
          <a:off x="413868" y="2408740"/>
          <a:ext cx="11034423" cy="2331484"/>
        </p:xfrm>
        <a:graphic>
          <a:graphicData uri="http://schemas.openxmlformats.org/drawingml/2006/table">
            <a:tbl>
              <a:tblPr>
                <a:tableStyleId>{5C22544A-7EE6-4342-B048-85BDC9FD1C3A}</a:tableStyleId>
              </a:tblPr>
              <a:tblGrid>
                <a:gridCol w="1003380">
                  <a:extLst>
                    <a:ext uri="{9D8B030D-6E8A-4147-A177-3AD203B41FA5}">
                      <a16:colId xmlns:a16="http://schemas.microsoft.com/office/drawing/2014/main" val="182442813"/>
                    </a:ext>
                  </a:extLst>
                </a:gridCol>
                <a:gridCol w="1003380">
                  <a:extLst>
                    <a:ext uri="{9D8B030D-6E8A-4147-A177-3AD203B41FA5}">
                      <a16:colId xmlns:a16="http://schemas.microsoft.com/office/drawing/2014/main" val="3121309139"/>
                    </a:ext>
                  </a:extLst>
                </a:gridCol>
                <a:gridCol w="1003380">
                  <a:extLst>
                    <a:ext uri="{9D8B030D-6E8A-4147-A177-3AD203B41FA5}">
                      <a16:colId xmlns:a16="http://schemas.microsoft.com/office/drawing/2014/main" val="1390625407"/>
                    </a:ext>
                  </a:extLst>
                </a:gridCol>
                <a:gridCol w="1003380">
                  <a:extLst>
                    <a:ext uri="{9D8B030D-6E8A-4147-A177-3AD203B41FA5}">
                      <a16:colId xmlns:a16="http://schemas.microsoft.com/office/drawing/2014/main" val="4259237374"/>
                    </a:ext>
                  </a:extLst>
                </a:gridCol>
                <a:gridCol w="1003380">
                  <a:extLst>
                    <a:ext uri="{9D8B030D-6E8A-4147-A177-3AD203B41FA5}">
                      <a16:colId xmlns:a16="http://schemas.microsoft.com/office/drawing/2014/main" val="3197349001"/>
                    </a:ext>
                  </a:extLst>
                </a:gridCol>
                <a:gridCol w="1003380">
                  <a:extLst>
                    <a:ext uri="{9D8B030D-6E8A-4147-A177-3AD203B41FA5}">
                      <a16:colId xmlns:a16="http://schemas.microsoft.com/office/drawing/2014/main" val="804236626"/>
                    </a:ext>
                  </a:extLst>
                </a:gridCol>
                <a:gridCol w="1003380">
                  <a:extLst>
                    <a:ext uri="{9D8B030D-6E8A-4147-A177-3AD203B41FA5}">
                      <a16:colId xmlns:a16="http://schemas.microsoft.com/office/drawing/2014/main" val="1974304277"/>
                    </a:ext>
                  </a:extLst>
                </a:gridCol>
                <a:gridCol w="1003380">
                  <a:extLst>
                    <a:ext uri="{9D8B030D-6E8A-4147-A177-3AD203B41FA5}">
                      <a16:colId xmlns:a16="http://schemas.microsoft.com/office/drawing/2014/main" val="1365697662"/>
                    </a:ext>
                  </a:extLst>
                </a:gridCol>
                <a:gridCol w="1003380">
                  <a:extLst>
                    <a:ext uri="{9D8B030D-6E8A-4147-A177-3AD203B41FA5}">
                      <a16:colId xmlns:a16="http://schemas.microsoft.com/office/drawing/2014/main" val="3554552739"/>
                    </a:ext>
                  </a:extLst>
                </a:gridCol>
                <a:gridCol w="1003380">
                  <a:extLst>
                    <a:ext uri="{9D8B030D-6E8A-4147-A177-3AD203B41FA5}">
                      <a16:colId xmlns:a16="http://schemas.microsoft.com/office/drawing/2014/main" val="3720961436"/>
                    </a:ext>
                  </a:extLst>
                </a:gridCol>
                <a:gridCol w="1000623">
                  <a:extLst>
                    <a:ext uri="{9D8B030D-6E8A-4147-A177-3AD203B41FA5}">
                      <a16:colId xmlns:a16="http://schemas.microsoft.com/office/drawing/2014/main" val="158321245"/>
                    </a:ext>
                  </a:extLst>
                </a:gridCol>
              </a:tblGrid>
              <a:tr h="696765">
                <a:tc rowSpan="2">
                  <a:txBody>
                    <a:bodyPr/>
                    <a:lstStyle/>
                    <a:p>
                      <a:pPr algn="ctr" fontAlgn="ctr"/>
                      <a:r>
                        <a:rPr lang="de-DE" sz="1200" u="none" strike="noStrike">
                          <a:solidFill>
                            <a:srgbClr val="404040"/>
                          </a:solidFill>
                          <a:effectLst/>
                        </a:rPr>
                        <a:t>Role / Position</a:t>
                      </a:r>
                      <a:endParaRPr lang="de-DE" sz="1200" b="1" i="0" u="none" strike="noStrike">
                        <a:solidFill>
                          <a:srgbClr val="404040"/>
                        </a:solidFill>
                        <a:effectLst/>
                        <a:latin typeface="Arial" panose="020B0604020202020204" pitchFamily="34" charset="0"/>
                      </a:endParaRPr>
                    </a:p>
                  </a:txBody>
                  <a:tcPr marL="7879" marR="7879" marT="7879"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gridSpan="10">
                  <a:txBody>
                    <a:bodyPr/>
                    <a:lstStyle/>
                    <a:p>
                      <a:pPr algn="ctr" fontAlgn="ctr"/>
                      <a:r>
                        <a:rPr lang="en-US" sz="1600" b="1" u="none" strike="noStrike" dirty="0">
                          <a:solidFill>
                            <a:schemeClr val="bg1"/>
                          </a:solidFill>
                          <a:effectLst/>
                        </a:rPr>
                        <a:t>Knowledgeable about / responsible for topics within the following areas</a:t>
                      </a:r>
                      <a:endParaRPr lang="en-US" sz="1600" b="1" i="0" u="none" strike="noStrike" dirty="0">
                        <a:solidFill>
                          <a:schemeClr val="bg1"/>
                        </a:solidFill>
                        <a:effectLst/>
                        <a:latin typeface="Arial" panose="020B0604020202020204" pitchFamily="34" charset="0"/>
                      </a:endParaRPr>
                    </a:p>
                  </a:txBody>
                  <a:tcPr marL="7879" marR="7879" marT="7879"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250521963"/>
                  </a:ext>
                </a:extLst>
              </a:tr>
              <a:tr h="1634719">
                <a:tc vMerge="1">
                  <a:txBody>
                    <a:bodyPr/>
                    <a:lstStyle/>
                    <a:p>
                      <a:endParaRPr lang="de-DE"/>
                    </a:p>
                  </a:txBody>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E </a:t>
                      </a:r>
                    </a:p>
                    <a:p>
                      <a:pPr algn="ctr" fontAlgn="ctr"/>
                      <a:r>
                        <a:rPr lang="de-DE" sz="1200" u="none" strike="noStrike" dirty="0">
                          <a:solidFill>
                            <a:srgbClr val="404040"/>
                          </a:solidFill>
                          <a:effectLst/>
                        </a:rPr>
                        <a:t>(Environmental Topics)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S </a:t>
                      </a:r>
                    </a:p>
                    <a:p>
                      <a:pPr algn="ctr" fontAlgn="ctr"/>
                      <a:r>
                        <a:rPr lang="de-DE" sz="1200" u="none" strike="noStrike" dirty="0">
                          <a:solidFill>
                            <a:srgbClr val="404040"/>
                          </a:solidFill>
                          <a:effectLst/>
                        </a:rPr>
                        <a:t>(</a:t>
                      </a:r>
                      <a:r>
                        <a:rPr lang="de-DE" sz="1200" u="none" strike="noStrike" dirty="0" err="1">
                          <a:solidFill>
                            <a:srgbClr val="404040"/>
                          </a:solidFill>
                          <a:effectLst/>
                        </a:rPr>
                        <a:t>Social</a:t>
                      </a:r>
                      <a:r>
                        <a:rPr lang="de-DE" sz="1200" u="none" strike="noStrike" dirty="0">
                          <a:solidFill>
                            <a:srgbClr val="404040"/>
                          </a:solidFill>
                          <a:effectLst/>
                        </a:rPr>
                        <a:t> </a:t>
                      </a:r>
                    </a:p>
                    <a:p>
                      <a:pPr algn="ctr" fontAlgn="ctr"/>
                      <a:r>
                        <a:rPr lang="de-DE" sz="1200" u="none" strike="noStrike" dirty="0">
                          <a:solidFill>
                            <a:srgbClr val="404040"/>
                          </a:solidFill>
                          <a:effectLst/>
                        </a:rPr>
                        <a:t>Topics)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G </a:t>
                      </a:r>
                    </a:p>
                    <a:p>
                      <a:pPr algn="ctr" fontAlgn="ctr"/>
                      <a:r>
                        <a:rPr lang="de-DE" sz="1200" u="none" strike="noStrike" dirty="0">
                          <a:solidFill>
                            <a:srgbClr val="404040"/>
                          </a:solidFill>
                          <a:effectLst/>
                        </a:rPr>
                        <a:t>(</a:t>
                      </a:r>
                      <a:r>
                        <a:rPr lang="de-DE" sz="1200" u="none" strike="noStrike" dirty="0" err="1">
                          <a:solidFill>
                            <a:srgbClr val="404040"/>
                          </a:solidFill>
                          <a:effectLst/>
                        </a:rPr>
                        <a:t>Governance</a:t>
                      </a:r>
                      <a:r>
                        <a:rPr lang="de-DE" sz="1200" u="none" strike="noStrike" dirty="0">
                          <a:solidFill>
                            <a:srgbClr val="404040"/>
                          </a:solidFill>
                          <a:effectLst/>
                        </a:rPr>
                        <a:t> Topics)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Suppliers &amp; Value Chain</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Certifications</a:t>
                      </a:r>
                    </a:p>
                    <a:p>
                      <a:pPr algn="ctr" fontAlgn="ctr"/>
                      <a:r>
                        <a:rPr lang="de-DE" sz="1200" u="none" strike="noStrike" dirty="0">
                          <a:solidFill>
                            <a:srgbClr val="404040"/>
                          </a:solidFill>
                          <a:effectLst/>
                        </a:rPr>
                        <a:t> / Audits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Marketing / ESG Communication</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Customer / Client ESG Topics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ESG-</a:t>
                      </a:r>
                      <a:r>
                        <a:rPr lang="de-DE" sz="1200" u="none" strike="noStrike" dirty="0" err="1">
                          <a:solidFill>
                            <a:srgbClr val="404040"/>
                          </a:solidFill>
                          <a:effectLst/>
                        </a:rPr>
                        <a:t>related</a:t>
                      </a:r>
                      <a:r>
                        <a:rPr lang="de-DE" sz="1200" u="none" strike="noStrike" dirty="0">
                          <a:solidFill>
                            <a:srgbClr val="404040"/>
                          </a:solidFill>
                          <a:effectLst/>
                        </a:rPr>
                        <a:t> Financial KPIs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ESG </a:t>
                      </a:r>
                    </a:p>
                    <a:p>
                      <a:pPr algn="ctr" fontAlgn="ctr"/>
                      <a:r>
                        <a:rPr lang="de-DE" sz="1200" u="none" strike="noStrike" dirty="0">
                          <a:solidFill>
                            <a:srgbClr val="404040"/>
                          </a:solidFill>
                          <a:effectLst/>
                        </a:rPr>
                        <a:t>Reporting</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ctr"/>
                      <a:endParaRPr lang="de-DE" sz="1200" u="none" strike="noStrike" dirty="0">
                        <a:solidFill>
                          <a:srgbClr val="404040"/>
                        </a:solidFill>
                        <a:effectLst/>
                      </a:endParaRPr>
                    </a:p>
                    <a:p>
                      <a:pPr algn="ctr" fontAlgn="ctr"/>
                      <a:r>
                        <a:rPr lang="de-DE" sz="1200" u="none" strike="noStrike" dirty="0">
                          <a:solidFill>
                            <a:srgbClr val="404040"/>
                          </a:solidFill>
                          <a:effectLst/>
                        </a:rPr>
                        <a:t>Remarks</a:t>
                      </a:r>
                    </a:p>
                    <a:p>
                      <a:pPr algn="ctr" fontAlgn="ctr"/>
                      <a:r>
                        <a:rPr lang="de-DE" sz="1200" u="none" strike="noStrike" dirty="0">
                          <a:solidFill>
                            <a:srgbClr val="404040"/>
                          </a:solidFill>
                          <a:effectLst/>
                        </a:rPr>
                        <a:t> / Notes</a:t>
                      </a:r>
                      <a:endParaRPr lang="de-DE" sz="1200" b="0" i="0" u="none" strike="noStrike" dirty="0">
                        <a:solidFill>
                          <a:srgbClr val="404040"/>
                        </a:solidFill>
                        <a:effectLst/>
                        <a:latin typeface="Arial" panose="020B0604020202020204" pitchFamily="34" charset="0"/>
                      </a:endParaRPr>
                    </a:p>
                  </a:txBody>
                  <a:tcPr marL="7879" marR="7879" marT="7879"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569220274"/>
                  </a:ext>
                </a:extLst>
              </a:tr>
            </a:tbl>
          </a:graphicData>
        </a:graphic>
      </p:graphicFrame>
    </p:spTree>
    <p:extLst>
      <p:ext uri="{BB962C8B-B14F-4D97-AF65-F5344CB8AC3E}">
        <p14:creationId xmlns:p14="http://schemas.microsoft.com/office/powerpoint/2010/main" val="4285660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BEC8A-43FE-8699-8620-2148D68C056A}"/>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E02E054B-171D-4FED-75FF-44B5D4FE9BB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E02E054B-171D-4FED-75FF-44B5D4FE9BB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Picture 2" descr="A map of the world surrounded by trees&#10;&#10;AI-generated content may be incorrect.">
            <a:extLst>
              <a:ext uri="{FF2B5EF4-FFF2-40B4-BE49-F238E27FC236}">
                <a16:creationId xmlns:a16="http://schemas.microsoft.com/office/drawing/2014/main" id="{BDC88023-6D28-E34B-ACA2-0EF15375E4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5" name="Rectangle 4">
            <a:extLst>
              <a:ext uri="{FF2B5EF4-FFF2-40B4-BE49-F238E27FC236}">
                <a16:creationId xmlns:a16="http://schemas.microsoft.com/office/drawing/2014/main" id="{61265202-746C-77B4-7150-7F174667C382}"/>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B328E1F-6FC4-59C5-BDDD-8803ACBCE0EF}"/>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494099" y="233297"/>
            <a:ext cx="2697901" cy="6032345"/>
          </a:xfrm>
          <a:prstGeom prst="rect">
            <a:avLst/>
          </a:prstGeom>
        </p:spPr>
      </p:pic>
      <p:sp>
        <p:nvSpPr>
          <p:cNvPr id="7" name="Textfeld 3">
            <a:extLst>
              <a:ext uri="{FF2B5EF4-FFF2-40B4-BE49-F238E27FC236}">
                <a16:creationId xmlns:a16="http://schemas.microsoft.com/office/drawing/2014/main" id="{C671052E-08A4-77A9-33FA-B1A88DB23671}"/>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Project Milestones</a:t>
            </a:r>
          </a:p>
        </p:txBody>
      </p:sp>
      <p:sp>
        <p:nvSpPr>
          <p:cNvPr id="8" name="Graphic 4">
            <a:extLst>
              <a:ext uri="{FF2B5EF4-FFF2-40B4-BE49-F238E27FC236}">
                <a16:creationId xmlns:a16="http://schemas.microsoft.com/office/drawing/2014/main" id="{28AC9280-E731-4EF3-8937-AAC91B0F55B3}"/>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1" name="Tabelle 3">
            <a:extLst>
              <a:ext uri="{FF2B5EF4-FFF2-40B4-BE49-F238E27FC236}">
                <a16:creationId xmlns:a16="http://schemas.microsoft.com/office/drawing/2014/main" id="{561E0887-23FF-CECA-9712-D58CC534CBB6}"/>
              </a:ext>
            </a:extLst>
          </p:cNvPr>
          <p:cNvGraphicFramePr>
            <a:graphicFrameLocks noGrp="1"/>
          </p:cNvGraphicFramePr>
          <p:nvPr>
            <p:extLst>
              <p:ext uri="{D42A27DB-BD31-4B8C-83A1-F6EECF244321}">
                <p14:modId xmlns:p14="http://schemas.microsoft.com/office/powerpoint/2010/main" val="3536852163"/>
              </p:ext>
            </p:extLst>
          </p:nvPr>
        </p:nvGraphicFramePr>
        <p:xfrm>
          <a:off x="725996" y="1899450"/>
          <a:ext cx="10551605" cy="3635713"/>
        </p:xfrm>
        <a:graphic>
          <a:graphicData uri="http://schemas.openxmlformats.org/drawingml/2006/table">
            <a:tbl>
              <a:tblPr>
                <a:tableStyleId>{5C22544A-7EE6-4342-B048-85BDC9FD1C3A}</a:tableStyleId>
              </a:tblPr>
              <a:tblGrid>
                <a:gridCol w="941046">
                  <a:extLst>
                    <a:ext uri="{9D8B030D-6E8A-4147-A177-3AD203B41FA5}">
                      <a16:colId xmlns:a16="http://schemas.microsoft.com/office/drawing/2014/main" val="459233727"/>
                    </a:ext>
                  </a:extLst>
                </a:gridCol>
                <a:gridCol w="2874223">
                  <a:extLst>
                    <a:ext uri="{9D8B030D-6E8A-4147-A177-3AD203B41FA5}">
                      <a16:colId xmlns:a16="http://schemas.microsoft.com/office/drawing/2014/main" val="1982681938"/>
                    </a:ext>
                  </a:extLst>
                </a:gridCol>
                <a:gridCol w="4707305">
                  <a:extLst>
                    <a:ext uri="{9D8B030D-6E8A-4147-A177-3AD203B41FA5}">
                      <a16:colId xmlns:a16="http://schemas.microsoft.com/office/drawing/2014/main" val="3405091489"/>
                    </a:ext>
                  </a:extLst>
                </a:gridCol>
                <a:gridCol w="2029031">
                  <a:extLst>
                    <a:ext uri="{9D8B030D-6E8A-4147-A177-3AD203B41FA5}">
                      <a16:colId xmlns:a16="http://schemas.microsoft.com/office/drawing/2014/main" val="3849761486"/>
                    </a:ext>
                  </a:extLst>
                </a:gridCol>
              </a:tblGrid>
              <a:tr h="628768">
                <a:tc>
                  <a:txBody>
                    <a:bodyPr/>
                    <a:lstStyle/>
                    <a:p>
                      <a:pPr algn="l" fontAlgn="t">
                        <a:buNone/>
                      </a:pPr>
                      <a:r>
                        <a:rPr lang="de-DE" sz="1400" b="1" u="none" strike="noStrike" dirty="0">
                          <a:solidFill>
                            <a:schemeClr val="bg1"/>
                          </a:solidFill>
                          <a:effectLst/>
                        </a:rPr>
                        <a:t>Milestone No.</a:t>
                      </a:r>
                      <a:endParaRPr lang="de-DE" sz="1400" b="1" i="0" u="none" strike="noStrike" dirty="0">
                        <a:solidFill>
                          <a:schemeClr val="bg1"/>
                        </a:solidFill>
                        <a:effectLst/>
                        <a:latin typeface="Calibri" panose="020F0502020204030204" pitchFamily="34" charset="0"/>
                      </a:endParaRP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a:solidFill>
                            <a:schemeClr val="bg1"/>
                          </a:solidFill>
                          <a:effectLst/>
                        </a:rPr>
                        <a:t>Milestone Title</a:t>
                      </a:r>
                      <a:endParaRPr lang="de-DE" sz="1400" b="1" i="0" u="none" strike="noStrike" dirty="0">
                        <a:solidFill>
                          <a:schemeClr val="bg1"/>
                        </a:solidFill>
                        <a:effectLst/>
                        <a:latin typeface="Calibri" panose="020F0502020204030204" pitchFamily="34" charset="0"/>
                      </a:endParaRP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a:solidFill>
                            <a:schemeClr val="bg1"/>
                          </a:solidFill>
                          <a:effectLst/>
                        </a:rPr>
                        <a:t>Description</a:t>
                      </a:r>
                      <a:endParaRPr lang="de-DE" sz="1400" b="1" i="0" u="none" strike="noStrike" dirty="0">
                        <a:solidFill>
                          <a:schemeClr val="bg1"/>
                        </a:solidFill>
                        <a:effectLst/>
                        <a:latin typeface="Calibri" panose="020F0502020204030204" pitchFamily="34" charset="0"/>
                      </a:endParaRP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tc>
                  <a:txBody>
                    <a:bodyPr/>
                    <a:lstStyle/>
                    <a:p>
                      <a:pPr algn="l" fontAlgn="t">
                        <a:buNone/>
                      </a:pPr>
                      <a:r>
                        <a:rPr lang="de-DE" sz="1400" b="1" u="none" strike="noStrike" dirty="0" err="1">
                          <a:solidFill>
                            <a:schemeClr val="bg1"/>
                          </a:solidFill>
                          <a:effectLst/>
                        </a:rPr>
                        <a:t>Expected</a:t>
                      </a:r>
                      <a:r>
                        <a:rPr lang="de-DE" sz="1400" b="1" u="none" strike="noStrike" dirty="0">
                          <a:solidFill>
                            <a:schemeClr val="bg1"/>
                          </a:solidFill>
                          <a:effectLst/>
                        </a:rPr>
                        <a:t> Timeline (Month)</a:t>
                      </a:r>
                      <a:endParaRPr lang="de-DE" sz="1400" b="1" i="0" u="none" strike="noStrike" dirty="0">
                        <a:solidFill>
                          <a:schemeClr val="bg1"/>
                        </a:solidFill>
                        <a:effectLst/>
                        <a:latin typeface="Calibri" panose="020F0502020204030204" pitchFamily="34" charset="0"/>
                      </a:endParaRPr>
                    </a:p>
                  </a:txBody>
                  <a:tcPr marL="45525" marR="46800" marT="46800" marB="46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lnTlToBr w="12700" cmpd="sng">
                      <a:noFill/>
                      <a:prstDash val="solid"/>
                    </a:lnTlToBr>
                    <a:lnBlToTr w="12700" cmpd="sng">
                      <a:noFill/>
                      <a:prstDash val="solid"/>
                    </a:lnBlToTr>
                    <a:solidFill>
                      <a:srgbClr val="379A67"/>
                    </a:solidFill>
                  </a:tcPr>
                </a:tc>
                <a:extLst>
                  <a:ext uri="{0D108BD9-81ED-4DB2-BD59-A6C34878D82A}">
                    <a16:rowId xmlns:a16="http://schemas.microsoft.com/office/drawing/2014/main" val="590930363"/>
                  </a:ext>
                </a:extLst>
              </a:tr>
              <a:tr h="334105">
                <a:tc>
                  <a:txBody>
                    <a:bodyPr/>
                    <a:lstStyle/>
                    <a:p>
                      <a:pPr algn="l" fontAlgn="b">
                        <a:buNone/>
                      </a:pPr>
                      <a:r>
                        <a:rPr lang="de-DE" sz="1200" u="none" strike="noStrike">
                          <a:solidFill>
                            <a:srgbClr val="404040"/>
                          </a:solidFill>
                          <a:effectLst/>
                        </a:rPr>
                        <a:t>1</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Project Kick-off &amp; Team Setup</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dirty="0">
                          <a:solidFill>
                            <a:srgbClr val="404040"/>
                          </a:solidFill>
                          <a:effectLst/>
                        </a:rPr>
                        <a:t>Define key project steps, form ESG team, and align communication plan.</a:t>
                      </a:r>
                      <a:endParaRPr lang="en-US" sz="1200" b="0" i="0" u="none" strike="noStrike" dirty="0">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1</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533513433"/>
                  </a:ext>
                </a:extLst>
              </a:tr>
              <a:tr h="334105">
                <a:tc>
                  <a:txBody>
                    <a:bodyPr/>
                    <a:lstStyle/>
                    <a:p>
                      <a:pPr algn="l" fontAlgn="b">
                        <a:buNone/>
                      </a:pPr>
                      <a:r>
                        <a:rPr lang="de-DE" sz="1200" u="none" strike="noStrike">
                          <a:solidFill>
                            <a:srgbClr val="404040"/>
                          </a:solidFill>
                          <a:effectLst/>
                        </a:rPr>
                        <a:t>2</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Gap Analysis Workshop</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Evaluate ESG gaps, identify key topics and determine priorities.</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2</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382381414"/>
                  </a:ext>
                </a:extLst>
              </a:tr>
              <a:tr h="334105">
                <a:tc>
                  <a:txBody>
                    <a:bodyPr/>
                    <a:lstStyle/>
                    <a:p>
                      <a:pPr algn="l" fontAlgn="b">
                        <a:buNone/>
                      </a:pPr>
                      <a:r>
                        <a:rPr lang="de-DE" sz="1200" u="none" strike="noStrike">
                          <a:solidFill>
                            <a:srgbClr val="404040"/>
                          </a:solidFill>
                          <a:effectLst/>
                        </a:rPr>
                        <a:t>3</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Stakeholder Mapping &amp; Engagement</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Identify internal and external stakeholders and engage them.</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2</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105062730"/>
                  </a:ext>
                </a:extLst>
              </a:tr>
              <a:tr h="334105">
                <a:tc>
                  <a:txBody>
                    <a:bodyPr/>
                    <a:lstStyle/>
                    <a:p>
                      <a:pPr algn="l" fontAlgn="b">
                        <a:buNone/>
                      </a:pPr>
                      <a:r>
                        <a:rPr lang="de-DE" sz="1200" u="none" strike="noStrike">
                          <a:solidFill>
                            <a:srgbClr val="404040"/>
                          </a:solidFill>
                          <a:effectLst/>
                        </a:rPr>
                        <a:t>4</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Double Materiality Assessment</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Perform double materiality analysis (inside-out &amp; outside-in).</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3</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10428845"/>
                  </a:ext>
                </a:extLst>
              </a:tr>
              <a:tr h="334105">
                <a:tc>
                  <a:txBody>
                    <a:bodyPr/>
                    <a:lstStyle/>
                    <a:p>
                      <a:pPr algn="l" fontAlgn="b">
                        <a:buNone/>
                      </a:pPr>
                      <a:r>
                        <a:rPr lang="de-DE" sz="1200" u="none" strike="noStrike">
                          <a:solidFill>
                            <a:srgbClr val="404040"/>
                          </a:solidFill>
                          <a:effectLst/>
                        </a:rPr>
                        <a:t>5</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Definition of ESG Strategy &amp; Objectives</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Set long- and mid-term ESG goals, define focus areas and governance.</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4</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608183828"/>
                  </a:ext>
                </a:extLst>
              </a:tr>
              <a:tr h="334105">
                <a:tc>
                  <a:txBody>
                    <a:bodyPr/>
                    <a:lstStyle/>
                    <a:p>
                      <a:pPr algn="l" fontAlgn="b">
                        <a:buNone/>
                      </a:pPr>
                      <a:r>
                        <a:rPr lang="de-DE" sz="1200" u="none" strike="noStrike">
                          <a:solidFill>
                            <a:srgbClr val="404040"/>
                          </a:solidFill>
                          <a:effectLst/>
                        </a:rPr>
                        <a:t>6</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Implementation of ESG Programs &amp; KPIs</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dirty="0">
                          <a:solidFill>
                            <a:srgbClr val="404040"/>
                          </a:solidFill>
                          <a:effectLst/>
                        </a:rPr>
                        <a:t>Launch ESG initiatives with clear KPIs and accountability.</a:t>
                      </a:r>
                      <a:endParaRPr lang="en-US" sz="1200" b="0" i="0" u="none" strike="noStrike" dirty="0">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5–6</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856188348"/>
                  </a:ext>
                </a:extLst>
              </a:tr>
              <a:tr h="334105">
                <a:tc>
                  <a:txBody>
                    <a:bodyPr/>
                    <a:lstStyle/>
                    <a:p>
                      <a:pPr algn="l" fontAlgn="b">
                        <a:buNone/>
                      </a:pPr>
                      <a:r>
                        <a:rPr lang="de-DE" sz="1200" u="none" strike="noStrike">
                          <a:solidFill>
                            <a:srgbClr val="404040"/>
                          </a:solidFill>
                          <a:effectLst/>
                        </a:rPr>
                        <a:t>7</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Monitoring and Adjustment (PDCA Cycle)</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Monitor implementation with sustainability management software.</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7–8</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333963415"/>
                  </a:ext>
                </a:extLst>
              </a:tr>
              <a:tr h="334105">
                <a:tc>
                  <a:txBody>
                    <a:bodyPr/>
                    <a:lstStyle/>
                    <a:p>
                      <a:pPr algn="l" fontAlgn="b">
                        <a:buNone/>
                      </a:pPr>
                      <a:r>
                        <a:rPr lang="de-DE" sz="1200" u="none" strike="noStrike">
                          <a:solidFill>
                            <a:srgbClr val="404040"/>
                          </a:solidFill>
                          <a:effectLst/>
                        </a:rPr>
                        <a:t>8</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First ESG Report delivered</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Deliver first report.</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Month 9</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89359329"/>
                  </a:ext>
                </a:extLst>
              </a:tr>
              <a:tr h="334105">
                <a:tc>
                  <a:txBody>
                    <a:bodyPr/>
                    <a:lstStyle/>
                    <a:p>
                      <a:pPr algn="l" fontAlgn="b">
                        <a:buNone/>
                      </a:pPr>
                      <a:r>
                        <a:rPr lang="de-DE" sz="1200" u="none" strike="noStrike">
                          <a:solidFill>
                            <a:srgbClr val="404040"/>
                          </a:solidFill>
                          <a:effectLst/>
                        </a:rPr>
                        <a:t>9</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Branding Check completed</a:t>
                      </a:r>
                      <a:endParaRPr lang="de-DE"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Validate ESG integration into branding.</a:t>
                      </a:r>
                      <a:endParaRPr lang="en-US" sz="1200" b="0" i="0" u="none" strike="noStrike">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a:solidFill>
                            <a:srgbClr val="404040"/>
                          </a:solidFill>
                          <a:effectLst/>
                        </a:rPr>
                        <a:t>Month 9</a:t>
                      </a:r>
                      <a:endParaRPr lang="de-DE" sz="1200" b="0" i="0" u="none" strike="noStrike" dirty="0">
                        <a:solidFill>
                          <a:srgbClr val="404040"/>
                        </a:solidFill>
                        <a:effectLst/>
                        <a:latin typeface="Calibri" panose="020F0502020204030204" pitchFamily="34" charset="0"/>
                      </a:endParaRPr>
                    </a:p>
                  </a:txBody>
                  <a:tcPr marL="45525" marR="46800" marT="46800" marB="468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907314990"/>
                  </a:ext>
                </a:extLst>
              </a:tr>
            </a:tbl>
          </a:graphicData>
        </a:graphic>
      </p:graphicFrame>
    </p:spTree>
    <p:extLst>
      <p:ext uri="{BB962C8B-B14F-4D97-AF65-F5344CB8AC3E}">
        <p14:creationId xmlns:p14="http://schemas.microsoft.com/office/powerpoint/2010/main" val="48564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774A6-ED74-1CDD-6E70-28E4940CD5A8}"/>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0E489730-61F5-1D79-804A-D7D4BCAC81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10A88302-F395-0A01-2CB2-8F451146F084}"/>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6D41B75-85CC-C937-5962-985658E2AC6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EEB8CEC3-51F2-C817-7A8D-F1996EC27EC0}"/>
              </a:ext>
            </a:extLst>
          </p:cNvPr>
          <p:cNvSpPr txBox="1"/>
          <p:nvPr/>
        </p:nvSpPr>
        <p:spPr>
          <a:xfrm>
            <a:off x="462636" y="2143169"/>
            <a:ext cx="7539132" cy="3231654"/>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The Goal of this measure</a:t>
            </a:r>
          </a:p>
          <a:p>
            <a:pPr>
              <a:buClr>
                <a:srgbClr val="EEA821"/>
              </a:buClr>
            </a:pPr>
            <a:endParaRPr lang="en-IE" sz="2200" b="1" dirty="0">
              <a:solidFill>
                <a:srgbClr val="379A67"/>
              </a:solidFill>
            </a:endParaRPr>
          </a:p>
          <a:p>
            <a:pPr>
              <a:buClr>
                <a:srgbClr val="EEA821"/>
              </a:buClr>
            </a:pPr>
            <a:r>
              <a:rPr lang="en-IE" sz="2000" dirty="0">
                <a:solidFill>
                  <a:srgbClr val="404040"/>
                </a:solidFill>
              </a:rPr>
              <a:t>An interactive workshop helps top management understand ESG not just as a regulatory requirement, but as a strategic area of ​​action. </a:t>
            </a:r>
          </a:p>
          <a:p>
            <a:pPr>
              <a:buClr>
                <a:srgbClr val="EEA821"/>
              </a:buClr>
            </a:pPr>
            <a:endParaRPr lang="en-IE" sz="2000" dirty="0">
              <a:solidFill>
                <a:srgbClr val="404040"/>
              </a:solidFill>
            </a:endParaRPr>
          </a:p>
          <a:p>
            <a:pPr>
              <a:buClr>
                <a:srgbClr val="EEA821"/>
              </a:buClr>
            </a:pPr>
            <a:r>
              <a:rPr lang="en-IE" sz="2000" dirty="0">
                <a:solidFill>
                  <a:srgbClr val="404040"/>
                </a:solidFill>
              </a:rPr>
              <a:t>An initial stimulus and a structured SWOT analysis create a shared understanding of opportunities, risks, and required resources. Onboarding ensures that ESG is embedded and actively supported at the C-level—a prerequisite for implementation and visibility.</a:t>
            </a: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CC5070D2-7B3B-228F-61BA-11793137F432}"/>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Onboarding Workshop for C-Levels</a:t>
            </a:r>
          </a:p>
        </p:txBody>
      </p:sp>
      <p:sp>
        <p:nvSpPr>
          <p:cNvPr id="6" name="Graphic 4">
            <a:extLst>
              <a:ext uri="{FF2B5EF4-FFF2-40B4-BE49-F238E27FC236}">
                <a16:creationId xmlns:a16="http://schemas.microsoft.com/office/drawing/2014/main" id="{ED03D9C2-DAC0-EAD4-E0E3-E19EF57A762D}"/>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18F97DF8-2290-57EE-0767-094C1328AAD3}"/>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D835CA2-04F3-8AA7-AC45-C992078AF5F6}"/>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1516032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AE49-8D6B-B1B0-C846-610B1A7F1FFA}"/>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7472DAD0-3C55-2B34-B01C-397DAC5F0F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70910ACB-5526-8FCA-5EED-E490652B2E6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20D42D3-0679-C53E-478A-DC326374D6A2}"/>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867B1385-2D16-FAB1-0161-020F1DB122AE}"/>
              </a:ext>
            </a:extLst>
          </p:cNvPr>
          <p:cNvSpPr txBox="1"/>
          <p:nvPr/>
        </p:nvSpPr>
        <p:spPr>
          <a:xfrm>
            <a:off x="462636" y="2032620"/>
            <a:ext cx="8900036" cy="4862870"/>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Typical Construction of a ESG-Onboarding</a:t>
            </a:r>
          </a:p>
          <a:p>
            <a:pPr>
              <a:buClr>
                <a:srgbClr val="EEA821"/>
              </a:buClr>
            </a:pPr>
            <a:endParaRPr lang="en-IE" sz="2200" b="1" dirty="0">
              <a:solidFill>
                <a:srgbClr val="379A67"/>
              </a:solidFill>
            </a:endParaRPr>
          </a:p>
          <a:p>
            <a:pPr marL="342900" indent="-342900">
              <a:buClr>
                <a:srgbClr val="379A67"/>
              </a:buClr>
              <a:buFont typeface="Arial" panose="020B0604020202020204" pitchFamily="34" charset="0"/>
              <a:buChar char="•"/>
            </a:pPr>
            <a:r>
              <a:rPr lang="en-IE" sz="2000" b="1" dirty="0">
                <a:solidFill>
                  <a:srgbClr val="404040"/>
                </a:solidFill>
              </a:rPr>
              <a:t>Impulse (30 Min.)</a:t>
            </a:r>
            <a:br>
              <a:rPr lang="en-IE" sz="2000" dirty="0">
                <a:solidFill>
                  <a:srgbClr val="404040"/>
                </a:solidFill>
              </a:rPr>
            </a:br>
            <a:r>
              <a:rPr lang="en-IE" sz="2000" dirty="0">
                <a:solidFill>
                  <a:srgbClr val="404040"/>
                </a:solidFill>
              </a:rPr>
              <a:t>Current ESG requirements (CSRD, Supply Chain Act, CSDDD) and their direct relevance to the company – clear, fact-based, strategically prepared. </a:t>
            </a:r>
          </a:p>
          <a:p>
            <a:pPr marL="342900" indent="-342900">
              <a:buClr>
                <a:srgbClr val="379A67"/>
              </a:buClr>
              <a:buFont typeface="Arial" panose="020B0604020202020204" pitchFamily="34" charset="0"/>
              <a:buChar char="•"/>
            </a:pPr>
            <a:endParaRPr lang="en-IE" sz="1200" dirty="0">
              <a:solidFill>
                <a:srgbClr val="404040"/>
              </a:solidFill>
            </a:endParaRPr>
          </a:p>
          <a:p>
            <a:pPr marL="342900" indent="-342900">
              <a:buClr>
                <a:srgbClr val="379A67"/>
              </a:buClr>
              <a:buFont typeface="Arial" panose="020B0604020202020204" pitchFamily="34" charset="0"/>
              <a:buChar char="•"/>
            </a:pPr>
            <a:r>
              <a:rPr lang="en-IE" sz="2000" b="1" dirty="0">
                <a:solidFill>
                  <a:srgbClr val="404040"/>
                </a:solidFill>
              </a:rPr>
              <a:t>Interactive Workshop (60 Min.)</a:t>
            </a:r>
            <a:br>
              <a:rPr lang="en-IE" sz="2000" dirty="0">
                <a:solidFill>
                  <a:srgbClr val="404040"/>
                </a:solidFill>
              </a:rPr>
            </a:br>
            <a:r>
              <a:rPr lang="en-IE" sz="2000" dirty="0">
                <a:solidFill>
                  <a:srgbClr val="404040"/>
                </a:solidFill>
              </a:rPr>
              <a:t>SWOT analysis in the ESG context: Identify opportunities and risks for the market, customers, supply chains, product development, and access to capital.</a:t>
            </a:r>
          </a:p>
          <a:p>
            <a:pPr marL="342900" indent="-342900">
              <a:buClr>
                <a:srgbClr val="379A67"/>
              </a:buClr>
              <a:buFont typeface="Arial" panose="020B0604020202020204" pitchFamily="34" charset="0"/>
              <a:buChar char="•"/>
            </a:pPr>
            <a:endParaRPr lang="en-IE" sz="1200" dirty="0">
              <a:solidFill>
                <a:srgbClr val="404040"/>
              </a:solidFill>
            </a:endParaRPr>
          </a:p>
          <a:p>
            <a:pPr marL="342900" indent="-342900">
              <a:buClr>
                <a:srgbClr val="379A67"/>
              </a:buClr>
              <a:buFont typeface="Arial" panose="020B0604020202020204" pitchFamily="34" charset="0"/>
              <a:buChar char="•"/>
            </a:pPr>
            <a:r>
              <a:rPr lang="en-IE" sz="2000" b="1" dirty="0">
                <a:solidFill>
                  <a:srgbClr val="404040"/>
                </a:solidFill>
              </a:rPr>
              <a:t>Putting strategic Questions in the </a:t>
            </a:r>
            <a:r>
              <a:rPr lang="en-IE" sz="2000" b="1" dirty="0" err="1">
                <a:solidFill>
                  <a:srgbClr val="404040"/>
                </a:solidFill>
              </a:rPr>
              <a:t>Center</a:t>
            </a:r>
            <a:endParaRPr lang="en-IE" sz="2000" b="1" dirty="0">
              <a:solidFill>
                <a:srgbClr val="404040"/>
              </a:solidFill>
            </a:endParaRPr>
          </a:p>
          <a:p>
            <a:pPr marL="361950">
              <a:buClr>
                <a:srgbClr val="379A67"/>
              </a:buClr>
            </a:pPr>
            <a:r>
              <a:rPr lang="en-IE" sz="2000" dirty="0">
                <a:solidFill>
                  <a:srgbClr val="404040"/>
                </a:solidFill>
              </a:rPr>
              <a:t>How does ESG affect our business Strategy?</a:t>
            </a:r>
          </a:p>
          <a:p>
            <a:pPr marL="361950">
              <a:buClr>
                <a:srgbClr val="379A67"/>
              </a:buClr>
            </a:pPr>
            <a:r>
              <a:rPr lang="en-IE" sz="2000" dirty="0">
                <a:solidFill>
                  <a:srgbClr val="404040"/>
                </a:solidFill>
              </a:rPr>
              <a:t>Which stakeholders expect Visibility?</a:t>
            </a:r>
          </a:p>
          <a:p>
            <a:pPr marL="361950">
              <a:buClr>
                <a:srgbClr val="379A67"/>
              </a:buClr>
            </a:pPr>
            <a:r>
              <a:rPr lang="en-IE" sz="2000" dirty="0">
                <a:solidFill>
                  <a:srgbClr val="404040"/>
                </a:solidFill>
              </a:rPr>
              <a:t>How can we make ESG a driver of innovation?</a:t>
            </a:r>
          </a:p>
          <a:p>
            <a:pPr>
              <a:buClr>
                <a:srgbClr val="EEA821"/>
              </a:buCl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ACB16FA7-6FC8-98EB-7A89-8A6065F64621}"/>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Onboarding Workshop for C-Levels</a:t>
            </a:r>
          </a:p>
        </p:txBody>
      </p:sp>
      <p:sp>
        <p:nvSpPr>
          <p:cNvPr id="6" name="Graphic 4">
            <a:extLst>
              <a:ext uri="{FF2B5EF4-FFF2-40B4-BE49-F238E27FC236}">
                <a16:creationId xmlns:a16="http://schemas.microsoft.com/office/drawing/2014/main" id="{97B326D4-77F9-B67B-6308-30575156974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9BF129B2-75AB-DF18-E5A6-BA1889B8EE19}"/>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3CFACC5-99A4-7E3C-AEC8-4A1FB0EFCDF2}"/>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308430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0FF20-AF8E-B778-A1B5-B9DEF6D37F8C}"/>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66B47F08-D413-FD18-0450-7F2444A136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A5C435A1-B62E-358B-929D-7BE5055E0BD3}"/>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E27DC07-0109-FEA9-9B41-8BD839E29CB3}"/>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4487EEBF-8494-3B79-A961-7426D5FE4938}"/>
              </a:ext>
            </a:extLst>
          </p:cNvPr>
          <p:cNvSpPr txBox="1"/>
          <p:nvPr/>
        </p:nvSpPr>
        <p:spPr>
          <a:xfrm>
            <a:off x="462635" y="2032620"/>
            <a:ext cx="8486293" cy="4647426"/>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Impulse &amp; Tools</a:t>
            </a:r>
          </a:p>
          <a:p>
            <a:pPr>
              <a:buClr>
                <a:srgbClr val="EEA821"/>
              </a:buClr>
            </a:pPr>
            <a:endParaRPr lang="en-IE" sz="2200" b="1" dirty="0">
              <a:solidFill>
                <a:srgbClr val="379A67"/>
              </a:solidFill>
            </a:endParaRPr>
          </a:p>
          <a:p>
            <a:pPr marL="342900" indent="-342900">
              <a:buClr>
                <a:srgbClr val="379A67"/>
              </a:buClr>
              <a:buFont typeface="Arial" panose="020B0604020202020204" pitchFamily="34" charset="0"/>
              <a:buChar char="•"/>
            </a:pPr>
            <a:r>
              <a:rPr lang="en-IE" sz="2000" b="1" dirty="0">
                <a:solidFill>
                  <a:srgbClr val="404040"/>
                </a:solidFill>
              </a:rPr>
              <a:t>Toolset Onboarding Decision Makers - </a:t>
            </a:r>
            <a:r>
              <a:rPr lang="en-IE" sz="2000" dirty="0">
                <a:solidFill>
                  <a:srgbClr val="404040"/>
                </a:solidFill>
              </a:rPr>
              <a:t>Overview of the company and ESG issues</a:t>
            </a:r>
          </a:p>
          <a:p>
            <a:pPr marL="342900" indent="-342900">
              <a:buClr>
                <a:srgbClr val="379A67"/>
              </a:buClr>
              <a:buFont typeface="Arial" panose="020B0604020202020204" pitchFamily="34" charset="0"/>
              <a:buChar char="•"/>
            </a:pPr>
            <a:endParaRPr lang="en-IE" sz="1000" dirty="0">
              <a:solidFill>
                <a:srgbClr val="404040"/>
              </a:solidFill>
            </a:endParaRPr>
          </a:p>
          <a:p>
            <a:pPr marL="342900" indent="-342900">
              <a:buClr>
                <a:srgbClr val="379A67"/>
              </a:buClr>
              <a:buFont typeface="Arial" panose="020B0604020202020204" pitchFamily="34" charset="0"/>
              <a:buChar char="•"/>
            </a:pPr>
            <a:r>
              <a:rPr lang="en-IE" sz="2000" b="1" dirty="0">
                <a:solidFill>
                  <a:srgbClr val="404040"/>
                </a:solidFill>
              </a:rPr>
              <a:t>Scenario-Technology - </a:t>
            </a:r>
            <a:r>
              <a:rPr lang="en-IE" sz="2000" dirty="0">
                <a:solidFill>
                  <a:srgbClr val="404040"/>
                </a:solidFill>
              </a:rPr>
              <a:t>Developing concrete visions of the future – e.g., regarding new customer requirements, ESG-based competition, or regulatory pressure.</a:t>
            </a:r>
          </a:p>
          <a:p>
            <a:pPr marL="342900" indent="-342900">
              <a:buClr>
                <a:srgbClr val="379A67"/>
              </a:buClr>
              <a:buFont typeface="Arial" panose="020B0604020202020204" pitchFamily="34" charset="0"/>
              <a:buChar char="•"/>
            </a:pPr>
            <a:endParaRPr lang="en-IE" sz="1000" b="1" dirty="0">
              <a:solidFill>
                <a:srgbClr val="404040"/>
              </a:solidFill>
            </a:endParaRPr>
          </a:p>
          <a:p>
            <a:pPr marL="342900" indent="-342900">
              <a:buClr>
                <a:srgbClr val="379A67"/>
              </a:buClr>
              <a:buFont typeface="Arial" panose="020B0604020202020204" pitchFamily="34" charset="0"/>
              <a:buChar char="•"/>
            </a:pPr>
            <a:r>
              <a:rPr lang="en-IE" sz="2000" b="1" dirty="0">
                <a:solidFill>
                  <a:srgbClr val="404040"/>
                </a:solidFill>
              </a:rPr>
              <a:t>Nightmare Competitor - </a:t>
            </a:r>
            <a:r>
              <a:rPr lang="en-IE" sz="2000" dirty="0">
                <a:solidFill>
                  <a:srgbClr val="404040"/>
                </a:solidFill>
              </a:rPr>
              <a:t>Competitive analysis with a focus on ESG: How would a “more sustainable competitor” threaten our position?</a:t>
            </a:r>
          </a:p>
          <a:p>
            <a:pPr marL="342900" indent="-342900">
              <a:buClr>
                <a:srgbClr val="379A67"/>
              </a:buClr>
              <a:buFont typeface="Arial" panose="020B0604020202020204" pitchFamily="34" charset="0"/>
              <a:buChar char="•"/>
            </a:pPr>
            <a:endParaRPr lang="en-IE" sz="1000" b="1" dirty="0">
              <a:solidFill>
                <a:srgbClr val="404040"/>
              </a:solidFill>
            </a:endParaRPr>
          </a:p>
          <a:p>
            <a:pPr marL="342900" indent="-342900">
              <a:buClr>
                <a:srgbClr val="379A67"/>
              </a:buClr>
              <a:buFont typeface="Arial" panose="020B0604020202020204" pitchFamily="34" charset="0"/>
              <a:buChar char="•"/>
            </a:pPr>
            <a:r>
              <a:rPr lang="en-IE" sz="2000" b="1" dirty="0">
                <a:solidFill>
                  <a:srgbClr val="404040"/>
                </a:solidFill>
              </a:rPr>
              <a:t>Brand Visibility Check - </a:t>
            </a:r>
            <a:r>
              <a:rPr lang="en-IE" sz="2000" dirty="0">
                <a:solidFill>
                  <a:srgbClr val="404040"/>
                </a:solidFill>
              </a:rPr>
              <a:t>How visible is ESG within the company? What signals are being sent to customers, applicants, and the public?</a:t>
            </a:r>
          </a:p>
          <a:p>
            <a:pPr marL="342900" indent="-342900">
              <a:buClr>
                <a:srgbClr val="379A67"/>
              </a:buClr>
              <a:buFont typeface="Arial" panose="020B0604020202020204" pitchFamily="34" charset="0"/>
              <a:buChar cha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5D27BF6B-B3A6-4536-DA5E-8CAF22DF539F}"/>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Onboarding Workshop for C-Levels</a:t>
            </a:r>
          </a:p>
        </p:txBody>
      </p:sp>
      <p:sp>
        <p:nvSpPr>
          <p:cNvPr id="6" name="Graphic 4">
            <a:extLst>
              <a:ext uri="{FF2B5EF4-FFF2-40B4-BE49-F238E27FC236}">
                <a16:creationId xmlns:a16="http://schemas.microsoft.com/office/drawing/2014/main" id="{61ECFD84-A8B4-8956-015A-F521EF9EFA1E}"/>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12841011-16C6-0BD2-CA4D-3994803883B0}"/>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2511880-16AF-D17E-71F1-E78658BB7CB2}"/>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1466311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96CA-BFBF-2883-3F75-E515BE22E855}"/>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EF97E5EA-545B-2A22-7C12-0A9ECD15AE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DC549EF9-4C61-9DD1-7550-3105B78DE0EC}"/>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00AC31D-3F09-A614-6065-FC1BE895F2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8DE6F01A-04F7-B165-189C-83F48FABA40D}"/>
              </a:ext>
            </a:extLst>
          </p:cNvPr>
          <p:cNvSpPr txBox="1"/>
          <p:nvPr/>
        </p:nvSpPr>
        <p:spPr>
          <a:xfrm>
            <a:off x="462636" y="2032620"/>
            <a:ext cx="7145172" cy="2954655"/>
          </a:xfrm>
          <a:prstGeom prst="rect">
            <a:avLst/>
          </a:prstGeom>
          <a:noFill/>
        </p:spPr>
        <p:txBody>
          <a:bodyPr wrap="square" lIns="91440" tIns="45720" rIns="91440" bIns="45720" anchor="t">
            <a:spAutoFit/>
          </a:bodyPr>
          <a:lstStyle/>
          <a:p>
            <a:pPr>
              <a:buClr>
                <a:srgbClr val="EEA821"/>
              </a:buClr>
            </a:pPr>
            <a:r>
              <a:rPr lang="en-IE" sz="2400" b="1" dirty="0">
                <a:solidFill>
                  <a:srgbClr val="379A67"/>
                </a:solidFill>
              </a:rPr>
              <a:t>Target vision at the end of the workshop</a:t>
            </a:r>
          </a:p>
          <a:p>
            <a:pPr>
              <a:buClr>
                <a:srgbClr val="EEA821"/>
              </a:buClr>
            </a:pPr>
            <a:endParaRPr lang="en-IE" sz="2200" b="1" dirty="0">
              <a:solidFill>
                <a:srgbClr val="379A67"/>
              </a:solidFill>
            </a:endParaRPr>
          </a:p>
          <a:p>
            <a:pPr marL="342900" indent="-342900">
              <a:buClr>
                <a:srgbClr val="379A67"/>
              </a:buClr>
              <a:buFont typeface="Arial" panose="020B0604020202020204" pitchFamily="34" charset="0"/>
              <a:buChar char="•"/>
            </a:pPr>
            <a:r>
              <a:rPr lang="en-IE" sz="2000" dirty="0">
                <a:solidFill>
                  <a:srgbClr val="404040"/>
                </a:solidFill>
              </a:rPr>
              <a:t>C-level management is familiar with the relevant ESG drivers</a:t>
            </a:r>
          </a:p>
          <a:p>
            <a:pPr marL="342900" indent="-342900">
              <a:buClr>
                <a:srgbClr val="379A67"/>
              </a:buClr>
              <a:buFont typeface="Arial" panose="020B0604020202020204" pitchFamily="34" charset="0"/>
              <a:buChar char="•"/>
            </a:pPr>
            <a:r>
              <a:rPr lang="en-IE" sz="2000" dirty="0">
                <a:solidFill>
                  <a:srgbClr val="404040"/>
                </a:solidFill>
              </a:rPr>
              <a:t>Initial ESG SWOT analysis for the company's own business model is available</a:t>
            </a:r>
          </a:p>
          <a:p>
            <a:pPr marL="342900" indent="-342900">
              <a:buClr>
                <a:srgbClr val="379A67"/>
              </a:buClr>
              <a:buFont typeface="Arial" panose="020B0604020202020204" pitchFamily="34" charset="0"/>
              <a:buChar char="•"/>
            </a:pPr>
            <a:r>
              <a:rPr lang="en-IE" sz="2000" dirty="0">
                <a:solidFill>
                  <a:srgbClr val="404040"/>
                </a:solidFill>
              </a:rPr>
              <a:t>Clarity regarding internal responsibilities and strategic to-dos</a:t>
            </a:r>
          </a:p>
          <a:p>
            <a:pPr marL="342900" indent="-342900">
              <a:buClr>
                <a:srgbClr val="379A67"/>
              </a:buClr>
              <a:buFont typeface="Arial" panose="020B0604020202020204" pitchFamily="34" charset="0"/>
              <a:buChar char="•"/>
            </a:pPr>
            <a:r>
              <a:rPr lang="en-IE" sz="2000" dirty="0">
                <a:solidFill>
                  <a:srgbClr val="404040"/>
                </a:solidFill>
              </a:rPr>
              <a:t>Positive attitude toward ESG initiatives established</a:t>
            </a:r>
          </a:p>
          <a:p>
            <a:pPr marL="342900" indent="-342900">
              <a:buClr>
                <a:srgbClr val="379A67"/>
              </a:buClr>
              <a:buFont typeface="Arial" panose="020B0604020202020204" pitchFamily="34" charset="0"/>
              <a:buChar char="•"/>
            </a:pPr>
            <a:endParaRPr lang="en-IE" sz="2000" dirty="0">
              <a:solidFill>
                <a:srgbClr val="404040"/>
              </a:solidFill>
            </a:endParaRPr>
          </a:p>
          <a:p>
            <a:pPr>
              <a:buClr>
                <a:srgbClr val="EEA821"/>
              </a:buClr>
            </a:pPr>
            <a:endParaRPr lang="en-AU" sz="2000" dirty="0">
              <a:solidFill>
                <a:srgbClr val="404040"/>
              </a:solidFill>
            </a:endParaRPr>
          </a:p>
        </p:txBody>
      </p:sp>
      <p:sp>
        <p:nvSpPr>
          <p:cNvPr id="2" name="Textfeld 3">
            <a:extLst>
              <a:ext uri="{FF2B5EF4-FFF2-40B4-BE49-F238E27FC236}">
                <a16:creationId xmlns:a16="http://schemas.microsoft.com/office/drawing/2014/main" id="{EFB3D83D-FD31-E981-0617-24DB415A975F}"/>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Onboarding Workshop for C-Levels</a:t>
            </a:r>
          </a:p>
        </p:txBody>
      </p:sp>
      <p:sp>
        <p:nvSpPr>
          <p:cNvPr id="6" name="Graphic 4">
            <a:extLst>
              <a:ext uri="{FF2B5EF4-FFF2-40B4-BE49-F238E27FC236}">
                <a16:creationId xmlns:a16="http://schemas.microsoft.com/office/drawing/2014/main" id="{57F2D179-B9AC-C943-2D60-066A96D5F83D}"/>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A1FE133D-6595-DC5D-7F1A-D755CE1152D0}"/>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B828038-F6E0-B8CB-BB61-454DE3CA7B5F}"/>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1368209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7EEB-0D42-4B57-C058-51AA2ABE435C}"/>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8A2BC127-132A-4E89-0441-1E1AB6374E46}"/>
              </a:ext>
            </a:extLst>
          </p:cNvPr>
          <p:cNvSpPr/>
          <p:nvPr/>
        </p:nvSpPr>
        <p:spPr>
          <a:xfrm>
            <a:off x="3459632" y="330478"/>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42E4C616-1570-1688-3B61-E0B44B547040}"/>
              </a:ext>
            </a:extLst>
          </p:cNvPr>
          <p:cNvSpPr/>
          <p:nvPr/>
        </p:nvSpPr>
        <p:spPr>
          <a:xfrm>
            <a:off x="7568996" y="330478"/>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44A7545-10E6-5F24-904F-D81DFB967475}"/>
              </a:ext>
            </a:extLst>
          </p:cNvPr>
          <p:cNvSpPr/>
          <p:nvPr/>
        </p:nvSpPr>
        <p:spPr>
          <a:xfrm>
            <a:off x="3459632" y="3520334"/>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55884AEC-F6AB-7F86-DF3C-85FD79A6445C}"/>
              </a:ext>
            </a:extLst>
          </p:cNvPr>
          <p:cNvSpPr/>
          <p:nvPr/>
        </p:nvSpPr>
        <p:spPr>
          <a:xfrm>
            <a:off x="7568996" y="3520334"/>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Object 12" hidden="1">
            <a:extLst>
              <a:ext uri="{FF2B5EF4-FFF2-40B4-BE49-F238E27FC236}">
                <a16:creationId xmlns:a16="http://schemas.microsoft.com/office/drawing/2014/main" id="{CF728C9A-E5F8-8825-2F38-916132218A0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CF728C9A-E5F8-8825-2F38-916132218A0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fik 2">
            <a:extLst>
              <a:ext uri="{FF2B5EF4-FFF2-40B4-BE49-F238E27FC236}">
                <a16:creationId xmlns:a16="http://schemas.microsoft.com/office/drawing/2014/main" id="{E0446FEC-44A3-0A58-288E-CB3623E577CA}"/>
              </a:ext>
            </a:extLst>
          </p:cNvPr>
          <p:cNvPicPr>
            <a:picLocks noChangeAspect="1"/>
          </p:cNvPicPr>
          <p:nvPr/>
        </p:nvPicPr>
        <p:blipFill>
          <a:blip r:embed="rId5"/>
          <a:srcRect b="10041"/>
          <a:stretch>
            <a:fillRect/>
          </a:stretch>
        </p:blipFill>
        <p:spPr>
          <a:xfrm>
            <a:off x="3475638" y="632602"/>
            <a:ext cx="3748055" cy="2528794"/>
          </a:xfrm>
          <a:prstGeom prst="rect">
            <a:avLst/>
          </a:prstGeom>
        </p:spPr>
      </p:pic>
      <p:pic>
        <p:nvPicPr>
          <p:cNvPr id="5" name="Grafik 4">
            <a:extLst>
              <a:ext uri="{FF2B5EF4-FFF2-40B4-BE49-F238E27FC236}">
                <a16:creationId xmlns:a16="http://schemas.microsoft.com/office/drawing/2014/main" id="{3A361CC9-44A9-326F-8481-AA70BED2D145}"/>
              </a:ext>
            </a:extLst>
          </p:cNvPr>
          <p:cNvPicPr>
            <a:picLocks noChangeAspect="1"/>
          </p:cNvPicPr>
          <p:nvPr/>
        </p:nvPicPr>
        <p:blipFill>
          <a:blip r:embed="rId6"/>
          <a:srcRect b="7815"/>
          <a:stretch>
            <a:fillRect/>
          </a:stretch>
        </p:blipFill>
        <p:spPr>
          <a:xfrm>
            <a:off x="7597037" y="632602"/>
            <a:ext cx="3748055" cy="2591354"/>
          </a:xfrm>
          <a:prstGeom prst="rect">
            <a:avLst/>
          </a:prstGeom>
        </p:spPr>
      </p:pic>
      <p:pic>
        <p:nvPicPr>
          <p:cNvPr id="6" name="Grafik 5">
            <a:extLst>
              <a:ext uri="{FF2B5EF4-FFF2-40B4-BE49-F238E27FC236}">
                <a16:creationId xmlns:a16="http://schemas.microsoft.com/office/drawing/2014/main" id="{1A0E5F84-BAFC-2CFB-3B4C-E97068DC38F3}"/>
              </a:ext>
            </a:extLst>
          </p:cNvPr>
          <p:cNvPicPr>
            <a:picLocks noChangeAspect="1"/>
          </p:cNvPicPr>
          <p:nvPr/>
        </p:nvPicPr>
        <p:blipFill>
          <a:blip r:embed="rId7"/>
          <a:srcRect b="4815"/>
          <a:stretch>
            <a:fillRect/>
          </a:stretch>
        </p:blipFill>
        <p:spPr>
          <a:xfrm>
            <a:off x="3477819" y="3817360"/>
            <a:ext cx="3748054" cy="2675676"/>
          </a:xfrm>
          <a:prstGeom prst="rect">
            <a:avLst/>
          </a:prstGeom>
        </p:spPr>
      </p:pic>
      <p:pic>
        <p:nvPicPr>
          <p:cNvPr id="7" name="Grafik 6">
            <a:extLst>
              <a:ext uri="{FF2B5EF4-FFF2-40B4-BE49-F238E27FC236}">
                <a16:creationId xmlns:a16="http://schemas.microsoft.com/office/drawing/2014/main" id="{1766008B-427A-9FE5-5138-FBC03E9CEEC1}"/>
              </a:ext>
            </a:extLst>
          </p:cNvPr>
          <p:cNvPicPr>
            <a:picLocks noChangeAspect="1"/>
          </p:cNvPicPr>
          <p:nvPr/>
        </p:nvPicPr>
        <p:blipFill>
          <a:blip r:embed="rId8"/>
          <a:srcRect b="7908"/>
          <a:stretch>
            <a:fillRect/>
          </a:stretch>
        </p:blipFill>
        <p:spPr>
          <a:xfrm>
            <a:off x="7597036" y="3848637"/>
            <a:ext cx="3748056" cy="2588739"/>
          </a:xfrm>
          <a:prstGeom prst="rect">
            <a:avLst/>
          </a:prstGeom>
        </p:spPr>
      </p:pic>
      <p:pic>
        <p:nvPicPr>
          <p:cNvPr id="4" name="Picture 3" descr="A map of the world surrounded by trees&#10;&#10;AI-generated content may be incorrect.">
            <a:extLst>
              <a:ext uri="{FF2B5EF4-FFF2-40B4-BE49-F238E27FC236}">
                <a16:creationId xmlns:a16="http://schemas.microsoft.com/office/drawing/2014/main" id="{CA6CF376-4F45-C885-6A40-56752563864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7220" t="3365" r="49651" b="6097"/>
          <a:stretch>
            <a:fillRect/>
          </a:stretch>
        </p:blipFill>
        <p:spPr>
          <a:xfrm>
            <a:off x="0" y="9375"/>
            <a:ext cx="3114495" cy="6858002"/>
          </a:xfrm>
          <a:prstGeom prst="rect">
            <a:avLst/>
          </a:prstGeom>
        </p:spPr>
      </p:pic>
      <p:sp>
        <p:nvSpPr>
          <p:cNvPr id="8" name="Rectangle 7">
            <a:extLst>
              <a:ext uri="{FF2B5EF4-FFF2-40B4-BE49-F238E27FC236}">
                <a16:creationId xmlns:a16="http://schemas.microsoft.com/office/drawing/2014/main" id="{53E0A19F-C9E5-F60E-25F2-059F6B57CF75}"/>
              </a:ext>
            </a:extLst>
          </p:cNvPr>
          <p:cNvSpPr/>
          <p:nvPr/>
        </p:nvSpPr>
        <p:spPr>
          <a:xfrm rot="10800000" flipH="1">
            <a:off x="-14649" y="-5"/>
            <a:ext cx="3129143" cy="6876757"/>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07D4F26C-5179-F800-2FAD-9DBC112D4ECE}"/>
              </a:ext>
            </a:extLst>
          </p:cNvPr>
          <p:cNvPicPr>
            <a:picLocks noChangeAspect="1"/>
          </p:cNvPicPr>
          <p:nvPr/>
        </p:nvPicPr>
        <p:blipFill rotWithShape="1">
          <a:blip r:embed="rId10">
            <a:biLevel thresh="25000"/>
            <a:alphaModFix amt="11000"/>
            <a:extLst>
              <a:ext uri="{28A0092B-C50C-407E-A947-70E740481C1C}">
                <a14:useLocalDpi xmlns:a14="http://schemas.microsoft.com/office/drawing/2010/main"/>
              </a:ext>
            </a:extLst>
          </a:blip>
          <a:srcRect l="18897" t="-5456" r="63892" b="7917"/>
          <a:stretch>
            <a:fillRect/>
          </a:stretch>
        </p:blipFill>
        <p:spPr>
          <a:xfrm>
            <a:off x="-12887" y="2237985"/>
            <a:ext cx="2211865" cy="6032345"/>
          </a:xfrm>
          <a:prstGeom prst="rect">
            <a:avLst/>
          </a:prstGeom>
        </p:spPr>
      </p:pic>
      <p:sp>
        <p:nvSpPr>
          <p:cNvPr id="10" name="Textfeld 3">
            <a:extLst>
              <a:ext uri="{FF2B5EF4-FFF2-40B4-BE49-F238E27FC236}">
                <a16:creationId xmlns:a16="http://schemas.microsoft.com/office/drawing/2014/main" id="{A6E7D461-525E-C8EB-47F7-844E50FB0DD8}"/>
              </a:ext>
            </a:extLst>
          </p:cNvPr>
          <p:cNvSpPr txBox="1"/>
          <p:nvPr/>
        </p:nvSpPr>
        <p:spPr>
          <a:xfrm>
            <a:off x="462636" y="592358"/>
            <a:ext cx="2780436" cy="2407069"/>
          </a:xfrm>
          <a:prstGeom prst="rect">
            <a:avLst/>
          </a:prstGeom>
          <a:noFill/>
        </p:spPr>
        <p:txBody>
          <a:bodyPr wrap="square" lIns="91440" tIns="45720" rIns="91440" bIns="45720" anchor="t">
            <a:spAutoFit/>
          </a:bodyPr>
          <a:lstStyle/>
          <a:p>
            <a:pPr>
              <a:lnSpc>
                <a:spcPts val="3620"/>
              </a:lnSpc>
            </a:pPr>
            <a:r>
              <a:rPr lang="en-US" sz="3600" b="1" dirty="0">
                <a:solidFill>
                  <a:schemeClr val="bg1"/>
                </a:solidFill>
              </a:rPr>
              <a:t>Onboarding internal Decision Makers</a:t>
            </a:r>
          </a:p>
          <a:p>
            <a:pPr>
              <a:lnSpc>
                <a:spcPts val="3620"/>
              </a:lnSpc>
            </a:pPr>
            <a:endParaRPr lang="en-US" sz="3600" b="1" dirty="0">
              <a:solidFill>
                <a:schemeClr val="bg1"/>
              </a:solidFill>
            </a:endParaRPr>
          </a:p>
        </p:txBody>
      </p:sp>
      <p:sp>
        <p:nvSpPr>
          <p:cNvPr id="11" name="Graphic 4">
            <a:extLst>
              <a:ext uri="{FF2B5EF4-FFF2-40B4-BE49-F238E27FC236}">
                <a16:creationId xmlns:a16="http://schemas.microsoft.com/office/drawing/2014/main" id="{67D67E3F-7EAE-7992-9D34-544F0AAAADF5}"/>
              </a:ext>
            </a:extLst>
          </p:cNvPr>
          <p:cNvSpPr/>
          <p:nvPr/>
        </p:nvSpPr>
        <p:spPr>
          <a:xfrm>
            <a:off x="3110311" y="364412"/>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32" name="Freeform 31">
            <a:extLst>
              <a:ext uri="{FF2B5EF4-FFF2-40B4-BE49-F238E27FC236}">
                <a16:creationId xmlns:a16="http://schemas.microsoft.com/office/drawing/2014/main" id="{B9F0C2B2-9E1B-F943-3C6F-AA1BE7E7D33F}"/>
              </a:ext>
            </a:extLst>
          </p:cNvPr>
          <p:cNvSpPr/>
          <p:nvPr/>
        </p:nvSpPr>
        <p:spPr>
          <a:xfrm rot="5400000">
            <a:off x="8497230" y="-285821"/>
            <a:ext cx="475366" cy="2306751"/>
          </a:xfrm>
          <a:custGeom>
            <a:avLst/>
            <a:gdLst>
              <a:gd name="csX0" fmla="*/ 0 w 475366"/>
              <a:gd name="csY0" fmla="*/ 2306751 h 2306751"/>
              <a:gd name="csX1" fmla="*/ 0 w 475366"/>
              <a:gd name="csY1" fmla="*/ 0 h 2306751"/>
              <a:gd name="csX2" fmla="*/ 372891 w 475366"/>
              <a:gd name="csY2" fmla="*/ 0 h 2306751"/>
              <a:gd name="csX3" fmla="*/ 475366 w 475366"/>
              <a:gd name="csY3" fmla="*/ 102475 h 2306751"/>
              <a:gd name="csX4" fmla="*/ 475366 w 475366"/>
              <a:gd name="csY4" fmla="*/ 2306751 h 2306751"/>
            </a:gdLst>
            <a:ahLst/>
            <a:cxnLst>
              <a:cxn ang="0">
                <a:pos x="csX0" y="csY0"/>
              </a:cxn>
              <a:cxn ang="0">
                <a:pos x="csX1" y="csY1"/>
              </a:cxn>
              <a:cxn ang="0">
                <a:pos x="csX2" y="csY2"/>
              </a:cxn>
              <a:cxn ang="0">
                <a:pos x="csX3" y="csY3"/>
              </a:cxn>
              <a:cxn ang="0">
                <a:pos x="csX4" y="csY4"/>
              </a:cxn>
            </a:cxnLst>
            <a:rect l="l" t="t" r="r" b="b"/>
            <a:pathLst>
              <a:path w="475366" h="2306751">
                <a:moveTo>
                  <a:pt x="0" y="2306751"/>
                </a:moveTo>
                <a:lnTo>
                  <a:pt x="0" y="0"/>
                </a:lnTo>
                <a:lnTo>
                  <a:pt x="372891" y="0"/>
                </a:lnTo>
                <a:cubicBezTo>
                  <a:pt x="429486" y="0"/>
                  <a:pt x="475366" y="45880"/>
                  <a:pt x="475366" y="102475"/>
                </a:cubicBezTo>
                <a:lnTo>
                  <a:pt x="475366" y="2306751"/>
                </a:lnTo>
                <a:close/>
              </a:path>
            </a:pathLst>
          </a:custGeom>
          <a:solidFill>
            <a:srgbClr val="007772"/>
          </a:solidFill>
          <a:ln>
            <a:solidFill>
              <a:srgbClr val="00777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4" name="TextBox 23">
            <a:extLst>
              <a:ext uri="{FF2B5EF4-FFF2-40B4-BE49-F238E27FC236}">
                <a16:creationId xmlns:a16="http://schemas.microsoft.com/office/drawing/2014/main" id="{D294396C-D97E-02D9-F570-C8C6D307B0FB}"/>
              </a:ext>
            </a:extLst>
          </p:cNvPr>
          <p:cNvSpPr txBox="1"/>
          <p:nvPr/>
        </p:nvSpPr>
        <p:spPr>
          <a:xfrm>
            <a:off x="7772770" y="738633"/>
            <a:ext cx="3095037" cy="307777"/>
          </a:xfrm>
          <a:prstGeom prst="rect">
            <a:avLst/>
          </a:prstGeom>
          <a:noFill/>
        </p:spPr>
        <p:txBody>
          <a:bodyPr wrap="square" rtlCol="0">
            <a:spAutoFit/>
          </a:bodyPr>
          <a:lstStyle/>
          <a:p>
            <a:r>
              <a:rPr lang="en-US" sz="1400" b="1" dirty="0">
                <a:solidFill>
                  <a:schemeClr val="bg1"/>
                </a:solidFill>
              </a:rPr>
              <a:t>2. Direct &amp; Indirect Impact</a:t>
            </a:r>
          </a:p>
        </p:txBody>
      </p:sp>
      <p:sp>
        <p:nvSpPr>
          <p:cNvPr id="33" name="Freeform 32">
            <a:extLst>
              <a:ext uri="{FF2B5EF4-FFF2-40B4-BE49-F238E27FC236}">
                <a16:creationId xmlns:a16="http://schemas.microsoft.com/office/drawing/2014/main" id="{74B8AA64-456C-A4AE-7BD9-A8D9C09565D8}"/>
              </a:ext>
            </a:extLst>
          </p:cNvPr>
          <p:cNvSpPr/>
          <p:nvPr/>
        </p:nvSpPr>
        <p:spPr>
          <a:xfrm rot="5400000">
            <a:off x="4375325" y="-285821"/>
            <a:ext cx="475366" cy="2306751"/>
          </a:xfrm>
          <a:custGeom>
            <a:avLst/>
            <a:gdLst>
              <a:gd name="csX0" fmla="*/ 0 w 475366"/>
              <a:gd name="csY0" fmla="*/ 2306751 h 2306751"/>
              <a:gd name="csX1" fmla="*/ 0 w 475366"/>
              <a:gd name="csY1" fmla="*/ 0 h 2306751"/>
              <a:gd name="csX2" fmla="*/ 372891 w 475366"/>
              <a:gd name="csY2" fmla="*/ 0 h 2306751"/>
              <a:gd name="csX3" fmla="*/ 475366 w 475366"/>
              <a:gd name="csY3" fmla="*/ 102475 h 2306751"/>
              <a:gd name="csX4" fmla="*/ 475366 w 475366"/>
              <a:gd name="csY4" fmla="*/ 2306751 h 2306751"/>
            </a:gdLst>
            <a:ahLst/>
            <a:cxnLst>
              <a:cxn ang="0">
                <a:pos x="csX0" y="csY0"/>
              </a:cxn>
              <a:cxn ang="0">
                <a:pos x="csX1" y="csY1"/>
              </a:cxn>
              <a:cxn ang="0">
                <a:pos x="csX2" y="csY2"/>
              </a:cxn>
              <a:cxn ang="0">
                <a:pos x="csX3" y="csY3"/>
              </a:cxn>
              <a:cxn ang="0">
                <a:pos x="csX4" y="csY4"/>
              </a:cxn>
            </a:cxnLst>
            <a:rect l="l" t="t" r="r" b="b"/>
            <a:pathLst>
              <a:path w="475366" h="2306751">
                <a:moveTo>
                  <a:pt x="0" y="2306751"/>
                </a:moveTo>
                <a:lnTo>
                  <a:pt x="0" y="0"/>
                </a:lnTo>
                <a:lnTo>
                  <a:pt x="372891" y="0"/>
                </a:lnTo>
                <a:cubicBezTo>
                  <a:pt x="429486" y="0"/>
                  <a:pt x="475366" y="45880"/>
                  <a:pt x="475366" y="102475"/>
                </a:cubicBezTo>
                <a:lnTo>
                  <a:pt x="475366" y="2306751"/>
                </a:lnTo>
                <a:close/>
              </a:path>
            </a:pathLst>
          </a:custGeom>
          <a:solidFill>
            <a:srgbClr val="007772"/>
          </a:solidFill>
          <a:ln>
            <a:solidFill>
              <a:srgbClr val="00777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34" name="TextBox 33">
            <a:extLst>
              <a:ext uri="{FF2B5EF4-FFF2-40B4-BE49-F238E27FC236}">
                <a16:creationId xmlns:a16="http://schemas.microsoft.com/office/drawing/2014/main" id="{337C6ACF-E5EC-50B1-208D-6355854A3922}"/>
              </a:ext>
            </a:extLst>
          </p:cNvPr>
          <p:cNvSpPr txBox="1"/>
          <p:nvPr/>
        </p:nvSpPr>
        <p:spPr>
          <a:xfrm>
            <a:off x="3679412" y="738633"/>
            <a:ext cx="3095037" cy="307777"/>
          </a:xfrm>
          <a:prstGeom prst="rect">
            <a:avLst/>
          </a:prstGeom>
          <a:noFill/>
        </p:spPr>
        <p:txBody>
          <a:bodyPr wrap="square" rtlCol="0">
            <a:spAutoFit/>
          </a:bodyPr>
          <a:lstStyle/>
          <a:p>
            <a:r>
              <a:rPr lang="en-US" sz="1400" b="1" dirty="0">
                <a:solidFill>
                  <a:schemeClr val="bg1"/>
                </a:solidFill>
              </a:rPr>
              <a:t>1. Market &amp; Competition</a:t>
            </a:r>
          </a:p>
        </p:txBody>
      </p:sp>
      <p:sp>
        <p:nvSpPr>
          <p:cNvPr id="37" name="Freeform 36">
            <a:extLst>
              <a:ext uri="{FF2B5EF4-FFF2-40B4-BE49-F238E27FC236}">
                <a16:creationId xmlns:a16="http://schemas.microsoft.com/office/drawing/2014/main" id="{76214183-64D1-C3D3-0467-04CE4CFDF7DD}"/>
              </a:ext>
            </a:extLst>
          </p:cNvPr>
          <p:cNvSpPr/>
          <p:nvPr/>
        </p:nvSpPr>
        <p:spPr>
          <a:xfrm rot="5400000">
            <a:off x="8497229" y="2897978"/>
            <a:ext cx="475366" cy="2306751"/>
          </a:xfrm>
          <a:custGeom>
            <a:avLst/>
            <a:gdLst>
              <a:gd name="csX0" fmla="*/ 0 w 475366"/>
              <a:gd name="csY0" fmla="*/ 2306751 h 2306751"/>
              <a:gd name="csX1" fmla="*/ 0 w 475366"/>
              <a:gd name="csY1" fmla="*/ 0 h 2306751"/>
              <a:gd name="csX2" fmla="*/ 372891 w 475366"/>
              <a:gd name="csY2" fmla="*/ 0 h 2306751"/>
              <a:gd name="csX3" fmla="*/ 475366 w 475366"/>
              <a:gd name="csY3" fmla="*/ 102475 h 2306751"/>
              <a:gd name="csX4" fmla="*/ 475366 w 475366"/>
              <a:gd name="csY4" fmla="*/ 2306751 h 2306751"/>
            </a:gdLst>
            <a:ahLst/>
            <a:cxnLst>
              <a:cxn ang="0">
                <a:pos x="csX0" y="csY0"/>
              </a:cxn>
              <a:cxn ang="0">
                <a:pos x="csX1" y="csY1"/>
              </a:cxn>
              <a:cxn ang="0">
                <a:pos x="csX2" y="csY2"/>
              </a:cxn>
              <a:cxn ang="0">
                <a:pos x="csX3" y="csY3"/>
              </a:cxn>
              <a:cxn ang="0">
                <a:pos x="csX4" y="csY4"/>
              </a:cxn>
            </a:cxnLst>
            <a:rect l="l" t="t" r="r" b="b"/>
            <a:pathLst>
              <a:path w="475366" h="2306751">
                <a:moveTo>
                  <a:pt x="0" y="2306751"/>
                </a:moveTo>
                <a:lnTo>
                  <a:pt x="0" y="0"/>
                </a:lnTo>
                <a:lnTo>
                  <a:pt x="372891" y="0"/>
                </a:lnTo>
                <a:cubicBezTo>
                  <a:pt x="429486" y="0"/>
                  <a:pt x="475366" y="45880"/>
                  <a:pt x="475366" y="102475"/>
                </a:cubicBezTo>
                <a:lnTo>
                  <a:pt x="475366" y="2306751"/>
                </a:lnTo>
                <a:close/>
              </a:path>
            </a:pathLst>
          </a:custGeom>
          <a:solidFill>
            <a:srgbClr val="007772"/>
          </a:solidFill>
          <a:ln>
            <a:solidFill>
              <a:srgbClr val="00777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38" name="Freeform 37">
            <a:extLst>
              <a:ext uri="{FF2B5EF4-FFF2-40B4-BE49-F238E27FC236}">
                <a16:creationId xmlns:a16="http://schemas.microsoft.com/office/drawing/2014/main" id="{FBC84421-A0FA-4C0F-DD85-3647E821DB04}"/>
              </a:ext>
            </a:extLst>
          </p:cNvPr>
          <p:cNvSpPr/>
          <p:nvPr/>
        </p:nvSpPr>
        <p:spPr>
          <a:xfrm rot="5400000">
            <a:off x="4375324" y="2897978"/>
            <a:ext cx="475366" cy="2306751"/>
          </a:xfrm>
          <a:custGeom>
            <a:avLst/>
            <a:gdLst>
              <a:gd name="csX0" fmla="*/ 0 w 475366"/>
              <a:gd name="csY0" fmla="*/ 2306751 h 2306751"/>
              <a:gd name="csX1" fmla="*/ 0 w 475366"/>
              <a:gd name="csY1" fmla="*/ 0 h 2306751"/>
              <a:gd name="csX2" fmla="*/ 372891 w 475366"/>
              <a:gd name="csY2" fmla="*/ 0 h 2306751"/>
              <a:gd name="csX3" fmla="*/ 475366 w 475366"/>
              <a:gd name="csY3" fmla="*/ 102475 h 2306751"/>
              <a:gd name="csX4" fmla="*/ 475366 w 475366"/>
              <a:gd name="csY4" fmla="*/ 2306751 h 2306751"/>
            </a:gdLst>
            <a:ahLst/>
            <a:cxnLst>
              <a:cxn ang="0">
                <a:pos x="csX0" y="csY0"/>
              </a:cxn>
              <a:cxn ang="0">
                <a:pos x="csX1" y="csY1"/>
              </a:cxn>
              <a:cxn ang="0">
                <a:pos x="csX2" y="csY2"/>
              </a:cxn>
              <a:cxn ang="0">
                <a:pos x="csX3" y="csY3"/>
              </a:cxn>
              <a:cxn ang="0">
                <a:pos x="csX4" y="csY4"/>
              </a:cxn>
            </a:cxnLst>
            <a:rect l="l" t="t" r="r" b="b"/>
            <a:pathLst>
              <a:path w="475366" h="2306751">
                <a:moveTo>
                  <a:pt x="0" y="2306751"/>
                </a:moveTo>
                <a:lnTo>
                  <a:pt x="0" y="0"/>
                </a:lnTo>
                <a:lnTo>
                  <a:pt x="372891" y="0"/>
                </a:lnTo>
                <a:cubicBezTo>
                  <a:pt x="429486" y="0"/>
                  <a:pt x="475366" y="45880"/>
                  <a:pt x="475366" y="102475"/>
                </a:cubicBezTo>
                <a:lnTo>
                  <a:pt x="475366" y="2306751"/>
                </a:lnTo>
                <a:close/>
              </a:path>
            </a:pathLst>
          </a:custGeom>
          <a:solidFill>
            <a:srgbClr val="007772"/>
          </a:solidFill>
          <a:ln>
            <a:solidFill>
              <a:srgbClr val="00777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39" name="TextBox 38">
            <a:extLst>
              <a:ext uri="{FF2B5EF4-FFF2-40B4-BE49-F238E27FC236}">
                <a16:creationId xmlns:a16="http://schemas.microsoft.com/office/drawing/2014/main" id="{BD802A20-0959-C764-3915-DA485839C440}"/>
              </a:ext>
            </a:extLst>
          </p:cNvPr>
          <p:cNvSpPr txBox="1"/>
          <p:nvPr/>
        </p:nvSpPr>
        <p:spPr>
          <a:xfrm>
            <a:off x="3658106" y="3853374"/>
            <a:ext cx="3095037" cy="453842"/>
          </a:xfrm>
          <a:prstGeom prst="rect">
            <a:avLst/>
          </a:prstGeom>
          <a:noFill/>
        </p:spPr>
        <p:txBody>
          <a:bodyPr wrap="square" rtlCol="0">
            <a:spAutoFit/>
          </a:bodyPr>
          <a:lstStyle/>
          <a:p>
            <a:pPr>
              <a:lnSpc>
                <a:spcPts val="1380"/>
              </a:lnSpc>
            </a:pPr>
            <a:r>
              <a:rPr lang="en-US" sz="1400" b="1" dirty="0">
                <a:solidFill>
                  <a:schemeClr val="bg1"/>
                </a:solidFill>
              </a:rPr>
              <a:t>3.  Risks, Opportunities </a:t>
            </a:r>
          </a:p>
          <a:p>
            <a:pPr>
              <a:lnSpc>
                <a:spcPts val="1380"/>
              </a:lnSpc>
            </a:pPr>
            <a:r>
              <a:rPr lang="en-US" sz="1400" b="1" dirty="0">
                <a:solidFill>
                  <a:schemeClr val="bg1"/>
                </a:solidFill>
              </a:rPr>
              <a:t>     &amp; Business Model</a:t>
            </a:r>
          </a:p>
        </p:txBody>
      </p:sp>
      <p:sp>
        <p:nvSpPr>
          <p:cNvPr id="40" name="TextBox 39">
            <a:extLst>
              <a:ext uri="{FF2B5EF4-FFF2-40B4-BE49-F238E27FC236}">
                <a16:creationId xmlns:a16="http://schemas.microsoft.com/office/drawing/2014/main" id="{C84E6279-568A-5CA0-4473-A96A469128D0}"/>
              </a:ext>
            </a:extLst>
          </p:cNvPr>
          <p:cNvSpPr txBox="1"/>
          <p:nvPr/>
        </p:nvSpPr>
        <p:spPr>
          <a:xfrm>
            <a:off x="7772770" y="3853374"/>
            <a:ext cx="3095037" cy="453842"/>
          </a:xfrm>
          <a:prstGeom prst="rect">
            <a:avLst/>
          </a:prstGeom>
          <a:noFill/>
        </p:spPr>
        <p:txBody>
          <a:bodyPr wrap="square" rtlCol="0">
            <a:spAutoFit/>
          </a:bodyPr>
          <a:lstStyle/>
          <a:p>
            <a:pPr>
              <a:lnSpc>
                <a:spcPts val="1380"/>
              </a:lnSpc>
            </a:pPr>
            <a:r>
              <a:rPr lang="en-US" sz="1400" b="1" dirty="0">
                <a:solidFill>
                  <a:schemeClr val="bg1"/>
                </a:solidFill>
              </a:rPr>
              <a:t>4.  Team, Resources </a:t>
            </a:r>
          </a:p>
          <a:p>
            <a:pPr>
              <a:lnSpc>
                <a:spcPts val="1380"/>
              </a:lnSpc>
            </a:pPr>
            <a:r>
              <a:rPr lang="en-US" sz="1400" b="1" dirty="0">
                <a:solidFill>
                  <a:schemeClr val="bg1"/>
                </a:solidFill>
              </a:rPr>
              <a:t>     &amp; Results</a:t>
            </a:r>
          </a:p>
        </p:txBody>
      </p:sp>
    </p:spTree>
    <p:extLst>
      <p:ext uri="{BB962C8B-B14F-4D97-AF65-F5344CB8AC3E}">
        <p14:creationId xmlns:p14="http://schemas.microsoft.com/office/powerpoint/2010/main" val="2407296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Picture 2" descr="A map of the world surrounded by trees&#10;&#10;AI-generated content may be incorrect.">
            <a:extLst>
              <a:ext uri="{FF2B5EF4-FFF2-40B4-BE49-F238E27FC236}">
                <a16:creationId xmlns:a16="http://schemas.microsoft.com/office/drawing/2014/main" id="{07D9A15D-14B0-231D-BAF1-67F6F90D3D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5528"/>
          <a:stretch>
            <a:fillRect/>
          </a:stretch>
        </p:blipFill>
        <p:spPr>
          <a:xfrm>
            <a:off x="-19002" y="-2"/>
            <a:ext cx="12211000" cy="1715499"/>
          </a:xfrm>
          <a:prstGeom prst="rect">
            <a:avLst/>
          </a:prstGeom>
        </p:spPr>
      </p:pic>
      <p:sp>
        <p:nvSpPr>
          <p:cNvPr id="4" name="Rectangle 3">
            <a:extLst>
              <a:ext uri="{FF2B5EF4-FFF2-40B4-BE49-F238E27FC236}">
                <a16:creationId xmlns:a16="http://schemas.microsoft.com/office/drawing/2014/main" id="{BCD0A099-72AF-F9FB-067C-92356A5F80A9}"/>
              </a:ext>
            </a:extLst>
          </p:cNvPr>
          <p:cNvSpPr/>
          <p:nvPr/>
        </p:nvSpPr>
        <p:spPr>
          <a:xfrm rot="16200000" flipH="1">
            <a:off x="5209759" y="-5247750"/>
            <a:ext cx="171549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6DAC053-7B2A-01B5-8FBD-234F001C305B}"/>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494099" y="233297"/>
            <a:ext cx="2697901" cy="6032345"/>
          </a:xfrm>
          <a:prstGeom prst="rect">
            <a:avLst/>
          </a:prstGeom>
        </p:spPr>
      </p:pic>
      <p:sp>
        <p:nvSpPr>
          <p:cNvPr id="7" name="Textfeld 3">
            <a:extLst>
              <a:ext uri="{FF2B5EF4-FFF2-40B4-BE49-F238E27FC236}">
                <a16:creationId xmlns:a16="http://schemas.microsoft.com/office/drawing/2014/main" id="{CA24AC44-4D9F-D2DC-F0DE-D1338E4F140D}"/>
              </a:ext>
            </a:extLst>
          </p:cNvPr>
          <p:cNvSpPr txBox="1"/>
          <p:nvPr/>
        </p:nvSpPr>
        <p:spPr>
          <a:xfrm>
            <a:off x="413868" y="275928"/>
            <a:ext cx="8132724" cy="1066959"/>
          </a:xfrm>
          <a:prstGeom prst="rect">
            <a:avLst/>
          </a:prstGeom>
          <a:noFill/>
        </p:spPr>
        <p:txBody>
          <a:bodyPr wrap="square" lIns="91440" tIns="45720" rIns="91440" bIns="45720" anchor="t">
            <a:spAutoFit/>
          </a:bodyPr>
          <a:lstStyle/>
          <a:p>
            <a:pPr>
              <a:lnSpc>
                <a:spcPts val="3820"/>
              </a:lnSpc>
            </a:pPr>
            <a:r>
              <a:rPr lang="en-US" sz="3600" b="1" dirty="0">
                <a:solidFill>
                  <a:schemeClr val="bg1"/>
                </a:solidFill>
              </a:rPr>
              <a:t>List of Internal Stakeholders Template Stakeholder Analysis</a:t>
            </a:r>
          </a:p>
        </p:txBody>
      </p:sp>
      <p:sp>
        <p:nvSpPr>
          <p:cNvPr id="8" name="Graphic 4">
            <a:extLst>
              <a:ext uri="{FF2B5EF4-FFF2-40B4-BE49-F238E27FC236}">
                <a16:creationId xmlns:a16="http://schemas.microsoft.com/office/drawing/2014/main" id="{F519E1C6-7821-908D-6A6C-48077CA72F33}"/>
              </a:ext>
            </a:extLst>
          </p:cNvPr>
          <p:cNvSpPr/>
          <p:nvPr/>
        </p:nvSpPr>
        <p:spPr>
          <a:xfrm rot="5400000">
            <a:off x="1632774" y="573422"/>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1" name="Table 10">
            <a:extLst>
              <a:ext uri="{FF2B5EF4-FFF2-40B4-BE49-F238E27FC236}">
                <a16:creationId xmlns:a16="http://schemas.microsoft.com/office/drawing/2014/main" id="{2ED9D752-DCC6-0023-F2AF-A93E8085B2DF}"/>
              </a:ext>
            </a:extLst>
          </p:cNvPr>
          <p:cNvGraphicFramePr>
            <a:graphicFrameLocks noGrp="1"/>
          </p:cNvGraphicFramePr>
          <p:nvPr>
            <p:extLst>
              <p:ext uri="{D42A27DB-BD31-4B8C-83A1-F6EECF244321}">
                <p14:modId xmlns:p14="http://schemas.microsoft.com/office/powerpoint/2010/main" val="427832324"/>
              </p:ext>
            </p:extLst>
          </p:nvPr>
        </p:nvGraphicFramePr>
        <p:xfrm>
          <a:off x="525393" y="2218721"/>
          <a:ext cx="10952480" cy="3543697"/>
        </p:xfrm>
        <a:graphic>
          <a:graphicData uri="http://schemas.openxmlformats.org/drawingml/2006/table">
            <a:tbl>
              <a:tblPr firstRow="1" bandRow="1">
                <a:tableStyleId>{5C22544A-7EE6-4342-B048-85BDC9FD1C3A}</a:tableStyleId>
              </a:tblPr>
              <a:tblGrid>
                <a:gridCol w="3844544">
                  <a:extLst>
                    <a:ext uri="{9D8B030D-6E8A-4147-A177-3AD203B41FA5}">
                      <a16:colId xmlns:a16="http://schemas.microsoft.com/office/drawing/2014/main" val="2812679770"/>
                    </a:ext>
                  </a:extLst>
                </a:gridCol>
                <a:gridCol w="2097024">
                  <a:extLst>
                    <a:ext uri="{9D8B030D-6E8A-4147-A177-3AD203B41FA5}">
                      <a16:colId xmlns:a16="http://schemas.microsoft.com/office/drawing/2014/main" val="2852264056"/>
                    </a:ext>
                  </a:extLst>
                </a:gridCol>
                <a:gridCol w="2301559">
                  <a:extLst>
                    <a:ext uri="{9D8B030D-6E8A-4147-A177-3AD203B41FA5}">
                      <a16:colId xmlns:a16="http://schemas.microsoft.com/office/drawing/2014/main" val="937810905"/>
                    </a:ext>
                  </a:extLst>
                </a:gridCol>
                <a:gridCol w="2709353">
                  <a:extLst>
                    <a:ext uri="{9D8B030D-6E8A-4147-A177-3AD203B41FA5}">
                      <a16:colId xmlns:a16="http://schemas.microsoft.com/office/drawing/2014/main" val="282514797"/>
                    </a:ext>
                  </a:extLst>
                </a:gridCol>
              </a:tblGrid>
              <a:tr h="519697">
                <a:tc>
                  <a:txBody>
                    <a:bodyPr/>
                    <a:lstStyle/>
                    <a:p>
                      <a:pPr algn="ctr"/>
                      <a:r>
                        <a:rPr lang="en-US" sz="1600" b="1" i="0" dirty="0">
                          <a:solidFill>
                            <a:schemeClr val="bg1"/>
                          </a:solidFill>
                          <a:latin typeface="Calibri" panose="020F0502020204030204" pitchFamily="34" charset="0"/>
                          <a:cs typeface="Calibri" panose="020F0502020204030204" pitchFamily="34" charset="0"/>
                        </a:rPr>
                        <a:t>Stakeholders</a:t>
                      </a:r>
                    </a:p>
                  </a:txBody>
                  <a:tcPr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marL="0" algn="ctr" defTabSz="914377" rtl="0" eaLnBrk="1" latinLnBrk="0" hangingPunct="1"/>
                      <a:r>
                        <a:rPr lang="en-US" sz="1600" b="1" i="0" kern="1200">
                          <a:solidFill>
                            <a:schemeClr val="bg1"/>
                          </a:solidFill>
                          <a:latin typeface="Calibri" panose="020F0502020204030204" pitchFamily="34" charset="0"/>
                          <a:ea typeface="+mn-ea"/>
                          <a:cs typeface="Calibri" panose="020F0502020204030204" pitchFamily="34" charset="0"/>
                        </a:rPr>
                        <a:t>Interest in the project</a:t>
                      </a:r>
                    </a:p>
                  </a:txBody>
                  <a:tcPr anchor="ctr">
                    <a:lnT w="9525" cap="flat" cmpd="sng" algn="ctr">
                      <a:solidFill>
                        <a:schemeClr val="tx1"/>
                      </a:solidFill>
                      <a:prstDash val="solid"/>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marL="0" algn="ctr" defTabSz="914377" rtl="0" eaLnBrk="1" latinLnBrk="0" hangingPunct="1"/>
                      <a:r>
                        <a:rPr lang="en-US" sz="1600" b="1" i="0" kern="1200">
                          <a:solidFill>
                            <a:schemeClr val="bg1"/>
                          </a:solidFill>
                          <a:latin typeface="Calibri" panose="020F0502020204030204" pitchFamily="34" charset="0"/>
                          <a:ea typeface="+mn-ea"/>
                          <a:cs typeface="Calibri" panose="020F0502020204030204" pitchFamily="34" charset="0"/>
                        </a:rPr>
                        <a:t>Influence on the project</a:t>
                      </a:r>
                    </a:p>
                  </a:txBody>
                  <a:tcPr anchor="ctr">
                    <a:lnT w="9525" cap="flat" cmpd="sng" algn="ctr">
                      <a:solidFill>
                        <a:schemeClr val="tx1"/>
                      </a:solidFill>
                      <a:prstDash val="solid"/>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marL="0" algn="ctr" defTabSz="914377" rtl="0" eaLnBrk="1" latinLnBrk="0" hangingPunct="1"/>
                      <a:r>
                        <a:rPr lang="en-US" sz="1600" b="1" i="0" kern="1200" dirty="0">
                          <a:solidFill>
                            <a:schemeClr val="bg1"/>
                          </a:solidFill>
                          <a:latin typeface="Calibri" panose="020F0502020204030204" pitchFamily="34" charset="0"/>
                          <a:ea typeface="+mn-ea"/>
                          <a:cs typeface="Calibri" panose="020F0502020204030204" pitchFamily="34" charset="0"/>
                        </a:rPr>
                        <a:t>Contact person for ESG topic</a:t>
                      </a:r>
                    </a:p>
                  </a:txBody>
                  <a:tcPr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extLst>
                  <a:ext uri="{0D108BD9-81ED-4DB2-BD59-A6C34878D82A}">
                    <a16:rowId xmlns:a16="http://schemas.microsoft.com/office/drawing/2014/main" val="2139607081"/>
                  </a:ext>
                </a:extLst>
              </a:tr>
              <a:tr h="432000">
                <a:tc>
                  <a:txBody>
                    <a:bodyPr/>
                    <a:lstStyle/>
                    <a:p>
                      <a:r>
                        <a:rPr kumimoji="0" lang="en-US" sz="1400" b="0" i="0" u="none" strike="noStrike" kern="1200" cap="none" spc="0" normalizeH="0" baseline="0" noProof="0" dirty="0">
                          <a:ln>
                            <a:noFill/>
                          </a:ln>
                          <a:solidFill>
                            <a:srgbClr val="404040"/>
                          </a:solidFill>
                          <a:effectLst/>
                          <a:uLnTx/>
                          <a:uFillTx/>
                          <a:latin typeface="Calibri" panose="020F0502020204030204" pitchFamily="34" charset="0"/>
                          <a:ea typeface="+mn-ea"/>
                          <a:cs typeface="Calibri" panose="020F0502020204030204" pitchFamily="34" charset="0"/>
                        </a:rPr>
                        <a:t>Insert name of stakeholder group or name</a:t>
                      </a:r>
                      <a:endParaRPr lang="en-US" sz="14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endParaRPr lang="en-US" sz="1400" kern="1200">
                        <a:solidFill>
                          <a:srgbClr val="404040"/>
                        </a:solidFill>
                        <a:latin typeface="Calibri" panose="020F0502020204030204" pitchFamily="34" charset="0"/>
                        <a:ea typeface="+mn-ea"/>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endParaRPr lang="en-US" sz="1400" kern="1200" dirty="0">
                        <a:solidFill>
                          <a:srgbClr val="404040"/>
                        </a:solidFill>
                        <a:latin typeface="Calibri" panose="020F0502020204030204" pitchFamily="34" charset="0"/>
                        <a:ea typeface="+mn-ea"/>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endParaRPr lang="en-US" sz="1400" kern="1200">
                        <a:solidFill>
                          <a:srgbClr val="404040"/>
                        </a:solidFill>
                        <a:latin typeface="Calibri" panose="020F0502020204030204" pitchFamily="34" charset="0"/>
                        <a:ea typeface="+mn-ea"/>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72273013"/>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Calibri" panose="020F0502020204030204" pitchFamily="34" charset="0"/>
                          <a:ea typeface="+mn-ea"/>
                          <a:cs typeface="Calibri" panose="020F0502020204030204" pitchFamily="34" charset="0"/>
                        </a:rPr>
                        <a:t>For example., Manager, sales team, shareholder</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High</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High</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a:solidFill>
                            <a:srgbClr val="404040"/>
                          </a:solidFill>
                          <a:latin typeface="Calibri" panose="020F0502020204030204" pitchFamily="34" charset="0"/>
                          <a:ea typeface="+mn-ea"/>
                          <a:cs typeface="Calibri" panose="020F0502020204030204" pitchFamily="34" charset="0"/>
                        </a:rPr>
                        <a:t>Compliance - Person AA</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880883950"/>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panose="020F0502020204030204" pitchFamily="34" charset="0"/>
                          <a:ea typeface="+mn-ea"/>
                          <a:cs typeface="Calibri" panose="020F0502020204030204" pitchFamily="34" charset="0"/>
                        </a:rPr>
                        <a:t>For example., Works Council</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Medium</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Medium</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a:solidFill>
                            <a:srgbClr val="404040"/>
                          </a:solidFill>
                          <a:latin typeface="Calibri" panose="020F0502020204030204" pitchFamily="34" charset="0"/>
                          <a:ea typeface="+mn-ea"/>
                          <a:cs typeface="Calibri" panose="020F0502020204030204" pitchFamily="34" charset="0"/>
                        </a:rPr>
                        <a:t>Risk management - person XX</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721348056"/>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panose="020F0502020204030204" pitchFamily="34" charset="0"/>
                          <a:ea typeface="+mn-ea"/>
                          <a:cs typeface="Calibri" panose="020F0502020204030204" pitchFamily="34" charset="0"/>
                        </a:rPr>
                        <a:t>Insert name of stakeholder group or name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High</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High</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a:solidFill>
                            <a:srgbClr val="404040"/>
                          </a:solidFill>
                          <a:latin typeface="Calibri" panose="020F0502020204030204" pitchFamily="34" charset="0"/>
                          <a:ea typeface="+mn-ea"/>
                          <a:cs typeface="Calibri" panose="020F0502020204030204" pitchFamily="34" charset="0"/>
                        </a:rPr>
                        <a:t>Circular economy</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984224256"/>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panose="020F0502020204030204" pitchFamily="34" charset="0"/>
                          <a:ea typeface="+mn-ea"/>
                          <a:cs typeface="Calibri" panose="020F0502020204030204" pitchFamily="34" charset="0"/>
                        </a:rPr>
                        <a:t>Insert name of stakeholder group or name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Low</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dirty="0">
                          <a:solidFill>
                            <a:srgbClr val="404040"/>
                          </a:solidFill>
                          <a:latin typeface="Calibri" panose="020F0502020204030204" pitchFamily="34" charset="0"/>
                          <a:ea typeface="+mn-ea"/>
                          <a:cs typeface="Calibri" panose="020F0502020204030204" pitchFamily="34" charset="0"/>
                        </a:rPr>
                        <a:t>Low</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algn="ctr" defTabSz="914377" rtl="0" eaLnBrk="1" latinLnBrk="0" hangingPunct="1"/>
                      <a:r>
                        <a:rPr lang="en-US" sz="1400" kern="1200">
                          <a:solidFill>
                            <a:srgbClr val="404040"/>
                          </a:solidFill>
                          <a:latin typeface="Calibri" panose="020F0502020204030204" pitchFamily="34" charset="0"/>
                          <a:ea typeface="+mn-ea"/>
                          <a:cs typeface="Calibri" panose="020F0502020204030204" pitchFamily="34" charset="0"/>
                        </a:rPr>
                        <a:t>Human Capital – Person YY</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289602370"/>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panose="020F0502020204030204" pitchFamily="34" charset="0"/>
                          <a:ea typeface="+mn-ea"/>
                          <a:cs typeface="Calibri" panose="020F0502020204030204" pitchFamily="34" charset="0"/>
                        </a:rPr>
                        <a:t>Insert name of stakeholder group or name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298631473"/>
                  </a:ext>
                </a:extLst>
              </a:tr>
              <a:tr h="43200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panose="020F0502020204030204" pitchFamily="34" charset="0"/>
                          <a:ea typeface="+mn-ea"/>
                          <a:cs typeface="Calibri" panose="020F0502020204030204" pitchFamily="34" charset="0"/>
                        </a:rPr>
                        <a:t>Insert name of stakeholder group or name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en-US" sz="14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372184532"/>
                  </a:ext>
                </a:extLst>
              </a:tr>
            </a:tbl>
          </a:graphicData>
        </a:graphic>
      </p:graphicFrame>
    </p:spTree>
    <p:extLst>
      <p:ext uri="{BB962C8B-B14F-4D97-AF65-F5344CB8AC3E}">
        <p14:creationId xmlns:p14="http://schemas.microsoft.com/office/powerpoint/2010/main" val="2434842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28136-2BAF-12CA-B371-6F88FF1627DC}"/>
            </a:ext>
          </a:extLst>
        </p:cNvPr>
        <p:cNvGrpSpPr/>
        <p:nvPr/>
      </p:nvGrpSpPr>
      <p:grpSpPr>
        <a:xfrm>
          <a:off x="0" y="0"/>
          <a:ext cx="0" cy="0"/>
          <a:chOff x="0" y="0"/>
          <a:chExt cx="0" cy="0"/>
        </a:xfrm>
      </p:grpSpPr>
      <p:sp>
        <p:nvSpPr>
          <p:cNvPr id="54" name="Rounded Rectangle 31">
            <a:extLst>
              <a:ext uri="{FF2B5EF4-FFF2-40B4-BE49-F238E27FC236}">
                <a16:creationId xmlns:a16="http://schemas.microsoft.com/office/drawing/2014/main" id="{E97A1738-661F-3501-BF57-652A7281BF7C}"/>
              </a:ext>
            </a:extLst>
          </p:cNvPr>
          <p:cNvSpPr/>
          <p:nvPr/>
        </p:nvSpPr>
        <p:spPr bwMode="auto">
          <a:xfrm>
            <a:off x="9090856" y="4612224"/>
            <a:ext cx="2097298" cy="291694"/>
          </a:xfrm>
          <a:prstGeom prst="roundRect">
            <a:avLst>
              <a:gd name="adj" fmla="val 50000"/>
            </a:avLst>
          </a:prstGeom>
          <a:solidFill>
            <a:srgbClr val="007772">
              <a:alpha val="77060"/>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200" kern="0" dirty="0">
                <a:solidFill>
                  <a:schemeClr val="bg1"/>
                </a:solidFill>
                <a:latin typeface="Calibri"/>
                <a:ea typeface="Calibri"/>
                <a:cs typeface="Calibri"/>
              </a:rPr>
              <a:t>contact name</a:t>
            </a:r>
          </a:p>
        </p:txBody>
      </p:sp>
      <p:sp>
        <p:nvSpPr>
          <p:cNvPr id="57" name="TextBox 27">
            <a:extLst>
              <a:ext uri="{FF2B5EF4-FFF2-40B4-BE49-F238E27FC236}">
                <a16:creationId xmlns:a16="http://schemas.microsoft.com/office/drawing/2014/main" id="{3B397224-2131-A368-B4D1-C6919F412F45}"/>
              </a:ext>
            </a:extLst>
          </p:cNvPr>
          <p:cNvSpPr txBox="1">
            <a:spLocks noChangeArrowheads="1"/>
          </p:cNvSpPr>
          <p:nvPr/>
        </p:nvSpPr>
        <p:spPr bwMode="auto">
          <a:xfrm>
            <a:off x="9090856" y="4282244"/>
            <a:ext cx="2194322" cy="280347"/>
          </a:xfrm>
          <a:prstGeom prst="rect">
            <a:avLst/>
          </a:prstGeom>
          <a:noFill/>
          <a:ln w="9525">
            <a:noFill/>
            <a:miter lim="800000"/>
            <a:headEnd/>
            <a:tailEnd/>
          </a:ln>
        </p:spPr>
        <p:txBody>
          <a:bodyPr wrap="square" lIns="64275" tIns="32138" rIns="64275" bIns="32138">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Stakeholder Interest</a:t>
            </a:r>
            <a:endParaRPr kumimoji="0" lang="en-AU" sz="7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154" name="Rounded Rectangle 31">
            <a:extLst>
              <a:ext uri="{FF2B5EF4-FFF2-40B4-BE49-F238E27FC236}">
                <a16:creationId xmlns:a16="http://schemas.microsoft.com/office/drawing/2014/main" id="{6DE16744-EA6F-2236-4181-F18179C3FC89}"/>
              </a:ext>
            </a:extLst>
          </p:cNvPr>
          <p:cNvSpPr/>
          <p:nvPr/>
        </p:nvSpPr>
        <p:spPr bwMode="auto">
          <a:xfrm>
            <a:off x="9090856" y="4982509"/>
            <a:ext cx="2097298" cy="291694"/>
          </a:xfrm>
          <a:prstGeom prst="roundRect">
            <a:avLst>
              <a:gd name="adj" fmla="val 50000"/>
            </a:avLst>
          </a:prstGeom>
          <a:solidFill>
            <a:srgbClr val="379A67">
              <a:alpha val="77060"/>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200" kern="0" dirty="0">
                <a:solidFill>
                  <a:schemeClr val="bg1"/>
                </a:solidFill>
                <a:latin typeface="Calibri"/>
                <a:ea typeface="Calibri"/>
                <a:cs typeface="Calibri"/>
              </a:rPr>
              <a:t>contact name</a:t>
            </a:r>
          </a:p>
        </p:txBody>
      </p:sp>
      <p:sp>
        <p:nvSpPr>
          <p:cNvPr id="155" name="Rounded Rectangle 31">
            <a:extLst>
              <a:ext uri="{FF2B5EF4-FFF2-40B4-BE49-F238E27FC236}">
                <a16:creationId xmlns:a16="http://schemas.microsoft.com/office/drawing/2014/main" id="{F95409BB-2D5D-9AFB-B161-1D018A0DBEA1}"/>
              </a:ext>
            </a:extLst>
          </p:cNvPr>
          <p:cNvSpPr/>
          <p:nvPr/>
        </p:nvSpPr>
        <p:spPr bwMode="auto">
          <a:xfrm>
            <a:off x="9090856" y="5352794"/>
            <a:ext cx="2097298" cy="291694"/>
          </a:xfrm>
          <a:prstGeom prst="roundRect">
            <a:avLst>
              <a:gd name="adj" fmla="val 50000"/>
            </a:avLst>
          </a:prstGeom>
          <a:solidFill>
            <a:srgbClr val="62A844">
              <a:alpha val="77060"/>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200" kern="0" dirty="0">
                <a:solidFill>
                  <a:schemeClr val="bg1"/>
                </a:solidFill>
                <a:latin typeface="Calibri"/>
                <a:ea typeface="Calibri"/>
                <a:cs typeface="Calibri"/>
              </a:rPr>
              <a:t>contact name</a:t>
            </a:r>
          </a:p>
        </p:txBody>
      </p:sp>
      <p:sp>
        <p:nvSpPr>
          <p:cNvPr id="156" name="Textfeld 3">
            <a:extLst>
              <a:ext uri="{FF2B5EF4-FFF2-40B4-BE49-F238E27FC236}">
                <a16:creationId xmlns:a16="http://schemas.microsoft.com/office/drawing/2014/main" id="{96F69F8C-AAB8-2FD8-4F79-20C6C6C7F28D}"/>
              </a:ext>
            </a:extLst>
          </p:cNvPr>
          <p:cNvSpPr txBox="1"/>
          <p:nvPr/>
        </p:nvSpPr>
        <p:spPr>
          <a:xfrm>
            <a:off x="513727" y="439474"/>
            <a:ext cx="8069947"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Internal Stakeholder Analysis - Transfer</a:t>
            </a:r>
          </a:p>
          <a:p>
            <a:pP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cxnSp>
        <p:nvCxnSpPr>
          <p:cNvPr id="157" name="Straight Connector 156">
            <a:extLst>
              <a:ext uri="{FF2B5EF4-FFF2-40B4-BE49-F238E27FC236}">
                <a16:creationId xmlns:a16="http://schemas.microsoft.com/office/drawing/2014/main" id="{316283F9-951A-07D3-7076-37C4393F69B4}"/>
              </a:ext>
            </a:extLst>
          </p:cNvPr>
          <p:cNvCxnSpPr>
            <a:cxnSpLocks/>
          </p:cNvCxnSpPr>
          <p:nvPr/>
        </p:nvCxnSpPr>
        <p:spPr>
          <a:xfrm>
            <a:off x="0" y="1165255"/>
            <a:ext cx="858367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58" name="Freeform 157">
            <a:extLst>
              <a:ext uri="{FF2B5EF4-FFF2-40B4-BE49-F238E27FC236}">
                <a16:creationId xmlns:a16="http://schemas.microsoft.com/office/drawing/2014/main" id="{64F9FA4F-C203-EAB4-945E-B1FB48F70383}"/>
              </a:ext>
            </a:extLst>
          </p:cNvPr>
          <p:cNvSpPr/>
          <p:nvPr/>
        </p:nvSpPr>
        <p:spPr>
          <a:xfrm rot="15307039" flipH="1">
            <a:off x="8694411" y="99799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164" name="Rectangle 163">
            <a:extLst>
              <a:ext uri="{FF2B5EF4-FFF2-40B4-BE49-F238E27FC236}">
                <a16:creationId xmlns:a16="http://schemas.microsoft.com/office/drawing/2014/main" id="{433688EA-49AA-744D-7FEC-CC53C1C0B9EF}"/>
              </a:ext>
            </a:extLst>
          </p:cNvPr>
          <p:cNvSpPr/>
          <p:nvPr/>
        </p:nvSpPr>
        <p:spPr>
          <a:xfrm>
            <a:off x="1622910" y="3938224"/>
            <a:ext cx="3065960" cy="1946760"/>
          </a:xfrm>
          <a:prstGeom prst="rect">
            <a:avLst/>
          </a:prstGeom>
          <a:solidFill>
            <a:srgbClr val="62A844">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extBox 27">
            <a:extLst>
              <a:ext uri="{FF2B5EF4-FFF2-40B4-BE49-F238E27FC236}">
                <a16:creationId xmlns:a16="http://schemas.microsoft.com/office/drawing/2014/main" id="{EFF0A4A4-3756-DD63-E8CB-BB5707C4F815}"/>
              </a:ext>
            </a:extLst>
          </p:cNvPr>
          <p:cNvSpPr txBox="1">
            <a:spLocks noChangeArrowheads="1"/>
          </p:cNvSpPr>
          <p:nvPr/>
        </p:nvSpPr>
        <p:spPr bwMode="auto">
          <a:xfrm>
            <a:off x="0" y="3604221"/>
            <a:ext cx="1396589" cy="495791"/>
          </a:xfrm>
          <a:prstGeom prst="rect">
            <a:avLst/>
          </a:prstGeom>
          <a:noFill/>
          <a:ln w="9525">
            <a:noFill/>
            <a:miter lim="800000"/>
            <a:headEnd/>
            <a:tailEnd/>
          </a:ln>
        </p:spPr>
        <p:txBody>
          <a:bodyPr wrap="square" lIns="64275" tIns="32138" rIns="64275" bIns="32138" anchor="t">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Stakeholder Interest</a:t>
            </a:r>
            <a:endParaRPr lang="en-AU" sz="7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166" name="TextBox 28">
            <a:extLst>
              <a:ext uri="{FF2B5EF4-FFF2-40B4-BE49-F238E27FC236}">
                <a16:creationId xmlns:a16="http://schemas.microsoft.com/office/drawing/2014/main" id="{AD298EC8-22BC-38CA-5C01-EE2FB7E0BE47}"/>
              </a:ext>
            </a:extLst>
          </p:cNvPr>
          <p:cNvSpPr txBox="1">
            <a:spLocks noChangeArrowheads="1"/>
          </p:cNvSpPr>
          <p:nvPr/>
        </p:nvSpPr>
        <p:spPr bwMode="auto">
          <a:xfrm>
            <a:off x="926947" y="1627903"/>
            <a:ext cx="469642" cy="280347"/>
          </a:xfrm>
          <a:prstGeom prst="rect">
            <a:avLst/>
          </a:prstGeom>
          <a:noFill/>
          <a:ln w="9525">
            <a:noFill/>
            <a:miter lim="800000"/>
            <a:headEnd/>
            <a:tailEnd/>
          </a:ln>
        </p:spPr>
        <p:txBody>
          <a:bodyPr wrap="none" lIns="64275" tIns="32138" rIns="64275" bIns="32138"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High</a:t>
            </a:r>
            <a:endParaRPr lang="en-AU"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167" name="TextBox 30">
            <a:extLst>
              <a:ext uri="{FF2B5EF4-FFF2-40B4-BE49-F238E27FC236}">
                <a16:creationId xmlns:a16="http://schemas.microsoft.com/office/drawing/2014/main" id="{F5AA5185-A8EC-0ACC-2824-BDE6E5EFBF12}"/>
              </a:ext>
            </a:extLst>
          </p:cNvPr>
          <p:cNvSpPr txBox="1">
            <a:spLocks noChangeArrowheads="1"/>
          </p:cNvSpPr>
          <p:nvPr/>
        </p:nvSpPr>
        <p:spPr bwMode="auto">
          <a:xfrm>
            <a:off x="1564772" y="6067788"/>
            <a:ext cx="434056" cy="280347"/>
          </a:xfrm>
          <a:prstGeom prst="rect">
            <a:avLst/>
          </a:prstGeom>
          <a:noFill/>
          <a:ln w="9525">
            <a:noFill/>
            <a:miter lim="800000"/>
            <a:headEnd/>
            <a:tailEnd/>
          </a:ln>
        </p:spPr>
        <p:txBody>
          <a:bodyPr wrap="none" lIns="64275" tIns="32138" rIns="64275" bIns="3213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Low</a:t>
            </a:r>
            <a:endParaRPr lang="en-AU" sz="1400" b="1" i="0" u="none" strike="noStrike" kern="1200" cap="none" spc="0" normalizeH="0" baseline="0" noProof="0" dirty="0">
              <a:ln>
                <a:noFill/>
              </a:ln>
              <a:solidFill>
                <a:srgbClr val="404040"/>
              </a:solidFill>
              <a:effectLst/>
              <a:uLnTx/>
              <a:uFillTx/>
              <a:latin typeface="Calibri"/>
              <a:ea typeface="Calibri"/>
              <a:cs typeface="Calibri"/>
            </a:endParaRPr>
          </a:p>
        </p:txBody>
      </p:sp>
      <p:grpSp>
        <p:nvGrpSpPr>
          <p:cNvPr id="168" name="Group 30">
            <a:extLst>
              <a:ext uri="{FF2B5EF4-FFF2-40B4-BE49-F238E27FC236}">
                <a16:creationId xmlns:a16="http://schemas.microsoft.com/office/drawing/2014/main" id="{B058BA3E-6FA1-6D3C-0106-43BBEFCCC512}"/>
              </a:ext>
            </a:extLst>
          </p:cNvPr>
          <p:cNvGrpSpPr>
            <a:grpSpLocks/>
          </p:cNvGrpSpPr>
          <p:nvPr/>
        </p:nvGrpSpPr>
        <p:grpSpPr bwMode="auto">
          <a:xfrm>
            <a:off x="1472848" y="1564154"/>
            <a:ext cx="6978070" cy="4455886"/>
            <a:chOff x="1216223" y="805562"/>
            <a:chExt cx="10945217" cy="7955479"/>
          </a:xfrm>
        </p:grpSpPr>
        <p:cxnSp>
          <p:nvCxnSpPr>
            <p:cNvPr id="169" name="Straight Arrow Connector 21">
              <a:extLst>
                <a:ext uri="{FF2B5EF4-FFF2-40B4-BE49-F238E27FC236}">
                  <a16:creationId xmlns:a16="http://schemas.microsoft.com/office/drawing/2014/main" id="{CFD38494-92DD-4FED-0002-CE71BF4727A0}"/>
                </a:ext>
              </a:extLst>
            </p:cNvPr>
            <p:cNvCxnSpPr>
              <a:cxnSpLocks noChangeShapeType="1"/>
            </p:cNvCxnSpPr>
            <p:nvPr/>
          </p:nvCxnSpPr>
          <p:spPr bwMode="auto">
            <a:xfrm flipV="1">
              <a:off x="1216225" y="4800600"/>
              <a:ext cx="10945215" cy="8705"/>
            </a:xfrm>
            <a:prstGeom prst="straightConnector1">
              <a:avLst/>
            </a:prstGeom>
            <a:noFill/>
            <a:ln w="25400">
              <a:solidFill>
                <a:schemeClr val="bg1">
                  <a:lumMod val="95000"/>
                </a:schemeClr>
              </a:solidFill>
              <a:round/>
              <a:headEnd/>
              <a:tailEnd type="arrow" w="med" len="med"/>
            </a:ln>
          </p:spPr>
        </p:cxnSp>
        <p:cxnSp>
          <p:nvCxnSpPr>
            <p:cNvPr id="170" name="Straight Arrow Connector 20">
              <a:extLst>
                <a:ext uri="{FF2B5EF4-FFF2-40B4-BE49-F238E27FC236}">
                  <a16:creationId xmlns:a16="http://schemas.microsoft.com/office/drawing/2014/main" id="{757ED76F-D4C7-6A98-B784-847320E9EAEF}"/>
                </a:ext>
              </a:extLst>
            </p:cNvPr>
            <p:cNvCxnSpPr>
              <a:cxnSpLocks noChangeShapeType="1"/>
            </p:cNvCxnSpPr>
            <p:nvPr/>
          </p:nvCxnSpPr>
          <p:spPr bwMode="auto">
            <a:xfrm flipV="1">
              <a:off x="6499399" y="805562"/>
              <a:ext cx="2290" cy="7780073"/>
            </a:xfrm>
            <a:prstGeom prst="straightConnector1">
              <a:avLst/>
            </a:prstGeom>
            <a:noFill/>
            <a:ln w="25400">
              <a:solidFill>
                <a:schemeClr val="bg1">
                  <a:lumMod val="95000"/>
                </a:schemeClr>
              </a:solidFill>
              <a:round/>
              <a:headEnd/>
              <a:tailEnd type="arrow" w="med" len="med"/>
            </a:ln>
          </p:spPr>
        </p:cxnSp>
        <p:cxnSp>
          <p:nvCxnSpPr>
            <p:cNvPr id="171" name="Straight Arrow Connector 20">
              <a:extLst>
                <a:ext uri="{FF2B5EF4-FFF2-40B4-BE49-F238E27FC236}">
                  <a16:creationId xmlns:a16="http://schemas.microsoft.com/office/drawing/2014/main" id="{CD16A47C-F289-2A0D-8129-9EFB08264575}"/>
                </a:ext>
              </a:extLst>
            </p:cNvPr>
            <p:cNvCxnSpPr>
              <a:cxnSpLocks noChangeShapeType="1"/>
            </p:cNvCxnSpPr>
            <p:nvPr/>
          </p:nvCxnSpPr>
          <p:spPr bwMode="auto">
            <a:xfrm flipV="1">
              <a:off x="1216223" y="1056184"/>
              <a:ext cx="0" cy="7704857"/>
            </a:xfrm>
            <a:prstGeom prst="straightConnector1">
              <a:avLst/>
            </a:prstGeom>
            <a:noFill/>
            <a:ln w="25400">
              <a:solidFill>
                <a:srgbClr val="404040"/>
              </a:solidFill>
              <a:round/>
              <a:headEnd/>
              <a:tailEnd type="arrow" w="med" len="med"/>
            </a:ln>
          </p:spPr>
        </p:cxnSp>
        <p:cxnSp>
          <p:nvCxnSpPr>
            <p:cNvPr id="172" name="Straight Arrow Connector 21">
              <a:extLst>
                <a:ext uri="{FF2B5EF4-FFF2-40B4-BE49-F238E27FC236}">
                  <a16:creationId xmlns:a16="http://schemas.microsoft.com/office/drawing/2014/main" id="{0DDFDB32-272B-F32D-FF2F-2A45F6F8277C}"/>
                </a:ext>
              </a:extLst>
            </p:cNvPr>
            <p:cNvCxnSpPr>
              <a:cxnSpLocks noChangeShapeType="1"/>
            </p:cNvCxnSpPr>
            <p:nvPr/>
          </p:nvCxnSpPr>
          <p:spPr bwMode="auto">
            <a:xfrm flipV="1">
              <a:off x="1216226" y="8761040"/>
              <a:ext cx="10945214" cy="1"/>
            </a:xfrm>
            <a:prstGeom prst="straightConnector1">
              <a:avLst/>
            </a:prstGeom>
            <a:noFill/>
            <a:ln w="25400">
              <a:solidFill>
                <a:srgbClr val="404040"/>
              </a:solidFill>
              <a:round/>
              <a:headEnd/>
              <a:tailEnd type="arrow" w="med" len="med"/>
            </a:ln>
          </p:spPr>
        </p:cxnSp>
      </p:grpSp>
      <p:sp>
        <p:nvSpPr>
          <p:cNvPr id="173" name="TextBox 148">
            <a:extLst>
              <a:ext uri="{FF2B5EF4-FFF2-40B4-BE49-F238E27FC236}">
                <a16:creationId xmlns:a16="http://schemas.microsoft.com/office/drawing/2014/main" id="{656FF3E8-3FBC-5AE5-F30E-CEBE3A8490F1}"/>
              </a:ext>
            </a:extLst>
          </p:cNvPr>
          <p:cNvSpPr txBox="1">
            <a:spLocks noChangeArrowheads="1"/>
          </p:cNvSpPr>
          <p:nvPr/>
        </p:nvSpPr>
        <p:spPr bwMode="auto">
          <a:xfrm>
            <a:off x="8114038" y="6118284"/>
            <a:ext cx="469642" cy="280347"/>
          </a:xfrm>
          <a:prstGeom prst="rect">
            <a:avLst/>
          </a:prstGeom>
          <a:noFill/>
          <a:ln w="9525">
            <a:noFill/>
            <a:miter lim="800000"/>
            <a:headEnd/>
            <a:tailEnd/>
          </a:ln>
        </p:spPr>
        <p:txBody>
          <a:bodyPr wrap="none" lIns="64275" tIns="32138" rIns="64275" bIns="3213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High</a:t>
            </a:r>
            <a:endParaRPr lang="en-AU"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174" name="TextBox 30">
            <a:extLst>
              <a:ext uri="{FF2B5EF4-FFF2-40B4-BE49-F238E27FC236}">
                <a16:creationId xmlns:a16="http://schemas.microsoft.com/office/drawing/2014/main" id="{D15DD397-D966-7863-8B3C-C15A6BEE9702}"/>
              </a:ext>
            </a:extLst>
          </p:cNvPr>
          <p:cNvSpPr txBox="1">
            <a:spLocks noChangeArrowheads="1"/>
          </p:cNvSpPr>
          <p:nvPr/>
        </p:nvSpPr>
        <p:spPr bwMode="auto">
          <a:xfrm>
            <a:off x="962533" y="5744811"/>
            <a:ext cx="434056" cy="280347"/>
          </a:xfrm>
          <a:prstGeom prst="rect">
            <a:avLst/>
          </a:prstGeom>
          <a:noFill/>
          <a:ln w="9525">
            <a:noFill/>
            <a:miter lim="800000"/>
            <a:headEnd/>
            <a:tailEnd/>
          </a:ln>
        </p:spPr>
        <p:txBody>
          <a:bodyPr wrap="none" lIns="64275" tIns="32138" rIns="64275" bIns="32138"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Low</a:t>
            </a:r>
            <a:endParaRPr lang="en-AU" sz="1400" b="1" i="0" u="none" strike="noStrike" kern="1200" cap="none" spc="0" normalizeH="0" baseline="0" noProof="0" dirty="0">
              <a:ln>
                <a:noFill/>
              </a:ln>
              <a:solidFill>
                <a:srgbClr val="404040"/>
              </a:solidFill>
              <a:effectLst/>
              <a:uLnTx/>
              <a:uFillTx/>
              <a:latin typeface="Calibri"/>
              <a:ea typeface="Calibri"/>
              <a:cs typeface="Calibri"/>
            </a:endParaRPr>
          </a:p>
        </p:txBody>
      </p:sp>
      <mc:AlternateContent xmlns:mc="http://schemas.openxmlformats.org/markup-compatibility/2006" xmlns:p14="http://schemas.microsoft.com/office/powerpoint/2010/main">
        <mc:Choice Requires="p14">
          <p:contentPart p14:bwMode="auto" r:id="rId2">
            <p14:nvContentPartPr>
              <p14:cNvPr id="175" name="Freihand 41">
                <a:extLst>
                  <a:ext uri="{FF2B5EF4-FFF2-40B4-BE49-F238E27FC236}">
                    <a16:creationId xmlns:a16="http://schemas.microsoft.com/office/drawing/2014/main" id="{C50B7AAB-D8A2-6E20-7944-529BF224B31A}"/>
                  </a:ext>
                </a:extLst>
              </p14:cNvPr>
              <p14:cNvContentPartPr/>
              <p14:nvPr/>
            </p14:nvContentPartPr>
            <p14:xfrm>
              <a:off x="1313015" y="3979033"/>
              <a:ext cx="360" cy="360"/>
            </p14:xfrm>
          </p:contentPart>
        </mc:Choice>
        <mc:Fallback xmlns="">
          <p:pic>
            <p:nvPicPr>
              <p:cNvPr id="175" name="Freihand 41">
                <a:extLst>
                  <a:ext uri="{FF2B5EF4-FFF2-40B4-BE49-F238E27FC236}">
                    <a16:creationId xmlns:a16="http://schemas.microsoft.com/office/drawing/2014/main" id="{C50B7AAB-D8A2-6E20-7944-529BF224B31A}"/>
                  </a:ext>
                </a:extLst>
              </p:cNvPr>
              <p:cNvPicPr/>
              <p:nvPr/>
            </p:nvPicPr>
            <p:blipFill>
              <a:blip r:embed="rId3"/>
              <a:stretch>
                <a:fillRect/>
              </a:stretch>
            </p:blipFill>
            <p:spPr>
              <a:xfrm>
                <a:off x="1304015" y="3970033"/>
                <a:ext cx="18000" cy="18000"/>
              </a:xfrm>
              <a:prstGeom prst="rect">
                <a:avLst/>
              </a:prstGeom>
            </p:spPr>
          </p:pic>
        </mc:Fallback>
      </mc:AlternateContent>
      <p:sp>
        <p:nvSpPr>
          <p:cNvPr id="176" name="TextBox 27">
            <a:extLst>
              <a:ext uri="{FF2B5EF4-FFF2-40B4-BE49-F238E27FC236}">
                <a16:creationId xmlns:a16="http://schemas.microsoft.com/office/drawing/2014/main" id="{E25307B2-F958-7D66-D194-A88E2247EAD6}"/>
              </a:ext>
            </a:extLst>
          </p:cNvPr>
          <p:cNvSpPr txBox="1">
            <a:spLocks noChangeArrowheads="1"/>
          </p:cNvSpPr>
          <p:nvPr/>
        </p:nvSpPr>
        <p:spPr bwMode="auto">
          <a:xfrm>
            <a:off x="4140925" y="6062866"/>
            <a:ext cx="1396589" cy="495791"/>
          </a:xfrm>
          <a:prstGeom prst="rect">
            <a:avLst/>
          </a:prstGeom>
          <a:noFill/>
          <a:ln w="9525">
            <a:noFill/>
            <a:miter lim="800000"/>
            <a:headEnd/>
            <a:tailEnd/>
          </a:ln>
        </p:spPr>
        <p:txBody>
          <a:bodyPr wrap="square" lIns="64275" tIns="32138" rIns="64275" bIns="32138" anchor="t">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Influence Of Stakeholders</a:t>
            </a:r>
            <a:endParaRPr kumimoji="0" lang="en-AU" sz="7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177" name="Rectangle 176">
            <a:extLst>
              <a:ext uri="{FF2B5EF4-FFF2-40B4-BE49-F238E27FC236}">
                <a16:creationId xmlns:a16="http://schemas.microsoft.com/office/drawing/2014/main" id="{7F2D74AC-884B-A354-209B-D3AC3B2679A5}"/>
              </a:ext>
            </a:extLst>
          </p:cNvPr>
          <p:cNvSpPr/>
          <p:nvPr/>
        </p:nvSpPr>
        <p:spPr>
          <a:xfrm>
            <a:off x="1622910" y="3938224"/>
            <a:ext cx="3065960" cy="358846"/>
          </a:xfrm>
          <a:prstGeom prst="rect">
            <a:avLst/>
          </a:prstGeom>
          <a:solidFill>
            <a:srgbClr val="62A844">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087998F6-0F15-3371-8B3F-7444978A7E93}"/>
              </a:ext>
            </a:extLst>
          </p:cNvPr>
          <p:cNvSpPr/>
          <p:nvPr/>
        </p:nvSpPr>
        <p:spPr>
          <a:xfrm>
            <a:off x="4992514" y="3929804"/>
            <a:ext cx="3065960" cy="1946760"/>
          </a:xfrm>
          <a:prstGeom prst="rect">
            <a:avLst/>
          </a:prstGeom>
          <a:solidFill>
            <a:srgbClr val="007772">
              <a:alpha val="2132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883BAC63-9FC7-3898-BBC0-0E7FEFBC6123}"/>
              </a:ext>
            </a:extLst>
          </p:cNvPr>
          <p:cNvSpPr/>
          <p:nvPr/>
        </p:nvSpPr>
        <p:spPr>
          <a:xfrm>
            <a:off x="4992514" y="3929804"/>
            <a:ext cx="3065960" cy="358846"/>
          </a:xfrm>
          <a:prstGeom prst="rect">
            <a:avLst/>
          </a:prstGeom>
          <a:solidFill>
            <a:srgbClr val="007772">
              <a:alpha val="4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F592E7EA-793E-7C2A-52F6-01F16503496D}"/>
              </a:ext>
            </a:extLst>
          </p:cNvPr>
          <p:cNvSpPr/>
          <p:nvPr/>
        </p:nvSpPr>
        <p:spPr>
          <a:xfrm>
            <a:off x="4974453" y="1760868"/>
            <a:ext cx="3065960" cy="1946760"/>
          </a:xfrm>
          <a:prstGeom prst="rect">
            <a:avLst/>
          </a:prstGeom>
          <a:solidFill>
            <a:srgbClr val="379A67">
              <a:alpha val="2133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A9F86F8E-9454-67AB-E668-E7EC73D4CD4F}"/>
              </a:ext>
            </a:extLst>
          </p:cNvPr>
          <p:cNvSpPr/>
          <p:nvPr/>
        </p:nvSpPr>
        <p:spPr>
          <a:xfrm>
            <a:off x="4974453" y="1760868"/>
            <a:ext cx="3065960" cy="358846"/>
          </a:xfrm>
          <a:prstGeom prst="rect">
            <a:avLst/>
          </a:prstGeom>
          <a:solidFill>
            <a:srgbClr val="379A67">
              <a:alpha val="4806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C46736F4-995A-696E-1CD4-B8ABB83A754E}"/>
              </a:ext>
            </a:extLst>
          </p:cNvPr>
          <p:cNvSpPr/>
          <p:nvPr/>
        </p:nvSpPr>
        <p:spPr>
          <a:xfrm>
            <a:off x="1601920" y="1763209"/>
            <a:ext cx="3065960" cy="1946760"/>
          </a:xfrm>
          <a:prstGeom prst="rect">
            <a:avLst/>
          </a:prstGeom>
          <a:solidFill>
            <a:srgbClr val="00777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41C127B9-8F36-2C69-A182-63AA4FC7DAF8}"/>
              </a:ext>
            </a:extLst>
          </p:cNvPr>
          <p:cNvSpPr/>
          <p:nvPr/>
        </p:nvSpPr>
        <p:spPr>
          <a:xfrm>
            <a:off x="1601920" y="1763209"/>
            <a:ext cx="3065960" cy="358846"/>
          </a:xfrm>
          <a:prstGeom prst="rect">
            <a:avLst/>
          </a:prstGeom>
          <a:solidFill>
            <a:srgbClr val="007772">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ounded Rectangle 31">
            <a:extLst>
              <a:ext uri="{FF2B5EF4-FFF2-40B4-BE49-F238E27FC236}">
                <a16:creationId xmlns:a16="http://schemas.microsoft.com/office/drawing/2014/main" id="{B709AB43-36A1-5EBA-FA03-6CD54292679B}"/>
              </a:ext>
            </a:extLst>
          </p:cNvPr>
          <p:cNvSpPr/>
          <p:nvPr/>
        </p:nvSpPr>
        <p:spPr bwMode="auto">
          <a:xfrm>
            <a:off x="1717259" y="2204426"/>
            <a:ext cx="2838663" cy="308343"/>
          </a:xfrm>
          <a:prstGeom prst="roundRect">
            <a:avLst>
              <a:gd name="adj" fmla="val 35976"/>
            </a:avLst>
          </a:prstGeom>
          <a:solidFill>
            <a:srgbClr val="007772">
              <a:alpha val="52989"/>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000" kern="0" dirty="0">
                <a:solidFill>
                  <a:schemeClr val="bg1"/>
                </a:solidFill>
                <a:latin typeface="Arial" panose="020B0604020202020204" pitchFamily="34" charset="0"/>
                <a:cs typeface="Arial" panose="020B0604020202020204" pitchFamily="34" charset="0"/>
              </a:rPr>
              <a:t>Insert name of stakeholder group or stakeholder</a:t>
            </a:r>
          </a:p>
        </p:txBody>
      </p:sp>
      <p:grpSp>
        <p:nvGrpSpPr>
          <p:cNvPr id="185" name="Group 184">
            <a:extLst>
              <a:ext uri="{FF2B5EF4-FFF2-40B4-BE49-F238E27FC236}">
                <a16:creationId xmlns:a16="http://schemas.microsoft.com/office/drawing/2014/main" id="{F25CB1DF-7D48-E693-FC3F-2A924A40BE6D}"/>
              </a:ext>
            </a:extLst>
          </p:cNvPr>
          <p:cNvGrpSpPr/>
          <p:nvPr/>
        </p:nvGrpSpPr>
        <p:grpSpPr>
          <a:xfrm>
            <a:off x="4235195" y="3288432"/>
            <a:ext cx="345311" cy="345252"/>
            <a:chOff x="3258209" y="1217582"/>
            <a:chExt cx="4712093" cy="4711281"/>
          </a:xfrm>
        </p:grpSpPr>
        <p:sp>
          <p:nvSpPr>
            <p:cNvPr id="186" name="Freeform 185">
              <a:extLst>
                <a:ext uri="{FF2B5EF4-FFF2-40B4-BE49-F238E27FC236}">
                  <a16:creationId xmlns:a16="http://schemas.microsoft.com/office/drawing/2014/main" id="{72DEE36A-70C4-168B-C7A6-8483164FAAB7}"/>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7" name="Freeform 186">
              <a:extLst>
                <a:ext uri="{FF2B5EF4-FFF2-40B4-BE49-F238E27FC236}">
                  <a16:creationId xmlns:a16="http://schemas.microsoft.com/office/drawing/2014/main" id="{29E7C081-4AFE-021A-8552-80A368A05FA1}"/>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8" name="Freeform 187">
              <a:extLst>
                <a:ext uri="{FF2B5EF4-FFF2-40B4-BE49-F238E27FC236}">
                  <a16:creationId xmlns:a16="http://schemas.microsoft.com/office/drawing/2014/main" id="{A2D6B653-290A-5626-6723-FE53996D2921}"/>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9" name="Freeform 188">
              <a:extLst>
                <a:ext uri="{FF2B5EF4-FFF2-40B4-BE49-F238E27FC236}">
                  <a16:creationId xmlns:a16="http://schemas.microsoft.com/office/drawing/2014/main" id="{427D252C-2FE6-6B0C-4AEE-90F453099A89}"/>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0" name="Freeform 189">
              <a:extLst>
                <a:ext uri="{FF2B5EF4-FFF2-40B4-BE49-F238E27FC236}">
                  <a16:creationId xmlns:a16="http://schemas.microsoft.com/office/drawing/2014/main" id="{1EFD5DE5-A243-DDF0-4CF7-E68CB098E9CD}"/>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1" name="Freeform 190">
              <a:extLst>
                <a:ext uri="{FF2B5EF4-FFF2-40B4-BE49-F238E27FC236}">
                  <a16:creationId xmlns:a16="http://schemas.microsoft.com/office/drawing/2014/main" id="{6F530340-6C8C-1932-E80D-DE3CE9C7B3D5}"/>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2" name="Freeform 191">
              <a:extLst>
                <a:ext uri="{FF2B5EF4-FFF2-40B4-BE49-F238E27FC236}">
                  <a16:creationId xmlns:a16="http://schemas.microsoft.com/office/drawing/2014/main" id="{F7AF1772-A4B2-2FE3-1BD2-03EC98BC3994}"/>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3" name="Freeform 192">
              <a:extLst>
                <a:ext uri="{FF2B5EF4-FFF2-40B4-BE49-F238E27FC236}">
                  <a16:creationId xmlns:a16="http://schemas.microsoft.com/office/drawing/2014/main" id="{268A7FCC-11A9-ED1A-572A-AAECAB9FB2C5}"/>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4" name="Freeform 193">
              <a:extLst>
                <a:ext uri="{FF2B5EF4-FFF2-40B4-BE49-F238E27FC236}">
                  <a16:creationId xmlns:a16="http://schemas.microsoft.com/office/drawing/2014/main" id="{63BF9319-4C18-BA2B-A996-F2B63BB7D14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5" name="Freeform 194">
              <a:extLst>
                <a:ext uri="{FF2B5EF4-FFF2-40B4-BE49-F238E27FC236}">
                  <a16:creationId xmlns:a16="http://schemas.microsoft.com/office/drawing/2014/main" id="{B1B0DB3A-865D-C2D5-E8CF-D025A3B4392B}"/>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6" name="Freeform 195">
              <a:extLst>
                <a:ext uri="{FF2B5EF4-FFF2-40B4-BE49-F238E27FC236}">
                  <a16:creationId xmlns:a16="http://schemas.microsoft.com/office/drawing/2014/main" id="{83C85D75-A3F2-9D92-B155-EDBEB2CB31A5}"/>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7" name="Freeform 196">
              <a:extLst>
                <a:ext uri="{FF2B5EF4-FFF2-40B4-BE49-F238E27FC236}">
                  <a16:creationId xmlns:a16="http://schemas.microsoft.com/office/drawing/2014/main" id="{7F9AC5E8-9195-8447-3673-5B0C21F35C7B}"/>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8" name="Freeform 197">
              <a:extLst>
                <a:ext uri="{FF2B5EF4-FFF2-40B4-BE49-F238E27FC236}">
                  <a16:creationId xmlns:a16="http://schemas.microsoft.com/office/drawing/2014/main" id="{95B770FF-C2A9-F6B3-7621-392D494F4E53}"/>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9" name="Freeform 198">
              <a:extLst>
                <a:ext uri="{FF2B5EF4-FFF2-40B4-BE49-F238E27FC236}">
                  <a16:creationId xmlns:a16="http://schemas.microsoft.com/office/drawing/2014/main" id="{7A714E1D-BC5C-7A73-6334-D82D10B52B25}"/>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000000"/>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00" name="Graphic 2">
            <a:extLst>
              <a:ext uri="{FF2B5EF4-FFF2-40B4-BE49-F238E27FC236}">
                <a16:creationId xmlns:a16="http://schemas.microsoft.com/office/drawing/2014/main" id="{45F33DC5-B228-127F-F13B-5B37C12B34EA}"/>
              </a:ext>
            </a:extLst>
          </p:cNvPr>
          <p:cNvGrpSpPr/>
          <p:nvPr/>
        </p:nvGrpSpPr>
        <p:grpSpPr>
          <a:xfrm>
            <a:off x="4198197" y="5456425"/>
            <a:ext cx="348762" cy="347143"/>
            <a:chOff x="3917171" y="3851610"/>
            <a:chExt cx="870324" cy="866284"/>
          </a:xfrm>
          <a:solidFill>
            <a:srgbClr val="010101"/>
          </a:solidFill>
        </p:grpSpPr>
        <p:sp>
          <p:nvSpPr>
            <p:cNvPr id="201" name="Freeform 200">
              <a:extLst>
                <a:ext uri="{FF2B5EF4-FFF2-40B4-BE49-F238E27FC236}">
                  <a16:creationId xmlns:a16="http://schemas.microsoft.com/office/drawing/2014/main" id="{F2ECA5B0-3FF9-1899-AA3F-4C3BAC57FBC5}"/>
                </a:ext>
              </a:extLst>
            </p:cNvPr>
            <p:cNvSpPr/>
            <p:nvPr/>
          </p:nvSpPr>
          <p:spPr>
            <a:xfrm>
              <a:off x="4425802" y="3860759"/>
              <a:ext cx="46741" cy="84796"/>
            </a:xfrm>
            <a:custGeom>
              <a:avLst/>
              <a:gdLst>
                <a:gd name="connsiteX0" fmla="*/ 10724 w 46741"/>
                <a:gd name="connsiteY0" fmla="*/ 83893 h 84796"/>
                <a:gd name="connsiteX1" fmla="*/ 15241 w 46741"/>
                <a:gd name="connsiteY1" fmla="*/ 84797 h 84796"/>
                <a:gd name="connsiteX2" fmla="*/ 28791 w 46741"/>
                <a:gd name="connsiteY2" fmla="*/ 74860 h 84796"/>
                <a:gd name="connsiteX3" fmla="*/ 45954 w 46741"/>
                <a:gd name="connsiteY3" fmla="*/ 18854 h 84796"/>
                <a:gd name="connsiteX4" fmla="*/ 36017 w 46741"/>
                <a:gd name="connsiteY4" fmla="*/ 788 h 84796"/>
                <a:gd name="connsiteX5" fmla="*/ 17951 w 46741"/>
                <a:gd name="connsiteY5" fmla="*/ 10724 h 84796"/>
                <a:gd name="connsiteX6" fmla="*/ 17951 w 46741"/>
                <a:gd name="connsiteY6" fmla="*/ 10724 h 84796"/>
                <a:gd name="connsiteX7" fmla="*/ 788 w 46741"/>
                <a:gd name="connsiteY7" fmla="*/ 66730 h 84796"/>
                <a:gd name="connsiteX8" fmla="*/ 10724 w 46741"/>
                <a:gd name="connsiteY8" fmla="*/ 83893 h 84796"/>
                <a:gd name="connsiteX9" fmla="*/ 10724 w 46741"/>
                <a:gd name="connsiteY9" fmla="*/ 83893 h 8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741" h="84796">
                  <a:moveTo>
                    <a:pt x="10724" y="83893"/>
                  </a:moveTo>
                  <a:cubicBezTo>
                    <a:pt x="11628" y="83893"/>
                    <a:pt x="13434" y="84797"/>
                    <a:pt x="15241" y="84797"/>
                  </a:cubicBezTo>
                  <a:cubicBezTo>
                    <a:pt x="21564" y="84797"/>
                    <a:pt x="26984" y="80280"/>
                    <a:pt x="28791" y="74860"/>
                  </a:cubicBezTo>
                  <a:lnTo>
                    <a:pt x="45954" y="18854"/>
                  </a:lnTo>
                  <a:cubicBezTo>
                    <a:pt x="48664" y="11628"/>
                    <a:pt x="44147" y="3498"/>
                    <a:pt x="36017" y="788"/>
                  </a:cubicBezTo>
                  <a:cubicBezTo>
                    <a:pt x="27888" y="-1922"/>
                    <a:pt x="20661" y="2595"/>
                    <a:pt x="17951" y="10724"/>
                  </a:cubicBezTo>
                  <a:lnTo>
                    <a:pt x="17951" y="10724"/>
                  </a:lnTo>
                  <a:lnTo>
                    <a:pt x="788" y="66730"/>
                  </a:lnTo>
                  <a:cubicBezTo>
                    <a:pt x="-1922" y="73957"/>
                    <a:pt x="2594" y="82087"/>
                    <a:pt x="10724" y="83893"/>
                  </a:cubicBezTo>
                  <a:cubicBezTo>
                    <a:pt x="10724" y="83893"/>
                    <a:pt x="10724" y="83893"/>
                    <a:pt x="10724" y="83893"/>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2" name="Freeform 201">
              <a:extLst>
                <a:ext uri="{FF2B5EF4-FFF2-40B4-BE49-F238E27FC236}">
                  <a16:creationId xmlns:a16="http://schemas.microsoft.com/office/drawing/2014/main" id="{10D16E60-6DC8-794C-F44F-3934CE14CDB0}"/>
                </a:ext>
              </a:extLst>
            </p:cNvPr>
            <p:cNvSpPr/>
            <p:nvPr/>
          </p:nvSpPr>
          <p:spPr>
            <a:xfrm>
              <a:off x="4523747" y="3889338"/>
              <a:ext cx="57122" cy="80418"/>
            </a:xfrm>
            <a:custGeom>
              <a:avLst/>
              <a:gdLst>
                <a:gd name="connsiteX0" fmla="*/ 7628 w 57122"/>
                <a:gd name="connsiteY0" fmla="*/ 78800 h 80418"/>
                <a:gd name="connsiteX1" fmla="*/ 27501 w 57122"/>
                <a:gd name="connsiteY1" fmla="*/ 73381 h 80418"/>
                <a:gd name="connsiteX2" fmla="*/ 55504 w 57122"/>
                <a:gd name="connsiteY2" fmla="*/ 21891 h 80418"/>
                <a:gd name="connsiteX3" fmla="*/ 50084 w 57122"/>
                <a:gd name="connsiteY3" fmla="*/ 2018 h 80418"/>
                <a:gd name="connsiteX4" fmla="*/ 30211 w 57122"/>
                <a:gd name="connsiteY4" fmla="*/ 7438 h 80418"/>
                <a:gd name="connsiteX5" fmla="*/ 2208 w 57122"/>
                <a:gd name="connsiteY5" fmla="*/ 58927 h 80418"/>
                <a:gd name="connsiteX6" fmla="*/ 7628 w 57122"/>
                <a:gd name="connsiteY6" fmla="*/ 78800 h 80418"/>
                <a:gd name="connsiteX7" fmla="*/ 7628 w 57122"/>
                <a:gd name="connsiteY7" fmla="*/ 78800 h 80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22" h="80418">
                  <a:moveTo>
                    <a:pt x="7628" y="78800"/>
                  </a:moveTo>
                  <a:cubicBezTo>
                    <a:pt x="14855" y="82414"/>
                    <a:pt x="22985" y="79704"/>
                    <a:pt x="27501" y="73381"/>
                  </a:cubicBezTo>
                  <a:lnTo>
                    <a:pt x="55504" y="21891"/>
                  </a:lnTo>
                  <a:cubicBezTo>
                    <a:pt x="59117" y="14665"/>
                    <a:pt x="56407" y="6535"/>
                    <a:pt x="50084" y="2018"/>
                  </a:cubicBezTo>
                  <a:cubicBezTo>
                    <a:pt x="43761" y="-2499"/>
                    <a:pt x="34728" y="1115"/>
                    <a:pt x="30211" y="7438"/>
                  </a:cubicBezTo>
                  <a:lnTo>
                    <a:pt x="2208" y="58927"/>
                  </a:lnTo>
                  <a:cubicBezTo>
                    <a:pt x="-2308" y="66154"/>
                    <a:pt x="401" y="75187"/>
                    <a:pt x="7628" y="78800"/>
                  </a:cubicBezTo>
                  <a:cubicBezTo>
                    <a:pt x="7628" y="78800"/>
                    <a:pt x="7628" y="78800"/>
                    <a:pt x="7628" y="78800"/>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3" name="Freeform 202">
              <a:extLst>
                <a:ext uri="{FF2B5EF4-FFF2-40B4-BE49-F238E27FC236}">
                  <a16:creationId xmlns:a16="http://schemas.microsoft.com/office/drawing/2014/main" id="{18C90D59-C9A2-6C7E-58E0-A64C6C40A086}"/>
                </a:ext>
              </a:extLst>
            </p:cNvPr>
            <p:cNvSpPr/>
            <p:nvPr/>
          </p:nvSpPr>
          <p:spPr>
            <a:xfrm>
              <a:off x="4624471" y="3940190"/>
              <a:ext cx="67640" cy="74921"/>
            </a:xfrm>
            <a:custGeom>
              <a:avLst/>
              <a:gdLst>
                <a:gd name="connsiteX0" fmla="*/ 15302 w 67640"/>
                <a:gd name="connsiteY0" fmla="*/ 74921 h 74921"/>
                <a:gd name="connsiteX1" fmla="*/ 26142 w 67640"/>
                <a:gd name="connsiteY1" fmla="*/ 69502 h 74921"/>
                <a:gd name="connsiteX2" fmla="*/ 64081 w 67640"/>
                <a:gd name="connsiteY2" fmla="*/ 24336 h 74921"/>
                <a:gd name="connsiteX3" fmla="*/ 62275 w 67640"/>
                <a:gd name="connsiteY3" fmla="*/ 3559 h 74921"/>
                <a:gd name="connsiteX4" fmla="*/ 41498 w 67640"/>
                <a:gd name="connsiteY4" fmla="*/ 5365 h 74921"/>
                <a:gd name="connsiteX5" fmla="*/ 41498 w 67640"/>
                <a:gd name="connsiteY5" fmla="*/ 5365 h 74921"/>
                <a:gd name="connsiteX6" fmla="*/ 3559 w 67640"/>
                <a:gd name="connsiteY6" fmla="*/ 50532 h 74921"/>
                <a:gd name="connsiteX7" fmla="*/ 5365 w 67640"/>
                <a:gd name="connsiteY7" fmla="*/ 71308 h 74921"/>
                <a:gd name="connsiteX8" fmla="*/ 15302 w 67640"/>
                <a:gd name="connsiteY8" fmla="*/ 74921 h 74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640" h="74921">
                  <a:moveTo>
                    <a:pt x="15302" y="74921"/>
                  </a:moveTo>
                  <a:cubicBezTo>
                    <a:pt x="19819" y="74921"/>
                    <a:pt x="23432" y="73115"/>
                    <a:pt x="26142" y="69502"/>
                  </a:cubicBezTo>
                  <a:lnTo>
                    <a:pt x="64081" y="24336"/>
                  </a:lnTo>
                  <a:cubicBezTo>
                    <a:pt x="69501" y="18012"/>
                    <a:pt x="68598" y="8979"/>
                    <a:pt x="62275" y="3559"/>
                  </a:cubicBezTo>
                  <a:cubicBezTo>
                    <a:pt x="55952" y="-1861"/>
                    <a:pt x="46918" y="-958"/>
                    <a:pt x="41498" y="5365"/>
                  </a:cubicBezTo>
                  <a:cubicBezTo>
                    <a:pt x="41498" y="5365"/>
                    <a:pt x="41498" y="5365"/>
                    <a:pt x="41498" y="5365"/>
                  </a:cubicBezTo>
                  <a:lnTo>
                    <a:pt x="3559" y="50532"/>
                  </a:lnTo>
                  <a:cubicBezTo>
                    <a:pt x="-1861" y="56855"/>
                    <a:pt x="-958" y="65888"/>
                    <a:pt x="5365" y="71308"/>
                  </a:cubicBezTo>
                  <a:cubicBezTo>
                    <a:pt x="8979" y="74018"/>
                    <a:pt x="11689" y="74921"/>
                    <a:pt x="15302" y="74921"/>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4" name="Freeform 203">
              <a:extLst>
                <a:ext uri="{FF2B5EF4-FFF2-40B4-BE49-F238E27FC236}">
                  <a16:creationId xmlns:a16="http://schemas.microsoft.com/office/drawing/2014/main" id="{44646610-B870-55D0-AD3B-6CEAA8F6D853}"/>
                </a:ext>
              </a:extLst>
            </p:cNvPr>
            <p:cNvSpPr/>
            <p:nvPr/>
          </p:nvSpPr>
          <p:spPr>
            <a:xfrm>
              <a:off x="4713900" y="4020349"/>
              <a:ext cx="73594" cy="67027"/>
            </a:xfrm>
            <a:custGeom>
              <a:avLst/>
              <a:gdLst>
                <a:gd name="connsiteX0" fmla="*/ 14399 w 73594"/>
                <a:gd name="connsiteY0" fmla="*/ 67028 h 67027"/>
                <a:gd name="connsiteX1" fmla="*/ 23432 w 73594"/>
                <a:gd name="connsiteY1" fmla="*/ 63414 h 67027"/>
                <a:gd name="connsiteX2" fmla="*/ 68598 w 73594"/>
                <a:gd name="connsiteY2" fmla="*/ 25475 h 67027"/>
                <a:gd name="connsiteX3" fmla="*/ 70405 w 73594"/>
                <a:gd name="connsiteY3" fmla="*/ 4698 h 67027"/>
                <a:gd name="connsiteX4" fmla="*/ 50531 w 73594"/>
                <a:gd name="connsiteY4" fmla="*/ 2892 h 67027"/>
                <a:gd name="connsiteX5" fmla="*/ 5365 w 73594"/>
                <a:gd name="connsiteY5" fmla="*/ 40831 h 67027"/>
                <a:gd name="connsiteX6" fmla="*/ 3559 w 73594"/>
                <a:gd name="connsiteY6" fmla="*/ 61608 h 67027"/>
                <a:gd name="connsiteX7" fmla="*/ 14399 w 73594"/>
                <a:gd name="connsiteY7" fmla="*/ 67028 h 67027"/>
                <a:gd name="connsiteX8" fmla="*/ 14399 w 73594"/>
                <a:gd name="connsiteY8" fmla="*/ 67028 h 6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594" h="67027">
                  <a:moveTo>
                    <a:pt x="14399" y="67028"/>
                  </a:moveTo>
                  <a:cubicBezTo>
                    <a:pt x="18012" y="67028"/>
                    <a:pt x="20722" y="66124"/>
                    <a:pt x="23432" y="63414"/>
                  </a:cubicBezTo>
                  <a:lnTo>
                    <a:pt x="68598" y="25475"/>
                  </a:lnTo>
                  <a:cubicBezTo>
                    <a:pt x="74921" y="20055"/>
                    <a:pt x="74921" y="11022"/>
                    <a:pt x="70405" y="4698"/>
                  </a:cubicBezTo>
                  <a:cubicBezTo>
                    <a:pt x="64985" y="-722"/>
                    <a:pt x="56855" y="-1625"/>
                    <a:pt x="50531" y="2892"/>
                  </a:cubicBezTo>
                  <a:lnTo>
                    <a:pt x="5365" y="40831"/>
                  </a:lnTo>
                  <a:cubicBezTo>
                    <a:pt x="-958" y="46251"/>
                    <a:pt x="-1861" y="55285"/>
                    <a:pt x="3559" y="61608"/>
                  </a:cubicBezTo>
                  <a:cubicBezTo>
                    <a:pt x="5365" y="65221"/>
                    <a:pt x="9882" y="67028"/>
                    <a:pt x="14399" y="67028"/>
                  </a:cubicBezTo>
                  <a:lnTo>
                    <a:pt x="14399" y="67028"/>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5" name="Freeform 204">
              <a:extLst>
                <a:ext uri="{FF2B5EF4-FFF2-40B4-BE49-F238E27FC236}">
                  <a16:creationId xmlns:a16="http://schemas.microsoft.com/office/drawing/2014/main" id="{BF96391D-38E7-FED4-55F5-BAB09DA76039}"/>
                </a:ext>
              </a:extLst>
            </p:cNvPr>
            <p:cNvSpPr/>
            <p:nvPr/>
          </p:nvSpPr>
          <p:spPr>
            <a:xfrm>
              <a:off x="4011485" y="3940558"/>
              <a:ext cx="67271" cy="74498"/>
            </a:xfrm>
            <a:custGeom>
              <a:avLst/>
              <a:gdLst>
                <a:gd name="connsiteX0" fmla="*/ 41130 w 67271"/>
                <a:gd name="connsiteY0" fmla="*/ 69133 h 74498"/>
                <a:gd name="connsiteX1" fmla="*/ 61906 w 67271"/>
                <a:gd name="connsiteY1" fmla="*/ 70939 h 74498"/>
                <a:gd name="connsiteX2" fmla="*/ 63713 w 67271"/>
                <a:gd name="connsiteY2" fmla="*/ 50163 h 74498"/>
                <a:gd name="connsiteX3" fmla="*/ 63713 w 67271"/>
                <a:gd name="connsiteY3" fmla="*/ 50163 h 74498"/>
                <a:gd name="connsiteX4" fmla="*/ 25773 w 67271"/>
                <a:gd name="connsiteY4" fmla="*/ 4997 h 74498"/>
                <a:gd name="connsiteX5" fmla="*/ 4997 w 67271"/>
                <a:gd name="connsiteY5" fmla="*/ 3190 h 74498"/>
                <a:gd name="connsiteX6" fmla="*/ 3190 w 67271"/>
                <a:gd name="connsiteY6" fmla="*/ 23063 h 74498"/>
                <a:gd name="connsiteX7" fmla="*/ 41130 w 67271"/>
                <a:gd name="connsiteY7" fmla="*/ 69133 h 7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71" h="74498">
                  <a:moveTo>
                    <a:pt x="41130" y="69133"/>
                  </a:moveTo>
                  <a:cubicBezTo>
                    <a:pt x="46549" y="75456"/>
                    <a:pt x="55583" y="76359"/>
                    <a:pt x="61906" y="70939"/>
                  </a:cubicBezTo>
                  <a:cubicBezTo>
                    <a:pt x="68229" y="65519"/>
                    <a:pt x="69132" y="56486"/>
                    <a:pt x="63713" y="50163"/>
                  </a:cubicBezTo>
                  <a:cubicBezTo>
                    <a:pt x="63713" y="50163"/>
                    <a:pt x="63713" y="50163"/>
                    <a:pt x="63713" y="50163"/>
                  </a:cubicBezTo>
                  <a:lnTo>
                    <a:pt x="25773" y="4997"/>
                  </a:lnTo>
                  <a:cubicBezTo>
                    <a:pt x="20353" y="-1327"/>
                    <a:pt x="11320" y="-1327"/>
                    <a:pt x="4997" y="3190"/>
                  </a:cubicBezTo>
                  <a:cubicBezTo>
                    <a:pt x="-1327" y="8610"/>
                    <a:pt x="-1327" y="17643"/>
                    <a:pt x="3190" y="23063"/>
                  </a:cubicBezTo>
                  <a:lnTo>
                    <a:pt x="41130" y="69133"/>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6" name="Freeform 205">
              <a:extLst>
                <a:ext uri="{FF2B5EF4-FFF2-40B4-BE49-F238E27FC236}">
                  <a16:creationId xmlns:a16="http://schemas.microsoft.com/office/drawing/2014/main" id="{2E19D08A-693B-A769-97E9-0F45CBD578B0}"/>
                </a:ext>
              </a:extLst>
            </p:cNvPr>
            <p:cNvSpPr/>
            <p:nvPr/>
          </p:nvSpPr>
          <p:spPr>
            <a:xfrm>
              <a:off x="4121769" y="3889148"/>
              <a:ext cx="57712" cy="81198"/>
            </a:xfrm>
            <a:custGeom>
              <a:avLst/>
              <a:gdLst>
                <a:gd name="connsiteX0" fmla="*/ 30211 w 57712"/>
                <a:gd name="connsiteY0" fmla="*/ 73571 h 81198"/>
                <a:gd name="connsiteX1" fmla="*/ 50084 w 57712"/>
                <a:gd name="connsiteY1" fmla="*/ 78990 h 81198"/>
                <a:gd name="connsiteX2" fmla="*/ 55504 w 57712"/>
                <a:gd name="connsiteY2" fmla="*/ 59117 h 81198"/>
                <a:gd name="connsiteX3" fmla="*/ 27501 w 57712"/>
                <a:gd name="connsiteY3" fmla="*/ 7628 h 81198"/>
                <a:gd name="connsiteX4" fmla="*/ 7628 w 57712"/>
                <a:gd name="connsiteY4" fmla="*/ 2208 h 81198"/>
                <a:gd name="connsiteX5" fmla="*/ 2208 w 57712"/>
                <a:gd name="connsiteY5" fmla="*/ 22081 h 81198"/>
                <a:gd name="connsiteX6" fmla="*/ 30211 w 57712"/>
                <a:gd name="connsiteY6" fmla="*/ 73571 h 81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 h="81198">
                  <a:moveTo>
                    <a:pt x="30211" y="73571"/>
                  </a:moveTo>
                  <a:cubicBezTo>
                    <a:pt x="33824" y="80797"/>
                    <a:pt x="42858" y="83507"/>
                    <a:pt x="50084" y="78990"/>
                  </a:cubicBezTo>
                  <a:cubicBezTo>
                    <a:pt x="57311" y="74474"/>
                    <a:pt x="60021" y="66344"/>
                    <a:pt x="55504" y="59117"/>
                  </a:cubicBezTo>
                  <a:lnTo>
                    <a:pt x="27501" y="7628"/>
                  </a:lnTo>
                  <a:cubicBezTo>
                    <a:pt x="23888" y="401"/>
                    <a:pt x="14855" y="-2308"/>
                    <a:pt x="7628" y="2208"/>
                  </a:cubicBezTo>
                  <a:cubicBezTo>
                    <a:pt x="401" y="6725"/>
                    <a:pt x="-2308" y="14855"/>
                    <a:pt x="2208" y="22081"/>
                  </a:cubicBezTo>
                  <a:lnTo>
                    <a:pt x="30211" y="73571"/>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7" name="Freeform 206">
              <a:extLst>
                <a:ext uri="{FF2B5EF4-FFF2-40B4-BE49-F238E27FC236}">
                  <a16:creationId xmlns:a16="http://schemas.microsoft.com/office/drawing/2014/main" id="{FA3CFC46-DE41-A50D-37CD-E23B0277ECBE}"/>
                </a:ext>
              </a:extLst>
            </p:cNvPr>
            <p:cNvSpPr/>
            <p:nvPr/>
          </p:nvSpPr>
          <p:spPr>
            <a:xfrm>
              <a:off x="3917171" y="4023295"/>
              <a:ext cx="73060" cy="64026"/>
            </a:xfrm>
            <a:custGeom>
              <a:avLst/>
              <a:gdLst>
                <a:gd name="connsiteX0" fmla="*/ 48725 w 73060"/>
                <a:gd name="connsiteY0" fmla="*/ 60468 h 64026"/>
                <a:gd name="connsiteX1" fmla="*/ 69501 w 73060"/>
                <a:gd name="connsiteY1" fmla="*/ 58662 h 64026"/>
                <a:gd name="connsiteX2" fmla="*/ 67695 w 73060"/>
                <a:gd name="connsiteY2" fmla="*/ 37885 h 64026"/>
                <a:gd name="connsiteX3" fmla="*/ 66791 w 73060"/>
                <a:gd name="connsiteY3" fmla="*/ 36982 h 64026"/>
                <a:gd name="connsiteX4" fmla="*/ 24335 w 73060"/>
                <a:gd name="connsiteY4" fmla="*/ 3559 h 64026"/>
                <a:gd name="connsiteX5" fmla="*/ 3559 w 73060"/>
                <a:gd name="connsiteY5" fmla="*/ 5365 h 64026"/>
                <a:gd name="connsiteX6" fmla="*/ 5365 w 73060"/>
                <a:gd name="connsiteY6" fmla="*/ 26142 h 64026"/>
                <a:gd name="connsiteX7" fmla="*/ 6269 w 73060"/>
                <a:gd name="connsiteY7" fmla="*/ 27045 h 64026"/>
                <a:gd name="connsiteX8" fmla="*/ 48725 w 73060"/>
                <a:gd name="connsiteY8" fmla="*/ 60468 h 6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60" h="64026">
                  <a:moveTo>
                    <a:pt x="48725" y="60468"/>
                  </a:moveTo>
                  <a:cubicBezTo>
                    <a:pt x="55048" y="65888"/>
                    <a:pt x="64081" y="64984"/>
                    <a:pt x="69501" y="58662"/>
                  </a:cubicBezTo>
                  <a:cubicBezTo>
                    <a:pt x="74921" y="52338"/>
                    <a:pt x="74018" y="43305"/>
                    <a:pt x="67695" y="37885"/>
                  </a:cubicBezTo>
                  <a:cubicBezTo>
                    <a:pt x="67695" y="37885"/>
                    <a:pt x="66791" y="37885"/>
                    <a:pt x="66791" y="36982"/>
                  </a:cubicBezTo>
                  <a:lnTo>
                    <a:pt x="24335" y="3559"/>
                  </a:lnTo>
                  <a:cubicBezTo>
                    <a:pt x="18012" y="-1861"/>
                    <a:pt x="8979" y="-958"/>
                    <a:pt x="3559" y="5365"/>
                  </a:cubicBezTo>
                  <a:cubicBezTo>
                    <a:pt x="-1861" y="11689"/>
                    <a:pt x="-958" y="20722"/>
                    <a:pt x="5365" y="26142"/>
                  </a:cubicBezTo>
                  <a:cubicBezTo>
                    <a:pt x="5365" y="26142"/>
                    <a:pt x="6269" y="26142"/>
                    <a:pt x="6269" y="27045"/>
                  </a:cubicBezTo>
                  <a:lnTo>
                    <a:pt x="48725" y="60468"/>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8" name="Freeform 207">
              <a:extLst>
                <a:ext uri="{FF2B5EF4-FFF2-40B4-BE49-F238E27FC236}">
                  <a16:creationId xmlns:a16="http://schemas.microsoft.com/office/drawing/2014/main" id="{C7105AC7-556F-B0E5-0BF0-8E0A8A4298E9}"/>
                </a:ext>
              </a:extLst>
            </p:cNvPr>
            <p:cNvSpPr/>
            <p:nvPr/>
          </p:nvSpPr>
          <p:spPr>
            <a:xfrm>
              <a:off x="4231016" y="3860245"/>
              <a:ext cx="46020" cy="85310"/>
            </a:xfrm>
            <a:custGeom>
              <a:avLst/>
              <a:gdLst>
                <a:gd name="connsiteX0" fmla="*/ 17619 w 46020"/>
                <a:gd name="connsiteY0" fmla="*/ 75374 h 85310"/>
                <a:gd name="connsiteX1" fmla="*/ 31169 w 46020"/>
                <a:gd name="connsiteY1" fmla="*/ 85310 h 85310"/>
                <a:gd name="connsiteX2" fmla="*/ 35686 w 46020"/>
                <a:gd name="connsiteY2" fmla="*/ 84407 h 85310"/>
                <a:gd name="connsiteX3" fmla="*/ 45622 w 46020"/>
                <a:gd name="connsiteY3" fmla="*/ 66341 h 85310"/>
                <a:gd name="connsiteX4" fmla="*/ 45622 w 46020"/>
                <a:gd name="connsiteY4" fmla="*/ 66341 h 85310"/>
                <a:gd name="connsiteX5" fmla="*/ 28459 w 46020"/>
                <a:gd name="connsiteY5" fmla="*/ 10335 h 85310"/>
                <a:gd name="connsiteX6" fmla="*/ 10393 w 46020"/>
                <a:gd name="connsiteY6" fmla="*/ 398 h 85310"/>
                <a:gd name="connsiteX7" fmla="*/ 456 w 46020"/>
                <a:gd name="connsiteY7" fmla="*/ 18465 h 85310"/>
                <a:gd name="connsiteX8" fmla="*/ 17619 w 46020"/>
                <a:gd name="connsiteY8" fmla="*/ 75374 h 8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20" h="85310">
                  <a:moveTo>
                    <a:pt x="17619" y="75374"/>
                  </a:moveTo>
                  <a:cubicBezTo>
                    <a:pt x="19426" y="81697"/>
                    <a:pt x="24846" y="85310"/>
                    <a:pt x="31169" y="85310"/>
                  </a:cubicBezTo>
                  <a:cubicBezTo>
                    <a:pt x="32976" y="85310"/>
                    <a:pt x="33879" y="85310"/>
                    <a:pt x="35686" y="84407"/>
                  </a:cubicBezTo>
                  <a:cubicBezTo>
                    <a:pt x="42912" y="81697"/>
                    <a:pt x="47429" y="74470"/>
                    <a:pt x="45622" y="66341"/>
                  </a:cubicBezTo>
                  <a:cubicBezTo>
                    <a:pt x="45622" y="66341"/>
                    <a:pt x="45622" y="66341"/>
                    <a:pt x="45622" y="66341"/>
                  </a:cubicBezTo>
                  <a:lnTo>
                    <a:pt x="28459" y="10335"/>
                  </a:lnTo>
                  <a:cubicBezTo>
                    <a:pt x="25749" y="3108"/>
                    <a:pt x="18522" y="-1408"/>
                    <a:pt x="10393" y="398"/>
                  </a:cubicBezTo>
                  <a:cubicBezTo>
                    <a:pt x="2263" y="2205"/>
                    <a:pt x="-1351" y="10335"/>
                    <a:pt x="456" y="18465"/>
                  </a:cubicBezTo>
                  <a:lnTo>
                    <a:pt x="17619" y="75374"/>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9" name="Freeform 208">
              <a:extLst>
                <a:ext uri="{FF2B5EF4-FFF2-40B4-BE49-F238E27FC236}">
                  <a16:creationId xmlns:a16="http://schemas.microsoft.com/office/drawing/2014/main" id="{D509BDCB-730D-3D86-D5B4-11C2FBE87BF6}"/>
                </a:ext>
              </a:extLst>
            </p:cNvPr>
            <p:cNvSpPr/>
            <p:nvPr/>
          </p:nvSpPr>
          <p:spPr>
            <a:xfrm>
              <a:off x="4337161" y="3851610"/>
              <a:ext cx="28906" cy="86718"/>
            </a:xfrm>
            <a:custGeom>
              <a:avLst/>
              <a:gdLst>
                <a:gd name="connsiteX0" fmla="*/ 14453 w 28906"/>
                <a:gd name="connsiteY0" fmla="*/ 86719 h 86718"/>
                <a:gd name="connsiteX1" fmla="*/ 28906 w 28906"/>
                <a:gd name="connsiteY1" fmla="*/ 72266 h 86718"/>
                <a:gd name="connsiteX2" fmla="*/ 28906 w 28906"/>
                <a:gd name="connsiteY2" fmla="*/ 14453 h 86718"/>
                <a:gd name="connsiteX3" fmla="*/ 14453 w 28906"/>
                <a:gd name="connsiteY3" fmla="*/ 0 h 86718"/>
                <a:gd name="connsiteX4" fmla="*/ 0 w 28906"/>
                <a:gd name="connsiteY4" fmla="*/ 14453 h 86718"/>
                <a:gd name="connsiteX5" fmla="*/ 0 w 28906"/>
                <a:gd name="connsiteY5" fmla="*/ 72266 h 86718"/>
                <a:gd name="connsiteX6" fmla="*/ 14453 w 28906"/>
                <a:gd name="connsiteY6" fmla="*/ 86719 h 8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06" h="86718">
                  <a:moveTo>
                    <a:pt x="14453" y="86719"/>
                  </a:moveTo>
                  <a:cubicBezTo>
                    <a:pt x="22583" y="86719"/>
                    <a:pt x="28906" y="80395"/>
                    <a:pt x="28906" y="72266"/>
                  </a:cubicBezTo>
                  <a:lnTo>
                    <a:pt x="28906" y="14453"/>
                  </a:lnTo>
                  <a:cubicBezTo>
                    <a:pt x="28906" y="6323"/>
                    <a:pt x="22583" y="0"/>
                    <a:pt x="14453" y="0"/>
                  </a:cubicBezTo>
                  <a:cubicBezTo>
                    <a:pt x="6323" y="0"/>
                    <a:pt x="0" y="6323"/>
                    <a:pt x="0" y="14453"/>
                  </a:cubicBezTo>
                  <a:lnTo>
                    <a:pt x="0" y="72266"/>
                  </a:lnTo>
                  <a:cubicBezTo>
                    <a:pt x="0" y="80395"/>
                    <a:pt x="6323" y="86719"/>
                    <a:pt x="14453" y="86719"/>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0" name="Freeform 209">
              <a:extLst>
                <a:ext uri="{FF2B5EF4-FFF2-40B4-BE49-F238E27FC236}">
                  <a16:creationId xmlns:a16="http://schemas.microsoft.com/office/drawing/2014/main" id="{65937C72-ECDC-59C2-314B-58FFAF574405}"/>
                </a:ext>
              </a:extLst>
            </p:cNvPr>
            <p:cNvSpPr/>
            <p:nvPr/>
          </p:nvSpPr>
          <p:spPr>
            <a:xfrm>
              <a:off x="3918020" y="4108040"/>
              <a:ext cx="245314" cy="306853"/>
            </a:xfrm>
            <a:custGeom>
              <a:avLst/>
              <a:gdLst>
                <a:gd name="connsiteX0" fmla="*/ 236670 w 245314"/>
                <a:gd name="connsiteY0" fmla="*/ 279239 h 306853"/>
                <a:gd name="connsiteX1" fmla="*/ 32520 w 245314"/>
                <a:gd name="connsiteY1" fmla="*/ 119351 h 306853"/>
                <a:gd name="connsiteX2" fmla="*/ 126465 w 245314"/>
                <a:gd name="connsiteY2" fmla="*/ 25406 h 306853"/>
                <a:gd name="connsiteX3" fmla="*/ 129175 w 245314"/>
                <a:gd name="connsiteY3" fmla="*/ 5533 h 306853"/>
                <a:gd name="connsiteX4" fmla="*/ 109302 w 245314"/>
                <a:gd name="connsiteY4" fmla="*/ 2823 h 306853"/>
                <a:gd name="connsiteX5" fmla="*/ 2710 w 245314"/>
                <a:gd name="connsiteY5" fmla="*/ 110318 h 306853"/>
                <a:gd name="connsiteX6" fmla="*/ 2710 w 245314"/>
                <a:gd name="connsiteY6" fmla="*/ 128385 h 306853"/>
                <a:gd name="connsiteX7" fmla="*/ 224927 w 245314"/>
                <a:gd name="connsiteY7" fmla="*/ 305435 h 306853"/>
                <a:gd name="connsiteX8" fmla="*/ 243897 w 245314"/>
                <a:gd name="connsiteY8" fmla="*/ 298209 h 306853"/>
                <a:gd name="connsiteX9" fmla="*/ 236670 w 245314"/>
                <a:gd name="connsiteY9" fmla="*/ 279239 h 306853"/>
                <a:gd name="connsiteX10" fmla="*/ 236670 w 245314"/>
                <a:gd name="connsiteY10" fmla="*/ 279239 h 3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314" h="306853">
                  <a:moveTo>
                    <a:pt x="236670" y="279239"/>
                  </a:moveTo>
                  <a:cubicBezTo>
                    <a:pt x="157178" y="243107"/>
                    <a:pt x="86719" y="188004"/>
                    <a:pt x="32520" y="119351"/>
                  </a:cubicBezTo>
                  <a:cubicBezTo>
                    <a:pt x="60522" y="85025"/>
                    <a:pt x="92139" y="53409"/>
                    <a:pt x="126465" y="25406"/>
                  </a:cubicBezTo>
                  <a:cubicBezTo>
                    <a:pt x="132788" y="20889"/>
                    <a:pt x="133692" y="10953"/>
                    <a:pt x="129175" y="5533"/>
                  </a:cubicBezTo>
                  <a:cubicBezTo>
                    <a:pt x="124658" y="-790"/>
                    <a:pt x="114722" y="-1694"/>
                    <a:pt x="109302" y="2823"/>
                  </a:cubicBezTo>
                  <a:cubicBezTo>
                    <a:pt x="69556" y="34439"/>
                    <a:pt x="34326" y="70572"/>
                    <a:pt x="2710" y="110318"/>
                  </a:cubicBezTo>
                  <a:cubicBezTo>
                    <a:pt x="-903" y="115738"/>
                    <a:pt x="-903" y="122965"/>
                    <a:pt x="2710" y="128385"/>
                  </a:cubicBezTo>
                  <a:cubicBezTo>
                    <a:pt x="61426" y="205167"/>
                    <a:pt x="137305" y="265690"/>
                    <a:pt x="224927" y="305435"/>
                  </a:cubicBezTo>
                  <a:cubicBezTo>
                    <a:pt x="232154" y="309049"/>
                    <a:pt x="241187" y="305435"/>
                    <a:pt x="243897" y="298209"/>
                  </a:cubicBezTo>
                  <a:cubicBezTo>
                    <a:pt x="247510" y="290983"/>
                    <a:pt x="243897" y="282852"/>
                    <a:pt x="236670" y="279239"/>
                  </a:cubicBezTo>
                  <a:lnTo>
                    <a:pt x="236670" y="279239"/>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1" name="Freeform 210">
              <a:extLst>
                <a:ext uri="{FF2B5EF4-FFF2-40B4-BE49-F238E27FC236}">
                  <a16:creationId xmlns:a16="http://schemas.microsoft.com/office/drawing/2014/main" id="{81C42AB9-34E0-D6F9-8449-9A06CFC5DD8F}"/>
                </a:ext>
              </a:extLst>
            </p:cNvPr>
            <p:cNvSpPr/>
            <p:nvPr/>
          </p:nvSpPr>
          <p:spPr>
            <a:xfrm>
              <a:off x="4064825" y="3996141"/>
              <a:ext cx="719480" cy="721753"/>
            </a:xfrm>
            <a:custGeom>
              <a:avLst/>
              <a:gdLst>
                <a:gd name="connsiteX0" fmla="*/ 716770 w 719480"/>
                <a:gd name="connsiteY0" fmla="*/ 240283 h 721753"/>
                <a:gd name="connsiteX1" fmla="*/ 716770 w 719480"/>
                <a:gd name="connsiteY1" fmla="*/ 222217 h 721753"/>
                <a:gd name="connsiteX2" fmla="*/ 285886 w 719480"/>
                <a:gd name="connsiteY2" fmla="*/ 0 h 721753"/>
                <a:gd name="connsiteX3" fmla="*/ 6759 w 719480"/>
                <a:gd name="connsiteY3" fmla="*/ 83105 h 721753"/>
                <a:gd name="connsiteX4" fmla="*/ 2243 w 719480"/>
                <a:gd name="connsiteY4" fmla="*/ 102978 h 721753"/>
                <a:gd name="connsiteX5" fmla="*/ 22116 w 719480"/>
                <a:gd name="connsiteY5" fmla="*/ 107495 h 721753"/>
                <a:gd name="connsiteX6" fmla="*/ 22116 w 719480"/>
                <a:gd name="connsiteY6" fmla="*/ 107495 h 721753"/>
                <a:gd name="connsiteX7" fmla="*/ 139548 w 719480"/>
                <a:gd name="connsiteY7" fmla="*/ 52393 h 721753"/>
                <a:gd name="connsiteX8" fmla="*/ 106125 w 719480"/>
                <a:gd name="connsiteY8" fmla="*/ 376685 h 721753"/>
                <a:gd name="connsiteX9" fmla="*/ 141354 w 719480"/>
                <a:gd name="connsiteY9" fmla="*/ 411011 h 721753"/>
                <a:gd name="connsiteX10" fmla="*/ 141354 w 719480"/>
                <a:gd name="connsiteY10" fmla="*/ 432691 h 721753"/>
                <a:gd name="connsiteX11" fmla="*/ 97995 w 719480"/>
                <a:gd name="connsiteY11" fmla="*/ 476050 h 721753"/>
                <a:gd name="connsiteX12" fmla="*/ 141354 w 719480"/>
                <a:gd name="connsiteY12" fmla="*/ 519410 h 721753"/>
                <a:gd name="connsiteX13" fmla="*/ 430417 w 719480"/>
                <a:gd name="connsiteY13" fmla="*/ 519410 h 721753"/>
                <a:gd name="connsiteX14" fmla="*/ 444870 w 719480"/>
                <a:gd name="connsiteY14" fmla="*/ 533863 h 721753"/>
                <a:gd name="connsiteX15" fmla="*/ 430417 w 719480"/>
                <a:gd name="connsiteY15" fmla="*/ 548316 h 721753"/>
                <a:gd name="connsiteX16" fmla="*/ 141354 w 719480"/>
                <a:gd name="connsiteY16" fmla="*/ 548316 h 721753"/>
                <a:gd name="connsiteX17" fmla="*/ 126901 w 719480"/>
                <a:gd name="connsiteY17" fmla="*/ 562769 h 721753"/>
                <a:gd name="connsiteX18" fmla="*/ 141354 w 719480"/>
                <a:gd name="connsiteY18" fmla="*/ 577222 h 721753"/>
                <a:gd name="connsiteX19" fmla="*/ 285886 w 719480"/>
                <a:gd name="connsiteY19" fmla="*/ 721754 h 721753"/>
                <a:gd name="connsiteX20" fmla="*/ 430417 w 719480"/>
                <a:gd name="connsiteY20" fmla="*/ 577222 h 721753"/>
                <a:gd name="connsiteX21" fmla="*/ 473777 w 719480"/>
                <a:gd name="connsiteY21" fmla="*/ 533863 h 721753"/>
                <a:gd name="connsiteX22" fmla="*/ 462937 w 719480"/>
                <a:gd name="connsiteY22" fmla="*/ 504956 h 721753"/>
                <a:gd name="connsiteX23" fmla="*/ 460227 w 719480"/>
                <a:gd name="connsiteY23" fmla="*/ 443531 h 721753"/>
                <a:gd name="connsiteX24" fmla="*/ 431321 w 719480"/>
                <a:gd name="connsiteY24" fmla="*/ 432691 h 721753"/>
                <a:gd name="connsiteX25" fmla="*/ 431321 w 719480"/>
                <a:gd name="connsiteY25" fmla="*/ 411011 h 721753"/>
                <a:gd name="connsiteX26" fmla="*/ 518039 w 719480"/>
                <a:gd name="connsiteY26" fmla="*/ 230347 h 721753"/>
                <a:gd name="connsiteX27" fmla="*/ 512620 w 719480"/>
                <a:gd name="connsiteY27" fmla="*/ 180664 h 721753"/>
                <a:gd name="connsiteX28" fmla="*/ 495456 w 719480"/>
                <a:gd name="connsiteY28" fmla="*/ 169824 h 721753"/>
                <a:gd name="connsiteX29" fmla="*/ 484617 w 719480"/>
                <a:gd name="connsiteY29" fmla="*/ 186987 h 721753"/>
                <a:gd name="connsiteX30" fmla="*/ 484617 w 719480"/>
                <a:gd name="connsiteY30" fmla="*/ 186987 h 721753"/>
                <a:gd name="connsiteX31" fmla="*/ 489133 w 719480"/>
                <a:gd name="connsiteY31" fmla="*/ 230347 h 721753"/>
                <a:gd name="connsiteX32" fmla="*/ 407834 w 719480"/>
                <a:gd name="connsiteY32" fmla="*/ 392041 h 721753"/>
                <a:gd name="connsiteX33" fmla="*/ 402414 w 719480"/>
                <a:gd name="connsiteY33" fmla="*/ 403784 h 721753"/>
                <a:gd name="connsiteX34" fmla="*/ 402414 w 719480"/>
                <a:gd name="connsiteY34" fmla="*/ 432691 h 721753"/>
                <a:gd name="connsiteX35" fmla="*/ 344602 w 719480"/>
                <a:gd name="connsiteY35" fmla="*/ 432691 h 721753"/>
                <a:gd name="connsiteX36" fmla="*/ 344602 w 719480"/>
                <a:gd name="connsiteY36" fmla="*/ 330615 h 721753"/>
                <a:gd name="connsiteX37" fmla="*/ 395188 w 719480"/>
                <a:gd name="connsiteY37" fmla="*/ 190601 h 721753"/>
                <a:gd name="connsiteX38" fmla="*/ 383444 w 719480"/>
                <a:gd name="connsiteY38" fmla="*/ 181567 h 721753"/>
                <a:gd name="connsiteX39" fmla="*/ 369895 w 719480"/>
                <a:gd name="connsiteY39" fmla="*/ 188794 h 721753"/>
                <a:gd name="connsiteX40" fmla="*/ 345505 w 719480"/>
                <a:gd name="connsiteY40" fmla="*/ 202344 h 721753"/>
                <a:gd name="connsiteX41" fmla="*/ 316599 w 719480"/>
                <a:gd name="connsiteY41" fmla="*/ 173437 h 721753"/>
                <a:gd name="connsiteX42" fmla="*/ 330149 w 719480"/>
                <a:gd name="connsiteY42" fmla="*/ 149048 h 721753"/>
                <a:gd name="connsiteX43" fmla="*/ 334665 w 719480"/>
                <a:gd name="connsiteY43" fmla="*/ 129175 h 721753"/>
                <a:gd name="connsiteX44" fmla="*/ 327439 w 719480"/>
                <a:gd name="connsiteY44" fmla="*/ 122852 h 721753"/>
                <a:gd name="connsiteX45" fmla="*/ 179294 w 719480"/>
                <a:gd name="connsiteY45" fmla="*/ 190601 h 721753"/>
                <a:gd name="connsiteX46" fmla="*/ 172067 w 719480"/>
                <a:gd name="connsiteY46" fmla="*/ 231250 h 721753"/>
                <a:gd name="connsiteX47" fmla="*/ 229880 w 719480"/>
                <a:gd name="connsiteY47" fmla="*/ 331519 h 721753"/>
                <a:gd name="connsiteX48" fmla="*/ 229880 w 719480"/>
                <a:gd name="connsiteY48" fmla="*/ 433594 h 721753"/>
                <a:gd name="connsiteX49" fmla="*/ 172067 w 719480"/>
                <a:gd name="connsiteY49" fmla="*/ 433594 h 721753"/>
                <a:gd name="connsiteX50" fmla="*/ 172067 w 719480"/>
                <a:gd name="connsiteY50" fmla="*/ 404688 h 721753"/>
                <a:gd name="connsiteX51" fmla="*/ 166647 w 719480"/>
                <a:gd name="connsiteY51" fmla="*/ 392945 h 721753"/>
                <a:gd name="connsiteX52" fmla="*/ 126901 w 719480"/>
                <a:gd name="connsiteY52" fmla="*/ 110205 h 721753"/>
                <a:gd name="connsiteX53" fmla="*/ 409641 w 719480"/>
                <a:gd name="connsiteY53" fmla="*/ 70459 h 721753"/>
                <a:gd name="connsiteX54" fmla="*/ 467453 w 719480"/>
                <a:gd name="connsiteY54" fmla="*/ 138208 h 721753"/>
                <a:gd name="connsiteX55" fmla="*/ 487326 w 719480"/>
                <a:gd name="connsiteY55" fmla="*/ 144531 h 721753"/>
                <a:gd name="connsiteX56" fmla="*/ 493650 w 719480"/>
                <a:gd name="connsiteY56" fmla="*/ 124658 h 721753"/>
                <a:gd name="connsiteX57" fmla="*/ 434934 w 719480"/>
                <a:gd name="connsiteY57" fmla="*/ 53296 h 721753"/>
                <a:gd name="connsiteX58" fmla="*/ 688767 w 719480"/>
                <a:gd name="connsiteY58" fmla="*/ 232153 h 721753"/>
                <a:gd name="connsiteX59" fmla="*/ 484617 w 719480"/>
                <a:gd name="connsiteY59" fmla="*/ 392041 h 721753"/>
                <a:gd name="connsiteX60" fmla="*/ 477390 w 719480"/>
                <a:gd name="connsiteY60" fmla="*/ 411011 h 721753"/>
                <a:gd name="connsiteX61" fmla="*/ 496360 w 719480"/>
                <a:gd name="connsiteY61" fmla="*/ 418238 h 721753"/>
                <a:gd name="connsiteX62" fmla="*/ 716770 w 719480"/>
                <a:gd name="connsiteY62" fmla="*/ 240283 h 721753"/>
                <a:gd name="connsiteX63" fmla="*/ 286789 w 719480"/>
                <a:gd name="connsiteY63" fmla="*/ 693751 h 721753"/>
                <a:gd name="connsiteX64" fmla="*/ 171164 w 719480"/>
                <a:gd name="connsiteY64" fmla="*/ 578126 h 721753"/>
                <a:gd name="connsiteX65" fmla="*/ 402414 w 719480"/>
                <a:gd name="connsiteY65" fmla="*/ 578126 h 721753"/>
                <a:gd name="connsiteX66" fmla="*/ 286789 w 719480"/>
                <a:gd name="connsiteY66" fmla="*/ 693751 h 721753"/>
                <a:gd name="connsiteX67" fmla="*/ 445774 w 719480"/>
                <a:gd name="connsiteY67" fmla="*/ 476954 h 721753"/>
                <a:gd name="connsiteX68" fmla="*/ 431321 w 719480"/>
                <a:gd name="connsiteY68" fmla="*/ 491407 h 721753"/>
                <a:gd name="connsiteX69" fmla="*/ 142258 w 719480"/>
                <a:gd name="connsiteY69" fmla="*/ 491407 h 721753"/>
                <a:gd name="connsiteX70" fmla="*/ 127805 w 719480"/>
                <a:gd name="connsiteY70" fmla="*/ 476954 h 721753"/>
                <a:gd name="connsiteX71" fmla="*/ 142258 w 719480"/>
                <a:gd name="connsiteY71" fmla="*/ 462500 h 721753"/>
                <a:gd name="connsiteX72" fmla="*/ 431321 w 719480"/>
                <a:gd name="connsiteY72" fmla="*/ 462500 h 721753"/>
                <a:gd name="connsiteX73" fmla="*/ 445774 w 719480"/>
                <a:gd name="connsiteY73" fmla="*/ 476954 h 721753"/>
                <a:gd name="connsiteX74" fmla="*/ 249753 w 719480"/>
                <a:gd name="connsiteY74" fmla="*/ 309839 h 721753"/>
                <a:gd name="connsiteX75" fmla="*/ 209104 w 719480"/>
                <a:gd name="connsiteY75" fmla="*/ 194214 h 721753"/>
                <a:gd name="connsiteX76" fmla="*/ 286789 w 719480"/>
                <a:gd name="connsiteY76" fmla="*/ 144531 h 721753"/>
                <a:gd name="connsiteX77" fmla="*/ 294016 w 719480"/>
                <a:gd name="connsiteY77" fmla="*/ 144531 h 721753"/>
                <a:gd name="connsiteX78" fmla="*/ 315695 w 719480"/>
                <a:gd name="connsiteY78" fmla="*/ 223120 h 721753"/>
                <a:gd name="connsiteX79" fmla="*/ 372605 w 719480"/>
                <a:gd name="connsiteY79" fmla="*/ 223120 h 721753"/>
                <a:gd name="connsiteX80" fmla="*/ 372605 w 719480"/>
                <a:gd name="connsiteY80" fmla="*/ 230347 h 721753"/>
                <a:gd name="connsiteX81" fmla="*/ 322922 w 719480"/>
                <a:gd name="connsiteY81" fmla="*/ 308936 h 721753"/>
                <a:gd name="connsiteX82" fmla="*/ 314792 w 719480"/>
                <a:gd name="connsiteY82" fmla="*/ 321582 h 721753"/>
                <a:gd name="connsiteX83" fmla="*/ 314792 w 719480"/>
                <a:gd name="connsiteY83" fmla="*/ 432691 h 721753"/>
                <a:gd name="connsiteX84" fmla="*/ 257883 w 719480"/>
                <a:gd name="connsiteY84" fmla="*/ 432691 h 721753"/>
                <a:gd name="connsiteX85" fmla="*/ 257883 w 719480"/>
                <a:gd name="connsiteY85" fmla="*/ 321582 h 721753"/>
                <a:gd name="connsiteX86" fmla="*/ 249753 w 719480"/>
                <a:gd name="connsiteY86" fmla="*/ 309839 h 72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19480" h="721753">
                  <a:moveTo>
                    <a:pt x="716770" y="240283"/>
                  </a:moveTo>
                  <a:cubicBezTo>
                    <a:pt x="720384" y="234864"/>
                    <a:pt x="720384" y="227637"/>
                    <a:pt x="716770" y="222217"/>
                  </a:cubicBezTo>
                  <a:cubicBezTo>
                    <a:pt x="607468" y="81299"/>
                    <a:pt x="450290" y="0"/>
                    <a:pt x="285886" y="0"/>
                  </a:cubicBezTo>
                  <a:cubicBezTo>
                    <a:pt x="186520" y="0"/>
                    <a:pt x="89865" y="28906"/>
                    <a:pt x="6759" y="83105"/>
                  </a:cubicBezTo>
                  <a:cubicBezTo>
                    <a:pt x="436" y="87622"/>
                    <a:pt x="-2274" y="96655"/>
                    <a:pt x="2243" y="102978"/>
                  </a:cubicBezTo>
                  <a:cubicBezTo>
                    <a:pt x="6759" y="109302"/>
                    <a:pt x="15793" y="112012"/>
                    <a:pt x="22116" y="107495"/>
                  </a:cubicBezTo>
                  <a:lnTo>
                    <a:pt x="22116" y="107495"/>
                  </a:lnTo>
                  <a:cubicBezTo>
                    <a:pt x="59152" y="84009"/>
                    <a:pt x="97995" y="65942"/>
                    <a:pt x="139548" y="52393"/>
                  </a:cubicBezTo>
                  <a:cubicBezTo>
                    <a:pt x="41086" y="132788"/>
                    <a:pt x="25729" y="278223"/>
                    <a:pt x="106125" y="376685"/>
                  </a:cubicBezTo>
                  <a:cubicBezTo>
                    <a:pt x="116965" y="389331"/>
                    <a:pt x="128708" y="401074"/>
                    <a:pt x="141354" y="411011"/>
                  </a:cubicBezTo>
                  <a:lnTo>
                    <a:pt x="141354" y="432691"/>
                  </a:lnTo>
                  <a:cubicBezTo>
                    <a:pt x="116965" y="432691"/>
                    <a:pt x="97995" y="451661"/>
                    <a:pt x="97995" y="476050"/>
                  </a:cubicBezTo>
                  <a:cubicBezTo>
                    <a:pt x="97995" y="500440"/>
                    <a:pt x="116965" y="519410"/>
                    <a:pt x="141354" y="519410"/>
                  </a:cubicBezTo>
                  <a:lnTo>
                    <a:pt x="430417" y="519410"/>
                  </a:lnTo>
                  <a:cubicBezTo>
                    <a:pt x="438547" y="519410"/>
                    <a:pt x="444870" y="525733"/>
                    <a:pt x="444870" y="533863"/>
                  </a:cubicBezTo>
                  <a:cubicBezTo>
                    <a:pt x="444870" y="541993"/>
                    <a:pt x="438547" y="548316"/>
                    <a:pt x="430417" y="548316"/>
                  </a:cubicBezTo>
                  <a:lnTo>
                    <a:pt x="141354" y="548316"/>
                  </a:lnTo>
                  <a:cubicBezTo>
                    <a:pt x="133224" y="548316"/>
                    <a:pt x="126901" y="554639"/>
                    <a:pt x="126901" y="562769"/>
                  </a:cubicBezTo>
                  <a:cubicBezTo>
                    <a:pt x="126901" y="570899"/>
                    <a:pt x="133224" y="577222"/>
                    <a:pt x="141354" y="577222"/>
                  </a:cubicBezTo>
                  <a:cubicBezTo>
                    <a:pt x="141354" y="656714"/>
                    <a:pt x="206394" y="721754"/>
                    <a:pt x="285886" y="721754"/>
                  </a:cubicBezTo>
                  <a:cubicBezTo>
                    <a:pt x="365378" y="721754"/>
                    <a:pt x="430417" y="656714"/>
                    <a:pt x="430417" y="577222"/>
                  </a:cubicBezTo>
                  <a:cubicBezTo>
                    <a:pt x="453904" y="577222"/>
                    <a:pt x="473777" y="558253"/>
                    <a:pt x="473777" y="533863"/>
                  </a:cubicBezTo>
                  <a:cubicBezTo>
                    <a:pt x="473777" y="523023"/>
                    <a:pt x="470163" y="512183"/>
                    <a:pt x="462937" y="504956"/>
                  </a:cubicBezTo>
                  <a:cubicBezTo>
                    <a:pt x="479197" y="486890"/>
                    <a:pt x="477390" y="459790"/>
                    <a:pt x="460227" y="443531"/>
                  </a:cubicBezTo>
                  <a:cubicBezTo>
                    <a:pt x="452097" y="436304"/>
                    <a:pt x="442160" y="431788"/>
                    <a:pt x="431321" y="432691"/>
                  </a:cubicBezTo>
                  <a:lnTo>
                    <a:pt x="431321" y="411011"/>
                  </a:lnTo>
                  <a:cubicBezTo>
                    <a:pt x="486423" y="367651"/>
                    <a:pt x="518039" y="300806"/>
                    <a:pt x="518039" y="230347"/>
                  </a:cubicBezTo>
                  <a:cubicBezTo>
                    <a:pt x="518039" y="214087"/>
                    <a:pt x="516233" y="196924"/>
                    <a:pt x="512620" y="180664"/>
                  </a:cubicBezTo>
                  <a:cubicBezTo>
                    <a:pt x="510813" y="172534"/>
                    <a:pt x="503586" y="168018"/>
                    <a:pt x="495456" y="169824"/>
                  </a:cubicBezTo>
                  <a:cubicBezTo>
                    <a:pt x="487326" y="171631"/>
                    <a:pt x="482810" y="178858"/>
                    <a:pt x="484617" y="186987"/>
                  </a:cubicBezTo>
                  <a:cubicBezTo>
                    <a:pt x="484617" y="186987"/>
                    <a:pt x="484617" y="186987"/>
                    <a:pt x="484617" y="186987"/>
                  </a:cubicBezTo>
                  <a:cubicBezTo>
                    <a:pt x="487326" y="201441"/>
                    <a:pt x="489133" y="215894"/>
                    <a:pt x="489133" y="230347"/>
                  </a:cubicBezTo>
                  <a:cubicBezTo>
                    <a:pt x="489133" y="293579"/>
                    <a:pt x="459324" y="354102"/>
                    <a:pt x="407834" y="392041"/>
                  </a:cubicBezTo>
                  <a:cubicBezTo>
                    <a:pt x="404221" y="394751"/>
                    <a:pt x="402414" y="399268"/>
                    <a:pt x="402414" y="403784"/>
                  </a:cubicBezTo>
                  <a:lnTo>
                    <a:pt x="402414" y="432691"/>
                  </a:lnTo>
                  <a:lnTo>
                    <a:pt x="344602" y="432691"/>
                  </a:lnTo>
                  <a:lnTo>
                    <a:pt x="344602" y="330615"/>
                  </a:lnTo>
                  <a:cubicBezTo>
                    <a:pt x="393381" y="302613"/>
                    <a:pt x="415061" y="242993"/>
                    <a:pt x="395188" y="190601"/>
                  </a:cubicBezTo>
                  <a:cubicBezTo>
                    <a:pt x="393381" y="185181"/>
                    <a:pt x="388864" y="181567"/>
                    <a:pt x="383444" y="181567"/>
                  </a:cubicBezTo>
                  <a:cubicBezTo>
                    <a:pt x="378025" y="180664"/>
                    <a:pt x="372605" y="183374"/>
                    <a:pt x="369895" y="188794"/>
                  </a:cubicBezTo>
                  <a:cubicBezTo>
                    <a:pt x="364475" y="197827"/>
                    <a:pt x="355442" y="202344"/>
                    <a:pt x="345505" y="202344"/>
                  </a:cubicBezTo>
                  <a:cubicBezTo>
                    <a:pt x="329245" y="202344"/>
                    <a:pt x="316599" y="189698"/>
                    <a:pt x="316599" y="173437"/>
                  </a:cubicBezTo>
                  <a:cubicBezTo>
                    <a:pt x="316599" y="163501"/>
                    <a:pt x="322019" y="154468"/>
                    <a:pt x="330149" y="149048"/>
                  </a:cubicBezTo>
                  <a:cubicBezTo>
                    <a:pt x="337375" y="144531"/>
                    <a:pt x="339182" y="136401"/>
                    <a:pt x="334665" y="129175"/>
                  </a:cubicBezTo>
                  <a:cubicBezTo>
                    <a:pt x="332859" y="126465"/>
                    <a:pt x="330149" y="124658"/>
                    <a:pt x="327439" y="122852"/>
                  </a:cubicBezTo>
                  <a:cubicBezTo>
                    <a:pt x="267819" y="100268"/>
                    <a:pt x="200974" y="130982"/>
                    <a:pt x="179294" y="190601"/>
                  </a:cubicBezTo>
                  <a:cubicBezTo>
                    <a:pt x="174777" y="203247"/>
                    <a:pt x="172067" y="217700"/>
                    <a:pt x="172067" y="231250"/>
                  </a:cubicBezTo>
                  <a:cubicBezTo>
                    <a:pt x="172067" y="272803"/>
                    <a:pt x="194650" y="310742"/>
                    <a:pt x="229880" y="331519"/>
                  </a:cubicBezTo>
                  <a:lnTo>
                    <a:pt x="229880" y="433594"/>
                  </a:lnTo>
                  <a:lnTo>
                    <a:pt x="172067" y="433594"/>
                  </a:lnTo>
                  <a:lnTo>
                    <a:pt x="172067" y="404688"/>
                  </a:lnTo>
                  <a:cubicBezTo>
                    <a:pt x="172067" y="400171"/>
                    <a:pt x="170261" y="395655"/>
                    <a:pt x="166647" y="392945"/>
                  </a:cubicBezTo>
                  <a:cubicBezTo>
                    <a:pt x="77219" y="326099"/>
                    <a:pt x="59152" y="198731"/>
                    <a:pt x="126901" y="110205"/>
                  </a:cubicBezTo>
                  <a:cubicBezTo>
                    <a:pt x="193747" y="20776"/>
                    <a:pt x="321115" y="2710"/>
                    <a:pt x="409641" y="70459"/>
                  </a:cubicBezTo>
                  <a:cubicBezTo>
                    <a:pt x="434031" y="88525"/>
                    <a:pt x="453000" y="112012"/>
                    <a:pt x="467453" y="138208"/>
                  </a:cubicBezTo>
                  <a:cubicBezTo>
                    <a:pt x="471067" y="145435"/>
                    <a:pt x="480100" y="148144"/>
                    <a:pt x="487326" y="144531"/>
                  </a:cubicBezTo>
                  <a:cubicBezTo>
                    <a:pt x="494553" y="140918"/>
                    <a:pt x="497263" y="131885"/>
                    <a:pt x="493650" y="124658"/>
                  </a:cubicBezTo>
                  <a:cubicBezTo>
                    <a:pt x="479197" y="97559"/>
                    <a:pt x="459324" y="73169"/>
                    <a:pt x="434934" y="53296"/>
                  </a:cubicBezTo>
                  <a:cubicBezTo>
                    <a:pt x="535203" y="86719"/>
                    <a:pt x="623728" y="149048"/>
                    <a:pt x="688767" y="232153"/>
                  </a:cubicBezTo>
                  <a:cubicBezTo>
                    <a:pt x="634568" y="300806"/>
                    <a:pt x="564109" y="355908"/>
                    <a:pt x="484617" y="392041"/>
                  </a:cubicBezTo>
                  <a:cubicBezTo>
                    <a:pt x="477390" y="395655"/>
                    <a:pt x="473777" y="403784"/>
                    <a:pt x="477390" y="411011"/>
                  </a:cubicBezTo>
                  <a:cubicBezTo>
                    <a:pt x="481003" y="418238"/>
                    <a:pt x="489133" y="421851"/>
                    <a:pt x="496360" y="418238"/>
                  </a:cubicBezTo>
                  <a:cubicBezTo>
                    <a:pt x="582175" y="377588"/>
                    <a:pt x="658958" y="317066"/>
                    <a:pt x="716770" y="240283"/>
                  </a:cubicBezTo>
                  <a:close/>
                  <a:moveTo>
                    <a:pt x="286789" y="693751"/>
                  </a:moveTo>
                  <a:cubicBezTo>
                    <a:pt x="222653" y="693751"/>
                    <a:pt x="171164" y="642261"/>
                    <a:pt x="171164" y="578126"/>
                  </a:cubicBezTo>
                  <a:lnTo>
                    <a:pt x="402414" y="578126"/>
                  </a:lnTo>
                  <a:cubicBezTo>
                    <a:pt x="402414" y="642261"/>
                    <a:pt x="350022" y="693751"/>
                    <a:pt x="286789" y="693751"/>
                  </a:cubicBezTo>
                  <a:close/>
                  <a:moveTo>
                    <a:pt x="445774" y="476954"/>
                  </a:moveTo>
                  <a:cubicBezTo>
                    <a:pt x="445774" y="485083"/>
                    <a:pt x="439451" y="491407"/>
                    <a:pt x="431321" y="491407"/>
                  </a:cubicBezTo>
                  <a:lnTo>
                    <a:pt x="142258" y="491407"/>
                  </a:lnTo>
                  <a:cubicBezTo>
                    <a:pt x="134128" y="491407"/>
                    <a:pt x="127805" y="485083"/>
                    <a:pt x="127805" y="476954"/>
                  </a:cubicBezTo>
                  <a:cubicBezTo>
                    <a:pt x="127805" y="468824"/>
                    <a:pt x="134128" y="462500"/>
                    <a:pt x="142258" y="462500"/>
                  </a:cubicBezTo>
                  <a:lnTo>
                    <a:pt x="431321" y="462500"/>
                  </a:lnTo>
                  <a:cubicBezTo>
                    <a:pt x="439451" y="462500"/>
                    <a:pt x="445774" y="468824"/>
                    <a:pt x="445774" y="476954"/>
                  </a:cubicBezTo>
                  <a:close/>
                  <a:moveTo>
                    <a:pt x="249753" y="309839"/>
                  </a:moveTo>
                  <a:cubicBezTo>
                    <a:pt x="206394" y="289063"/>
                    <a:pt x="188327" y="237573"/>
                    <a:pt x="209104" y="194214"/>
                  </a:cubicBezTo>
                  <a:cubicBezTo>
                    <a:pt x="223557" y="164404"/>
                    <a:pt x="253366" y="144531"/>
                    <a:pt x="286789" y="144531"/>
                  </a:cubicBezTo>
                  <a:cubicBezTo>
                    <a:pt x="289499" y="144531"/>
                    <a:pt x="292209" y="144531"/>
                    <a:pt x="294016" y="144531"/>
                  </a:cubicBezTo>
                  <a:cubicBezTo>
                    <a:pt x="278659" y="172534"/>
                    <a:pt x="287692" y="207764"/>
                    <a:pt x="315695" y="223120"/>
                  </a:cubicBezTo>
                  <a:cubicBezTo>
                    <a:pt x="333762" y="233057"/>
                    <a:pt x="355442" y="233057"/>
                    <a:pt x="372605" y="223120"/>
                  </a:cubicBezTo>
                  <a:cubicBezTo>
                    <a:pt x="372605" y="225830"/>
                    <a:pt x="372605" y="228540"/>
                    <a:pt x="372605" y="230347"/>
                  </a:cubicBezTo>
                  <a:cubicBezTo>
                    <a:pt x="372605" y="263769"/>
                    <a:pt x="353635" y="294483"/>
                    <a:pt x="322922" y="308936"/>
                  </a:cubicBezTo>
                  <a:cubicBezTo>
                    <a:pt x="317502" y="311646"/>
                    <a:pt x="314792" y="316163"/>
                    <a:pt x="314792" y="321582"/>
                  </a:cubicBezTo>
                  <a:lnTo>
                    <a:pt x="314792" y="432691"/>
                  </a:lnTo>
                  <a:lnTo>
                    <a:pt x="257883" y="432691"/>
                  </a:lnTo>
                  <a:lnTo>
                    <a:pt x="257883" y="321582"/>
                  </a:lnTo>
                  <a:cubicBezTo>
                    <a:pt x="257883" y="317066"/>
                    <a:pt x="254270" y="311646"/>
                    <a:pt x="249753" y="309839"/>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2" name="Freeform 211">
              <a:extLst>
                <a:ext uri="{FF2B5EF4-FFF2-40B4-BE49-F238E27FC236}">
                  <a16:creationId xmlns:a16="http://schemas.microsoft.com/office/drawing/2014/main" id="{C1654187-7233-7DD4-21E6-D3F2DAA8B0EF}"/>
                </a:ext>
              </a:extLst>
            </p:cNvPr>
            <p:cNvSpPr/>
            <p:nvPr/>
          </p:nvSpPr>
          <p:spPr>
            <a:xfrm>
              <a:off x="4624471" y="4418950"/>
              <a:ext cx="67640" cy="74866"/>
            </a:xfrm>
            <a:custGeom>
              <a:avLst/>
              <a:gdLst>
                <a:gd name="connsiteX0" fmla="*/ 26142 w 67640"/>
                <a:gd name="connsiteY0" fmla="*/ 5365 h 74866"/>
                <a:gd name="connsiteX1" fmla="*/ 5365 w 67640"/>
                <a:gd name="connsiteY1" fmla="*/ 3559 h 74866"/>
                <a:gd name="connsiteX2" fmla="*/ 3559 w 67640"/>
                <a:gd name="connsiteY2" fmla="*/ 24336 h 74866"/>
                <a:gd name="connsiteX3" fmla="*/ 41498 w 67640"/>
                <a:gd name="connsiteY3" fmla="*/ 69502 h 74866"/>
                <a:gd name="connsiteX4" fmla="*/ 62275 w 67640"/>
                <a:gd name="connsiteY4" fmla="*/ 71308 h 74866"/>
                <a:gd name="connsiteX5" fmla="*/ 64081 w 67640"/>
                <a:gd name="connsiteY5" fmla="*/ 50532 h 74866"/>
                <a:gd name="connsiteX6" fmla="*/ 26142 w 67640"/>
                <a:gd name="connsiteY6" fmla="*/ 5365 h 7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40" h="74866">
                  <a:moveTo>
                    <a:pt x="26142" y="5365"/>
                  </a:moveTo>
                  <a:cubicBezTo>
                    <a:pt x="20722" y="-958"/>
                    <a:pt x="11689" y="-1861"/>
                    <a:pt x="5365" y="3559"/>
                  </a:cubicBezTo>
                  <a:cubicBezTo>
                    <a:pt x="-958" y="8979"/>
                    <a:pt x="-1861" y="18012"/>
                    <a:pt x="3559" y="24336"/>
                  </a:cubicBezTo>
                  <a:lnTo>
                    <a:pt x="41498" y="69502"/>
                  </a:lnTo>
                  <a:cubicBezTo>
                    <a:pt x="46918" y="75824"/>
                    <a:pt x="55952" y="76728"/>
                    <a:pt x="62275" y="71308"/>
                  </a:cubicBezTo>
                  <a:cubicBezTo>
                    <a:pt x="68598" y="65888"/>
                    <a:pt x="69501" y="56855"/>
                    <a:pt x="64081" y="50532"/>
                  </a:cubicBezTo>
                  <a:lnTo>
                    <a:pt x="26142" y="5365"/>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3" name="Freeform 212">
              <a:extLst>
                <a:ext uri="{FF2B5EF4-FFF2-40B4-BE49-F238E27FC236}">
                  <a16:creationId xmlns:a16="http://schemas.microsoft.com/office/drawing/2014/main" id="{530BB4F4-C425-064B-F238-5E57E3FF4059}"/>
                </a:ext>
              </a:extLst>
            </p:cNvPr>
            <p:cNvSpPr/>
            <p:nvPr/>
          </p:nvSpPr>
          <p:spPr>
            <a:xfrm>
              <a:off x="4712914" y="4346602"/>
              <a:ext cx="73378" cy="67436"/>
            </a:xfrm>
            <a:custGeom>
              <a:avLst/>
              <a:gdLst>
                <a:gd name="connsiteX0" fmla="*/ 24418 w 73378"/>
                <a:gd name="connsiteY0" fmla="*/ 3641 h 67436"/>
                <a:gd name="connsiteX1" fmla="*/ 3641 w 73378"/>
                <a:gd name="connsiteY1" fmla="*/ 4545 h 67436"/>
                <a:gd name="connsiteX2" fmla="*/ 4545 w 73378"/>
                <a:gd name="connsiteY2" fmla="*/ 25321 h 67436"/>
                <a:gd name="connsiteX3" fmla="*/ 5448 w 73378"/>
                <a:gd name="connsiteY3" fmla="*/ 26224 h 67436"/>
                <a:gd name="connsiteX4" fmla="*/ 50614 w 73378"/>
                <a:gd name="connsiteY4" fmla="*/ 64164 h 67436"/>
                <a:gd name="connsiteX5" fmla="*/ 70487 w 73378"/>
                <a:gd name="connsiteY5" fmla="*/ 62357 h 67436"/>
                <a:gd name="connsiteX6" fmla="*/ 68680 w 73378"/>
                <a:gd name="connsiteY6" fmla="*/ 42485 h 67436"/>
                <a:gd name="connsiteX7" fmla="*/ 24418 w 73378"/>
                <a:gd name="connsiteY7" fmla="*/ 3641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378" h="67436">
                  <a:moveTo>
                    <a:pt x="24418" y="3641"/>
                  </a:moveTo>
                  <a:cubicBezTo>
                    <a:pt x="18095" y="-1778"/>
                    <a:pt x="9061" y="-875"/>
                    <a:pt x="3641" y="4545"/>
                  </a:cubicBezTo>
                  <a:cubicBezTo>
                    <a:pt x="-1779" y="10868"/>
                    <a:pt x="-875" y="19901"/>
                    <a:pt x="4545" y="25321"/>
                  </a:cubicBezTo>
                  <a:cubicBezTo>
                    <a:pt x="4545" y="25321"/>
                    <a:pt x="5448" y="25321"/>
                    <a:pt x="5448" y="26224"/>
                  </a:cubicBezTo>
                  <a:lnTo>
                    <a:pt x="50614" y="64164"/>
                  </a:lnTo>
                  <a:cubicBezTo>
                    <a:pt x="56937" y="69584"/>
                    <a:pt x="65971" y="67777"/>
                    <a:pt x="70487" y="62357"/>
                  </a:cubicBezTo>
                  <a:cubicBezTo>
                    <a:pt x="75004" y="56034"/>
                    <a:pt x="74100" y="47904"/>
                    <a:pt x="68680" y="42485"/>
                  </a:cubicBezTo>
                  <a:lnTo>
                    <a:pt x="24418" y="3641"/>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4" name="Freeform 213">
              <a:extLst>
                <a:ext uri="{FF2B5EF4-FFF2-40B4-BE49-F238E27FC236}">
                  <a16:creationId xmlns:a16="http://schemas.microsoft.com/office/drawing/2014/main" id="{AD80AA94-66E1-0ED6-3EC9-EEE43DD88126}"/>
                </a:ext>
              </a:extLst>
            </p:cNvPr>
            <p:cNvSpPr/>
            <p:nvPr/>
          </p:nvSpPr>
          <p:spPr>
            <a:xfrm>
              <a:off x="4011116" y="4418950"/>
              <a:ext cx="67640" cy="74866"/>
            </a:xfrm>
            <a:custGeom>
              <a:avLst/>
              <a:gdLst>
                <a:gd name="connsiteX0" fmla="*/ 41498 w 67640"/>
                <a:gd name="connsiteY0" fmla="*/ 5365 h 74866"/>
                <a:gd name="connsiteX1" fmla="*/ 3559 w 67640"/>
                <a:gd name="connsiteY1" fmla="*/ 50532 h 74866"/>
                <a:gd name="connsiteX2" fmla="*/ 5366 w 67640"/>
                <a:gd name="connsiteY2" fmla="*/ 71308 h 74866"/>
                <a:gd name="connsiteX3" fmla="*/ 26142 w 67640"/>
                <a:gd name="connsiteY3" fmla="*/ 69502 h 74866"/>
                <a:gd name="connsiteX4" fmla="*/ 64081 w 67640"/>
                <a:gd name="connsiteY4" fmla="*/ 24336 h 74866"/>
                <a:gd name="connsiteX5" fmla="*/ 62275 w 67640"/>
                <a:gd name="connsiteY5" fmla="*/ 3559 h 74866"/>
                <a:gd name="connsiteX6" fmla="*/ 41498 w 67640"/>
                <a:gd name="connsiteY6" fmla="*/ 5365 h 74866"/>
                <a:gd name="connsiteX7" fmla="*/ 41498 w 67640"/>
                <a:gd name="connsiteY7" fmla="*/ 5365 h 74866"/>
                <a:gd name="connsiteX8" fmla="*/ 41498 w 67640"/>
                <a:gd name="connsiteY8" fmla="*/ 5365 h 7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640" h="74866">
                  <a:moveTo>
                    <a:pt x="41498" y="5365"/>
                  </a:moveTo>
                  <a:lnTo>
                    <a:pt x="3559" y="50532"/>
                  </a:lnTo>
                  <a:cubicBezTo>
                    <a:pt x="-1861" y="56855"/>
                    <a:pt x="-958" y="65888"/>
                    <a:pt x="5366" y="71308"/>
                  </a:cubicBezTo>
                  <a:cubicBezTo>
                    <a:pt x="11689" y="76728"/>
                    <a:pt x="20722" y="75824"/>
                    <a:pt x="26142" y="69502"/>
                  </a:cubicBezTo>
                  <a:lnTo>
                    <a:pt x="64081" y="24336"/>
                  </a:lnTo>
                  <a:cubicBezTo>
                    <a:pt x="69501" y="18012"/>
                    <a:pt x="68598" y="8979"/>
                    <a:pt x="62275" y="3559"/>
                  </a:cubicBezTo>
                  <a:cubicBezTo>
                    <a:pt x="55951" y="-1861"/>
                    <a:pt x="46918" y="-958"/>
                    <a:pt x="41498" y="5365"/>
                  </a:cubicBezTo>
                  <a:cubicBezTo>
                    <a:pt x="41498" y="5365"/>
                    <a:pt x="41498" y="5365"/>
                    <a:pt x="41498" y="5365"/>
                  </a:cubicBezTo>
                  <a:lnTo>
                    <a:pt x="41498" y="5365"/>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5" name="Freeform 214">
              <a:extLst>
                <a:ext uri="{FF2B5EF4-FFF2-40B4-BE49-F238E27FC236}">
                  <a16:creationId xmlns:a16="http://schemas.microsoft.com/office/drawing/2014/main" id="{F08A4691-0785-FB00-FE8C-FC9C89C22D7E}"/>
                </a:ext>
              </a:extLst>
            </p:cNvPr>
            <p:cNvSpPr/>
            <p:nvPr/>
          </p:nvSpPr>
          <p:spPr>
            <a:xfrm>
              <a:off x="3917317" y="4347034"/>
              <a:ext cx="71863" cy="62627"/>
            </a:xfrm>
            <a:custGeom>
              <a:avLst/>
              <a:gdLst>
                <a:gd name="connsiteX0" fmla="*/ 48578 w 71863"/>
                <a:gd name="connsiteY0" fmla="*/ 3209 h 62627"/>
                <a:gd name="connsiteX1" fmla="*/ 6122 w 71863"/>
                <a:gd name="connsiteY1" fmla="*/ 36632 h 62627"/>
                <a:gd name="connsiteX2" fmla="*/ 2509 w 71863"/>
                <a:gd name="connsiteY2" fmla="*/ 56505 h 62627"/>
                <a:gd name="connsiteX3" fmla="*/ 22382 w 71863"/>
                <a:gd name="connsiteY3" fmla="*/ 60119 h 62627"/>
                <a:gd name="connsiteX4" fmla="*/ 23285 w 71863"/>
                <a:gd name="connsiteY4" fmla="*/ 59215 h 62627"/>
                <a:gd name="connsiteX5" fmla="*/ 65741 w 71863"/>
                <a:gd name="connsiteY5" fmla="*/ 25792 h 62627"/>
                <a:gd name="connsiteX6" fmla="*/ 69355 w 71863"/>
                <a:gd name="connsiteY6" fmla="*/ 5919 h 62627"/>
                <a:gd name="connsiteX7" fmla="*/ 48578 w 71863"/>
                <a:gd name="connsiteY7" fmla="*/ 3209 h 62627"/>
                <a:gd name="connsiteX8" fmla="*/ 48578 w 71863"/>
                <a:gd name="connsiteY8" fmla="*/ 3209 h 62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63" h="62627">
                  <a:moveTo>
                    <a:pt x="48578" y="3209"/>
                  </a:moveTo>
                  <a:lnTo>
                    <a:pt x="6122" y="36632"/>
                  </a:lnTo>
                  <a:cubicBezTo>
                    <a:pt x="-201" y="41149"/>
                    <a:pt x="-2008" y="50182"/>
                    <a:pt x="2509" y="56505"/>
                  </a:cubicBezTo>
                  <a:cubicBezTo>
                    <a:pt x="7026" y="62829"/>
                    <a:pt x="16059" y="64635"/>
                    <a:pt x="22382" y="60119"/>
                  </a:cubicBezTo>
                  <a:cubicBezTo>
                    <a:pt x="22382" y="60119"/>
                    <a:pt x="23285" y="60119"/>
                    <a:pt x="23285" y="59215"/>
                  </a:cubicBezTo>
                  <a:lnTo>
                    <a:pt x="65741" y="25792"/>
                  </a:lnTo>
                  <a:cubicBezTo>
                    <a:pt x="72065" y="21275"/>
                    <a:pt x="73871" y="12242"/>
                    <a:pt x="69355" y="5919"/>
                  </a:cubicBezTo>
                  <a:cubicBezTo>
                    <a:pt x="64838" y="-404"/>
                    <a:pt x="55805" y="-2211"/>
                    <a:pt x="48578" y="3209"/>
                  </a:cubicBezTo>
                  <a:cubicBezTo>
                    <a:pt x="49482" y="3209"/>
                    <a:pt x="49482" y="3209"/>
                    <a:pt x="48578" y="3209"/>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16" name="TextBox 43">
            <a:extLst>
              <a:ext uri="{FF2B5EF4-FFF2-40B4-BE49-F238E27FC236}">
                <a16:creationId xmlns:a16="http://schemas.microsoft.com/office/drawing/2014/main" id="{DC528776-F395-6413-4476-84BC38813CA8}"/>
              </a:ext>
            </a:extLst>
          </p:cNvPr>
          <p:cNvSpPr txBox="1">
            <a:spLocks noChangeArrowheads="1"/>
          </p:cNvSpPr>
          <p:nvPr/>
        </p:nvSpPr>
        <p:spPr bwMode="auto">
          <a:xfrm>
            <a:off x="1661850" y="3950742"/>
            <a:ext cx="3019831" cy="311125"/>
          </a:xfrm>
          <a:prstGeom prst="rect">
            <a:avLst/>
          </a:prstGeom>
          <a:noFill/>
          <a:ln w="9525">
            <a:noFill/>
            <a:miter lim="800000"/>
            <a:headEnd/>
            <a:tailEnd/>
          </a:ln>
        </p:spPr>
        <p:txBody>
          <a:bodyPr wrap="square" lIns="64275" tIns="32138" rIns="64275" bIns="321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404040"/>
                </a:solidFill>
                <a:effectLst/>
                <a:uLnTx/>
                <a:uFillTx/>
                <a:latin typeface="Calibri" panose="020F0502020204030204" pitchFamily="34" charset="0"/>
                <a:ea typeface="Calibri"/>
                <a:cs typeface="Calibri" panose="020F0502020204030204" pitchFamily="34" charset="0"/>
              </a:rPr>
              <a:t>Observe</a:t>
            </a:r>
            <a:endParaRPr lang="en-AU" sz="1600" b="1" i="0" u="none" strike="noStrike" kern="1200" cap="none" spc="0" normalizeH="0" baseline="0" noProof="0" dirty="0">
              <a:ln>
                <a:noFill/>
              </a:ln>
              <a:solidFill>
                <a:srgbClr val="404040"/>
              </a:solidFill>
              <a:effectLst/>
              <a:uLnTx/>
              <a:uFillTx/>
              <a:latin typeface="Calibri" panose="020F0502020204030204" pitchFamily="34" charset="0"/>
              <a:ea typeface="Calibri"/>
              <a:cs typeface="Calibri" panose="020F0502020204030204" pitchFamily="34" charset="0"/>
            </a:endParaRPr>
          </a:p>
        </p:txBody>
      </p:sp>
      <p:sp>
        <p:nvSpPr>
          <p:cNvPr id="217" name="TextBox 43">
            <a:extLst>
              <a:ext uri="{FF2B5EF4-FFF2-40B4-BE49-F238E27FC236}">
                <a16:creationId xmlns:a16="http://schemas.microsoft.com/office/drawing/2014/main" id="{22ACC445-9C08-0096-B70E-0CCA30172C37}"/>
              </a:ext>
            </a:extLst>
          </p:cNvPr>
          <p:cNvSpPr txBox="1">
            <a:spLocks noChangeArrowheads="1"/>
          </p:cNvSpPr>
          <p:nvPr/>
        </p:nvSpPr>
        <p:spPr bwMode="auto">
          <a:xfrm>
            <a:off x="4999556" y="3942322"/>
            <a:ext cx="3019831" cy="557346"/>
          </a:xfrm>
          <a:prstGeom prst="rect">
            <a:avLst/>
          </a:prstGeom>
          <a:noFill/>
          <a:ln w="9525">
            <a:noFill/>
            <a:miter lim="800000"/>
            <a:headEnd/>
            <a:tailEnd/>
          </a:ln>
        </p:spPr>
        <p:txBody>
          <a:bodyPr wrap="square" lIns="64275" tIns="32138" rIns="64275" bIns="32138" anchor="t">
            <a:spAutoFit/>
          </a:bodyPr>
          <a:lstStyle/>
          <a:p>
            <a:pPr algn="ctr">
              <a:defRPr/>
            </a:pPr>
            <a:r>
              <a:rPr kumimoji="0" lang="en-AU" sz="1600" b="1" i="0" u="none" strike="noStrike" kern="120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rPr>
              <a:t>Maintaining Trust</a:t>
            </a:r>
          </a:p>
          <a:p>
            <a:pPr algn="ctr">
              <a:defRPr/>
            </a:pPr>
            <a:endParaRPr lang="en-AU" sz="1600" b="1" i="0" u="none" strike="noStrike" kern="120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endParaRPr>
          </a:p>
        </p:txBody>
      </p:sp>
      <p:sp>
        <p:nvSpPr>
          <p:cNvPr id="218" name="TextBox 43">
            <a:extLst>
              <a:ext uri="{FF2B5EF4-FFF2-40B4-BE49-F238E27FC236}">
                <a16:creationId xmlns:a16="http://schemas.microsoft.com/office/drawing/2014/main" id="{6101A76F-25D3-850B-0A00-9E3D4B8ED2CE}"/>
              </a:ext>
            </a:extLst>
          </p:cNvPr>
          <p:cNvSpPr txBox="1">
            <a:spLocks noChangeArrowheads="1"/>
          </p:cNvSpPr>
          <p:nvPr/>
        </p:nvSpPr>
        <p:spPr bwMode="auto">
          <a:xfrm>
            <a:off x="4981495" y="1773386"/>
            <a:ext cx="3019831" cy="311125"/>
          </a:xfrm>
          <a:prstGeom prst="rect">
            <a:avLst/>
          </a:prstGeom>
          <a:noFill/>
          <a:ln w="9525">
            <a:noFill/>
            <a:miter lim="800000"/>
            <a:headEnd/>
            <a:tailEnd/>
          </a:ln>
        </p:spPr>
        <p:txBody>
          <a:bodyPr wrap="square" lIns="64275" tIns="32138" rIns="64275" bIns="32138" anchor="t">
            <a:spAutoFit/>
          </a:bodyPr>
          <a:lstStyle/>
          <a:p>
            <a:pPr algn="ctr">
              <a:defRPr/>
            </a:pPr>
            <a:r>
              <a:rPr kumimoji="0" lang="en-AU" sz="1600" b="1" i="0" u="none" strike="noStrike" kern="120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rPr>
              <a:t>Working Together</a:t>
            </a:r>
          </a:p>
        </p:txBody>
      </p:sp>
      <p:sp>
        <p:nvSpPr>
          <p:cNvPr id="219" name="TextBox 43">
            <a:extLst>
              <a:ext uri="{FF2B5EF4-FFF2-40B4-BE49-F238E27FC236}">
                <a16:creationId xmlns:a16="http://schemas.microsoft.com/office/drawing/2014/main" id="{826DD53B-F4AA-0E0C-5FD2-50A4663E71B9}"/>
              </a:ext>
            </a:extLst>
          </p:cNvPr>
          <p:cNvSpPr txBox="1">
            <a:spLocks noChangeArrowheads="1"/>
          </p:cNvSpPr>
          <p:nvPr/>
        </p:nvSpPr>
        <p:spPr bwMode="auto">
          <a:xfrm>
            <a:off x="1640860" y="1775727"/>
            <a:ext cx="3019831" cy="311125"/>
          </a:xfrm>
          <a:prstGeom prst="rect">
            <a:avLst/>
          </a:prstGeom>
          <a:noFill/>
          <a:ln w="9525">
            <a:noFill/>
            <a:miter lim="800000"/>
            <a:headEnd/>
            <a:tailEnd/>
          </a:ln>
        </p:spPr>
        <p:txBody>
          <a:bodyPr wrap="square" lIns="64275" tIns="32138" rIns="64275" bIns="32138" anchor="t">
            <a:spAutoFit/>
          </a:bodyPr>
          <a:lstStyle/>
          <a:p>
            <a:pPr algn="ctr">
              <a:defRPr/>
            </a:pPr>
            <a:r>
              <a:rPr lang="en-AU" sz="1600" b="1" dirty="0">
                <a:solidFill>
                  <a:srgbClr val="404040"/>
                </a:solidFill>
                <a:latin typeface="Calibri" panose="020F0502020204030204" pitchFamily="34" charset="0"/>
                <a:ea typeface="Calibri"/>
                <a:cs typeface="Calibri" panose="020F0502020204030204" pitchFamily="34" charset="0"/>
              </a:rPr>
              <a:t>Continuous Information </a:t>
            </a:r>
          </a:p>
        </p:txBody>
      </p:sp>
      <p:grpSp>
        <p:nvGrpSpPr>
          <p:cNvPr id="220" name="Graphic 2">
            <a:extLst>
              <a:ext uri="{FF2B5EF4-FFF2-40B4-BE49-F238E27FC236}">
                <a16:creationId xmlns:a16="http://schemas.microsoft.com/office/drawing/2014/main" id="{782C94B7-F92F-E597-9D9A-B399276007AA}"/>
              </a:ext>
            </a:extLst>
          </p:cNvPr>
          <p:cNvGrpSpPr/>
          <p:nvPr/>
        </p:nvGrpSpPr>
        <p:grpSpPr>
          <a:xfrm>
            <a:off x="7566662" y="3225856"/>
            <a:ext cx="359589" cy="363810"/>
            <a:chOff x="7190753" y="5365577"/>
            <a:chExt cx="745522" cy="754273"/>
          </a:xfrm>
          <a:solidFill>
            <a:srgbClr val="000000"/>
          </a:solidFill>
        </p:grpSpPr>
        <p:sp>
          <p:nvSpPr>
            <p:cNvPr id="221" name="Freeform 220">
              <a:extLst>
                <a:ext uri="{FF2B5EF4-FFF2-40B4-BE49-F238E27FC236}">
                  <a16:creationId xmlns:a16="http://schemas.microsoft.com/office/drawing/2014/main" id="{D25EA4C1-A7B9-962E-3633-338585572240}"/>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2" name="Freeform 221">
              <a:extLst>
                <a:ext uri="{FF2B5EF4-FFF2-40B4-BE49-F238E27FC236}">
                  <a16:creationId xmlns:a16="http://schemas.microsoft.com/office/drawing/2014/main" id="{FAC83EAE-FF0A-8451-D77D-73478A50673D}"/>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3" name="Freeform 222">
              <a:extLst>
                <a:ext uri="{FF2B5EF4-FFF2-40B4-BE49-F238E27FC236}">
                  <a16:creationId xmlns:a16="http://schemas.microsoft.com/office/drawing/2014/main" id="{76CD4B65-21D2-BFA2-4AE6-885F13C6FFD0}"/>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4" name="Freeform 223">
              <a:extLst>
                <a:ext uri="{FF2B5EF4-FFF2-40B4-BE49-F238E27FC236}">
                  <a16:creationId xmlns:a16="http://schemas.microsoft.com/office/drawing/2014/main" id="{EBCCAE8C-D70D-1725-673E-43C97B64AB8E}"/>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5" name="Freeform 224">
              <a:extLst>
                <a:ext uri="{FF2B5EF4-FFF2-40B4-BE49-F238E27FC236}">
                  <a16:creationId xmlns:a16="http://schemas.microsoft.com/office/drawing/2014/main" id="{F808F653-5959-3971-D5BD-73DA7D4953DD}"/>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6" name="Freeform 225">
              <a:extLst>
                <a:ext uri="{FF2B5EF4-FFF2-40B4-BE49-F238E27FC236}">
                  <a16:creationId xmlns:a16="http://schemas.microsoft.com/office/drawing/2014/main" id="{C0F48F9A-AB5C-E2D9-FC2B-AE34F516C83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7" name="Freeform 226">
              <a:extLst>
                <a:ext uri="{FF2B5EF4-FFF2-40B4-BE49-F238E27FC236}">
                  <a16:creationId xmlns:a16="http://schemas.microsoft.com/office/drawing/2014/main" id="{D8129DB8-466A-0D24-5125-62DDAB6B539D}"/>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8" name="Freeform 227">
              <a:extLst>
                <a:ext uri="{FF2B5EF4-FFF2-40B4-BE49-F238E27FC236}">
                  <a16:creationId xmlns:a16="http://schemas.microsoft.com/office/drawing/2014/main" id="{EC6089FC-2D5A-1190-BF59-F932B2CE5A4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9" name="Freeform 228">
              <a:extLst>
                <a:ext uri="{FF2B5EF4-FFF2-40B4-BE49-F238E27FC236}">
                  <a16:creationId xmlns:a16="http://schemas.microsoft.com/office/drawing/2014/main" id="{5035C134-96BF-153E-8A5C-7C28D545F4F3}"/>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rgbClr val="000000"/>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0" name="Graphic 2">
            <a:extLst>
              <a:ext uri="{FF2B5EF4-FFF2-40B4-BE49-F238E27FC236}">
                <a16:creationId xmlns:a16="http://schemas.microsoft.com/office/drawing/2014/main" id="{199D950E-5F06-3A22-2E92-DC3B14B44E86}"/>
              </a:ext>
            </a:extLst>
          </p:cNvPr>
          <p:cNvGrpSpPr/>
          <p:nvPr/>
        </p:nvGrpSpPr>
        <p:grpSpPr>
          <a:xfrm>
            <a:off x="7498874" y="5386348"/>
            <a:ext cx="423879" cy="424168"/>
            <a:chOff x="7211530" y="2382809"/>
            <a:chExt cx="823268" cy="823829"/>
          </a:xfrm>
          <a:solidFill>
            <a:srgbClr val="010101"/>
          </a:solidFill>
        </p:grpSpPr>
        <p:sp>
          <p:nvSpPr>
            <p:cNvPr id="231" name="Freeform 230">
              <a:extLst>
                <a:ext uri="{FF2B5EF4-FFF2-40B4-BE49-F238E27FC236}">
                  <a16:creationId xmlns:a16="http://schemas.microsoft.com/office/drawing/2014/main" id="{1EE6CD91-8560-EBD4-F850-CE6FEC2364FC}"/>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232" name="Graphic 2">
              <a:extLst>
                <a:ext uri="{FF2B5EF4-FFF2-40B4-BE49-F238E27FC236}">
                  <a16:creationId xmlns:a16="http://schemas.microsoft.com/office/drawing/2014/main" id="{E6DD8693-56A0-7AC9-C280-6E93EBBA001D}"/>
                </a:ext>
              </a:extLst>
            </p:cNvPr>
            <p:cNvGrpSpPr/>
            <p:nvPr/>
          </p:nvGrpSpPr>
          <p:grpSpPr>
            <a:xfrm>
              <a:off x="7211530" y="2382809"/>
              <a:ext cx="823268" cy="823829"/>
              <a:chOff x="7211530" y="2382809"/>
              <a:chExt cx="823268" cy="823829"/>
            </a:xfrm>
            <a:solidFill>
              <a:srgbClr val="010101"/>
            </a:solidFill>
          </p:grpSpPr>
          <p:sp>
            <p:nvSpPr>
              <p:cNvPr id="233" name="Freeform 232">
                <a:extLst>
                  <a:ext uri="{FF2B5EF4-FFF2-40B4-BE49-F238E27FC236}">
                    <a16:creationId xmlns:a16="http://schemas.microsoft.com/office/drawing/2014/main" id="{92BC9088-ADF0-AB72-6F6D-7421F07B365E}"/>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4" name="Freeform 233">
                <a:extLst>
                  <a:ext uri="{FF2B5EF4-FFF2-40B4-BE49-F238E27FC236}">
                    <a16:creationId xmlns:a16="http://schemas.microsoft.com/office/drawing/2014/main" id="{743A78AE-0812-14A2-1E59-910A220723FD}"/>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5" name="Freeform 234">
                <a:extLst>
                  <a:ext uri="{FF2B5EF4-FFF2-40B4-BE49-F238E27FC236}">
                    <a16:creationId xmlns:a16="http://schemas.microsoft.com/office/drawing/2014/main" id="{80D94512-9C2E-FCA6-F61B-311E3CE2A394}"/>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6" name="Freeform 235">
                <a:extLst>
                  <a:ext uri="{FF2B5EF4-FFF2-40B4-BE49-F238E27FC236}">
                    <a16:creationId xmlns:a16="http://schemas.microsoft.com/office/drawing/2014/main" id="{A953F47D-1BD9-BC35-3C93-59B54BBE082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7" name="Freeform 236">
                <a:extLst>
                  <a:ext uri="{FF2B5EF4-FFF2-40B4-BE49-F238E27FC236}">
                    <a16:creationId xmlns:a16="http://schemas.microsoft.com/office/drawing/2014/main" id="{7072871F-AC3D-82A9-A07B-1D4DD021C682}"/>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solidFill>
                <a:srgbClr val="01010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238" name="Rounded Rectangle 31">
            <a:extLst>
              <a:ext uri="{FF2B5EF4-FFF2-40B4-BE49-F238E27FC236}">
                <a16:creationId xmlns:a16="http://schemas.microsoft.com/office/drawing/2014/main" id="{B17AB87B-673D-66F5-E386-BF6C282DBEC3}"/>
              </a:ext>
            </a:extLst>
          </p:cNvPr>
          <p:cNvSpPr/>
          <p:nvPr/>
        </p:nvSpPr>
        <p:spPr bwMode="auto">
          <a:xfrm>
            <a:off x="1717259" y="2571200"/>
            <a:ext cx="2838663" cy="308343"/>
          </a:xfrm>
          <a:prstGeom prst="roundRect">
            <a:avLst>
              <a:gd name="adj" fmla="val 35976"/>
            </a:avLst>
          </a:prstGeom>
          <a:solidFill>
            <a:srgbClr val="007772">
              <a:alpha val="52989"/>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000" kern="0" dirty="0">
                <a:solidFill>
                  <a:schemeClr val="bg1"/>
                </a:solidFill>
                <a:latin typeface="Arial" panose="020B0604020202020204" pitchFamily="34" charset="0"/>
                <a:cs typeface="Arial" panose="020B0604020202020204" pitchFamily="34" charset="0"/>
              </a:rPr>
              <a:t>Insert name of stakeholder group or stakeholder</a:t>
            </a:r>
          </a:p>
        </p:txBody>
      </p:sp>
      <p:sp>
        <p:nvSpPr>
          <p:cNvPr id="239" name="Rounded Rectangle 31">
            <a:extLst>
              <a:ext uri="{FF2B5EF4-FFF2-40B4-BE49-F238E27FC236}">
                <a16:creationId xmlns:a16="http://schemas.microsoft.com/office/drawing/2014/main" id="{5325EE8B-74AB-7B2C-2E2E-48BE32D051E3}"/>
              </a:ext>
            </a:extLst>
          </p:cNvPr>
          <p:cNvSpPr/>
          <p:nvPr/>
        </p:nvSpPr>
        <p:spPr bwMode="auto">
          <a:xfrm>
            <a:off x="1717259" y="2930267"/>
            <a:ext cx="2838663" cy="308343"/>
          </a:xfrm>
          <a:prstGeom prst="roundRect">
            <a:avLst>
              <a:gd name="adj" fmla="val 35976"/>
            </a:avLst>
          </a:prstGeom>
          <a:solidFill>
            <a:srgbClr val="007772">
              <a:alpha val="52989"/>
            </a:srgbClr>
          </a:solidFill>
          <a:ln>
            <a:solidFill>
              <a:schemeClr val="bg1"/>
            </a:solidFill>
          </a:ln>
          <a:effectLst/>
        </p:spPr>
        <p:txBody>
          <a:bodyPr wrap="square" lIns="18000" tIns="45715" rIns="18000" bIns="45715" rtlCol="0" anchor="ctr">
            <a:noAutofit/>
          </a:bodyPr>
          <a:lstStyle/>
          <a:p>
            <a:pPr algn="ctr" defTabSz="623853">
              <a:buClr>
                <a:srgbClr val="000000"/>
              </a:buClr>
              <a:defRPr/>
            </a:pPr>
            <a:r>
              <a:rPr lang="en-US" sz="1000" kern="0" dirty="0">
                <a:solidFill>
                  <a:schemeClr val="bg1"/>
                </a:solidFill>
                <a:latin typeface="Arial" panose="020B0604020202020204" pitchFamily="34" charset="0"/>
                <a:cs typeface="Arial" panose="020B0604020202020204" pitchFamily="34" charset="0"/>
              </a:rPr>
              <a:t>Insert name of stakeholder group or stakeholder</a:t>
            </a:r>
          </a:p>
        </p:txBody>
      </p:sp>
    </p:spTree>
    <p:extLst>
      <p:ext uri="{BB962C8B-B14F-4D97-AF65-F5344CB8AC3E}">
        <p14:creationId xmlns:p14="http://schemas.microsoft.com/office/powerpoint/2010/main" val="193637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EFB77F-4787-7047-64CD-379B0C095AA0}"/>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7764" b="7764"/>
          <a:stretch>
            <a:fillRect/>
          </a:stretch>
        </p:blipFill>
        <p:spPr>
          <a:xfrm>
            <a:off x="-2" y="6989"/>
            <a:ext cx="12192002" cy="6865298"/>
          </a:xfrm>
        </p:spPr>
      </p:pic>
      <p:sp>
        <p:nvSpPr>
          <p:cNvPr id="9" name="Textfeld 3">
            <a:extLst>
              <a:ext uri="{FF2B5EF4-FFF2-40B4-BE49-F238E27FC236}">
                <a16:creationId xmlns:a16="http://schemas.microsoft.com/office/drawing/2014/main" id="{CE3F3754-4CB1-DBBA-C5C6-B835766FE050}"/>
              </a:ext>
            </a:extLst>
          </p:cNvPr>
          <p:cNvSpPr txBox="1"/>
          <p:nvPr/>
        </p:nvSpPr>
        <p:spPr>
          <a:xfrm>
            <a:off x="0" y="1261957"/>
            <a:ext cx="12192000" cy="579646"/>
          </a:xfrm>
          <a:prstGeom prst="rect">
            <a:avLst/>
          </a:prstGeom>
          <a:noFill/>
        </p:spPr>
        <p:txBody>
          <a:bodyPr wrap="square" lIns="91440" tIns="45720" rIns="91440" bIns="45720" anchor="t">
            <a:spAutoFit/>
          </a:bodyPr>
          <a:lstStyle/>
          <a:p>
            <a:pPr algn="ctr">
              <a:lnSpc>
                <a:spcPts val="3820"/>
              </a:lnSpc>
            </a:pPr>
            <a:r>
              <a:rPr lang="en-US" sz="3600" b="1" dirty="0">
                <a:solidFill>
                  <a:schemeClr val="bg1"/>
                </a:solidFill>
                <a:highlight>
                  <a:srgbClr val="EEA821"/>
                </a:highlight>
                <a:latin typeface="Calibri" panose="020F0502020204030204" pitchFamily="34" charset="0"/>
                <a:cs typeface="Calibri" panose="020F0502020204030204" pitchFamily="34" charset="0"/>
              </a:rPr>
              <a:t>  ESG Onboarding for Holistic Change</a:t>
            </a:r>
            <a:r>
              <a:rPr lang="en-US" sz="3600" b="1" dirty="0">
                <a:solidFill>
                  <a:srgbClr val="EEA821"/>
                </a:solidFill>
                <a:highlight>
                  <a:srgbClr val="EEA821"/>
                </a:highlight>
                <a:latin typeface="Calibri" panose="020F0502020204030204" pitchFamily="34" charset="0"/>
                <a:cs typeface="Calibri" panose="020F0502020204030204" pitchFamily="34" charset="0"/>
              </a:rPr>
              <a:t>..</a:t>
            </a:r>
            <a:r>
              <a:rPr lang="en-US" sz="3600" b="1" dirty="0">
                <a:solidFill>
                  <a:schemeClr val="bg1"/>
                </a:solidFill>
                <a:highlight>
                  <a:srgbClr val="EEA821"/>
                </a:highlight>
                <a:latin typeface="Calibri" panose="020F0502020204030204" pitchFamily="34" charset="0"/>
                <a:cs typeface="Calibri" panose="020F0502020204030204" pitchFamily="34" charset="0"/>
              </a:rPr>
              <a:t> </a:t>
            </a:r>
          </a:p>
        </p:txBody>
      </p:sp>
      <p:sp>
        <p:nvSpPr>
          <p:cNvPr id="10" name="TextBox 9">
            <a:extLst>
              <a:ext uri="{FF2B5EF4-FFF2-40B4-BE49-F238E27FC236}">
                <a16:creationId xmlns:a16="http://schemas.microsoft.com/office/drawing/2014/main" id="{CD5F6E8C-6717-260F-ECAC-8A7F669CCAC9}"/>
              </a:ext>
            </a:extLst>
          </p:cNvPr>
          <p:cNvSpPr txBox="1"/>
          <p:nvPr/>
        </p:nvSpPr>
        <p:spPr>
          <a:xfrm>
            <a:off x="3078578" y="2179723"/>
            <a:ext cx="6034842" cy="3046988"/>
          </a:xfrm>
          <a:prstGeom prst="rect">
            <a:avLst/>
          </a:prstGeom>
          <a:noFill/>
        </p:spPr>
        <p:txBody>
          <a:bodyPr wrap="square">
            <a:spAutoFit/>
          </a:bodyPr>
          <a:lstStyle/>
          <a:p>
            <a:pPr algn="ctr"/>
            <a:r>
              <a:rPr lang="en-IE" sz="2400" dirty="0">
                <a:solidFill>
                  <a:schemeClr val="bg1"/>
                </a:solidFill>
                <a:latin typeface="Calibri" panose="020F0502020204030204" pitchFamily="34" charset="0"/>
                <a:ea typeface="Calibri" panose="020F0502020204030204" pitchFamily="34" charset="0"/>
                <a:cs typeface="Calibri" panose="020F0502020204030204" pitchFamily="34" charset="0"/>
              </a:rPr>
              <a:t>ESG onboarding does not end with workshops or individual measures—it requires a holistic view of changes within the company. </a:t>
            </a:r>
          </a:p>
          <a:p>
            <a:pPr algn="ctr"/>
            <a:endParaRPr lang="en-IE"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IE" sz="2400" b="1" dirty="0">
                <a:solidFill>
                  <a:schemeClr val="bg1"/>
                </a:solidFill>
                <a:latin typeface="Calibri" panose="020F0502020204030204" pitchFamily="34" charset="0"/>
                <a:ea typeface="Calibri" panose="020F0502020204030204" pitchFamily="34" charset="0"/>
                <a:cs typeface="Calibri" panose="020F0502020204030204" pitchFamily="34" charset="0"/>
              </a:rPr>
              <a:t>The 4Q model helps to systematically address individual, cultural, competency-related, and structural aspects.</a:t>
            </a:r>
          </a:p>
          <a:p>
            <a:pPr algn="ctr"/>
            <a:endParaRPr lang="de-DE"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2DC06123-FDBA-83A9-9E75-4E037242489E}"/>
              </a:ext>
            </a:extLst>
          </p:cNvPr>
          <p:cNvSpPr/>
          <p:nvPr/>
        </p:nvSpPr>
        <p:spPr>
          <a:xfrm rot="15325054" flipH="1">
            <a:off x="8540456" y="5007002"/>
            <a:ext cx="1461404" cy="83082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828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9932D9C6-E0D2-6E83-2FB2-DC1639D143AA}"/>
              </a:ext>
            </a:extLst>
          </p:cNvPr>
          <p:cNvGrpSpPr/>
          <p:nvPr/>
        </p:nvGrpSpPr>
        <p:grpSpPr>
          <a:xfrm>
            <a:off x="575914" y="1828798"/>
            <a:ext cx="2561004" cy="3600001"/>
            <a:chOff x="575914" y="1724626"/>
            <a:chExt cx="2561004" cy="3600001"/>
          </a:xfrm>
        </p:grpSpPr>
        <p:sp>
          <p:nvSpPr>
            <p:cNvPr id="15" name="Rounded Rectangle 14">
              <a:extLst>
                <a:ext uri="{FF2B5EF4-FFF2-40B4-BE49-F238E27FC236}">
                  <a16:creationId xmlns:a16="http://schemas.microsoft.com/office/drawing/2014/main" id="{9A62922E-5353-E64E-E50F-3090FD0C4228}"/>
                </a:ext>
              </a:extLst>
            </p:cNvPr>
            <p:cNvSpPr/>
            <p:nvPr/>
          </p:nvSpPr>
          <p:spPr>
            <a:xfrm>
              <a:off x="575914" y="1724627"/>
              <a:ext cx="2561004" cy="3600000"/>
            </a:xfrm>
            <a:prstGeom prst="roundRect">
              <a:avLst>
                <a:gd name="adj" fmla="val 7906"/>
              </a:avLst>
            </a:prstGeom>
            <a:solidFill>
              <a:schemeClr val="bg1"/>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2A6016EB-9D2A-DB81-7377-C6FC4FA2CFDA}"/>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22" name="Prostokąt 2">
            <a:extLst>
              <a:ext uri="{FF2B5EF4-FFF2-40B4-BE49-F238E27FC236}">
                <a16:creationId xmlns:a16="http://schemas.microsoft.com/office/drawing/2014/main" id="{5DDBE105-A3BA-ABED-D49E-94ABE7E0427A}"/>
              </a:ext>
            </a:extLst>
          </p:cNvPr>
          <p:cNvSpPr/>
          <p:nvPr/>
        </p:nvSpPr>
        <p:spPr>
          <a:xfrm>
            <a:off x="609188" y="1927886"/>
            <a:ext cx="2495794" cy="788036"/>
          </a:xfrm>
          <a:prstGeom prst="rect">
            <a:avLst/>
          </a:prstGeom>
          <a:noFill/>
        </p:spPr>
        <p:txBody>
          <a:bodyPr wrap="square">
            <a:spAutoFit/>
          </a:bodyPr>
          <a:lstStyle/>
          <a:p>
            <a:pPr algn="ctr">
              <a:lnSpc>
                <a:spcPts val="1760"/>
              </a:lnSpc>
              <a:defRPr/>
            </a:pPr>
            <a:r>
              <a:rPr kumimoji="0" lang="en-AU"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INSIDE – INDIVIDUAL </a:t>
            </a:r>
            <a:r>
              <a:rPr kumimoji="0" lang="en-AU" sz="1400"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(Mindset)</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3" name="Our choices">
            <a:extLst>
              <a:ext uri="{FF2B5EF4-FFF2-40B4-BE49-F238E27FC236}">
                <a16:creationId xmlns:a16="http://schemas.microsoft.com/office/drawing/2014/main" id="{CBC60FA5-6FB4-9E79-39FD-DAE7DF30F35C}"/>
              </a:ext>
            </a:extLst>
          </p:cNvPr>
          <p:cNvSpPr txBox="1"/>
          <p:nvPr/>
        </p:nvSpPr>
        <p:spPr>
          <a:xfrm>
            <a:off x="644665" y="2631883"/>
            <a:ext cx="2423502" cy="22820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Values, motives, fears, beliefs. Key question: “Why is this important to me?”</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Raise awareness, build acceptance, and create personal commitment</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007772"/>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Communication, participatory workshops, emotional anchors</a:t>
            </a:r>
          </a:p>
          <a:p>
            <a:pPr hangingPunct="0">
              <a:lnSpc>
                <a:spcPts val="1480"/>
              </a:lnSpc>
              <a:spcAft>
                <a:spcPts val="600"/>
              </a:spcAft>
              <a:buClr>
                <a:srgbClr val="007772"/>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24" name="Group 23">
            <a:extLst>
              <a:ext uri="{FF2B5EF4-FFF2-40B4-BE49-F238E27FC236}">
                <a16:creationId xmlns:a16="http://schemas.microsoft.com/office/drawing/2014/main" id="{8DBD5E5F-F823-4BD0-D996-364C03C56390}"/>
              </a:ext>
            </a:extLst>
          </p:cNvPr>
          <p:cNvGrpSpPr/>
          <p:nvPr/>
        </p:nvGrpSpPr>
        <p:grpSpPr>
          <a:xfrm>
            <a:off x="3332618" y="1828798"/>
            <a:ext cx="2561004" cy="3600001"/>
            <a:chOff x="575914" y="1724626"/>
            <a:chExt cx="2561004" cy="3600001"/>
          </a:xfrm>
        </p:grpSpPr>
        <p:sp>
          <p:nvSpPr>
            <p:cNvPr id="25" name="Rounded Rectangle 24">
              <a:extLst>
                <a:ext uri="{FF2B5EF4-FFF2-40B4-BE49-F238E27FC236}">
                  <a16:creationId xmlns:a16="http://schemas.microsoft.com/office/drawing/2014/main" id="{CA222232-FA45-64CF-D906-CDEC7590AC6F}"/>
                </a:ext>
              </a:extLst>
            </p:cNvPr>
            <p:cNvSpPr/>
            <p:nvPr/>
          </p:nvSpPr>
          <p:spPr>
            <a:xfrm>
              <a:off x="575914" y="1724627"/>
              <a:ext cx="2561004" cy="3600000"/>
            </a:xfrm>
            <a:prstGeom prst="roundRect">
              <a:avLst>
                <a:gd name="adj" fmla="val 7906"/>
              </a:avLst>
            </a:prstGeom>
            <a:solidFill>
              <a:schemeClr val="bg1"/>
            </a:solid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6E3D50A2-8579-0896-9261-82DDC96FA8B2}"/>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27" name="Prostokąt 2">
            <a:extLst>
              <a:ext uri="{FF2B5EF4-FFF2-40B4-BE49-F238E27FC236}">
                <a16:creationId xmlns:a16="http://schemas.microsoft.com/office/drawing/2014/main" id="{7CFE4DD2-FEBD-6702-028F-2D55069EB5C2}"/>
              </a:ext>
            </a:extLst>
          </p:cNvPr>
          <p:cNvSpPr/>
          <p:nvPr/>
        </p:nvSpPr>
        <p:spPr>
          <a:xfrm>
            <a:off x="3365892"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INSIDE – COLLECTIVE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(Culture)</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8" name="Our choices">
            <a:extLst>
              <a:ext uri="{FF2B5EF4-FFF2-40B4-BE49-F238E27FC236}">
                <a16:creationId xmlns:a16="http://schemas.microsoft.com/office/drawing/2014/main" id="{CE22CCA6-6839-86A3-53A6-B3EDB20A790C}"/>
              </a:ext>
            </a:extLst>
          </p:cNvPr>
          <p:cNvSpPr txBox="1"/>
          <p:nvPr/>
        </p:nvSpPr>
        <p:spPr>
          <a:xfrm>
            <a:off x="3401368" y="2631883"/>
            <a:ext cx="2492253" cy="1906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Shared</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standards, vision, organizational climate. Key question: “How well does ESG fit with our culture?”</a:t>
            </a:r>
          </a:p>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Anchoring ESG in our vision, language, and collective self-image</a:t>
            </a:r>
          </a:p>
          <a:p>
            <a:pPr hangingPunct="0">
              <a:lnSpc>
                <a:spcPts val="1480"/>
              </a:lnSpc>
              <a:spcAft>
                <a:spcPts val="600"/>
              </a:spcAft>
              <a:buClr>
                <a:srgbClr val="379A67"/>
              </a:buClr>
              <a:defRPr/>
            </a:pPr>
            <a:r>
              <a:rPr kumimoji="0" lang="pl-PL" sz="1400" i="0" u="none" strike="noStrike" kern="0" cap="none" spc="0" normalizeH="0" baseline="0" noProof="0" dirty="0">
                <a:ln>
                  <a:noFill/>
                </a:ln>
                <a:solidFill>
                  <a:srgbClr val="379A67"/>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Mission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statement</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workshops, culture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checks</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joint values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work</a:t>
            </a: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hangingPunct="0">
              <a:lnSpc>
                <a:spcPts val="1480"/>
              </a:lnSpc>
              <a:spcAft>
                <a:spcPts val="600"/>
              </a:spcAft>
              <a:buClr>
                <a:srgbClr val="379A67"/>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29" name="Group 28">
            <a:extLst>
              <a:ext uri="{FF2B5EF4-FFF2-40B4-BE49-F238E27FC236}">
                <a16:creationId xmlns:a16="http://schemas.microsoft.com/office/drawing/2014/main" id="{D47F1A39-56F6-3B63-4C03-0251D991DBEF}"/>
              </a:ext>
            </a:extLst>
          </p:cNvPr>
          <p:cNvGrpSpPr/>
          <p:nvPr/>
        </p:nvGrpSpPr>
        <p:grpSpPr>
          <a:xfrm>
            <a:off x="6089322" y="1828798"/>
            <a:ext cx="2561004" cy="3600000"/>
            <a:chOff x="575914" y="1724626"/>
            <a:chExt cx="2561004" cy="3600000"/>
          </a:xfrm>
        </p:grpSpPr>
        <p:sp>
          <p:nvSpPr>
            <p:cNvPr id="30" name="Rounded Rectangle 29">
              <a:extLst>
                <a:ext uri="{FF2B5EF4-FFF2-40B4-BE49-F238E27FC236}">
                  <a16:creationId xmlns:a16="http://schemas.microsoft.com/office/drawing/2014/main" id="{9C619BA5-C2E5-A7FF-DB60-A51B63982243}"/>
                </a:ext>
              </a:extLst>
            </p:cNvPr>
            <p:cNvSpPr/>
            <p:nvPr/>
          </p:nvSpPr>
          <p:spPr>
            <a:xfrm>
              <a:off x="575914" y="1724626"/>
              <a:ext cx="2559600" cy="3600000"/>
            </a:xfrm>
            <a:prstGeom prst="roundRect">
              <a:avLst>
                <a:gd name="adj" fmla="val 7906"/>
              </a:avLst>
            </a:prstGeom>
            <a:solidFill>
              <a:schemeClr val="bg1"/>
            </a:solid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EC5985D-CAD2-E6FD-0329-8C38D011065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32" name="Prostokąt 2">
            <a:extLst>
              <a:ext uri="{FF2B5EF4-FFF2-40B4-BE49-F238E27FC236}">
                <a16:creationId xmlns:a16="http://schemas.microsoft.com/office/drawing/2014/main" id="{10F26025-8886-8F4D-44FB-0CDD1F662F6A}"/>
              </a:ext>
            </a:extLst>
          </p:cNvPr>
          <p:cNvSpPr/>
          <p:nvPr/>
        </p:nvSpPr>
        <p:spPr>
          <a:xfrm>
            <a:off x="6122596"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OUTSIDE – INDIVIDUAL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(Competence)</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3" name="Our choices">
            <a:extLst>
              <a:ext uri="{FF2B5EF4-FFF2-40B4-BE49-F238E27FC236}">
                <a16:creationId xmlns:a16="http://schemas.microsoft.com/office/drawing/2014/main" id="{6E4EB9AD-BC8A-FEC3-3800-E29D2E705ED0}"/>
              </a:ext>
            </a:extLst>
          </p:cNvPr>
          <p:cNvSpPr txBox="1"/>
          <p:nvPr/>
        </p:nvSpPr>
        <p:spPr>
          <a:xfrm>
            <a:off x="6158073" y="2631883"/>
            <a:ext cx="2423502" cy="24283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Focus: </a:t>
            </a:r>
            <a:r>
              <a:rPr lang="pl-PL" sz="1400" b="0" kern="0" dirty="0">
                <a:solidFill>
                  <a:srgbClr val="404040"/>
                </a:solidFill>
                <a:latin typeface="Calibri" panose="020F0502020204030204" pitchFamily="34" charset="0"/>
                <a:cs typeface="Calibri" panose="020F0502020204030204" pitchFamily="34" charset="0"/>
                <a:sym typeface="Century Gothic"/>
              </a:rPr>
              <a:t>Skills, behavior, willingness to learn</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Key question: </a:t>
            </a:r>
            <a:r>
              <a:rPr lang="pl-PL" sz="1400" b="0" kern="0" dirty="0">
                <a:solidFill>
                  <a:srgbClr val="404040"/>
                </a:solidFill>
                <a:latin typeface="Calibri" panose="020F0502020204030204" pitchFamily="34" charset="0"/>
                <a:cs typeface="Calibri" panose="020F0502020204030204" pitchFamily="34" charset="0"/>
                <a:sym typeface="Century Gothic"/>
              </a:rPr>
              <a:t>“What new things do I need to learn and be able to do?”</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Goal: </a:t>
            </a:r>
            <a:r>
              <a:rPr lang="pl-PL" sz="1400" b="0" kern="0" dirty="0">
                <a:solidFill>
                  <a:srgbClr val="404040"/>
                </a:solidFill>
                <a:latin typeface="Calibri" panose="020F0502020204030204" pitchFamily="34" charset="0"/>
                <a:cs typeface="Calibri" panose="020F0502020204030204" pitchFamily="34" charset="0"/>
                <a:sym typeface="Century Gothic"/>
              </a:rPr>
              <a:t>Developing ESG-relevant skills and mindsets</a:t>
            </a:r>
          </a:p>
          <a:p>
            <a:pPr hangingPunct="0">
              <a:lnSpc>
                <a:spcPts val="1480"/>
              </a:lnSpc>
              <a:spcAft>
                <a:spcPts val="600"/>
              </a:spcAft>
              <a:buClr>
                <a:srgbClr val="62A844"/>
              </a:buClr>
              <a:defRPr/>
            </a:pPr>
            <a:r>
              <a:rPr lang="pl-PL" sz="1400" kern="0" dirty="0">
                <a:solidFill>
                  <a:srgbClr val="62A844"/>
                </a:solidFill>
                <a:latin typeface="Calibri" panose="020F0502020204030204" pitchFamily="34" charset="0"/>
                <a:cs typeface="Calibri" panose="020F0502020204030204" pitchFamily="34" charset="0"/>
                <a:sym typeface="Century Gothic"/>
              </a:rPr>
              <a:t>Measures: </a:t>
            </a:r>
            <a:r>
              <a:rPr lang="pl-PL" sz="1400" b="0" kern="0" dirty="0">
                <a:solidFill>
                  <a:srgbClr val="404040"/>
                </a:solidFill>
                <a:latin typeface="Calibri" panose="020F0502020204030204" pitchFamily="34" charset="0"/>
                <a:cs typeface="Calibri" panose="020F0502020204030204" pitchFamily="34" charset="0"/>
                <a:sym typeface="Century Gothic"/>
              </a:rPr>
              <a:t>Training, coaching, ESG-specific training modules</a:t>
            </a:r>
          </a:p>
          <a:p>
            <a:pPr hangingPunct="0">
              <a:lnSpc>
                <a:spcPts val="1480"/>
              </a:lnSpc>
              <a:spcAft>
                <a:spcPts val="600"/>
              </a:spcAft>
              <a:buClr>
                <a:srgbClr val="62A844"/>
              </a:buCl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34" name="Group 33">
            <a:extLst>
              <a:ext uri="{FF2B5EF4-FFF2-40B4-BE49-F238E27FC236}">
                <a16:creationId xmlns:a16="http://schemas.microsoft.com/office/drawing/2014/main" id="{6499C7F5-5F24-043B-8345-F238EAF18528}"/>
              </a:ext>
            </a:extLst>
          </p:cNvPr>
          <p:cNvGrpSpPr/>
          <p:nvPr/>
        </p:nvGrpSpPr>
        <p:grpSpPr>
          <a:xfrm>
            <a:off x="8846026" y="1828798"/>
            <a:ext cx="2561004" cy="3600001"/>
            <a:chOff x="575914" y="1724626"/>
            <a:chExt cx="2561004" cy="3600001"/>
          </a:xfrm>
        </p:grpSpPr>
        <p:sp>
          <p:nvSpPr>
            <p:cNvPr id="35" name="Rounded Rectangle 34">
              <a:extLst>
                <a:ext uri="{FF2B5EF4-FFF2-40B4-BE49-F238E27FC236}">
                  <a16:creationId xmlns:a16="http://schemas.microsoft.com/office/drawing/2014/main" id="{DB2F8360-FABF-5073-9A92-3FC41D6FE1EA}"/>
                </a:ext>
              </a:extLst>
            </p:cNvPr>
            <p:cNvSpPr/>
            <p:nvPr/>
          </p:nvSpPr>
          <p:spPr>
            <a:xfrm>
              <a:off x="575914" y="1724627"/>
              <a:ext cx="2561004" cy="3600000"/>
            </a:xfrm>
            <a:prstGeom prst="roundRect">
              <a:avLst>
                <a:gd name="adj" fmla="val 7906"/>
              </a:avLst>
            </a:prstGeom>
            <a:solidFill>
              <a:schemeClr val="bg1"/>
            </a:solid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BF64420C-5756-1A24-A530-34056DB766E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Calibri" panose="020F0502020204030204" pitchFamily="34" charset="0"/>
                <a:cs typeface="Calibri" panose="020F0502020204030204" pitchFamily="34" charset="0"/>
              </a:endParaRPr>
            </a:p>
          </p:txBody>
        </p:sp>
      </p:grpSp>
      <p:sp>
        <p:nvSpPr>
          <p:cNvPr id="37" name="Prostokąt 2">
            <a:extLst>
              <a:ext uri="{FF2B5EF4-FFF2-40B4-BE49-F238E27FC236}">
                <a16:creationId xmlns:a16="http://schemas.microsoft.com/office/drawing/2014/main" id="{ABA5FC54-1844-8DEB-6E5C-5CCF43968B23}"/>
              </a:ext>
            </a:extLst>
          </p:cNvPr>
          <p:cNvSpPr/>
          <p:nvPr/>
        </p:nvSpPr>
        <p:spPr>
          <a:xfrm>
            <a:off x="8879300" y="1927886"/>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cs typeface="Calibri" panose="020F0502020204030204" pitchFamily="34" charset="0"/>
              </a:rPr>
              <a:t>OUTSIDE – COLLECTIVE </a:t>
            </a:r>
            <a:r>
              <a:rPr lang="en-AU"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(Processes, KPIs, Organisation)</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8" name="Our choices">
            <a:extLst>
              <a:ext uri="{FF2B5EF4-FFF2-40B4-BE49-F238E27FC236}">
                <a16:creationId xmlns:a16="http://schemas.microsoft.com/office/drawing/2014/main" id="{673E97AC-D8B0-05C7-3F6B-145CA6F10A7C}"/>
              </a:ext>
            </a:extLst>
          </p:cNvPr>
          <p:cNvSpPr txBox="1"/>
          <p:nvPr/>
        </p:nvSpPr>
        <p:spPr>
          <a:xfrm>
            <a:off x="8914777" y="2631883"/>
            <a:ext cx="2423502" cy="25951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Focus: </a:t>
            </a:r>
            <a:r>
              <a:rPr kumimoji="0" lang="pl-PL" sz="1400" b="0" i="0" u="none" strike="noStrike" kern="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sym typeface="Century Gothic"/>
              </a:rPr>
              <a:t>Structures</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 systems, key figures</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Key question: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“What needs to be adjusted within the company?”</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Goal: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Effectively integrate ESG into processes and management</a:t>
            </a:r>
          </a:p>
          <a:p>
            <a:pPr hangingPunct="0">
              <a:lnSpc>
                <a:spcPts val="1480"/>
              </a:lnSpc>
              <a:spcAft>
                <a:spcPts val="600"/>
              </a:spcAft>
              <a:buClr>
                <a:srgbClr val="007772"/>
              </a:buClr>
              <a:defRPr/>
            </a:pPr>
            <a:r>
              <a:rPr kumimoji="0" lang="pl-PL" sz="1400" i="0" u="none" strike="noStrike" kern="0" cap="none" spc="0" normalizeH="0" baseline="0" noProof="0" dirty="0">
                <a:ln>
                  <a:noFill/>
                </a:ln>
                <a:solidFill>
                  <a:srgbClr val="EEA821"/>
                </a:solidFill>
                <a:effectLst/>
                <a:uLnTx/>
                <a:uFillTx/>
                <a:latin typeface="Calibri" panose="020F0502020204030204" pitchFamily="34" charset="0"/>
                <a:cs typeface="Calibri" panose="020F0502020204030204" pitchFamily="34" charset="0"/>
                <a:sym typeface="Century Gothic"/>
              </a:rPr>
              <a:t>Measures: </a:t>
            </a: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ESG KPIs, software solutions, adjustment of reporting and management systems</a:t>
            </a:r>
          </a:p>
        </p:txBody>
      </p:sp>
      <p:cxnSp>
        <p:nvCxnSpPr>
          <p:cNvPr id="41" name="Straight Connector 40">
            <a:extLst>
              <a:ext uri="{FF2B5EF4-FFF2-40B4-BE49-F238E27FC236}">
                <a16:creationId xmlns:a16="http://schemas.microsoft.com/office/drawing/2014/main" id="{705EB020-7ECC-1C77-12F1-D0290327F4AD}"/>
              </a:ext>
            </a:extLst>
          </p:cNvPr>
          <p:cNvCxnSpPr>
            <a:cxnSpLocks/>
          </p:cNvCxnSpPr>
          <p:nvPr/>
        </p:nvCxnSpPr>
        <p:spPr>
          <a:xfrm>
            <a:off x="0" y="2527613"/>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70759C1-04DF-F783-2A0F-7DD0F60D7B7E}"/>
              </a:ext>
            </a:extLst>
          </p:cNvPr>
          <p:cNvSpPr txBox="1"/>
          <p:nvPr/>
        </p:nvSpPr>
        <p:spPr>
          <a:xfrm>
            <a:off x="23750" y="5764669"/>
            <a:ext cx="12110976" cy="646331"/>
          </a:xfrm>
          <a:prstGeom prst="rect">
            <a:avLst/>
          </a:prstGeom>
          <a:noFill/>
        </p:spPr>
        <p:txBody>
          <a:bodyPr wrap="square">
            <a:spAutoFit/>
          </a:bodyPr>
          <a:lstStyle/>
          <a:p>
            <a:pPr algn="ctr"/>
            <a:r>
              <a:rPr lang="de-DE" sz="1800" b="1" dirty="0">
                <a:solidFill>
                  <a:srgbClr val="007772"/>
                </a:solidFill>
                <a:latin typeface="Calibri" panose="020F0502020204030204" pitchFamily="34" charset="0"/>
                <a:ea typeface="Calibri" panose="020F0502020204030204" pitchFamily="34" charset="0"/>
                <a:cs typeface="Calibri" panose="020F0502020204030204" pitchFamily="34" charset="0"/>
              </a:rPr>
              <a:t>Takeaway: </a:t>
            </a:r>
            <a:r>
              <a:rPr lang="en-US" sz="1800" dirty="0">
                <a:solidFill>
                  <a:srgbClr val="404040"/>
                </a:solidFill>
                <a:latin typeface="Calibri" panose="020F0502020204030204" pitchFamily="34" charset="0"/>
                <a:ea typeface="Calibri" panose="020F0502020204030204" pitchFamily="34" charset="0"/>
                <a:cs typeface="Calibri" panose="020F0502020204030204" pitchFamily="34" charset="0"/>
              </a:rPr>
              <a:t> The 4Q model provides a proven basis for tackling all levels of change in a structured manner </a:t>
            </a:r>
          </a:p>
          <a:p>
            <a:pPr algn="ctr"/>
            <a:r>
              <a:rPr lang="en-US" sz="1800" dirty="0">
                <a:solidFill>
                  <a:srgbClr val="404040"/>
                </a:solidFill>
                <a:latin typeface="Calibri" panose="020F0502020204030204" pitchFamily="34" charset="0"/>
                <a:ea typeface="Calibri" panose="020F0502020204030204" pitchFamily="34" charset="0"/>
                <a:cs typeface="Calibri" panose="020F0502020204030204" pitchFamily="34" charset="0"/>
              </a:rPr>
              <a:t>and embedding ESG sustainably within the organization.</a:t>
            </a:r>
            <a:endParaRPr lang="en-US" dirty="0">
              <a:solidFill>
                <a:srgbClr val="404040"/>
              </a:solidFill>
            </a:endParaRPr>
          </a:p>
        </p:txBody>
      </p:sp>
      <p:sp>
        <p:nvSpPr>
          <p:cNvPr id="8" name="Textfeld 3">
            <a:extLst>
              <a:ext uri="{FF2B5EF4-FFF2-40B4-BE49-F238E27FC236}">
                <a16:creationId xmlns:a16="http://schemas.microsoft.com/office/drawing/2014/main" id="{2A0F94E5-8B5B-2CFA-59A4-AED1F2888225}"/>
              </a:ext>
            </a:extLst>
          </p:cNvPr>
          <p:cNvSpPr txBox="1"/>
          <p:nvPr/>
        </p:nvSpPr>
        <p:spPr>
          <a:xfrm>
            <a:off x="0" y="314304"/>
            <a:ext cx="12192000" cy="1554272"/>
          </a:xfrm>
          <a:prstGeom prst="rect">
            <a:avLst/>
          </a:prstGeom>
          <a:noFill/>
        </p:spPr>
        <p:txBody>
          <a:bodyPr wrap="square" lIns="91440" tIns="45720" rIns="91440" bIns="45720" anchor="t">
            <a:spAutoFit/>
          </a:bodyPr>
          <a:lstStyle/>
          <a:p>
            <a:pPr algn="ctr">
              <a:lnSpc>
                <a:spcPts val="3820"/>
              </a:lnSpc>
            </a:pPr>
            <a:r>
              <a:rPr lang="en-US" sz="3600" b="1" dirty="0">
                <a:solidFill>
                  <a:srgbClr val="007772"/>
                </a:solidFill>
                <a:latin typeface="Calibri" panose="020F0502020204030204" pitchFamily="34" charset="0"/>
                <a:cs typeface="Calibri" panose="020F0502020204030204" pitchFamily="34" charset="0"/>
              </a:rPr>
              <a:t>The four Perspectives of an </a:t>
            </a:r>
          </a:p>
          <a:p>
            <a:pPr algn="ctr">
              <a:lnSpc>
                <a:spcPts val="3820"/>
              </a:lnSpc>
            </a:pPr>
            <a:r>
              <a:rPr lang="en-US" sz="3600" b="1" dirty="0">
                <a:solidFill>
                  <a:srgbClr val="007772"/>
                </a:solidFill>
                <a:latin typeface="Calibri" panose="020F0502020204030204" pitchFamily="34" charset="0"/>
                <a:cs typeface="Calibri" panose="020F0502020204030204" pitchFamily="34" charset="0"/>
              </a:rPr>
              <a:t>effective ESG-Onboarding</a:t>
            </a:r>
          </a:p>
          <a:p>
            <a:pPr algn="ctr">
              <a:lnSpc>
                <a:spcPts val="3820"/>
              </a:lnSpc>
            </a:pPr>
            <a:endParaRPr lang="en-US" sz="3600" b="1" dirty="0">
              <a:solidFill>
                <a:srgbClr val="007772"/>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DC505B1B-C593-2B4B-3DBE-B35DE6BAFD0B}"/>
              </a:ext>
            </a:extLst>
          </p:cNvPr>
          <p:cNvSpPr/>
          <p:nvPr/>
        </p:nvSpPr>
        <p:spPr>
          <a:xfrm rot="15325054" flipH="1">
            <a:off x="8818301" y="68606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012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dirty="0"/>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dirty="0">
                  <a:solidFill>
                    <a:srgbClr val="0B3A5B"/>
                  </a:solidFill>
                  <a:hlinkClick r:id="rId4">
                    <a:extLst>
                      <a:ext uri="{A12FA001-AC4F-418D-AE19-62706E023703}">
                        <ahyp:hlinkClr xmlns:ahyp="http://schemas.microsoft.com/office/drawing/2018/hyperlinkcolor" val="tx"/>
                      </a:ext>
                    </a:extLst>
                  </a:hlinkClick>
                </a:rPr>
                <a:t>li</a:t>
              </a:r>
              <a:endParaRPr lang="en-US" sz="2400" dirty="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dirty="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dirty="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dirty="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dirty="0">
                  <a:solidFill>
                    <a:srgbClr val="0B3A5B"/>
                  </a:solidFill>
                  <a:hlinkClick r:id="rId6">
                    <a:extLst>
                      <a:ext uri="{A12FA001-AC4F-418D-AE19-62706E023703}">
                        <ahyp:hlinkClr xmlns:ahyp="http://schemas.microsoft.com/office/drawing/2018/hyperlinkcolor" val="tx"/>
                      </a:ext>
                    </a:extLst>
                  </a:hlinkClick>
                </a:rPr>
                <a:t>in</a:t>
              </a:r>
              <a:endParaRPr lang="en-US" sz="2400" dirty="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dirty="0"/>
              <a:t>www.</a:t>
            </a:r>
            <a:r>
              <a:rPr lang="en-US" sz="3200" b="1" dirty="0"/>
              <a:t>esgforenterprise</a:t>
            </a:r>
            <a:r>
              <a:rPr lang="en-US" sz="3200" dirty="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dirty="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2C53FA-149E-4714-AEAB-97EDEE7050B6}">
  <ds:schemaRefs>
    <ds:schemaRef ds:uri="http://schemas.microsoft.com/sharepoint/v3/contenttype/forms"/>
  </ds:schemaRefs>
</ds:datastoreItem>
</file>

<file path=customXml/itemProps2.xml><?xml version="1.0" encoding="utf-8"?>
<ds:datastoreItem xmlns:ds="http://schemas.openxmlformats.org/officeDocument/2006/customXml" ds:itemID="{6288345E-A4C9-4358-8F2E-56A4A8EEA2EE}">
  <ds:schemaRefs>
    <ds:schemaRef ds:uri="115cf526-2a6a-4f3d-b77f-9503221a0c52"/>
    <ds:schemaRef ds:uri="http://purl.org/dc/terms/"/>
    <ds:schemaRef ds:uri="http://schemas.microsoft.com/office/infopath/2007/PartnerControls"/>
    <ds:schemaRef ds:uri="http://schemas.microsoft.com/office/2006/documentManagement/types"/>
    <ds:schemaRef ds:uri="http://purl.org/dc/elements/1.1/"/>
    <ds:schemaRef ds:uri="http://www.w3.org/XML/1998/namespace"/>
    <ds:schemaRef ds:uri="9f396a6c-d077-45c3-abc4-1fb9acdf963f"/>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2D70C9C9-79A1-4676-97B0-A03DF31D0FFB}"/>
</file>

<file path=docProps/app.xml><?xml version="1.0" encoding="utf-8"?>
<Properties xmlns="http://schemas.openxmlformats.org/officeDocument/2006/extended-properties" xmlns:vt="http://schemas.openxmlformats.org/officeDocument/2006/docPropsVTypes">
  <TotalTime>432</TotalTime>
  <Words>1514</Words>
  <Application>Microsoft Office PowerPoint</Application>
  <PresentationFormat>Widescreen</PresentationFormat>
  <Paragraphs>266</Paragraphs>
  <Slides>19</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Aptos</vt:lpstr>
      <vt:lpstr>Arial</vt:lpstr>
      <vt:lpstr>Arial MT Condensed Light</vt:lpstr>
      <vt:lpstr>Calibri</vt:lpstr>
      <vt:lpstr>Montserrat</vt:lpstr>
      <vt:lpstr>Montserrat Light</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Con Bartels</cp:lastModifiedBy>
  <cp:revision>21</cp:revision>
  <dcterms:created xsi:type="dcterms:W3CDTF">2020-10-14T13:32:04Z</dcterms:created>
  <dcterms:modified xsi:type="dcterms:W3CDTF">2026-09-25T09:33:00Z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