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7" r:id="rId6"/>
    <p:sldId id="263" r:id="rId7"/>
    <p:sldId id="259" r:id="rId8"/>
    <p:sldId id="261" r:id="rId9"/>
    <p:sldId id="264" r:id="rId10"/>
    <p:sldId id="265" r:id="rId11"/>
    <p:sldId id="262" r:id="rId12"/>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19:31.89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p:scale>
          <a:sx n="75" d="100"/>
          <a:sy n="75" d="100"/>
        </p:scale>
        <p:origin x="1608" y="-9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9:31.890" v="2" actId="20577"/>
      <pc:docMkLst>
        <pc:docMk/>
      </pc:docMkLst>
      <pc:sldChg chg="modSp">
        <pc:chgData name="Con Bartels" userId="S::con_momentumconsulting.ie#ext#@uludagedutr.onmicrosoft.com::b39c679a-0751-4854-99b6-bfece60c7cf0" providerId="AD" clId="Web-{00000000-0000-0000-0000-000000000000}" dt="2026-09-25T09:16:01.110" v="1" actId="20577"/>
        <pc:sldMkLst>
          <pc:docMk/>
          <pc:sldMk cId="0" sldId="256"/>
        </pc:sldMkLst>
        <pc:spChg chg="mod">
          <ac:chgData name="Con Bartels" userId="S::con_momentumconsulting.ie#ext#@uludagedutr.onmicrosoft.com::b39c679a-0751-4854-99b6-bfece60c7cf0" providerId="AD" clId="Web-{00000000-0000-0000-0000-000000000000}" dt="2026-09-25T09:16:01.110"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19:31.890" v="2" actId="20577"/>
        <pc:sldMkLst>
          <pc:docMk/>
          <pc:sldMk cId="0" sldId="262"/>
        </pc:sldMkLst>
        <pc:spChg chg="mod">
          <ac:chgData name="Con Bartels" userId="S::con_momentumconsulting.ie#ext#@uludagedutr.onmicrosoft.com::b39c679a-0751-4854-99b6-bfece60c7cf0" providerId="AD" clId="Web-{00000000-0000-0000-0000-000000000000}" dt="2026-09-25T09:19:31.890"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br>
              <a:rPr lang="tr-TR" sz="4000" b="1" dirty="0">
                <a:solidFill>
                  <a:srgbClr val="FFFFFF"/>
                </a:solidFill>
                <a:latin typeface="+mn-lt"/>
                <a:ea typeface="Al Bayan Plain" charset="-78"/>
                <a:cs typeface="Al Bayan Plain" charset="-78"/>
              </a:rPr>
            </a:br>
            <a:r>
              <a:rPr lang="tr-TR" sz="4000" b="1" dirty="0" err="1">
                <a:solidFill>
                  <a:srgbClr val="FFFFFF"/>
                </a:solidFill>
                <a:latin typeface="+mn-lt"/>
                <a:ea typeface="Al Bayan Plain" charset="-78"/>
                <a:cs typeface="Al Bayan Plain" charset="-78"/>
              </a:rPr>
              <a:t>Module</a:t>
            </a:r>
            <a:r>
              <a:rPr lang="tr-TR" sz="4000" b="1" dirty="0">
                <a:solidFill>
                  <a:srgbClr val="FFFFFF"/>
                </a:solidFill>
                <a:latin typeface="+mn-lt"/>
                <a:ea typeface="Al Bayan Plain" charset="-78"/>
                <a:cs typeface="Al Bayan Plain" charset="-78"/>
              </a:rPr>
              <a:t> 2</a:t>
            </a:r>
            <a:r>
              <a:rPr sz="4000" b="1" dirty="0">
                <a:solidFill>
                  <a:srgbClr val="FFFFFF"/>
                </a:solidFill>
                <a:latin typeface="+mn-lt"/>
                <a:ea typeface="Al Bayan Plain" charset="-78"/>
                <a:cs typeface="Al Bayan Plain" charset="-78"/>
              </a:rPr>
              <a:t> </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577" y="72961"/>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031599"/>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 </a:t>
            </a:r>
          </a:p>
          <a:p>
            <a:pPr marL="12700">
              <a:lnSpc>
                <a:spcPct val="100000"/>
              </a:lnSpc>
              <a:spcBef>
                <a:spcPts val="100"/>
              </a:spcBef>
            </a:pPr>
            <a:r>
              <a:rPr lang="tr-TR" sz="1600" spc="-114" dirty="0" err="1">
                <a:solidFill>
                  <a:srgbClr val="007771"/>
                </a:solidFill>
                <a:latin typeface="+mn-lt"/>
                <a:cs typeface="Arial"/>
              </a:rPr>
              <a:t>Medium-sized</a:t>
            </a:r>
            <a:r>
              <a:rPr lang="tr-TR" sz="1600" spc="-114" dirty="0">
                <a:solidFill>
                  <a:srgbClr val="007771"/>
                </a:solidFill>
                <a:latin typeface="+mn-lt"/>
                <a:cs typeface="Arial"/>
              </a:rPr>
              <a:t> (110 </a:t>
            </a:r>
            <a:r>
              <a:rPr lang="tr-TR" sz="1600" spc="-114" dirty="0" err="1">
                <a:solidFill>
                  <a:srgbClr val="007771"/>
                </a:solidFill>
                <a:latin typeface="+mn-lt"/>
                <a:cs typeface="Arial"/>
              </a:rPr>
              <a:t>employees</a:t>
            </a:r>
            <a:r>
              <a:rPr lang="tr-TR" sz="1600" spc="-114" dirty="0">
                <a:solidFill>
                  <a:srgbClr val="007771"/>
                </a:solidFill>
                <a:latin typeface="+mn-lt"/>
                <a:cs typeface="Arial"/>
              </a:rPr>
              <a:t>)</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tr-TR" sz="1600" b="1" spc="-25" dirty="0">
                <a:solidFill>
                  <a:srgbClr val="007771"/>
                </a:solidFill>
                <a:latin typeface="+mn-lt"/>
                <a:cs typeface="Arial"/>
              </a:rPr>
              <a:t> </a:t>
            </a:r>
          </a:p>
          <a:p>
            <a:pPr marL="12700">
              <a:lnSpc>
                <a:spcPct val="100000"/>
              </a:lnSpc>
              <a:spcBef>
                <a:spcPts val="100"/>
              </a:spcBef>
            </a:pPr>
            <a:r>
              <a:rPr lang="tr-TR" sz="1600" spc="-25" dirty="0" err="1">
                <a:solidFill>
                  <a:srgbClr val="007771"/>
                </a:solidFill>
                <a:latin typeface="+mn-lt"/>
                <a:cs typeface="Arial"/>
              </a:rPr>
              <a:t>Family-owned</a:t>
            </a:r>
            <a:r>
              <a:rPr lang="tr-TR" sz="1600" spc="-25" dirty="0">
                <a:solidFill>
                  <a:srgbClr val="007771"/>
                </a:solidFill>
                <a:latin typeface="+mn-lt"/>
                <a:cs typeface="Arial"/>
              </a:rPr>
              <a:t> (2nd </a:t>
            </a:r>
            <a:r>
              <a:rPr lang="tr-TR" sz="1600" spc="-25" dirty="0" err="1">
                <a:solidFill>
                  <a:srgbClr val="007771"/>
                </a:solidFill>
                <a:latin typeface="+mn-lt"/>
                <a:cs typeface="Arial"/>
              </a:rPr>
              <a:t>generation</a:t>
            </a:r>
            <a:r>
              <a:rPr lang="tr-TR" sz="1600" spc="-25" dirty="0">
                <a:solidFill>
                  <a:srgbClr val="007771"/>
                </a:solidFill>
                <a:latin typeface="+mn-lt"/>
                <a:cs typeface="Arial"/>
              </a:rPr>
              <a:t> </a:t>
            </a:r>
            <a:r>
              <a:rPr lang="tr-TR" sz="1600" spc="-25" dirty="0" err="1">
                <a:solidFill>
                  <a:srgbClr val="007771"/>
                </a:solidFill>
                <a:latin typeface="+mn-lt"/>
                <a:cs typeface="Arial"/>
              </a:rPr>
              <a:t>transition</a:t>
            </a:r>
            <a:r>
              <a:rPr lang="tr-TR" sz="1600" spc="-25" dirty="0">
                <a:solidFill>
                  <a:srgbClr val="007771"/>
                </a:solidFill>
                <a:latin typeface="+mn-lt"/>
                <a:cs typeface="Arial"/>
              </a:rPr>
              <a:t>)</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lnSpc>
                <a:spcPct val="100000"/>
              </a:lnSpc>
            </a:pPr>
            <a:r>
              <a:rPr lang="en-US" sz="1600" spc="-10" dirty="0">
                <a:solidFill>
                  <a:srgbClr val="007771"/>
                </a:solidFill>
                <a:latin typeface="+mn-lt"/>
                <a:cs typeface="Arial"/>
              </a:rPr>
              <a:t>International (Primary export market: European Union)</a:t>
            </a:r>
            <a:endParaRPr lang="tr-TR" sz="1600"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r>
              <a:rPr lang="tr-TR" b="1" dirty="0">
                <a:solidFill>
                  <a:schemeClr val="tx1"/>
                </a:solidFill>
                <a:effectLst/>
                <a:latin typeface="Calibri" charset="0"/>
                <a:ea typeface="Calibri" charset="0"/>
                <a:cs typeface="Times New Roman" charset="0"/>
              </a:rPr>
              <a:t>      </a:t>
            </a:r>
            <a:r>
              <a:rPr lang="en-US" dirty="0"/>
              <a:t>From Paper to Practice: ESG Vision and Governance at "Bursa </a:t>
            </a:r>
            <a:r>
              <a:rPr lang="en-US" dirty="0" err="1"/>
              <a:t>TexStyles</a:t>
            </a:r>
            <a:r>
              <a:rPr lang="en-US" dirty="0"/>
              <a:t>"</a:t>
            </a: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r>
              <a:rPr lang="tr-TR" b="1" dirty="0">
                <a:solidFill>
                  <a:schemeClr val="tx1"/>
                </a:solidFill>
                <a:effectLst/>
                <a:latin typeface="Calibri" charset="0"/>
                <a:ea typeface="Calibri" charset="0"/>
                <a:cs typeface="Times New Roman" charset="0"/>
              </a:rPr>
              <a:t>  </a:t>
            </a:r>
            <a:r>
              <a:rPr lang="tr-TR" dirty="0">
                <a:solidFill>
                  <a:schemeClr val="tx1"/>
                </a:solidFill>
                <a:latin typeface="Calibri" charset="0"/>
                <a:ea typeface="Calibri" charset="0"/>
                <a:cs typeface="Times New Roman" charset="0"/>
              </a:rPr>
              <a:t>Bursa Uludağ </a:t>
            </a:r>
            <a:r>
              <a:rPr lang="tr-TR" dirty="0" err="1">
                <a:solidFill>
                  <a:schemeClr val="tx1"/>
                </a:solidFill>
                <a:latin typeface="Calibri" charset="0"/>
                <a:ea typeface="Calibri" charset="0"/>
                <a:cs typeface="Times New Roman" charset="0"/>
              </a:rPr>
              <a:t>University</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r>
              <a:rPr lang="tr-TR" b="1" dirty="0">
                <a:solidFill>
                  <a:schemeClr val="tx1"/>
                </a:solidFill>
                <a:effectLst/>
                <a:latin typeface="Calibri" charset="0"/>
                <a:ea typeface="Calibri" charset="0"/>
                <a:cs typeface="Times New Roman" charset="0"/>
              </a:rPr>
              <a:t>                     </a:t>
            </a:r>
            <a:r>
              <a:rPr lang="tr-TR" dirty="0">
                <a:solidFill>
                  <a:schemeClr val="tx1"/>
                </a:solidFill>
                <a:effectLst/>
                <a:latin typeface="Calibri" charset="0"/>
                <a:ea typeface="Calibri" charset="0"/>
                <a:cs typeface="Times New Roman" charset="0"/>
              </a:rPr>
              <a:t>Türkiye</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r>
              <a:rPr lang="tr-TR" b="1" dirty="0">
                <a:solidFill>
                  <a:schemeClr val="tx1"/>
                </a:solidFill>
                <a:effectLst/>
                <a:latin typeface="Calibri" charset="0"/>
                <a:ea typeface="Calibri" charset="0"/>
                <a:cs typeface="Times New Roman" charset="0"/>
              </a:rPr>
              <a:t>      </a:t>
            </a:r>
            <a:r>
              <a:rPr lang="tr-TR" dirty="0" err="1">
                <a:solidFill>
                  <a:schemeClr val="tx1"/>
                </a:solidFill>
                <a:effectLst/>
                <a:latin typeface="Calibri" charset="0"/>
                <a:ea typeface="Calibri" charset="0"/>
                <a:cs typeface="Times New Roman" charset="0"/>
              </a:rPr>
              <a:t>Textile</a:t>
            </a:r>
            <a:r>
              <a:rPr lang="tr-TR" dirty="0">
                <a:solidFill>
                  <a:schemeClr val="tx1"/>
                </a:solidFill>
                <a:effectLst/>
                <a:latin typeface="Calibri" charset="0"/>
                <a:ea typeface="Calibri" charset="0"/>
                <a:cs typeface="Times New Roman" charset="0"/>
              </a:rPr>
              <a:t> &amp; </a:t>
            </a:r>
            <a:r>
              <a:rPr lang="tr-TR" dirty="0" err="1">
                <a:solidFill>
                  <a:schemeClr val="tx1"/>
                </a:solidFill>
                <a:effectLst/>
                <a:latin typeface="Calibri" charset="0"/>
                <a:ea typeface="Calibri" charset="0"/>
                <a:cs typeface="Times New Roman" charset="0"/>
              </a:rPr>
              <a:t>Garment</a:t>
            </a:r>
            <a:r>
              <a:rPr lang="tr-TR" dirty="0">
                <a:solidFill>
                  <a:schemeClr val="tx1"/>
                </a:solidFill>
                <a:effectLst/>
                <a:latin typeface="Calibri" charset="0"/>
                <a:ea typeface="Calibri" charset="0"/>
                <a:cs typeface="Times New Roman" charset="0"/>
              </a:rPr>
              <a:t> </a:t>
            </a:r>
            <a:r>
              <a:rPr lang="tr-TR" dirty="0" err="1">
                <a:solidFill>
                  <a:schemeClr val="tx1"/>
                </a:solidFill>
                <a:effectLst/>
                <a:latin typeface="Calibri" charset="0"/>
                <a:ea typeface="Calibri" charset="0"/>
                <a:cs typeface="Times New Roman" charset="0"/>
              </a:rPr>
              <a:t>Manufacturing</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199744" cy="2262158"/>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US" sz="1400" dirty="0"/>
              <a:t>The case illustrates the challenge of moving beyond "compliance-only" sustainability. It focuses on the internal transition from a traditional business mindset to an ESG-integrated one. The core dilemma is how to establish a formal ESG governance structure in an SME where resources are limited and the leadership is skeptical about the strategic value of ESG.</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250324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dirty="0"/>
              <a:t>Many SMEs face "top-down" pressure from international buyers to prove their sustainability commitment. This case provides a roadmap for SMEs to move from informal practices to a structured governance model without overstretching their organizational capacity.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86855" y="8184054"/>
            <a:ext cx="6049642" cy="2934137"/>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b="1" dirty="0"/>
              <a:t>Knowledge Gaps:</a:t>
            </a:r>
            <a:r>
              <a:rPr lang="en-US" sz="1400" dirty="0"/>
              <a:t> Addresses the lack of understanding of formal ESG governance and the difference between operational compliance and strategic leadership</a:t>
            </a:r>
            <a:r>
              <a:rPr lang="tr-TR" sz="1400" dirty="0"/>
              <a:t>.</a:t>
            </a:r>
          </a:p>
          <a:p>
            <a:pPr marL="12700">
              <a:lnSpc>
                <a:spcPct val="100000"/>
              </a:lnSpc>
              <a:spcBef>
                <a:spcPts val="100"/>
              </a:spcBef>
            </a:pPr>
            <a:r>
              <a:rPr lang="en-US" sz="1400" b="1" dirty="0"/>
              <a:t>Skills Gaps:</a:t>
            </a:r>
            <a:r>
              <a:rPr lang="en-US" sz="1400" dirty="0"/>
              <a:t> Addresses the inability to draft authentic sustainability visions and design internal cross-functional responsibility frameworks (e.g., ESG committees).</a:t>
            </a:r>
            <a:endParaRPr lang="tr-TR" sz="1400" b="1" dirty="0">
              <a:solidFill>
                <a:srgbClr val="404040"/>
              </a:solidFill>
              <a:latin typeface="+mn-lt"/>
              <a:cs typeface="Arial"/>
            </a:endParaRPr>
          </a:p>
          <a:p>
            <a:pPr marL="12700">
              <a:lnSpc>
                <a:spcPct val="100000"/>
              </a:lnSpc>
              <a:spcBef>
                <a:spcPts val="100"/>
              </a:spcBef>
            </a:pPr>
            <a:r>
              <a:rPr lang="en-US" sz="1400" b="1" dirty="0"/>
              <a:t>Attitude Gaps:</a:t>
            </a:r>
            <a:r>
              <a:rPr lang="en-US" sz="1400" dirty="0"/>
              <a:t> Addresses the perception of ESG as a "marketing cost," shifting it toward a "strategic market access requirement."</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382704"/>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US" sz="1600" dirty="0"/>
              <a:t>Module 2 – ESG Onboarding, Vision and Responsibility</a:t>
            </a:r>
            <a:endParaRPr sz="16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r>
              <a:rPr lang="en-US" sz="1600" dirty="0"/>
              <a:t>Module 5 – Reporting, Communication and Branding</a:t>
            </a: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566241" cy="7212231"/>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en-US" sz="1400" b="0" i="1" dirty="0">
                <a:solidFill>
                  <a:schemeClr val="tx1"/>
                </a:solidFill>
                <a:latin typeface="+mn-lt"/>
                <a:cs typeface="Geneva"/>
              </a:rPr>
              <a:t>Bursa </a:t>
            </a:r>
            <a:r>
              <a:rPr lang="en-US" sz="1400" b="0" i="1" dirty="0" err="1">
                <a:solidFill>
                  <a:schemeClr val="tx1"/>
                </a:solidFill>
                <a:latin typeface="+mn-lt"/>
                <a:cs typeface="Geneva"/>
              </a:rPr>
              <a:t>TexStyles</a:t>
            </a:r>
            <a:r>
              <a:rPr lang="en-US" sz="1400" b="0" i="1" dirty="0">
                <a:solidFill>
                  <a:schemeClr val="tx1"/>
                </a:solidFill>
                <a:latin typeface="+mn-lt"/>
                <a:cs typeface="Geneva"/>
              </a:rPr>
              <a:t> is a well-established textile dyeing and garment firm in Bursa, </a:t>
            </a:r>
            <a:r>
              <a:rPr lang="en-US" sz="1400" b="0" i="1" dirty="0" err="1">
                <a:solidFill>
                  <a:schemeClr val="tx1"/>
                </a:solidFill>
                <a:latin typeface="+mn-lt"/>
                <a:cs typeface="Geneva"/>
              </a:rPr>
              <a:t>Türkiye</a:t>
            </a:r>
            <a:r>
              <a:rPr lang="en-US" sz="1400" b="0" i="1" dirty="0">
                <a:solidFill>
                  <a:schemeClr val="tx1"/>
                </a:solidFill>
                <a:latin typeface="+mn-lt"/>
                <a:cs typeface="Geneva"/>
              </a:rPr>
              <a:t>. Founded by Ahmet </a:t>
            </a:r>
            <a:r>
              <a:rPr lang="en-US" sz="1400" b="0" i="1" dirty="0" err="1">
                <a:solidFill>
                  <a:schemeClr val="tx1"/>
                </a:solidFill>
                <a:latin typeface="+mn-lt"/>
                <a:cs typeface="Geneva"/>
              </a:rPr>
              <a:t>Bey</a:t>
            </a:r>
            <a:r>
              <a:rPr lang="en-US" sz="1400" b="0" i="1" dirty="0">
                <a:solidFill>
                  <a:schemeClr val="tx1"/>
                </a:solidFill>
                <a:latin typeface="+mn-lt"/>
                <a:cs typeface="Geneva"/>
              </a:rPr>
              <a:t> 30 years ago, the company has thrived on high-quality production and cost efficiency. However, the landscape is changing. Ahmet </a:t>
            </a:r>
            <a:r>
              <a:rPr lang="en-US" sz="1400" b="0" i="1" dirty="0" err="1">
                <a:solidFill>
                  <a:schemeClr val="tx1"/>
                </a:solidFill>
                <a:latin typeface="+mn-lt"/>
                <a:cs typeface="Geneva"/>
              </a:rPr>
              <a:t>Bey’s</a:t>
            </a:r>
            <a:r>
              <a:rPr lang="en-US" sz="1400" b="0" i="1" dirty="0">
                <a:solidFill>
                  <a:schemeClr val="tx1"/>
                </a:solidFill>
                <a:latin typeface="+mn-lt"/>
                <a:cs typeface="Geneva"/>
              </a:rPr>
              <a:t> daughter, </a:t>
            </a:r>
            <a:r>
              <a:rPr lang="en-US" sz="1400" b="0" i="1" dirty="0" err="1">
                <a:solidFill>
                  <a:schemeClr val="tx1"/>
                </a:solidFill>
                <a:latin typeface="+mn-lt"/>
                <a:cs typeface="Geneva"/>
              </a:rPr>
              <a:t>Selin</a:t>
            </a:r>
            <a:r>
              <a:rPr lang="en-US" sz="1400" b="0" i="1" dirty="0">
                <a:solidFill>
                  <a:schemeClr val="tx1"/>
                </a:solidFill>
                <a:latin typeface="+mn-lt"/>
                <a:cs typeface="Geneva"/>
              </a:rPr>
              <a:t>, who recently took an executive role, realizes that the company's biggest client, "Global Fashion Group" (GFG), now requires more than just a low price.</a:t>
            </a:r>
            <a:r>
              <a:rPr lang="tr-TR" sz="1400" b="0" i="1" dirty="0">
                <a:solidFill>
                  <a:schemeClr val="tx1"/>
                </a:solidFill>
                <a:latin typeface="+mn-lt"/>
                <a:cs typeface="Geneva"/>
              </a:rPr>
              <a:t> </a:t>
            </a:r>
          </a:p>
          <a:p>
            <a:pPr marL="186690">
              <a:lnSpc>
                <a:spcPct val="100000"/>
              </a:lnSpc>
              <a:spcBef>
                <a:spcPts val="980"/>
              </a:spcBef>
            </a:pPr>
            <a:r>
              <a:rPr lang="en-US" sz="1400" b="0" i="1" dirty="0">
                <a:solidFill>
                  <a:schemeClr val="tx1"/>
                </a:solidFill>
                <a:latin typeface="+mn-lt"/>
                <a:cs typeface="Geneva"/>
              </a:rPr>
              <a:t>GFG has sent a "Supplier Sustainability Code of Conduct" requiring Bursa </a:t>
            </a:r>
            <a:r>
              <a:rPr lang="en-US" sz="1400" b="0" i="1" dirty="0" err="1">
                <a:solidFill>
                  <a:schemeClr val="tx1"/>
                </a:solidFill>
                <a:latin typeface="+mn-lt"/>
                <a:cs typeface="Geneva"/>
              </a:rPr>
              <a:t>TexStyles</a:t>
            </a:r>
            <a:r>
              <a:rPr lang="en-US" sz="1400" b="0" i="1" dirty="0">
                <a:solidFill>
                  <a:schemeClr val="tx1"/>
                </a:solidFill>
                <a:latin typeface="+mn-lt"/>
                <a:cs typeface="Geneva"/>
              </a:rPr>
              <a:t> to provide:</a:t>
            </a:r>
            <a:endParaRPr lang="tr-TR" sz="1400" b="0" i="1" dirty="0">
              <a:solidFill>
                <a:schemeClr val="tx1"/>
              </a:solidFill>
              <a:latin typeface="+mn-lt"/>
              <a:cs typeface="Geneva"/>
            </a:endParaRPr>
          </a:p>
          <a:p>
            <a:pPr marL="415290" indent="-228600">
              <a:lnSpc>
                <a:spcPct val="100000"/>
              </a:lnSpc>
              <a:spcBef>
                <a:spcPts val="980"/>
              </a:spcBef>
              <a:buFont typeface="+mj-lt"/>
              <a:buAutoNum type="arabicPeriod"/>
            </a:pPr>
            <a:r>
              <a:rPr lang="en-US" sz="1400" b="0" i="1" dirty="0">
                <a:solidFill>
                  <a:schemeClr val="tx1"/>
                </a:solidFill>
                <a:latin typeface="+mn-lt"/>
                <a:cs typeface="Geneva"/>
              </a:rPr>
              <a:t>A formal ESG Vision Statement signed by the board.</a:t>
            </a:r>
            <a:endParaRPr lang="tr-TR" sz="1400" b="0" i="1" dirty="0">
              <a:solidFill>
                <a:schemeClr val="tx1"/>
              </a:solidFill>
              <a:latin typeface="+mn-lt"/>
              <a:cs typeface="Geneva"/>
            </a:endParaRPr>
          </a:p>
          <a:p>
            <a:pPr marL="415290" indent="-228600">
              <a:lnSpc>
                <a:spcPct val="100000"/>
              </a:lnSpc>
              <a:spcBef>
                <a:spcPts val="980"/>
              </a:spcBef>
              <a:buFont typeface="+mj-lt"/>
              <a:buAutoNum type="arabicPeriod"/>
            </a:pPr>
            <a:r>
              <a:rPr lang="en-US" sz="1400" b="0" i="1" dirty="0">
                <a:solidFill>
                  <a:schemeClr val="tx1"/>
                </a:solidFill>
                <a:latin typeface="+mn-lt"/>
                <a:cs typeface="Geneva"/>
              </a:rPr>
              <a:t>Evidence of an Internal ESG Governance Structure (who is responsible for what?).</a:t>
            </a:r>
            <a:endParaRPr lang="tr-TR" sz="1400" b="0" i="1" dirty="0">
              <a:solidFill>
                <a:schemeClr val="tx1"/>
              </a:solidFill>
              <a:latin typeface="+mn-lt"/>
              <a:cs typeface="Geneva"/>
            </a:endParaRPr>
          </a:p>
          <a:p>
            <a:pPr marL="415290" indent="-228600">
              <a:lnSpc>
                <a:spcPct val="100000"/>
              </a:lnSpc>
              <a:spcBef>
                <a:spcPts val="980"/>
              </a:spcBef>
              <a:buFont typeface="+mj-lt"/>
              <a:buAutoNum type="arabicPeriod"/>
            </a:pPr>
            <a:r>
              <a:rPr lang="en-US" sz="1400" b="0" i="1" dirty="0">
                <a:solidFill>
                  <a:schemeClr val="tx1"/>
                </a:solidFill>
                <a:latin typeface="+mn-lt"/>
                <a:cs typeface="Geneva"/>
              </a:rPr>
              <a:t>A roadmap for Onboarding Employees into the sustainability culture.</a:t>
            </a:r>
            <a:endParaRPr lang="tr-TR" sz="1400" b="0" i="1" dirty="0">
              <a:solidFill>
                <a:schemeClr val="tx1"/>
              </a:solidFill>
              <a:latin typeface="+mn-lt"/>
              <a:cs typeface="Geneva"/>
            </a:endParaRPr>
          </a:p>
          <a:p>
            <a:pPr marL="186690">
              <a:lnSpc>
                <a:spcPct val="100000"/>
              </a:lnSpc>
              <a:spcBef>
                <a:spcPts val="980"/>
              </a:spcBef>
            </a:pPr>
            <a:r>
              <a:rPr lang="en-US" sz="1400" b="0" i="1" dirty="0">
                <a:solidFill>
                  <a:schemeClr val="tx1"/>
                </a:solidFill>
                <a:latin typeface="+mn-lt"/>
                <a:cs typeface="Geneva"/>
              </a:rPr>
              <a:t>Ahmet </a:t>
            </a:r>
            <a:r>
              <a:rPr lang="en-US" sz="1400" b="0" i="1" dirty="0" err="1">
                <a:solidFill>
                  <a:schemeClr val="tx1"/>
                </a:solidFill>
                <a:latin typeface="+mn-lt"/>
                <a:cs typeface="Geneva"/>
              </a:rPr>
              <a:t>Bey</a:t>
            </a:r>
            <a:r>
              <a:rPr lang="en-US" sz="1400" b="0" i="1" dirty="0">
                <a:solidFill>
                  <a:schemeClr val="tx1"/>
                </a:solidFill>
                <a:latin typeface="+mn-lt"/>
                <a:cs typeface="Geneva"/>
              </a:rPr>
              <a:t> views this as a "bureaucratic marketing exercise" and suggests assigning these tasks to the Quality Manager as an "extra duty." </a:t>
            </a:r>
            <a:r>
              <a:rPr lang="en-US" sz="1400" b="0" i="1" dirty="0" err="1">
                <a:solidFill>
                  <a:schemeClr val="tx1"/>
                </a:solidFill>
                <a:latin typeface="+mn-lt"/>
                <a:cs typeface="Geneva"/>
              </a:rPr>
              <a:t>Selin</a:t>
            </a:r>
            <a:r>
              <a:rPr lang="en-US" sz="1400" b="0" i="1" dirty="0">
                <a:solidFill>
                  <a:schemeClr val="tx1"/>
                </a:solidFill>
                <a:latin typeface="+mn-lt"/>
                <a:cs typeface="Geneva"/>
              </a:rPr>
              <a:t>, however, argues that without a genuine vision and a cross-departmental team, they will fail the next audit and lose their "preferred supplier" status.</a:t>
            </a:r>
            <a:endParaRPr lang="tr-TR" sz="14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156910" y="5520721"/>
            <a:ext cx="5293307" cy="447674"/>
          </a:xfrm>
          <a:prstGeom prst="rect">
            <a:avLst/>
          </a:prstGeom>
        </p:spPr>
      </p:pic>
      <p:sp>
        <p:nvSpPr>
          <p:cNvPr id="20" name="Dikdörtgen 19"/>
          <p:cNvSpPr/>
          <p:nvPr/>
        </p:nvSpPr>
        <p:spPr>
          <a:xfrm>
            <a:off x="342900" y="5475660"/>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349250" y="6036073"/>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83752" y="6501950"/>
            <a:ext cx="6400800" cy="4652556"/>
          </a:xfrm>
          <a:prstGeom prst="rect">
            <a:avLst/>
          </a:prstGeom>
        </p:spPr>
        <p:txBody>
          <a:bodyPr vert="horz" wrap="square" lIns="0" tIns="12700" rIns="0" bIns="0" rtlCol="0">
            <a:spAutoFit/>
          </a:bodyPr>
          <a:lstStyle/>
          <a:p>
            <a:endParaRPr lang="tr-TR" sz="1400" dirty="0"/>
          </a:p>
          <a:p>
            <a:r>
              <a:rPr lang="en-US" sz="1400" i="1" dirty="0">
                <a:solidFill>
                  <a:schemeClr val="tx1"/>
                </a:solidFill>
                <a:latin typeface="+mn-lt"/>
                <a:ea typeface="+mn-ea"/>
                <a:cs typeface="Geneva"/>
              </a:rPr>
              <a:t>As a consultant or an internal ESG lead, you are asked to:</a:t>
            </a:r>
            <a:endParaRPr lang="tr-TR" sz="1400" i="1" dirty="0">
              <a:solidFill>
                <a:schemeClr val="tx1"/>
              </a:solidFill>
              <a:latin typeface="+mn-lt"/>
              <a:ea typeface="+mn-ea"/>
              <a:cs typeface="Geneva"/>
            </a:endParaRPr>
          </a:p>
          <a:p>
            <a:endParaRPr lang="en-US" sz="1400" i="1" dirty="0">
              <a:solidFill>
                <a:schemeClr val="tx1"/>
              </a:solidFill>
              <a:latin typeface="+mn-lt"/>
              <a:ea typeface="+mn-ea"/>
              <a:cs typeface="Geneva"/>
            </a:endParaRPr>
          </a:p>
          <a:p>
            <a:r>
              <a:rPr lang="en-US" sz="1400" i="1" dirty="0">
                <a:solidFill>
                  <a:schemeClr val="tx1"/>
                </a:solidFill>
                <a:latin typeface="+mn-lt"/>
                <a:ea typeface="+mn-ea"/>
                <a:cs typeface="Geneva"/>
              </a:rPr>
              <a:t>Task 1 (Visionary): Draft a concise and authentic ESG Vision Statement for Bursa </a:t>
            </a:r>
            <a:r>
              <a:rPr lang="en-US" sz="1400" i="1" dirty="0" err="1">
                <a:solidFill>
                  <a:schemeClr val="tx1"/>
                </a:solidFill>
                <a:latin typeface="+mn-lt"/>
                <a:ea typeface="+mn-ea"/>
                <a:cs typeface="Geneva"/>
              </a:rPr>
              <a:t>TexStyles</a:t>
            </a:r>
            <a:r>
              <a:rPr lang="en-US" sz="1400" i="1" dirty="0">
                <a:solidFill>
                  <a:schemeClr val="tx1"/>
                </a:solidFill>
                <a:latin typeface="+mn-lt"/>
                <a:ea typeface="+mn-ea"/>
                <a:cs typeface="Geneva"/>
              </a:rPr>
              <a:t> that aligns with its textile heritage but addresses modern sustainability (Environmental stewardship and Social responsibility).</a:t>
            </a:r>
            <a:endParaRPr lang="tr-TR" sz="1400" i="1" dirty="0">
              <a:solidFill>
                <a:schemeClr val="tx1"/>
              </a:solidFill>
              <a:latin typeface="+mn-lt"/>
              <a:ea typeface="+mn-ea"/>
              <a:cs typeface="Geneva"/>
            </a:endParaRPr>
          </a:p>
          <a:p>
            <a:endParaRPr lang="en-US" sz="1400" i="1" dirty="0">
              <a:solidFill>
                <a:schemeClr val="tx1"/>
              </a:solidFill>
              <a:latin typeface="+mn-lt"/>
              <a:ea typeface="+mn-ea"/>
              <a:cs typeface="Geneva"/>
            </a:endParaRPr>
          </a:p>
          <a:p>
            <a:r>
              <a:rPr lang="en-US" sz="1400" i="1" dirty="0">
                <a:solidFill>
                  <a:schemeClr val="tx1"/>
                </a:solidFill>
                <a:latin typeface="+mn-lt"/>
                <a:ea typeface="+mn-ea"/>
                <a:cs typeface="Geneva"/>
              </a:rPr>
              <a:t>Task 2 (Organizational): Design a realistic ESG Responsibility Matrix (RACI) for this 90-person SME. Who should be in the "ESG Core Team"? Should it be one person or a committee?</a:t>
            </a:r>
            <a:endParaRPr lang="tr-TR" sz="1400" i="1" dirty="0">
              <a:solidFill>
                <a:schemeClr val="tx1"/>
              </a:solidFill>
              <a:latin typeface="+mn-lt"/>
              <a:ea typeface="+mn-ea"/>
              <a:cs typeface="Geneva"/>
            </a:endParaRPr>
          </a:p>
          <a:p>
            <a:endParaRPr lang="en-US" sz="1400" i="1" dirty="0">
              <a:solidFill>
                <a:schemeClr val="tx1"/>
              </a:solidFill>
              <a:latin typeface="+mn-lt"/>
              <a:ea typeface="+mn-ea"/>
              <a:cs typeface="Geneva"/>
            </a:endParaRPr>
          </a:p>
          <a:p>
            <a:r>
              <a:rPr lang="en-US" sz="1400" i="1" dirty="0">
                <a:solidFill>
                  <a:schemeClr val="tx1"/>
                </a:solidFill>
                <a:latin typeface="+mn-lt"/>
                <a:ea typeface="+mn-ea"/>
                <a:cs typeface="Geneva"/>
              </a:rPr>
              <a:t>Task 3 (Strategic): Develop three "Business Case" arguments to convince Ahmet </a:t>
            </a:r>
            <a:r>
              <a:rPr lang="en-US" sz="1400" i="1" dirty="0" err="1">
                <a:solidFill>
                  <a:schemeClr val="tx1"/>
                </a:solidFill>
                <a:latin typeface="+mn-lt"/>
                <a:ea typeface="+mn-ea"/>
                <a:cs typeface="Geneva"/>
              </a:rPr>
              <a:t>Bey</a:t>
            </a:r>
            <a:r>
              <a:rPr lang="en-US" sz="1400" i="1" dirty="0">
                <a:solidFill>
                  <a:schemeClr val="tx1"/>
                </a:solidFill>
                <a:latin typeface="+mn-lt"/>
                <a:ea typeface="+mn-ea"/>
                <a:cs typeface="Geneva"/>
              </a:rPr>
              <a:t> that ESG Onboarding is an investment in market access rather than a sunk cos</a:t>
            </a:r>
          </a:p>
          <a:p>
            <a:pPr marL="26034">
              <a:lnSpc>
                <a:spcPct val="100000"/>
              </a:lnSpc>
              <a:spcBef>
                <a:spcPts val="100"/>
              </a:spcBef>
            </a:pPr>
            <a:endParaRPr lang="tr-TR" sz="14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62779"/>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177631" y="2676453"/>
            <a:ext cx="6248399" cy="542924"/>
          </a:xfrm>
          <a:prstGeom prst="rect">
            <a:avLst/>
          </a:prstGeom>
        </p:spPr>
      </p:pic>
      <p:sp>
        <p:nvSpPr>
          <p:cNvPr id="12" name="object 12"/>
          <p:cNvSpPr txBox="1"/>
          <p:nvPr/>
        </p:nvSpPr>
        <p:spPr>
          <a:xfrm>
            <a:off x="187310" y="2776830"/>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4" name="object 14"/>
          <p:cNvSpPr txBox="1"/>
          <p:nvPr/>
        </p:nvSpPr>
        <p:spPr>
          <a:xfrm>
            <a:off x="1271190" y="3692606"/>
            <a:ext cx="3565999" cy="479617"/>
          </a:xfrm>
          <a:prstGeom prst="rect">
            <a:avLst/>
          </a:prstGeom>
        </p:spPr>
        <p:txBody>
          <a:bodyPr vert="horz" wrap="square" lIns="0" tIns="58419" rIns="0" bIns="0" rtlCol="0">
            <a:spAutoFit/>
          </a:bodyPr>
          <a:lstStyle/>
          <a:p>
            <a:pPr marL="208280" indent="-171450">
              <a:lnSpc>
                <a:spcPct val="100000"/>
              </a:lnSpc>
              <a:spcBef>
                <a:spcPts val="459"/>
              </a:spcBef>
              <a:buFont typeface="Arial" charset="0"/>
              <a:buChar char="•"/>
              <a:tabLst>
                <a:tab pos="120650" algn="l"/>
              </a:tabLst>
            </a:pPr>
            <a:r>
              <a:rPr sz="1200" i="1" dirty="0">
                <a:latin typeface="+mn-lt"/>
                <a:cs typeface="Geneva"/>
              </a:rPr>
              <a:t>Project Milestone Plan for ESG Integration (M2)</a:t>
            </a:r>
          </a:p>
          <a:p>
            <a:pPr marL="184150" indent="-171450">
              <a:lnSpc>
                <a:spcPct val="100000"/>
              </a:lnSpc>
              <a:spcBef>
                <a:spcPts val="360"/>
              </a:spcBef>
              <a:buFont typeface="Arial" charset="0"/>
              <a:buChar char="•"/>
              <a:tabLst>
                <a:tab pos="96520" algn="l"/>
              </a:tabLst>
            </a:pPr>
            <a:r>
              <a:rPr sz="1200" i="1" dirty="0">
                <a:latin typeface="+mn-lt"/>
                <a:cs typeface="Geneva"/>
              </a:rPr>
              <a:t>Onboarding Tool for Internal Decision-Makers(M2)</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25772" y="4519493"/>
            <a:ext cx="6444048" cy="5632311"/>
          </a:xfrm>
          <a:prstGeom prst="rect">
            <a:avLst/>
          </a:prstGeom>
          <a:noFill/>
        </p:spPr>
        <p:txBody>
          <a:bodyPr wrap="square" rtlCol="0">
            <a:spAutoFit/>
          </a:bodyPr>
          <a:lstStyle/>
          <a:p>
            <a:r>
              <a:rPr lang="en-US" sz="1200" dirty="0">
                <a:latin typeface="+mn-lt"/>
              </a:rPr>
              <a:t>To address the challenges in this case, learners are expected to apply the following tools from the PEARL Toolbox, adapting them to the specific needs of a medium-sized textile SME:</a:t>
            </a:r>
            <a:endParaRPr lang="tr-TR" sz="1200" dirty="0">
              <a:latin typeface="+mn-lt"/>
            </a:endParaRPr>
          </a:p>
          <a:p>
            <a:endParaRPr lang="en-US" sz="1200" dirty="0">
              <a:latin typeface="+mn-lt"/>
            </a:endParaRPr>
          </a:p>
          <a:p>
            <a:r>
              <a:rPr lang="en-US" sz="1200" b="1" dirty="0">
                <a:latin typeface="+mn-lt"/>
              </a:rPr>
              <a:t>Tool 1: Onboarding Tool for Internal Decision-Makers (M2)</a:t>
            </a:r>
            <a:endParaRPr lang="en-US" sz="1200" dirty="0">
              <a:latin typeface="+mn-lt"/>
            </a:endParaRPr>
          </a:p>
          <a:p>
            <a:pPr lvl="1"/>
            <a:r>
              <a:rPr lang="en-US" sz="1200" b="1" dirty="0">
                <a:latin typeface="+mn-lt"/>
              </a:rPr>
              <a:t>Application in the Case:</a:t>
            </a:r>
            <a:r>
              <a:rPr lang="en-US" sz="1200" dirty="0">
                <a:latin typeface="+mn-lt"/>
              </a:rPr>
              <a:t> This tool should be used to prepare the "Persuasion Strategy" for the CEO (Ahmet </a:t>
            </a:r>
            <a:r>
              <a:rPr lang="en-US" sz="1200" dirty="0" err="1">
                <a:latin typeface="+mn-lt"/>
              </a:rPr>
              <a:t>Bey</a:t>
            </a:r>
            <a:r>
              <a:rPr lang="en-US" sz="1200" dirty="0">
                <a:latin typeface="+mn-lt"/>
              </a:rPr>
              <a:t>).</a:t>
            </a:r>
          </a:p>
          <a:p>
            <a:pPr lvl="1"/>
            <a:r>
              <a:rPr lang="en-US" sz="1200" b="1" dirty="0">
                <a:latin typeface="+mn-lt"/>
              </a:rPr>
              <a:t>Action:</a:t>
            </a:r>
            <a:r>
              <a:rPr lang="en-US" sz="1200" dirty="0">
                <a:latin typeface="+mn-lt"/>
              </a:rPr>
              <a:t> Learners will use the tool’s framework to map out the </a:t>
            </a:r>
            <a:r>
              <a:rPr lang="en-US" sz="1200" i="1" dirty="0">
                <a:latin typeface="+mn-lt"/>
              </a:rPr>
              <a:t>Cost of Inaction</a:t>
            </a:r>
            <a:r>
              <a:rPr lang="en-US" sz="1200" dirty="0">
                <a:latin typeface="+mn-lt"/>
              </a:rPr>
              <a:t> (e.g., potential loss of the GFG contract, which accounts for a significant portion of revenue) versus the </a:t>
            </a:r>
            <a:r>
              <a:rPr lang="en-US" sz="1200" i="1" dirty="0">
                <a:latin typeface="+mn-lt"/>
              </a:rPr>
              <a:t>Strategic Value of Action</a:t>
            </a:r>
            <a:r>
              <a:rPr lang="en-US" sz="1200" dirty="0">
                <a:latin typeface="+mn-lt"/>
              </a:rPr>
              <a:t> (e.g., securing "Preferred Supplier" status and gaining a competitive edge in the EU market).</a:t>
            </a:r>
          </a:p>
          <a:p>
            <a:pPr lvl="1"/>
            <a:r>
              <a:rPr lang="en-US" sz="1200" b="1" dirty="0">
                <a:latin typeface="+mn-lt"/>
              </a:rPr>
              <a:t>Output:</a:t>
            </a:r>
            <a:r>
              <a:rPr lang="en-US" sz="1200" dirty="0">
                <a:latin typeface="+mn-lt"/>
              </a:rPr>
              <a:t> A structured "Executive Brief" or a "Pitch Deck" outline designed to shift the CEO's perspective from seeing ESG as a cost to seeing it as a market-access necessity.</a:t>
            </a:r>
            <a:endParaRPr lang="tr-TR" sz="1200" dirty="0">
              <a:latin typeface="+mn-lt"/>
            </a:endParaRPr>
          </a:p>
          <a:p>
            <a:pPr lvl="1"/>
            <a:endParaRPr lang="en-US" sz="1200" dirty="0">
              <a:latin typeface="+mn-lt"/>
            </a:endParaRPr>
          </a:p>
          <a:p>
            <a:r>
              <a:rPr lang="en-US" sz="1200" b="1" dirty="0">
                <a:latin typeface="+mn-lt"/>
              </a:rPr>
              <a:t>Tool 2: Project Milestone Plan for ESG Integration (M2)</a:t>
            </a:r>
            <a:endParaRPr lang="en-US" sz="1200" dirty="0">
              <a:latin typeface="+mn-lt"/>
            </a:endParaRPr>
          </a:p>
          <a:p>
            <a:pPr lvl="1"/>
            <a:r>
              <a:rPr lang="en-US" sz="1200" b="1" dirty="0">
                <a:latin typeface="+mn-lt"/>
              </a:rPr>
              <a:t>Application in the Case:</a:t>
            </a:r>
            <a:r>
              <a:rPr lang="en-US" sz="1200" dirty="0">
                <a:latin typeface="+mn-lt"/>
              </a:rPr>
              <a:t> This tool is used to design the 6-month roadmap for setting up the company's internal ESG structure.</a:t>
            </a:r>
          </a:p>
          <a:p>
            <a:pPr lvl="1"/>
            <a:r>
              <a:rPr lang="en-US" sz="1200" b="1" dirty="0">
                <a:latin typeface="+mn-lt"/>
              </a:rPr>
              <a:t>Action:</a:t>
            </a:r>
            <a:r>
              <a:rPr lang="en-US" sz="1200" dirty="0">
                <a:latin typeface="+mn-lt"/>
              </a:rPr>
              <a:t> Learners must define specific, time-bound milestones for "Bursa </a:t>
            </a:r>
            <a:r>
              <a:rPr lang="en-US" sz="1200" dirty="0" err="1">
                <a:latin typeface="+mn-lt"/>
              </a:rPr>
              <a:t>TexStyles</a:t>
            </a:r>
            <a:r>
              <a:rPr lang="en-US" sz="1200" dirty="0">
                <a:latin typeface="+mn-lt"/>
              </a:rPr>
              <a:t>," such as:</a:t>
            </a:r>
          </a:p>
          <a:p>
            <a:pPr lvl="2"/>
            <a:r>
              <a:rPr lang="en-US" sz="1200" b="1" dirty="0">
                <a:latin typeface="+mn-lt"/>
              </a:rPr>
              <a:t>Month 1:</a:t>
            </a:r>
            <a:r>
              <a:rPr lang="en-US" sz="1200" dirty="0">
                <a:latin typeface="+mn-lt"/>
              </a:rPr>
              <a:t> Formalization of the ESG Core Team (cross-departmental).</a:t>
            </a:r>
          </a:p>
          <a:p>
            <a:pPr lvl="2"/>
            <a:r>
              <a:rPr lang="en-US" sz="1200" b="1" dirty="0">
                <a:latin typeface="+mn-lt"/>
              </a:rPr>
              <a:t>Month 2:</a:t>
            </a:r>
            <a:r>
              <a:rPr lang="en-US" sz="1200" dirty="0">
                <a:latin typeface="+mn-lt"/>
              </a:rPr>
              <a:t> Stakeholder mapping and initial ESG gap analysis.</a:t>
            </a:r>
          </a:p>
          <a:p>
            <a:pPr lvl="2"/>
            <a:r>
              <a:rPr lang="en-US" sz="1200" b="1" dirty="0">
                <a:latin typeface="+mn-lt"/>
              </a:rPr>
              <a:t>Month 3:</a:t>
            </a:r>
            <a:r>
              <a:rPr lang="en-US" sz="1200" dirty="0">
                <a:latin typeface="+mn-lt"/>
              </a:rPr>
              <a:t> Board approval and official internal announcement of the "ESG Vision Statement."</a:t>
            </a:r>
          </a:p>
          <a:p>
            <a:pPr lvl="2"/>
            <a:r>
              <a:rPr lang="en-US" sz="1200" b="1" dirty="0">
                <a:latin typeface="+mn-lt"/>
              </a:rPr>
              <a:t>Months 4-6:</a:t>
            </a:r>
            <a:r>
              <a:rPr lang="en-US" sz="1200" dirty="0">
                <a:latin typeface="+mn-lt"/>
              </a:rPr>
              <a:t> Employee onboarding workshops and departmental goal setting.</a:t>
            </a:r>
          </a:p>
          <a:p>
            <a:pPr lvl="1"/>
            <a:r>
              <a:rPr lang="en-US" sz="1200" b="1" dirty="0">
                <a:latin typeface="+mn-lt"/>
              </a:rPr>
              <a:t>Output:</a:t>
            </a:r>
            <a:r>
              <a:rPr lang="en-US" sz="1200" dirty="0">
                <a:latin typeface="+mn-lt"/>
              </a:rPr>
              <a:t> A visual Gantt chart or a Milestone Table that ensures the "Onboarding" process is systematic rather than impulsive.</a:t>
            </a:r>
            <a:endParaRPr lang="tr-TR" sz="1200" dirty="0">
              <a:latin typeface="+mn-lt"/>
            </a:endParaRPr>
          </a:p>
          <a:p>
            <a:pPr lvl="1"/>
            <a:endParaRPr lang="en-US" sz="1200" dirty="0">
              <a:latin typeface="+mn-lt"/>
            </a:endParaRPr>
          </a:p>
          <a:p>
            <a:r>
              <a:rPr lang="en-US" sz="1200" b="1" dirty="0">
                <a:latin typeface="+mn-lt"/>
              </a:rPr>
              <a:t>Tool 3: ESG Responsibility Matrix - RACI (Supplementary from M2 Framework)</a:t>
            </a:r>
            <a:endParaRPr lang="en-US" sz="1200" dirty="0">
              <a:latin typeface="+mn-lt"/>
            </a:endParaRPr>
          </a:p>
          <a:p>
            <a:pPr lvl="1"/>
            <a:r>
              <a:rPr lang="en-US" sz="1200" b="1" dirty="0">
                <a:latin typeface="+mn-lt"/>
              </a:rPr>
              <a:t>Application in the Case:</a:t>
            </a:r>
            <a:r>
              <a:rPr lang="en-US" sz="1200" dirty="0">
                <a:latin typeface="+mn-lt"/>
              </a:rPr>
              <a:t> To solve the dilemma of "extra duties" versus "formal responsibility."</a:t>
            </a:r>
          </a:p>
          <a:p>
            <a:pPr lvl="1"/>
            <a:r>
              <a:rPr lang="en-US" sz="1200" b="1" dirty="0">
                <a:latin typeface="+mn-lt"/>
              </a:rPr>
              <a:t>Action:</a:t>
            </a:r>
            <a:r>
              <a:rPr lang="en-US" sz="1200" dirty="0">
                <a:latin typeface="+mn-lt"/>
              </a:rPr>
              <a:t> Learners will assign roles for ESG-related tasks (e.g., data collection, reporting, communication) across departments like Production, HR, and Quality Management using the Responsible, Accountable, Consulted, and Informed (RACI) model.</a:t>
            </a:r>
          </a:p>
          <a:p>
            <a:pPr lvl="1"/>
            <a:r>
              <a:rPr lang="en-US" sz="1200" b="1" dirty="0">
                <a:latin typeface="+mn-lt"/>
              </a:rPr>
              <a:t>Output:</a:t>
            </a:r>
            <a:r>
              <a:rPr lang="en-US" sz="1200" dirty="0">
                <a:latin typeface="+mn-lt"/>
              </a:rPr>
              <a:t> A clear organizational chart showing that ESG is a shared management function led by the executive board (</a:t>
            </a:r>
            <a:r>
              <a:rPr lang="en-US" sz="1200" dirty="0" err="1">
                <a:latin typeface="+mn-lt"/>
              </a:rPr>
              <a:t>Selin</a:t>
            </a:r>
            <a:r>
              <a:rPr lang="en-US" sz="1200" dirty="0">
                <a:latin typeface="+mn-lt"/>
              </a:rPr>
              <a:t>).</a:t>
            </a:r>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259686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r>
              <a:rPr lang="tr-TR" sz="1200" dirty="0">
                <a:solidFill>
                  <a:srgbClr val="404040"/>
                </a:solidFill>
                <a:latin typeface="+mn-lt"/>
                <a:cs typeface="Geneva"/>
              </a:rPr>
              <a:t>Not </a:t>
            </a:r>
            <a:r>
              <a:rPr lang="tr-TR" sz="1200" dirty="0" err="1">
                <a:solidFill>
                  <a:srgbClr val="404040"/>
                </a:solidFill>
                <a:latin typeface="+mn-lt"/>
                <a:cs typeface="Geneva"/>
              </a:rPr>
              <a:t>needed</a:t>
            </a:r>
            <a:r>
              <a:rPr lang="tr-TR" sz="1200" dirty="0">
                <a:solidFill>
                  <a:srgbClr val="404040"/>
                </a:solidFill>
                <a:latin typeface="+mn-lt"/>
                <a:cs typeface="Geneva"/>
              </a:rPr>
              <a:t> </a:t>
            </a:r>
            <a:r>
              <a:rPr lang="tr-TR" sz="1200" dirty="0" err="1">
                <a:solidFill>
                  <a:srgbClr val="404040"/>
                </a:solidFill>
                <a:latin typeface="+mn-lt"/>
                <a:cs typeface="Geneva"/>
              </a:rPr>
              <a:t>for</a:t>
            </a:r>
            <a:r>
              <a:rPr lang="tr-TR" sz="1200" dirty="0">
                <a:solidFill>
                  <a:srgbClr val="404040"/>
                </a:solidFill>
                <a:latin typeface="+mn-lt"/>
                <a:cs typeface="Geneva"/>
              </a:rPr>
              <a:t> </a:t>
            </a:r>
            <a:r>
              <a:rPr lang="tr-TR" sz="1200" dirty="0" err="1">
                <a:solidFill>
                  <a:srgbClr val="404040"/>
                </a:solidFill>
                <a:latin typeface="+mn-lt"/>
                <a:cs typeface="Geneva"/>
              </a:rPr>
              <a:t>this</a:t>
            </a:r>
            <a:r>
              <a:rPr lang="tr-TR" sz="1200" dirty="0">
                <a:solidFill>
                  <a:srgbClr val="404040"/>
                </a:solidFill>
                <a:latin typeface="+mn-lt"/>
                <a:cs typeface="Geneva"/>
              </a:rPr>
              <a:t> </a:t>
            </a:r>
            <a:r>
              <a:rPr lang="tr-TR" sz="1200" dirty="0" err="1">
                <a:solidFill>
                  <a:srgbClr val="404040"/>
                </a:solidFill>
                <a:latin typeface="+mn-lt"/>
                <a:cs typeface="Geneva"/>
              </a:rPr>
              <a:t>case</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2"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3"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4"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5"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6"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7"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800">
                <a:solidFill>
                  <a:srgbClr val="404040"/>
                </a:solidFill>
                <a:effectLst/>
                <a:ea typeface="Calibri" charset="0"/>
                <a:cs typeface="Times New Roman"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tr-TR" sz="1100">
              <a:effectLst/>
              <a:latin typeface="Geneva" charset="0"/>
              <a:ea typeface="Geneva" charset="0"/>
              <a:cs typeface="Geneva" charset="0"/>
            </a:endParaRPr>
          </a:p>
          <a:p>
            <a:pPr>
              <a:spcAft>
                <a:spcPts val="0"/>
              </a:spcAft>
            </a:pPr>
            <a:r>
              <a:rPr lang="en-GB" sz="800">
                <a:effectLst/>
                <a:ea typeface="Geneva" charset="0"/>
                <a:cs typeface="Geneva" charset="0"/>
              </a:rPr>
              <a:t> </a:t>
            </a:r>
            <a:endParaRPr lang="tr-TR" sz="1100">
              <a:effectLst/>
              <a:latin typeface="Geneva" charset="0"/>
              <a:ea typeface="Geneva" charset="0"/>
              <a:cs typeface="Geneva" charset="0"/>
            </a:endParaRPr>
          </a:p>
        </p:txBody>
      </p:sp>
      <p:sp>
        <p:nvSpPr>
          <p:cNvPr id="13" name="Metin kutusu 12"/>
          <p:cNvSpPr txBox="1"/>
          <p:nvPr/>
        </p:nvSpPr>
        <p:spPr>
          <a:xfrm>
            <a:off x="690200" y="2306954"/>
            <a:ext cx="6599126" cy="6494085"/>
          </a:xfrm>
          <a:prstGeom prst="rect">
            <a:avLst/>
          </a:prstGeom>
          <a:noFill/>
        </p:spPr>
        <p:txBody>
          <a:bodyPr wrap="square" rtlCol="0">
            <a:spAutoFit/>
          </a:bodyPr>
          <a:lstStyle/>
          <a:p>
            <a:r>
              <a:rPr lang="en-US" sz="1400" b="1" dirty="0">
                <a:latin typeface="+mn-lt"/>
              </a:rPr>
              <a:t>Task 1: Drafting the ESG Vision Statement (Model Approach)</a:t>
            </a:r>
          </a:p>
          <a:p>
            <a:r>
              <a:rPr lang="en-US" sz="1400" dirty="0">
                <a:latin typeface="+mn-lt"/>
              </a:rPr>
              <a:t>Instructors should look for statements that move beyond generic "greenwashing" and instead connect sustainability to the company’s core business (textiles) and its specific location (Bursa).</a:t>
            </a:r>
          </a:p>
          <a:p>
            <a:r>
              <a:rPr lang="en-US" sz="1400" b="1" dirty="0">
                <a:latin typeface="+mn-lt"/>
              </a:rPr>
              <a:t>Model Solution Example:</a:t>
            </a:r>
            <a:r>
              <a:rPr lang="en-US" sz="1400" dirty="0">
                <a:latin typeface="+mn-lt"/>
              </a:rPr>
              <a:t> </a:t>
            </a:r>
            <a:r>
              <a:rPr lang="en-US" sz="1400" i="1" dirty="0">
                <a:latin typeface="+mn-lt"/>
              </a:rPr>
              <a:t>"At Bursa </a:t>
            </a:r>
            <a:r>
              <a:rPr lang="en-US" sz="1400" i="1" dirty="0" err="1">
                <a:latin typeface="+mn-lt"/>
              </a:rPr>
              <a:t>TexStyles</a:t>
            </a:r>
            <a:r>
              <a:rPr lang="en-US" sz="1400" i="1" dirty="0">
                <a:latin typeface="+mn-lt"/>
              </a:rPr>
              <a:t>, we weave the future with respect for our resources. We commit to reducing our water and carbon footprint by 30% by 2030 while ensuring 100% ethical working conditions across our supply chain, proving that heritage and sustainability go hand-in-hand."</a:t>
            </a:r>
            <a:endParaRPr lang="en-US" sz="1400" dirty="0">
              <a:latin typeface="+mn-lt"/>
            </a:endParaRPr>
          </a:p>
          <a:p>
            <a:r>
              <a:rPr lang="en-US" sz="1400" b="1" dirty="0">
                <a:latin typeface="+mn-lt"/>
              </a:rPr>
              <a:t>Evaluation Criteria:</a:t>
            </a:r>
            <a:r>
              <a:rPr lang="en-US" sz="1400" dirty="0">
                <a:latin typeface="+mn-lt"/>
              </a:rPr>
              <a:t> Does the vision (1) reflect the industry (textiles)? (2) Include both Environmental (E) and Social (S) elements? (3) Sound professional enough to be signed by a Board of Directors?</a:t>
            </a:r>
            <a:r>
              <a:rPr lang="tr-TR" sz="1400" dirty="0">
                <a:latin typeface="+mn-lt"/>
              </a:rPr>
              <a:t> </a:t>
            </a:r>
          </a:p>
          <a:p>
            <a:endParaRPr lang="tr-TR" sz="1400" b="1" dirty="0">
              <a:latin typeface="+mn-lt"/>
            </a:endParaRPr>
          </a:p>
          <a:p>
            <a:r>
              <a:rPr lang="en-US" sz="1400" b="1" dirty="0">
                <a:latin typeface="+mn-lt"/>
              </a:rPr>
              <a:t>Task 2: Designing the ESG Responsibility Matrix (RACI Model)</a:t>
            </a:r>
          </a:p>
          <a:p>
            <a:r>
              <a:rPr lang="en-US" sz="1400" dirty="0">
                <a:latin typeface="+mn-lt"/>
              </a:rPr>
              <a:t>In an SME with 90 employees, creating a massive, dedicated sustainability department is unrealistic. Instructors should evaluate whether the student has designed a "cross-functional" team that shares the burden.</a:t>
            </a:r>
            <a:endParaRPr lang="tr-TR" sz="1400" dirty="0">
              <a:latin typeface="+mn-lt"/>
            </a:endParaRPr>
          </a:p>
          <a:p>
            <a:r>
              <a:rPr lang="en-US" sz="1400" b="1" dirty="0">
                <a:latin typeface="+mn-lt"/>
              </a:rPr>
              <a:t>Proposed Organizational Structure:</a:t>
            </a:r>
            <a:endParaRPr lang="en-US" sz="1400" dirty="0">
              <a:latin typeface="+mn-lt"/>
            </a:endParaRPr>
          </a:p>
          <a:p>
            <a:r>
              <a:rPr lang="en-US" sz="1400" b="1" dirty="0">
                <a:latin typeface="+mn-lt"/>
              </a:rPr>
              <a:t>Accountable (A):</a:t>
            </a:r>
            <a:r>
              <a:rPr lang="en-US" sz="1400" dirty="0">
                <a:latin typeface="+mn-lt"/>
              </a:rPr>
              <a:t> The Deputy General Manager (</a:t>
            </a:r>
            <a:r>
              <a:rPr lang="en-US" sz="1400" dirty="0" err="1">
                <a:latin typeface="+mn-lt"/>
              </a:rPr>
              <a:t>Selin</a:t>
            </a:r>
            <a:r>
              <a:rPr lang="en-US" sz="1400" dirty="0">
                <a:latin typeface="+mn-lt"/>
              </a:rPr>
              <a:t>). She is ultimately responsible for the strategy's success.</a:t>
            </a:r>
          </a:p>
          <a:p>
            <a:r>
              <a:rPr lang="en-US" sz="1400" b="1" dirty="0">
                <a:latin typeface="+mn-lt"/>
              </a:rPr>
              <a:t>Responsible (R):</a:t>
            </a:r>
            <a:r>
              <a:rPr lang="en-US" sz="1400" dirty="0">
                <a:latin typeface="+mn-lt"/>
              </a:rPr>
              <a:t> The ESG Core Team (e.g., Quality Manager, Production Lead, and HR Coordinator). They collect data and implement daily actions.</a:t>
            </a:r>
          </a:p>
          <a:p>
            <a:r>
              <a:rPr lang="en-US" sz="1400" b="1" dirty="0">
                <a:latin typeface="+mn-lt"/>
              </a:rPr>
              <a:t>Consulted (C):</a:t>
            </a:r>
            <a:r>
              <a:rPr lang="en-US" sz="1400" dirty="0">
                <a:latin typeface="+mn-lt"/>
              </a:rPr>
              <a:t> The Purchasing Department (for sustainable raw materials) and the Founder (Ahmet </a:t>
            </a:r>
            <a:r>
              <a:rPr lang="en-US" sz="1400" dirty="0" err="1">
                <a:latin typeface="+mn-lt"/>
              </a:rPr>
              <a:t>Bey</a:t>
            </a:r>
            <a:r>
              <a:rPr lang="en-US" sz="1400" dirty="0">
                <a:latin typeface="+mn-lt"/>
              </a:rPr>
              <a:t>) for strategic approvals.</a:t>
            </a:r>
          </a:p>
          <a:p>
            <a:r>
              <a:rPr lang="en-US" sz="1400" b="1" dirty="0">
                <a:latin typeface="+mn-lt"/>
              </a:rPr>
              <a:t>Informed (I):</a:t>
            </a:r>
            <a:r>
              <a:rPr lang="en-US" sz="1400" dirty="0">
                <a:latin typeface="+mn-lt"/>
              </a:rPr>
              <a:t> All employees (via monthly internal newsletters or digital boards).</a:t>
            </a:r>
          </a:p>
          <a:p>
            <a:r>
              <a:rPr lang="en-US" sz="1400" b="1" dirty="0">
                <a:latin typeface="+mn-lt"/>
              </a:rPr>
              <a:t>Key Discussion Point:</a:t>
            </a:r>
            <a:r>
              <a:rPr lang="en-US" sz="1400" dirty="0">
                <a:latin typeface="+mn-lt"/>
              </a:rPr>
              <a:t> Why should the Quality Manager not be the </a:t>
            </a:r>
            <a:r>
              <a:rPr lang="en-US" sz="1400" i="1" dirty="0">
                <a:latin typeface="+mn-lt"/>
              </a:rPr>
              <a:t>only</a:t>
            </a:r>
            <a:r>
              <a:rPr lang="en-US" sz="1400" dirty="0">
                <a:latin typeface="+mn-lt"/>
              </a:rPr>
              <a:t> person responsible? (Answer: ESG affects everything from procurement to sales; "</a:t>
            </a:r>
            <a:r>
              <a:rPr lang="en-US" sz="1400" dirty="0" err="1">
                <a:latin typeface="+mn-lt"/>
              </a:rPr>
              <a:t>siloing</a:t>
            </a:r>
            <a:r>
              <a:rPr lang="en-US" sz="1400" dirty="0">
                <a:latin typeface="+mn-lt"/>
              </a:rPr>
              <a:t>" the responsibility leads to fragmented data and lack of company-wide buy-in).</a:t>
            </a:r>
          </a:p>
          <a:p>
            <a:endParaRPr lang="en-US" sz="1400" dirty="0">
              <a:latin typeface="+mn-lt"/>
            </a:endParaRPr>
          </a:p>
          <a:p>
            <a:endParaRPr lang="tr-TR" sz="1200" dirty="0">
              <a:latin typeface="+mn-lt"/>
            </a:endParaRPr>
          </a:p>
          <a:p>
            <a:endParaRPr lang="en-US" sz="1200" dirty="0">
              <a:latin typeface="+mn-lt"/>
            </a:endParaRPr>
          </a:p>
        </p:txBody>
      </p:sp>
    </p:spTree>
    <p:extLst>
      <p:ext uri="{BB962C8B-B14F-4D97-AF65-F5344CB8AC3E}">
        <p14:creationId xmlns:p14="http://schemas.microsoft.com/office/powerpoint/2010/main" val="365674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2"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3"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4"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5"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6"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7"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800">
                <a:solidFill>
                  <a:srgbClr val="404040"/>
                </a:solidFill>
                <a:effectLst/>
                <a:ea typeface="Calibri" charset="0"/>
                <a:cs typeface="Times New Roman"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tr-TR" sz="1100">
              <a:effectLst/>
              <a:latin typeface="Geneva" charset="0"/>
              <a:ea typeface="Geneva" charset="0"/>
              <a:cs typeface="Geneva" charset="0"/>
            </a:endParaRPr>
          </a:p>
          <a:p>
            <a:pPr>
              <a:spcAft>
                <a:spcPts val="0"/>
              </a:spcAft>
            </a:pPr>
            <a:r>
              <a:rPr lang="en-GB" sz="800">
                <a:effectLst/>
                <a:ea typeface="Geneva" charset="0"/>
                <a:cs typeface="Geneva" charset="0"/>
              </a:rPr>
              <a:t> </a:t>
            </a:r>
            <a:endParaRPr lang="tr-TR" sz="1100">
              <a:effectLst/>
              <a:latin typeface="Geneva" charset="0"/>
              <a:ea typeface="Geneva" charset="0"/>
              <a:cs typeface="Geneva" charset="0"/>
            </a:endParaRPr>
          </a:p>
        </p:txBody>
      </p:sp>
      <p:sp>
        <p:nvSpPr>
          <p:cNvPr id="13" name="Metin kutusu 12"/>
          <p:cNvSpPr txBox="1"/>
          <p:nvPr/>
        </p:nvSpPr>
        <p:spPr>
          <a:xfrm>
            <a:off x="690200" y="2306954"/>
            <a:ext cx="5983650" cy="5909310"/>
          </a:xfrm>
          <a:prstGeom prst="rect">
            <a:avLst/>
          </a:prstGeom>
          <a:noFill/>
        </p:spPr>
        <p:txBody>
          <a:bodyPr wrap="square" rtlCol="0">
            <a:spAutoFit/>
          </a:bodyPr>
          <a:lstStyle/>
          <a:p>
            <a:r>
              <a:rPr lang="en-US" sz="1400" b="1" dirty="0">
                <a:latin typeface="+mn-lt"/>
              </a:rPr>
              <a:t>Task 3: The Business Case for the CEO (Persuasion Strategy)</a:t>
            </a:r>
          </a:p>
          <a:p>
            <a:r>
              <a:rPr lang="en-US" sz="1400" dirty="0">
                <a:latin typeface="+mn-lt"/>
              </a:rPr>
              <a:t>Students should use these three core pillars to counter the "cost-only" mindset of a traditional founder:</a:t>
            </a:r>
          </a:p>
          <a:p>
            <a:r>
              <a:rPr lang="en-US" sz="1400" b="1" dirty="0">
                <a:latin typeface="+mn-lt"/>
              </a:rPr>
              <a:t>Market Access &amp; Revenue Protection:</a:t>
            </a:r>
            <a:r>
              <a:rPr lang="en-US" sz="1400" dirty="0">
                <a:latin typeface="+mn-lt"/>
              </a:rPr>
              <a:t> The contract with "Global Fashion Group" (GFG) represents a significant percentage of total revenue. The cost of losing this contract far outweighs the cost of ESG implementation. ESG is now an "Export Visa."</a:t>
            </a:r>
          </a:p>
          <a:p>
            <a:r>
              <a:rPr lang="en-US" sz="1400" b="1" dirty="0">
                <a:latin typeface="+mn-lt"/>
              </a:rPr>
              <a:t>Operational Efficiency:</a:t>
            </a:r>
            <a:r>
              <a:rPr lang="en-US" sz="1400" dirty="0">
                <a:latin typeface="+mn-lt"/>
              </a:rPr>
              <a:t> Reducing water and energy consumption in textile dyeing directly lowers production costs. Sustainability is essentially "waste elimination."</a:t>
            </a:r>
          </a:p>
          <a:p>
            <a:r>
              <a:rPr lang="en-US" sz="1400" b="1" dirty="0">
                <a:latin typeface="+mn-lt"/>
              </a:rPr>
              <a:t>Risk Mitigation &amp; CBAM:</a:t>
            </a:r>
            <a:r>
              <a:rPr lang="en-US" sz="1400" dirty="0">
                <a:latin typeface="+mn-lt"/>
              </a:rPr>
              <a:t> Preparing for the Carbon Border Adjustment Mechanism (CBAM) now will prevent heavy carbon taxes in the near future. It is proactive risk management.</a:t>
            </a:r>
          </a:p>
          <a:p>
            <a:endParaRPr lang="tr-TR" sz="1400" b="1" dirty="0">
              <a:latin typeface="+mn-lt"/>
            </a:endParaRPr>
          </a:p>
          <a:p>
            <a:r>
              <a:rPr lang="en-US" sz="1400" b="1" dirty="0">
                <a:latin typeface="+mn-lt"/>
              </a:rPr>
              <a:t>Instructor’s Key Discussion Questions:</a:t>
            </a:r>
          </a:p>
          <a:p>
            <a:r>
              <a:rPr lang="en-US" sz="1400" dirty="0">
                <a:latin typeface="+mn-lt"/>
              </a:rPr>
              <a:t>"Is the founder’s resistance justified? How can an SME balance a limited budget with such a large-scale transformation?"</a:t>
            </a:r>
          </a:p>
          <a:p>
            <a:r>
              <a:rPr lang="en-US" sz="1400" dirty="0">
                <a:latin typeface="+mn-lt"/>
              </a:rPr>
              <a:t>"If the client (GFG) hadn't made these demands, should Bursa </a:t>
            </a:r>
            <a:r>
              <a:rPr lang="en-US" sz="1400" dirty="0" err="1">
                <a:latin typeface="+mn-lt"/>
              </a:rPr>
              <a:t>TexStyles</a:t>
            </a:r>
            <a:r>
              <a:rPr lang="en-US" sz="1400" dirty="0">
                <a:latin typeface="+mn-lt"/>
              </a:rPr>
              <a:t> still have initiated this ESG onboarding process?"</a:t>
            </a:r>
          </a:p>
          <a:p>
            <a:r>
              <a:rPr lang="en-US" sz="1400" dirty="0">
                <a:latin typeface="+mn-lt"/>
              </a:rPr>
              <a:t>"Once the Vision Statement is signed, what should be the very first concrete step to make employees believe it is not just 'paperwork'?"</a:t>
            </a:r>
          </a:p>
          <a:p>
            <a:endParaRPr lang="tr-TR" sz="1400" b="1" dirty="0">
              <a:latin typeface="+mn-lt"/>
            </a:endParaRPr>
          </a:p>
          <a:p>
            <a:r>
              <a:rPr lang="en-US" sz="1400" b="1" dirty="0">
                <a:latin typeface="+mn-lt"/>
              </a:rPr>
              <a:t>Instructor’s Pro Tip:</a:t>
            </a:r>
          </a:p>
          <a:p>
            <a:r>
              <a:rPr lang="en-US" sz="1400" dirty="0">
                <a:latin typeface="+mn-lt"/>
              </a:rPr>
              <a:t>To maximize engagement, consider a </a:t>
            </a:r>
            <a:r>
              <a:rPr lang="en-US" sz="1400" b="1" dirty="0">
                <a:latin typeface="+mn-lt"/>
              </a:rPr>
              <a:t>Role-Play</a:t>
            </a:r>
            <a:r>
              <a:rPr lang="en-US" sz="1400" dirty="0">
                <a:latin typeface="+mn-lt"/>
              </a:rPr>
              <a:t> exercise. Assign one student the role of the traditionalist founder (Ahmet </a:t>
            </a:r>
            <a:r>
              <a:rPr lang="en-US" sz="1400" dirty="0" err="1">
                <a:latin typeface="+mn-lt"/>
              </a:rPr>
              <a:t>Bey</a:t>
            </a:r>
            <a:r>
              <a:rPr lang="en-US" sz="1400" dirty="0">
                <a:latin typeface="+mn-lt"/>
              </a:rPr>
              <a:t>), another as the visionary lead (</a:t>
            </a:r>
            <a:r>
              <a:rPr lang="en-US" sz="1400" dirty="0" err="1">
                <a:latin typeface="+mn-lt"/>
              </a:rPr>
              <a:t>Selin</a:t>
            </a:r>
            <a:r>
              <a:rPr lang="en-US" sz="1400" dirty="0">
                <a:latin typeface="+mn-lt"/>
              </a:rPr>
              <a:t>), and a third as a PEARL consultant. This is the most effective way to address the "Attitude" competence gap identified in the learning purposes.</a:t>
            </a:r>
          </a:p>
        </p:txBody>
      </p:sp>
    </p:spTree>
    <p:extLst>
      <p:ext uri="{BB962C8B-B14F-4D97-AF65-F5344CB8AC3E}">
        <p14:creationId xmlns:p14="http://schemas.microsoft.com/office/powerpoint/2010/main" val="141664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7668766"/>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b="1" i="1" dirty="0">
              <a:solidFill>
                <a:srgbClr val="007772"/>
              </a:solidFill>
              <a:latin typeface="+mn-lt"/>
              <a:cs typeface="Arial"/>
            </a:endParaRPr>
          </a:p>
          <a:p>
            <a:pPr marL="12700" marR="5080">
              <a:lnSpc>
                <a:spcPct val="125000"/>
              </a:lnSpc>
              <a:spcBef>
                <a:spcPts val="100"/>
              </a:spcBef>
            </a:pPr>
            <a:endParaRPr lang="tr-TR" sz="1600" b="1" i="1" dirty="0">
              <a:solidFill>
                <a:srgbClr val="007772"/>
              </a:solidFill>
              <a:latin typeface="+mn-lt"/>
              <a:cs typeface="Arial"/>
            </a:endParaRPr>
          </a:p>
          <a:p>
            <a:pPr marL="12700" marR="5080">
              <a:lnSpc>
                <a:spcPct val="125000"/>
              </a:lnSpc>
              <a:spcBef>
                <a:spcPts val="100"/>
              </a:spcBef>
            </a:pPr>
            <a:r>
              <a:rPr lang="en-US" sz="1400" b="1" dirty="0"/>
              <a:t>Knowledge:</a:t>
            </a:r>
            <a:r>
              <a:rPr lang="en-US" sz="1400" dirty="0"/>
              <a:t> Understand the components of ESG Governance and the importance of "Leadership Commitment.«</a:t>
            </a:r>
            <a:endParaRPr lang="tr-TR" sz="1400" dirty="0"/>
          </a:p>
          <a:p>
            <a:pPr marL="12700" marR="5080">
              <a:lnSpc>
                <a:spcPct val="125000"/>
              </a:lnSpc>
              <a:spcBef>
                <a:spcPts val="100"/>
              </a:spcBef>
            </a:pPr>
            <a:endParaRPr lang="tr-TR" sz="1400" i="1" dirty="0">
              <a:solidFill>
                <a:schemeClr val="tx1"/>
              </a:solidFill>
              <a:latin typeface="+mn-lt"/>
              <a:cs typeface="Arial"/>
            </a:endParaRPr>
          </a:p>
          <a:p>
            <a:pPr marL="12700" marR="5080">
              <a:lnSpc>
                <a:spcPct val="125000"/>
              </a:lnSpc>
              <a:spcBef>
                <a:spcPts val="100"/>
              </a:spcBef>
            </a:pPr>
            <a:r>
              <a:rPr lang="en-US" sz="1400" b="1" dirty="0"/>
              <a:t>Skills:</a:t>
            </a:r>
            <a:r>
              <a:rPr lang="en-US" sz="1400" dirty="0"/>
              <a:t> Ability to draft professional ESG vision statements and design organizational responsibility frameworks for SMEs.</a:t>
            </a:r>
            <a:r>
              <a:rPr lang="en-US" sz="1400" b="1" dirty="0"/>
              <a:t> </a:t>
            </a:r>
            <a:endParaRPr lang="tr-TR" sz="1400" b="1" dirty="0"/>
          </a:p>
          <a:p>
            <a:pPr marL="12700" marR="5080">
              <a:lnSpc>
                <a:spcPct val="125000"/>
              </a:lnSpc>
              <a:spcBef>
                <a:spcPts val="100"/>
              </a:spcBef>
            </a:pPr>
            <a:endParaRPr lang="tr-TR" sz="1400" b="1" dirty="0"/>
          </a:p>
          <a:p>
            <a:pPr marL="12700" marR="5080">
              <a:lnSpc>
                <a:spcPct val="125000"/>
              </a:lnSpc>
              <a:spcBef>
                <a:spcPts val="100"/>
              </a:spcBef>
            </a:pPr>
            <a:r>
              <a:rPr lang="en-US" sz="1400" b="1" dirty="0"/>
              <a:t>Attitude:</a:t>
            </a:r>
            <a:r>
              <a:rPr lang="en-US" sz="1400" dirty="0"/>
              <a:t> Develop a proactive mindset that views ESG as a core business strategy rather than an external reporting burden.</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6A42A4-C14F-44A4-B0B5-ED314A6F59A7}">
  <ds:schemaRefs>
    <ds:schemaRef ds:uri="http://schemas.microsoft.com/sharepoint/v3/contenttype/forms"/>
  </ds:schemaRefs>
</ds:datastoreItem>
</file>

<file path=customXml/itemProps2.xml><?xml version="1.0" encoding="utf-8"?>
<ds:datastoreItem xmlns:ds="http://schemas.openxmlformats.org/officeDocument/2006/customXml" ds:itemID="{23517CE4-F42F-455F-B120-EEC0E92639DE}">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E67A3753-1E6B-4436-9C77-ECF9CD4343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150</TotalTime>
  <Words>2134</Words>
  <Application>Microsoft Office PowerPoint</Application>
  <PresentationFormat>Custom</PresentationFormat>
  <Paragraphs>181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Case Study Identification</vt:lpstr>
      <vt:lpstr>2. Relevant PEARL Curriculum Module(s)</vt:lpstr>
      <vt:lpstr>PowerPoint Presentation</vt:lpstr>
      <vt:lpstr>6. Data, Evidence, and Inputs</vt:lpstr>
      <vt:lpstr>8. Suggested Solution</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Olcay Bektaş</cp:lastModifiedBy>
  <cp:revision>19</cp:revision>
  <dcterms:created xsi:type="dcterms:W3CDTF">2026-01-18T12:08:26Z</dcterms:created>
  <dcterms:modified xsi:type="dcterms:W3CDTF">2026-09-25T09:19:32Z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