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57" r:id="rId6"/>
    <p:sldId id="263" r:id="rId7"/>
    <p:sldId id="259" r:id="rId8"/>
    <p:sldId id="261" r:id="rId9"/>
    <p:sldId id="262" r:id="rId10"/>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 dt="2026-09-25T09:19:04.23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varScale="1">
        <p:scale>
          <a:sx n="50" d="100"/>
          <a:sy n="50" d="100"/>
        </p:scale>
        <p:origin x="2635"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18:43.292" v="3" actId="20577"/>
      <pc:docMkLst>
        <pc:docMk/>
      </pc:docMkLst>
      <pc:sldChg chg="modSp">
        <pc:chgData name="Con Bartels" userId="S::con_momentumconsulting.ie#ext#@uludagedutr.onmicrosoft.com::b39c679a-0751-4854-99b6-bfece60c7cf0" providerId="AD" clId="Web-{00000000-0000-0000-0000-000000000000}" dt="2026-09-25T09:18:43.292" v="3" actId="20577"/>
        <pc:sldMkLst>
          <pc:docMk/>
          <pc:sldMk cId="0" sldId="256"/>
        </pc:sldMkLst>
        <pc:spChg chg="mod">
          <ac:chgData name="Con Bartels" userId="S::con_momentumconsulting.ie#ext#@uludagedutr.onmicrosoft.com::b39c679a-0751-4854-99b6-bfece60c7cf0" providerId="AD" clId="Web-{00000000-0000-0000-0000-000000000000}" dt="2026-09-25T09:18:43.292" v="3"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18:35.027" v="2" actId="20577"/>
        <pc:sldMkLst>
          <pc:docMk/>
          <pc:sldMk cId="0" sldId="262"/>
        </pc:sldMkLst>
        <pc:spChg chg="mod">
          <ac:chgData name="Con Bartels" userId="S::con_momentumconsulting.ie#ext#@uludagedutr.onmicrosoft.com::b39c679a-0751-4854-99b6-bfece60c7cf0" providerId="AD" clId="Web-{00000000-0000-0000-0000-000000000000}" dt="2026-09-25T09:18:35.027"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Template</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498394"/>
          </a:xfrm>
          <a:prstGeom prst="rect">
            <a:avLst/>
          </a:prstGeom>
        </p:spPr>
        <p:txBody>
          <a:bodyPr vert="horz" wrap="square" lIns="0" tIns="12700" rIns="0" bIns="0" rtlCol="0">
            <a:spAutoFit/>
          </a:bodyPr>
          <a:lstStyle/>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lang="en-GB" sz="1600" b="1" spc="-114" dirty="0">
                <a:solidFill>
                  <a:srgbClr val="007771"/>
                </a:solidFill>
                <a:latin typeface="+mn-lt"/>
                <a:cs typeface="Arial"/>
              </a:rPr>
              <a:t>Small firm employing 20 staff and T/O of circa €2.5M. </a:t>
            </a:r>
            <a:r>
              <a:rPr lang="tr-TR" sz="1600" b="1" spc="-114" dirty="0">
                <a:solidFill>
                  <a:srgbClr val="007771"/>
                </a:solidFill>
                <a:latin typeface="+mn-lt"/>
                <a:cs typeface="Arial"/>
              </a:rPr>
              <a:t>Company size (micro / small / medium)</a:t>
            </a:r>
          </a:p>
          <a:p>
            <a:pPr marL="12700">
              <a:lnSpc>
                <a:spcPct val="100000"/>
              </a:lnSpc>
              <a:spcBef>
                <a:spcPts val="100"/>
              </a:spcBef>
            </a:pP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lang="en-GB" sz="1600" b="1" spc="-25" dirty="0">
                <a:solidFill>
                  <a:srgbClr val="007771"/>
                </a:solidFill>
                <a:latin typeface="+mn-lt"/>
                <a:cs typeface="Arial"/>
              </a:rPr>
              <a:t>: Third generation family owned company with limited company stricture and five directors.</a:t>
            </a:r>
            <a:endParaRPr sz="1600" dirty="0">
              <a:latin typeface="+mn-lt"/>
              <a:cs typeface="Arial"/>
            </a:endParaRPr>
          </a:p>
          <a:p>
            <a:pPr>
              <a:lnSpc>
                <a:spcPct val="100000"/>
              </a:lnSpc>
              <a:spcBef>
                <a:spcPts val="25"/>
              </a:spcBef>
            </a:pP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en-GB" sz="1600" b="1" spc="-10" dirty="0">
              <a:solidFill>
                <a:srgbClr val="007771"/>
              </a:solidFill>
              <a:latin typeface="+mn-lt"/>
              <a:cs typeface="Arial"/>
            </a:endParaRPr>
          </a:p>
          <a:p>
            <a:pPr marL="12700">
              <a:lnSpc>
                <a:spcPct val="100000"/>
              </a:lnSpc>
            </a:pPr>
            <a:r>
              <a:rPr lang="en-GB" sz="1600" b="1" spc="-10" dirty="0">
                <a:solidFill>
                  <a:srgbClr val="007771"/>
                </a:solidFill>
                <a:latin typeface="+mn-lt"/>
                <a:cs typeface="Arial"/>
              </a:rPr>
              <a:t>Company sells in Ireland( 20%) and to 12 export countries. Main export market is the UK which accounts for 60% of its sales.</a:t>
            </a: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394134"/>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a:t>
            </a:r>
            <a:r>
              <a:rPr lang="en-US" b="1">
                <a:solidFill>
                  <a:schemeClr val="tx1"/>
                </a:solidFill>
                <a:effectLst/>
                <a:latin typeface="Calibri" charset="0"/>
                <a:ea typeface="Calibri" charset="0"/>
                <a:cs typeface="Times New Roman" charset="0"/>
              </a:rPr>
              <a:t>:    Company M</a:t>
            </a: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 ATU Letterkenny</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 Ireland</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 Manufacturing.</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a:t>
            </a:r>
          </a:p>
          <a:p>
            <a:pPr lvl="0">
              <a:lnSpc>
                <a:spcPct val="120000"/>
              </a:lnSpc>
              <a:buSzPts val="1000"/>
              <a:tabLst>
                <a:tab pos="457200" algn="l"/>
              </a:tabLst>
            </a:pP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1146468"/>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r>
              <a:rPr lang="en-GB" sz="1400" dirty="0">
                <a:latin typeface="+mn-lt"/>
              </a:rPr>
              <a:t>The case illustrates the impact of regulatory requirements and customer expectations on driving ESG adoption, particularly in relation to supply chain transparency and sustainable sourcing.</a:t>
            </a: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4" name="object 14"/>
          <p:cNvSpPr txBox="1"/>
          <p:nvPr/>
        </p:nvSpPr>
        <p:spPr>
          <a:xfrm>
            <a:off x="327352" y="6796632"/>
            <a:ext cx="5965498" cy="159017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tr-TR" sz="1600" b="1" dirty="0">
              <a:solidFill>
                <a:srgbClr val="404040"/>
              </a:solidFill>
              <a:latin typeface="+mn-lt"/>
              <a:cs typeface="Arial"/>
            </a:endParaRPr>
          </a:p>
          <a:p>
            <a:pPr>
              <a:buNone/>
            </a:pPr>
            <a:r>
              <a:rPr lang="en-GB" sz="1400" dirty="0">
                <a:latin typeface="+mn-lt"/>
              </a:rPr>
              <a:t>It demonstrates how external pressures such as regulations and customer demands can significantly influence SME operations, requiring adaptation in processes, culture, and compliance systems.</a:t>
            </a: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27352" y="8487718"/>
            <a:ext cx="6049642" cy="218264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lnSpc>
                <a:spcPct val="100000"/>
              </a:lnSpc>
              <a:spcBef>
                <a:spcPts val="100"/>
              </a:spcBef>
            </a:pPr>
            <a:r>
              <a:rPr lang="en-GB" sz="1300" b="1" dirty="0">
                <a:solidFill>
                  <a:srgbClr val="404040"/>
                </a:solidFill>
                <a:latin typeface="+mn-lt"/>
                <a:cs typeface="Arial"/>
              </a:rPr>
              <a:t>Knowledge: Understanding ESG regulations and compliance requirements (e.g., timber and deforestation regulations)</a:t>
            </a:r>
          </a:p>
          <a:p>
            <a:pPr marL="12700">
              <a:lnSpc>
                <a:spcPct val="100000"/>
              </a:lnSpc>
              <a:spcBef>
                <a:spcPts val="100"/>
              </a:spcBef>
            </a:pPr>
            <a:r>
              <a:rPr lang="en-GB" sz="1300" b="1" dirty="0">
                <a:solidFill>
                  <a:srgbClr val="404040"/>
                </a:solidFill>
                <a:latin typeface="+mn-lt"/>
                <a:cs typeface="Arial"/>
              </a:rPr>
              <a:t>Skills: Implementing due diligence systems, supply chain traceability, and continuous improvement practices</a:t>
            </a:r>
          </a:p>
          <a:p>
            <a:pPr marL="12700">
              <a:lnSpc>
                <a:spcPct val="100000"/>
              </a:lnSpc>
              <a:spcBef>
                <a:spcPts val="100"/>
              </a:spcBef>
            </a:pPr>
            <a:r>
              <a:rPr lang="en-GB" sz="1300" b="1" dirty="0">
                <a:solidFill>
                  <a:srgbClr val="404040"/>
                </a:solidFill>
                <a:latin typeface="+mn-lt"/>
                <a:cs typeface="Arial"/>
              </a:rPr>
              <a:t>Attitudes: Developing a proactive approach to sustainability, compliance, and long-term planning</a:t>
            </a:r>
            <a:endParaRPr lang="tr-TR" sz="13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0" y="2550736"/>
            <a:ext cx="5366727" cy="2895664"/>
          </a:xfrm>
          <a:prstGeom prst="rect">
            <a:avLst/>
          </a:prstGeom>
        </p:spPr>
        <p:txBody>
          <a:bodyPr vert="horz" wrap="square" lIns="0" tIns="12700" rIns="0" bIns="0" rtlCol="0">
            <a:spAutoFit/>
          </a:bodyPr>
          <a:lstStyle/>
          <a:p>
            <a:pPr marL="12700">
              <a:lnSpc>
                <a:spcPct val="100000"/>
              </a:lnSpc>
              <a:spcBef>
                <a:spcPts val="100"/>
              </a:spcBef>
            </a:pPr>
            <a:r>
              <a:rPr sz="1400" b="1" dirty="0">
                <a:latin typeface="+mn-lt"/>
                <a:cs typeface="Arial"/>
              </a:rPr>
              <a:t>Primary Module:</a:t>
            </a:r>
            <a:r>
              <a:rPr lang="en-GB" sz="1400" b="1" dirty="0">
                <a:latin typeface="+mn-lt"/>
                <a:cs typeface="Arial"/>
              </a:rPr>
              <a:t> </a:t>
            </a:r>
            <a:r>
              <a:rPr lang="en-GB" sz="1400" b="1" dirty="0"/>
              <a:t>Module 02 </a:t>
            </a:r>
            <a:r>
              <a:rPr lang="en-GB" sz="1400" dirty="0"/>
              <a:t>– ESG Onboarding, Vision and Responsibility</a:t>
            </a:r>
          </a:p>
          <a:p>
            <a:pPr marL="12700">
              <a:lnSpc>
                <a:spcPct val="100000"/>
              </a:lnSpc>
              <a:spcBef>
                <a:spcPts val="100"/>
              </a:spcBef>
            </a:pPr>
            <a:endParaRPr lang="en-GB" sz="1400" dirty="0"/>
          </a:p>
          <a:p>
            <a:pPr marL="12700">
              <a:lnSpc>
                <a:spcPct val="100000"/>
              </a:lnSpc>
              <a:spcBef>
                <a:spcPts val="100"/>
              </a:spcBef>
            </a:pPr>
            <a:r>
              <a:rPr lang="en-GB" sz="1400" dirty="0"/>
              <a:t>Secondary Modules:</a:t>
            </a:r>
          </a:p>
          <a:p>
            <a:pPr marL="12700">
              <a:lnSpc>
                <a:spcPct val="100000"/>
              </a:lnSpc>
              <a:spcBef>
                <a:spcPts val="100"/>
              </a:spcBef>
            </a:pPr>
            <a:r>
              <a:rPr lang="en-GB" sz="1600" b="1" dirty="0">
                <a:latin typeface="+mn-lt"/>
                <a:cs typeface="Arial"/>
              </a:rPr>
              <a:t>Module 03 </a:t>
            </a:r>
            <a:r>
              <a:rPr lang="en-GB" sz="1600" dirty="0">
                <a:latin typeface="+mn-lt"/>
                <a:cs typeface="Arial"/>
              </a:rPr>
              <a:t>– ESG Risk &amp; Materiality (supply chain + timber sourcing)</a:t>
            </a:r>
          </a:p>
          <a:p>
            <a:pPr marL="12700">
              <a:lnSpc>
                <a:spcPct val="100000"/>
              </a:lnSpc>
              <a:spcBef>
                <a:spcPts val="100"/>
              </a:spcBef>
            </a:pPr>
            <a:r>
              <a:rPr lang="en-GB" sz="1600" b="1" dirty="0">
                <a:latin typeface="+mn-lt"/>
                <a:cs typeface="Arial"/>
              </a:rPr>
              <a:t>Module 04 – </a:t>
            </a:r>
            <a:r>
              <a:rPr lang="en-GB" sz="1600" dirty="0">
                <a:latin typeface="+mn-lt"/>
                <a:cs typeface="Arial"/>
              </a:rPr>
              <a:t>ESG Strategy &amp; Implementation (developing formal plan)</a:t>
            </a:r>
            <a:endParaRPr lang="en-IE" sz="1600"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16" name="object 16"/>
          <p:cNvSpPr txBox="1">
            <a:spLocks noGrp="1"/>
          </p:cNvSpPr>
          <p:nvPr>
            <p:ph type="body" idx="1"/>
          </p:nvPr>
        </p:nvSpPr>
        <p:spPr>
          <a:xfrm>
            <a:off x="107609" y="583030"/>
            <a:ext cx="6185241" cy="6237605"/>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tr-TR" sz="1200" b="0" i="1" dirty="0">
                <a:solidFill>
                  <a:schemeClr val="tx1"/>
                </a:solidFill>
                <a:latin typeface="+mn-lt"/>
                <a:cs typeface="Geneva"/>
              </a:rPr>
              <a:t>(</a:t>
            </a:r>
            <a:r>
              <a:rPr sz="1200" b="0" i="1" dirty="0">
                <a:solidFill>
                  <a:schemeClr val="tx1"/>
                </a:solidFill>
                <a:latin typeface="+mn-lt"/>
                <a:cs typeface="Geneva"/>
              </a:rPr>
              <a:t>Business model and core activities</a:t>
            </a:r>
            <a:r>
              <a:rPr lang="tr-TR" sz="1200" i="1" dirty="0">
                <a:solidFill>
                  <a:schemeClr val="tx1"/>
                </a:solidFill>
                <a:latin typeface="+mn-lt"/>
                <a:cs typeface="Geneva"/>
              </a:rPr>
              <a:t>, </a:t>
            </a:r>
            <a:r>
              <a:rPr sz="1200" b="0" i="1" dirty="0">
                <a:solidFill>
                  <a:schemeClr val="tx1"/>
                </a:solidFill>
                <a:latin typeface="+mn-lt"/>
                <a:cs typeface="Geneva"/>
              </a:rPr>
              <a:t>ESG maturity level at the start of the case</a:t>
            </a:r>
            <a:r>
              <a:rPr lang="tr-TR" sz="1200" b="0" i="1" dirty="0">
                <a:solidFill>
                  <a:schemeClr val="tx1"/>
                </a:solidFill>
                <a:latin typeface="+mn-lt"/>
                <a:cs typeface="Geneva"/>
              </a:rPr>
              <a:t>, </a:t>
            </a:r>
            <a:r>
              <a:rPr sz="1200" b="0" i="1" dirty="0">
                <a:solidFill>
                  <a:schemeClr val="tx1"/>
                </a:solidFill>
                <a:latin typeface="+mn-lt"/>
                <a:cs typeface="Geneva"/>
              </a:rPr>
              <a:t>Regulatory, market, or stakeholder pressure (if any)</a:t>
            </a:r>
            <a:r>
              <a:rPr lang="tr-TR" sz="1200" i="1" dirty="0">
                <a:solidFill>
                  <a:schemeClr val="tx1"/>
                </a:solidFill>
                <a:latin typeface="+mn-lt"/>
                <a:cs typeface="Geneva"/>
              </a:rPr>
              <a:t>, </a:t>
            </a:r>
            <a:r>
              <a:rPr sz="1200" b="0" i="1" dirty="0">
                <a:solidFill>
                  <a:schemeClr val="tx1"/>
                </a:solidFill>
                <a:latin typeface="+mn-lt"/>
                <a:cs typeface="Geneva"/>
              </a:rPr>
              <a:t>Key internal constraints (resources, knowledge, resistance, finance)</a:t>
            </a:r>
            <a:endParaRPr lang="en-GB" sz="1200" b="0" i="1" dirty="0">
              <a:solidFill>
                <a:schemeClr val="tx1"/>
              </a:solidFill>
              <a:latin typeface="+mn-lt"/>
              <a:cs typeface="Geneva"/>
            </a:endParaRPr>
          </a:p>
          <a:p>
            <a:pPr marL="186690">
              <a:lnSpc>
                <a:spcPct val="100000"/>
              </a:lnSpc>
              <a:spcBef>
                <a:spcPts val="980"/>
              </a:spcBef>
            </a:pPr>
            <a:r>
              <a:rPr lang="en-GB" sz="1300" b="0" dirty="0">
                <a:solidFill>
                  <a:schemeClr val="tx1"/>
                </a:solidFill>
                <a:latin typeface="+mn-lt"/>
                <a:cs typeface="Geneva"/>
              </a:rPr>
              <a:t>Company M is a small manufacturing business producing high-quality wooden veneers for doors, furniture, and joinery applications. The company imports most of its raw materials and exports the majority of its finished products, with a strong presence in international markets. At the start of the case, the company had a moderate level of ESG maturity, with a long-standing focus on efficiency through Lean practices but no fully formalised ESG strategy. The business faces significant external pressures, particularly from customers and regulatory requirements related to sustainable sourcing of timber. Key internal constraints include the need for continuous training, managing complex compliance requirements, and developing formal ESG systems such as ISO 14000, while maintaining operational efficiency</a:t>
            </a:r>
            <a:r>
              <a:rPr lang="en-GB" sz="1200" b="0" i="1" dirty="0">
                <a:solidFill>
                  <a:schemeClr val="tx1"/>
                </a:solidFill>
                <a:latin typeface="+mn-lt"/>
                <a:cs typeface="Geneva"/>
              </a:rPr>
              <a:t>.</a:t>
            </a: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4975887"/>
            <a:ext cx="5293307" cy="447674"/>
          </a:xfrm>
          <a:prstGeom prst="rect">
            <a:avLst/>
          </a:prstGeom>
        </p:spPr>
      </p:pic>
      <p:sp>
        <p:nvSpPr>
          <p:cNvPr id="20" name="Dikdörtgen 19"/>
          <p:cNvSpPr/>
          <p:nvPr/>
        </p:nvSpPr>
        <p:spPr>
          <a:xfrm>
            <a:off x="28162" y="495837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5413182"/>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73050" y="5760152"/>
            <a:ext cx="6400800" cy="6719788"/>
          </a:xfrm>
          <a:prstGeom prst="rect">
            <a:avLst/>
          </a:prstGeom>
        </p:spPr>
        <p:txBody>
          <a:bodyPr vert="horz" wrap="square" lIns="0" tIns="12700" rIns="0" bIns="0" rtlCol="0">
            <a:spAutoFit/>
          </a:bodyPr>
          <a:lstStyle/>
          <a:p>
            <a:pPr marL="26034">
              <a:lnSpc>
                <a:spcPct val="100000"/>
              </a:lnSpc>
              <a:spcBef>
                <a:spcPts val="100"/>
              </a:spcBef>
            </a:pPr>
            <a:r>
              <a:rPr lang="tr-TR" sz="1200" i="1" dirty="0">
                <a:solidFill>
                  <a:schemeClr val="tx1"/>
                </a:solidFill>
                <a:latin typeface="+mn-lt"/>
                <a:ea typeface="+mn-ea"/>
                <a:cs typeface="Geneva"/>
              </a:rPr>
              <a:t>(</a:t>
            </a:r>
            <a:r>
              <a:rPr sz="1200" i="1" dirty="0">
                <a:solidFill>
                  <a:schemeClr val="tx1"/>
                </a:solidFill>
                <a:latin typeface="+mn-lt"/>
                <a:ea typeface="+mn-ea"/>
                <a:cs typeface="Geneva"/>
              </a:rPr>
              <a:t>Lack of ESG awareness or strategy</a:t>
            </a:r>
            <a:r>
              <a:rPr lang="tr-TR" sz="1200" i="1" dirty="0">
                <a:solidFill>
                  <a:schemeClr val="tx1"/>
                </a:solidFill>
                <a:latin typeface="+mn-lt"/>
                <a:ea typeface="+mn-ea"/>
                <a:cs typeface="Geneva"/>
              </a:rPr>
              <a:t>, </a:t>
            </a:r>
            <a:r>
              <a:rPr sz="1200" i="1" dirty="0">
                <a:solidFill>
                  <a:schemeClr val="tx1"/>
                </a:solidFill>
                <a:latin typeface="+mn-lt"/>
                <a:ea typeface="+mn-ea"/>
                <a:cs typeface="Geneva"/>
              </a:rPr>
              <a:t>Need for ESG onboarding and internal alignment</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risks in the value chain</a:t>
            </a:r>
            <a:r>
              <a:rPr lang="tr-TR" sz="1200" i="1" dirty="0">
                <a:solidFill>
                  <a:schemeClr val="tx1"/>
                </a:solidFill>
                <a:latin typeface="+mn-lt"/>
                <a:ea typeface="+mn-ea"/>
                <a:cs typeface="Geneva"/>
              </a:rPr>
              <a:t>, </a:t>
            </a:r>
            <a:r>
              <a:rPr sz="1200" i="1" dirty="0">
                <a:solidFill>
                  <a:schemeClr val="tx1"/>
                </a:solidFill>
                <a:latin typeface="+mn-lt"/>
                <a:ea typeface="+mn-ea"/>
                <a:cs typeface="Geneva"/>
              </a:rPr>
              <a:t>Materiality prioritisation challenges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reporting and</a:t>
            </a:r>
            <a:r>
              <a:rPr lang="tr-TR" sz="1200" i="1" dirty="0">
                <a:solidFill>
                  <a:schemeClr val="tx1"/>
                </a:solidFill>
                <a:latin typeface="+mn-lt"/>
                <a:ea typeface="+mn-ea"/>
                <a:cs typeface="Geneva"/>
              </a:rPr>
              <a:t> </a:t>
            </a:r>
            <a:r>
              <a:rPr sz="1200" i="1" dirty="0">
                <a:solidFill>
                  <a:schemeClr val="tx1"/>
                </a:solidFill>
                <a:latin typeface="+mn-lt"/>
                <a:ea typeface="+mn-ea"/>
                <a:cs typeface="Geneva"/>
              </a:rPr>
              <a:t>communication difficulties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Financing ESG investments</a:t>
            </a:r>
            <a:r>
              <a:rPr lang="tr-TR" sz="1200" i="1" dirty="0">
                <a:solidFill>
                  <a:schemeClr val="tx1"/>
                </a:solidFill>
                <a:latin typeface="+mn-lt"/>
                <a:ea typeface="+mn-ea"/>
                <a:cs typeface="Geneva"/>
              </a:rPr>
              <a:t>)</a:t>
            </a:r>
          </a:p>
          <a:p>
            <a:pPr marL="26034">
              <a:lnSpc>
                <a:spcPct val="100000"/>
              </a:lnSpc>
              <a:spcBef>
                <a:spcPts val="100"/>
              </a:spcBef>
            </a:pPr>
            <a:endParaRPr lang="tr-TR" sz="1200" dirty="0">
              <a:solidFill>
                <a:schemeClr val="tx1"/>
              </a:solidFill>
              <a:latin typeface="+mn-lt"/>
              <a:ea typeface="+mn-ea"/>
              <a:cs typeface="Geneva"/>
            </a:endParaRPr>
          </a:p>
          <a:p>
            <a:pPr>
              <a:buNone/>
            </a:pPr>
            <a:r>
              <a:rPr lang="en-GB" sz="1400" dirty="0">
                <a:latin typeface="+mn-lt"/>
              </a:rPr>
              <a:t>How to ensure full compliance with evolving timber regulations and customer sustainability expectations while maintaining efficient operations and progressing towards a formal ESG strategy.</a:t>
            </a:r>
          </a:p>
          <a:p>
            <a:pPr>
              <a:buNone/>
            </a:pPr>
            <a:r>
              <a:rPr lang="en-GB" sz="1400" dirty="0">
                <a:latin typeface="+mn-lt"/>
              </a:rPr>
              <a:t>Key issues include:</a:t>
            </a:r>
          </a:p>
          <a:p>
            <a:pPr>
              <a:buFont typeface="Arial" panose="020B0604020202020204" pitchFamily="34" charset="0"/>
              <a:buChar char="•"/>
            </a:pPr>
            <a:r>
              <a:rPr lang="en-GB" sz="1400" dirty="0">
                <a:latin typeface="+mn-lt"/>
              </a:rPr>
              <a:t>Managing ESG risks within the supply chain, particularly legal sourcing of raw materials </a:t>
            </a:r>
          </a:p>
          <a:p>
            <a:pPr>
              <a:buFont typeface="Arial" panose="020B0604020202020204" pitchFamily="34" charset="0"/>
              <a:buChar char="•"/>
            </a:pPr>
            <a:r>
              <a:rPr lang="en-GB" sz="1400" dirty="0">
                <a:latin typeface="+mn-lt"/>
              </a:rPr>
              <a:t>Implementing due diligence and traceability systems </a:t>
            </a:r>
          </a:p>
          <a:p>
            <a:pPr>
              <a:buFont typeface="Arial" panose="020B0604020202020204" pitchFamily="34" charset="0"/>
              <a:buChar char="•"/>
            </a:pPr>
            <a:r>
              <a:rPr lang="en-GB" sz="1400" dirty="0">
                <a:latin typeface="+mn-lt"/>
              </a:rPr>
              <a:t>Responding to increasing regulatory requirements (e.g., timber and deforestation regulations) </a:t>
            </a:r>
          </a:p>
          <a:p>
            <a:pPr>
              <a:buFont typeface="Arial" panose="020B0604020202020204" pitchFamily="34" charset="0"/>
              <a:buChar char="•"/>
            </a:pPr>
            <a:r>
              <a:rPr lang="en-GB" sz="1400" dirty="0">
                <a:latin typeface="+mn-lt"/>
              </a:rPr>
              <a:t>Aligning long-term sustainability goals with current operational practices </a:t>
            </a:r>
          </a:p>
          <a:p>
            <a:pPr>
              <a:buFont typeface="Arial" panose="020B0604020202020204" pitchFamily="34" charset="0"/>
              <a:buChar char="•"/>
            </a:pPr>
            <a:r>
              <a:rPr lang="en-GB" sz="1400" dirty="0">
                <a:latin typeface="+mn-lt"/>
              </a:rPr>
              <a:t>Developing a formal sustainability strategy and targets</a:t>
            </a: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a:p>
        </p:txBody>
      </p:sp>
      <p:pic>
        <p:nvPicPr>
          <p:cNvPr id="11" name="object 11"/>
          <p:cNvPicPr/>
          <p:nvPr/>
        </p:nvPicPr>
        <p:blipFill>
          <a:blip r:embed="rId5" cstate="print"/>
          <a:stretch>
            <a:fillRect/>
          </a:stretch>
        </p:blipFill>
        <p:spPr>
          <a:xfrm>
            <a:off x="0" y="4440705"/>
            <a:ext cx="6248399" cy="542924"/>
          </a:xfrm>
          <a:prstGeom prst="rect">
            <a:avLst/>
          </a:prstGeom>
        </p:spPr>
      </p:pic>
      <p:sp>
        <p:nvSpPr>
          <p:cNvPr id="12" name="object 12"/>
          <p:cNvSpPr txBox="1"/>
          <p:nvPr/>
        </p:nvSpPr>
        <p:spPr>
          <a:xfrm>
            <a:off x="82351" y="4454879"/>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2492990"/>
          </a:xfrm>
          <a:prstGeom prst="rect">
            <a:avLst/>
          </a:prstGeom>
          <a:noFill/>
        </p:spPr>
        <p:txBody>
          <a:bodyPr wrap="square" rtlCol="0">
            <a:spAutoFit/>
          </a:bodyPr>
          <a:lstStyle/>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8075288"/>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i="1" dirty="0">
              <a:solidFill>
                <a:srgbClr val="404040"/>
              </a:solidFill>
              <a:latin typeface="+mn-lt"/>
              <a:cs typeface="Geneva"/>
            </a:endParaRPr>
          </a:p>
          <a:p>
            <a:pPr>
              <a:buNone/>
            </a:pPr>
            <a:r>
              <a:rPr lang="en-GB" sz="1200" b="1" dirty="0"/>
              <a:t>Qualitative Information:</a:t>
            </a:r>
            <a:endParaRPr lang="en-GB" sz="1200" dirty="0"/>
          </a:p>
          <a:p>
            <a:pPr>
              <a:buFont typeface="Arial" panose="020B0604020202020204" pitchFamily="34" charset="0"/>
              <a:buChar char="•"/>
            </a:pPr>
            <a:r>
              <a:rPr lang="en-GB" sz="1200" dirty="0"/>
              <a:t>Company M follows Lean manufacturing with continuous improvement targets </a:t>
            </a:r>
          </a:p>
          <a:p>
            <a:pPr>
              <a:buFont typeface="Arial" panose="020B0604020202020204" pitchFamily="34" charset="0"/>
              <a:buChar char="•"/>
            </a:pPr>
            <a:r>
              <a:rPr lang="en-GB" sz="1200" dirty="0"/>
              <a:t>Strong customer focus with sustainability requirements </a:t>
            </a:r>
          </a:p>
          <a:p>
            <a:pPr>
              <a:buFont typeface="Arial" panose="020B0604020202020204" pitchFamily="34" charset="0"/>
              <a:buChar char="•"/>
            </a:pPr>
            <a:r>
              <a:rPr lang="en-GB" sz="1200" dirty="0"/>
              <a:t>Working towards ISO 14000 environmental management system </a:t>
            </a:r>
          </a:p>
          <a:p>
            <a:pPr>
              <a:buNone/>
            </a:pPr>
            <a:r>
              <a:rPr lang="en-GB" sz="1200" b="1" dirty="0"/>
              <a:t>Quantitative / Operational Indicators:</a:t>
            </a:r>
            <a:endParaRPr lang="en-GB" sz="1200" dirty="0"/>
          </a:p>
          <a:p>
            <a:pPr>
              <a:buFont typeface="Arial" panose="020B0604020202020204" pitchFamily="34" charset="0"/>
              <a:buChar char="•"/>
            </a:pPr>
            <a:r>
              <a:rPr lang="en-GB" sz="1200" dirty="0"/>
              <a:t>Imports ~90% of raw materials </a:t>
            </a:r>
          </a:p>
          <a:p>
            <a:pPr>
              <a:buFont typeface="Arial" panose="020B0604020202020204" pitchFamily="34" charset="0"/>
              <a:buChar char="•"/>
            </a:pPr>
            <a:r>
              <a:rPr lang="en-GB" sz="1200" dirty="0"/>
              <a:t>Exports ~80% of finished products </a:t>
            </a:r>
          </a:p>
          <a:p>
            <a:pPr>
              <a:buFont typeface="Arial" panose="020B0604020202020204" pitchFamily="34" charset="0"/>
              <a:buChar char="•"/>
            </a:pPr>
            <a:r>
              <a:rPr lang="en-GB" sz="1200" dirty="0"/>
              <a:t>Ongoing target of 1% efficiency improvement </a:t>
            </a:r>
          </a:p>
          <a:p>
            <a:pPr>
              <a:buNone/>
            </a:pPr>
            <a:r>
              <a:rPr lang="en-GB" sz="1200" b="1" dirty="0"/>
              <a:t>Regulatory / Market Context:</a:t>
            </a:r>
            <a:endParaRPr lang="en-GB" sz="1200" dirty="0"/>
          </a:p>
          <a:p>
            <a:pPr>
              <a:buFont typeface="Arial" panose="020B0604020202020204" pitchFamily="34" charset="0"/>
              <a:buChar char="•"/>
            </a:pPr>
            <a:r>
              <a:rPr lang="en-GB" sz="1200" dirty="0"/>
              <a:t>Compliance with UK Timber Regulations and EU Deforestation Regulation </a:t>
            </a:r>
          </a:p>
          <a:p>
            <a:pPr>
              <a:buFont typeface="Arial" panose="020B0604020202020204" pitchFamily="34" charset="0"/>
              <a:buChar char="•"/>
            </a:pPr>
            <a:r>
              <a:rPr lang="en-GB" sz="1200" dirty="0"/>
              <a:t>Requirement for due diligence, traceability, and supplier records </a:t>
            </a:r>
          </a:p>
          <a:p>
            <a:pPr>
              <a:buFont typeface="Arial" panose="020B0604020202020204" pitchFamily="34" charset="0"/>
              <a:buChar char="•"/>
            </a:pPr>
            <a:r>
              <a:rPr lang="en-GB" sz="1200" dirty="0"/>
              <a:t>Strong customer demand for sustainable sourcing</a:t>
            </a: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en-IE" sz="1200" dirty="0">
              <a:solidFill>
                <a:srgbClr val="404040"/>
              </a:solidFill>
              <a:latin typeface="+mn-lt"/>
              <a:cs typeface="Geneva"/>
            </a:endParaRPr>
          </a:p>
          <a:p>
            <a:pPr marL="12700">
              <a:lnSpc>
                <a:spcPct val="100000"/>
              </a:lnSpc>
              <a:spcBef>
                <a:spcPts val="570"/>
              </a:spcBef>
            </a:pPr>
            <a:r>
              <a:rPr lang="tr-TR" sz="1300" dirty="0">
                <a:solidFill>
                  <a:srgbClr val="404040"/>
                </a:solidFill>
                <a:latin typeface="+mn-lt"/>
                <a:cs typeface="Geneva"/>
              </a:rPr>
              <a:t>ESG Risk-Opportunity Matrix (M3):Identifies risks related to supply chain and regulatory compliance</a:t>
            </a:r>
            <a:endParaRPr lang="en-IE" sz="1300" dirty="0">
              <a:solidFill>
                <a:srgbClr val="404040"/>
              </a:solidFill>
              <a:latin typeface="+mn-lt"/>
              <a:cs typeface="Geneva"/>
            </a:endParaRPr>
          </a:p>
          <a:p>
            <a:pPr marL="12700">
              <a:lnSpc>
                <a:spcPct val="100000"/>
              </a:lnSpc>
              <a:spcBef>
                <a:spcPts val="570"/>
              </a:spcBef>
            </a:pPr>
            <a:r>
              <a:rPr lang="tr-TR" sz="1300" dirty="0">
                <a:solidFill>
                  <a:srgbClr val="404040"/>
                </a:solidFill>
                <a:latin typeface="+mn-lt"/>
                <a:cs typeface="Geneva"/>
              </a:rPr>
              <a:t>Supply Chain Risk Check (M3):Assesses sourcing risks and traceability of raw materials</a:t>
            </a:r>
            <a:endParaRPr lang="en-IE" sz="1300" dirty="0">
              <a:solidFill>
                <a:srgbClr val="404040"/>
              </a:solidFill>
              <a:latin typeface="+mn-lt"/>
              <a:cs typeface="Geneva"/>
            </a:endParaRPr>
          </a:p>
          <a:p>
            <a:pPr marL="12700">
              <a:lnSpc>
                <a:spcPct val="100000"/>
              </a:lnSpc>
              <a:spcBef>
                <a:spcPts val="570"/>
              </a:spcBef>
            </a:pPr>
            <a:r>
              <a:rPr lang="tr-TR" sz="1300" dirty="0">
                <a:solidFill>
                  <a:srgbClr val="404040"/>
                </a:solidFill>
                <a:latin typeface="+mn-lt"/>
                <a:cs typeface="Geneva"/>
              </a:rPr>
              <a:t>ESG Materiality Analysis (M3):Prioritises key ESG issues such as sustainable sourcing</a:t>
            </a:r>
            <a:endParaRPr lang="en-IE" sz="1300" dirty="0">
              <a:solidFill>
                <a:srgbClr val="404040"/>
              </a:solidFill>
              <a:latin typeface="+mn-lt"/>
              <a:cs typeface="Geneva"/>
            </a:endParaRPr>
          </a:p>
          <a:p>
            <a:pPr marL="12700">
              <a:lnSpc>
                <a:spcPct val="100000"/>
              </a:lnSpc>
              <a:spcBef>
                <a:spcPts val="570"/>
              </a:spcBef>
            </a:pPr>
            <a:r>
              <a:rPr lang="tr-TR" sz="1300" dirty="0">
                <a:solidFill>
                  <a:srgbClr val="404040"/>
                </a:solidFill>
                <a:latin typeface="+mn-lt"/>
                <a:cs typeface="Geneva"/>
              </a:rPr>
              <a:t>PDCA Template for ESG Governance (M4):Supports continuous improvement and compliance monitoring</a:t>
            </a:r>
            <a:endParaRPr lang="en-IE" sz="1300" dirty="0">
              <a:solidFill>
                <a:srgbClr val="404040"/>
              </a:solidFill>
              <a:latin typeface="+mn-lt"/>
              <a:cs typeface="Geneva"/>
            </a:endParaRPr>
          </a:p>
          <a:p>
            <a:pPr marL="12700">
              <a:lnSpc>
                <a:spcPct val="100000"/>
              </a:lnSpc>
              <a:spcBef>
                <a:spcPts val="570"/>
              </a:spcBef>
            </a:pPr>
            <a:r>
              <a:rPr lang="tr-TR" sz="1300" dirty="0">
                <a:solidFill>
                  <a:srgbClr val="404040"/>
                </a:solidFill>
                <a:latin typeface="+mn-lt"/>
                <a:cs typeface="Geneva"/>
              </a:rPr>
              <a:t>Supplier Mapping with Matrix (M4):Enhances transparency and control over suppliers</a:t>
            </a:r>
            <a:endParaRPr lang="en-IE" sz="1300" dirty="0">
              <a:solidFill>
                <a:srgbClr val="404040"/>
              </a:solidFill>
              <a:latin typeface="+mn-lt"/>
              <a:cs typeface="Geneva"/>
            </a:endParaRPr>
          </a:p>
          <a:p>
            <a:pPr marL="12700">
              <a:lnSpc>
                <a:spcPct val="100000"/>
              </a:lnSpc>
              <a:spcBef>
                <a:spcPts val="570"/>
              </a:spcBef>
            </a:pPr>
            <a:r>
              <a:rPr lang="tr-TR" sz="1300" dirty="0">
                <a:solidFill>
                  <a:srgbClr val="404040"/>
                </a:solidFill>
                <a:latin typeface="+mn-lt"/>
                <a:cs typeface="Geneva"/>
              </a:rPr>
              <a:t>Template for ESG Report (M5):Supports communication of sustainability performance to customers</a:t>
            </a:r>
            <a:endParaRPr lang="en-IE" sz="1300" dirty="0">
              <a:solidFill>
                <a:srgbClr val="404040"/>
              </a:solidFill>
              <a:latin typeface="+mn-lt"/>
              <a:cs typeface="Geneva"/>
            </a:endParaRPr>
          </a:p>
          <a:p>
            <a:pPr marL="12700">
              <a:lnSpc>
                <a:spcPct val="100000"/>
              </a:lnSpc>
              <a:spcBef>
                <a:spcPts val="570"/>
              </a:spcBef>
            </a:pPr>
            <a:r>
              <a:rPr lang="tr-TR" sz="1300" dirty="0">
                <a:solidFill>
                  <a:srgbClr val="404040"/>
                </a:solidFill>
                <a:latin typeface="+mn-lt"/>
                <a:cs typeface="Geneva"/>
              </a:rPr>
              <a:t>Sustainable Finance Options for SMEs (M6):Identifies funding for ESG and certification initiatives</a:t>
            </a: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8800101"/>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tr-TR" sz="1600" i="1"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a:buNone/>
            </a:pPr>
            <a:r>
              <a:rPr lang="en-GB" sz="1600" b="1" dirty="0"/>
              <a:t>Knowledge:</a:t>
            </a:r>
            <a:endParaRPr lang="en-GB" sz="1600" dirty="0"/>
          </a:p>
          <a:p>
            <a:pPr>
              <a:buFont typeface="Arial" panose="020B0604020202020204" pitchFamily="34" charset="0"/>
              <a:buChar char="•"/>
            </a:pPr>
            <a:r>
              <a:rPr lang="en-GB" sz="1600" dirty="0"/>
              <a:t>Understanding ESG regulations and supply chain compliance requirements </a:t>
            </a:r>
          </a:p>
          <a:p>
            <a:pPr>
              <a:buFont typeface="Arial" panose="020B0604020202020204" pitchFamily="34" charset="0"/>
              <a:buChar char="•"/>
            </a:pPr>
            <a:r>
              <a:rPr lang="en-GB" sz="1600" dirty="0"/>
              <a:t>Awareness of sustainability challenges in manufacturing and sourcing </a:t>
            </a:r>
          </a:p>
          <a:p>
            <a:pPr>
              <a:buNone/>
            </a:pPr>
            <a:r>
              <a:rPr lang="en-GB" sz="1600" b="1" dirty="0"/>
              <a:t>Skills:</a:t>
            </a:r>
            <a:endParaRPr lang="en-GB" sz="1600" dirty="0"/>
          </a:p>
          <a:p>
            <a:pPr>
              <a:buFont typeface="Arial" panose="020B0604020202020204" pitchFamily="34" charset="0"/>
              <a:buChar char="•"/>
            </a:pPr>
            <a:r>
              <a:rPr lang="en-GB" sz="1600" dirty="0"/>
              <a:t>Ability to assess ESG risks within supply chains </a:t>
            </a:r>
          </a:p>
          <a:p>
            <a:pPr>
              <a:buFont typeface="Arial" panose="020B0604020202020204" pitchFamily="34" charset="0"/>
              <a:buChar char="•"/>
            </a:pPr>
            <a:r>
              <a:rPr lang="en-GB" sz="1600" dirty="0"/>
              <a:t>Implementing due diligence and traceability systems </a:t>
            </a:r>
          </a:p>
          <a:p>
            <a:pPr>
              <a:buFont typeface="Arial" panose="020B0604020202020204" pitchFamily="34" charset="0"/>
              <a:buChar char="•"/>
            </a:pPr>
            <a:r>
              <a:rPr lang="en-GB" sz="1600" dirty="0"/>
              <a:t>Applying continuous improvement to ESG performance </a:t>
            </a:r>
          </a:p>
          <a:p>
            <a:pPr>
              <a:buNone/>
            </a:pPr>
            <a:r>
              <a:rPr lang="en-GB" sz="1600" b="1" dirty="0"/>
              <a:t>Attitudes:</a:t>
            </a:r>
            <a:endParaRPr lang="en-GB" sz="1600" dirty="0"/>
          </a:p>
          <a:p>
            <a:pPr>
              <a:buFont typeface="Arial" panose="020B0604020202020204" pitchFamily="34" charset="0"/>
              <a:buChar char="•"/>
            </a:pPr>
            <a:r>
              <a:rPr lang="en-GB" sz="1600" dirty="0"/>
              <a:t>Developing a proactive approach to regulatory compliance </a:t>
            </a:r>
          </a:p>
          <a:p>
            <a:pPr>
              <a:buFont typeface="Arial" panose="020B0604020202020204" pitchFamily="34" charset="0"/>
              <a:buChar char="•"/>
            </a:pPr>
            <a:r>
              <a:rPr lang="en-GB" sz="1600" dirty="0"/>
              <a:t>Recognising ESG as essential for competitiveness and customer relationships </a:t>
            </a:r>
          </a:p>
          <a:p>
            <a:pPr>
              <a:buFont typeface="Arial" panose="020B0604020202020204" pitchFamily="34" charset="0"/>
              <a:buChar char="•"/>
            </a:pPr>
            <a:r>
              <a:rPr lang="en-GB" sz="1600" dirty="0"/>
              <a:t>Commitment to long-term sustainability and continuous improvement</a:t>
            </a: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dirty="0">
                <a:latin typeface="+mn-lt"/>
              </a:rPr>
              <a:t>9.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0AAB550-8F96-42C9-93C8-B36254A44AEF}">
  <ds:schemaRefs>
    <ds:schemaRef ds:uri="http://schemas.microsoft.com/sharepoint/v3/contenttype/forms"/>
  </ds:schemaRefs>
</ds:datastoreItem>
</file>

<file path=customXml/itemProps2.xml><?xml version="1.0" encoding="utf-8"?>
<ds:datastoreItem xmlns:ds="http://schemas.openxmlformats.org/officeDocument/2006/customXml" ds:itemID="{943927F9-D82A-421A-87FC-D38A95C87CEC}">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customXml/itemProps3.xml><?xml version="1.0" encoding="utf-8"?>
<ds:datastoreItem xmlns:ds="http://schemas.openxmlformats.org/officeDocument/2006/customXml" ds:itemID="{CA8A349D-01E5-4E9B-BDE6-012D119F8A7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15cf526-2a6a-4f3d-b77f-9503221a0c52"/>
    <ds:schemaRef ds:uri="9f396a6c-d077-45c3-abc4-1fb9acdf96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166</TotalTime>
  <Words>1183</Words>
  <Application>Microsoft Office PowerPoint</Application>
  <PresentationFormat>Custom</PresentationFormat>
  <Paragraphs>163</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Case Study Identification</vt:lpstr>
      <vt:lpstr>2. Relevant PEARL Curriculum Module(s)</vt:lpstr>
      <vt:lpstr>PowerPoint Presentation</vt:lpstr>
      <vt:lpstr>6. Data, Evidence, and Inputs</vt:lpstr>
      <vt:lpstr>9.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Padraig Gallagher</cp:lastModifiedBy>
  <cp:revision>17</cp:revision>
  <dcterms:created xsi:type="dcterms:W3CDTF">2026-01-18T12:08:26Z</dcterms:created>
  <dcterms:modified xsi:type="dcterms:W3CDTF">2026-09-25T09:19:09Z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