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63" r:id="rId7"/>
    <p:sldId id="259" r:id="rId8"/>
    <p:sldId id="261" r:id="rId9"/>
    <p:sldId id="262" r:id="rId10"/>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09-25T09:17:32.62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12"/>
  </p:normalViewPr>
  <p:slideViewPr>
    <p:cSldViewPr>
      <p:cViewPr>
        <p:scale>
          <a:sx n="66" d="100"/>
          <a:sy n="66" d="100"/>
        </p:scale>
        <p:origin x="1962" y="-89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0000000-0000-0000-0000-000000000000}"/>
    <pc:docChg chg="modSld">
      <pc:chgData name="" userId="" providerId="" clId="Web-{00000000-0000-0000-0000-000000000000}" dt="2026-09-25T09:17:24.917" v="0" actId="20577"/>
      <pc:docMkLst>
        <pc:docMk/>
      </pc:docMkLst>
      <pc:sldChg chg="modSp">
        <pc:chgData name="" userId="" providerId="" clId="Web-{00000000-0000-0000-0000-000000000000}" dt="2026-09-25T09:17:24.917" v="0" actId="20577"/>
        <pc:sldMkLst>
          <pc:docMk/>
          <pc:sldMk cId="0" sldId="256"/>
        </pc:sldMkLst>
        <pc:spChg chg="mod">
          <ac:chgData name="" userId="" providerId="" clId="Web-{00000000-0000-0000-0000-000000000000}" dt="2026-09-25T09:17:24.917" v="0" actId="20577"/>
          <ac:spMkLst>
            <pc:docMk/>
            <pc:sldMk cId="0" sldId="256"/>
            <ac:spMk id="4" creationId="{00000000-0000-0000-0000-000000000000}"/>
          </ac:spMkLst>
        </pc:spChg>
      </pc:sldChg>
    </pc:docChg>
  </pc:docChgLst>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7:32.620" v="0" actId="20577"/>
      <pc:docMkLst>
        <pc:docMk/>
      </pc:docMkLst>
      <pc:sldChg chg="modSp">
        <pc:chgData name="Con Bartels" userId="S::con_momentumconsulting.ie#ext#@uludagedutr.onmicrosoft.com::b39c679a-0751-4854-99b6-bfece60c7cf0" providerId="AD" clId="Web-{00000000-0000-0000-0000-000000000000}" dt="2026-09-25T09:17:32.620" v="0" actId="20577"/>
        <pc:sldMkLst>
          <pc:docMk/>
          <pc:sldMk cId="0" sldId="262"/>
        </pc:sldMkLst>
        <pc:spChg chg="mod">
          <ac:chgData name="Con Bartels" userId="S::con_momentumconsulting.ie#ext#@uludagedutr.onmicrosoft.com::b39c679a-0751-4854-99b6-bfece60c7cf0" providerId="AD" clId="Web-{00000000-0000-0000-0000-000000000000}" dt="2026-09-25T09:17:32.620" v="0"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847703"/>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a:t>
            </a:r>
            <a:r>
              <a:rPr lang="de-DE" sz="4000" b="1" dirty="0">
                <a:solidFill>
                  <a:srgbClr val="FFFFFF"/>
                </a:solidFill>
                <a:latin typeface="+mn-lt"/>
                <a:ea typeface="Al Bayan Plain" charset="-78"/>
                <a:cs typeface="Al Bayan Plain" charset="-78"/>
              </a:rPr>
              <a:t>Module 3</a:t>
            </a:r>
            <a:br>
              <a:rPr lang="de-DE" sz="4000" b="1" dirty="0">
                <a:solidFill>
                  <a:srgbClr val="FFFFFF"/>
                </a:solidFill>
                <a:latin typeface="+mn-lt"/>
                <a:ea typeface="Al Bayan Plain" charset="-78"/>
                <a:cs typeface="Al Bayan Plain" charset="-78"/>
              </a:rPr>
            </a:br>
            <a:r>
              <a:rPr lang="de-DE" sz="4000" b="1" dirty="0">
                <a:solidFill>
                  <a:srgbClr val="FFFFFF"/>
                </a:solidFill>
                <a:latin typeface="+mn-lt"/>
                <a:ea typeface="Al Bayan Plain" charset="-78"/>
                <a:cs typeface="Al Bayan Plain" charset="-78"/>
              </a:rPr>
              <a:t>Germany</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8028479"/>
            <a:ext cx="5379609" cy="3018775"/>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r>
              <a:rPr lang="de-DE" sz="1600" b="1" spc="-114" dirty="0">
                <a:solidFill>
                  <a:srgbClr val="007771"/>
                </a:solidFill>
                <a:latin typeface="+mn-lt"/>
                <a:cs typeface="Arial"/>
              </a:rPr>
              <a:t> </a:t>
            </a:r>
            <a:r>
              <a:rPr lang="de-DE" sz="1600" spc="-114" dirty="0">
                <a:solidFill>
                  <a:schemeClr val="tx1"/>
                </a:solidFill>
                <a:latin typeface="+mn-lt"/>
                <a:cs typeface="Arial"/>
              </a:rPr>
              <a:t>SME</a:t>
            </a:r>
            <a:endParaRPr lang="tr-TR" sz="1600" spc="-114" dirty="0">
              <a:solidFill>
                <a:schemeClr val="tx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de-DE" sz="1600" b="1" spc="-25" dirty="0">
                <a:solidFill>
                  <a:srgbClr val="007771"/>
                </a:solidFill>
                <a:latin typeface="+mn-lt"/>
                <a:cs typeface="Arial"/>
              </a:rPr>
              <a:t> </a:t>
            </a:r>
            <a:r>
              <a:rPr lang="de-DE" sz="1600" b="1" spc="-25" dirty="0">
                <a:solidFill>
                  <a:schemeClr val="tx1"/>
                </a:solidFill>
                <a:latin typeface="+mn-lt"/>
                <a:cs typeface="Arial"/>
              </a:rPr>
              <a:t>Partnership</a:t>
            </a:r>
            <a:endParaRPr sz="1600" dirty="0">
              <a:solidFill>
                <a:schemeClr val="tx1"/>
              </a:solidFill>
              <a:latin typeface="+mn-lt"/>
              <a:cs typeface="Arial"/>
            </a:endParaRPr>
          </a:p>
          <a:p>
            <a:pPr>
              <a:lnSpc>
                <a:spcPct val="100000"/>
              </a:lnSpc>
            </a:pP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r>
              <a:rPr lang="de-DE" sz="1600" b="1" spc="-10" dirty="0">
                <a:solidFill>
                  <a:schemeClr val="tx1"/>
                </a:solidFill>
                <a:latin typeface="+mn-lt"/>
                <a:cs typeface="Arial"/>
              </a:rPr>
              <a:t> </a:t>
            </a:r>
            <a:r>
              <a:rPr lang="en-US" sz="1600" b="1" spc="-10" dirty="0">
                <a:solidFill>
                  <a:schemeClr val="tx1"/>
                </a:solidFill>
                <a:latin typeface="+mn-lt"/>
                <a:cs typeface="Arial"/>
              </a:rPr>
              <a:t>Regional, with EU-based supplier relationships</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4409797"/>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	</a:t>
            </a:r>
            <a:r>
              <a:rPr lang="en-US" b="1" dirty="0">
                <a:solidFill>
                  <a:schemeClr val="tx1"/>
                </a:solidFill>
                <a:latin typeface="Calibri" charset="0"/>
                <a:ea typeface="Calibri" charset="0"/>
                <a:cs typeface="Times New Roman" charset="0"/>
              </a:rPr>
              <a:t>   </a:t>
            </a:r>
            <a:r>
              <a:rPr lang="en-US" dirty="0"/>
              <a:t>Materiality Assessment in a Regional Food Wholesaler</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TVW GmbH</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Germany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Food Wholesale and Distribution</a:t>
            </a:r>
            <a:br>
              <a:rPr lang="en-US" b="1" dirty="0">
                <a:solidFill>
                  <a:schemeClr val="tx1"/>
                </a:solidFill>
                <a:effectLst/>
                <a:latin typeface="Calibri" charset="0"/>
                <a:ea typeface="Calibri" charset="0"/>
                <a:cs typeface="Times New Roman" charset="0"/>
              </a:rPr>
            </a:b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	  </a:t>
            </a:r>
            <a:r>
              <a:rPr lang="en-US" sz="1100" dirty="0"/>
              <a:t>The company is a medium-sized food wholesaler supplying restaurants, cafés, small hotels and catering companies with fresh and packaged food products. It employs 50 people and operates from one warehouse with a small fleet of delivery vehicles. The company is privately owned by two business partners and has grown steadily over the past thirty years. Its market scope is regional, with some cross-border purchasing from suppliers in other EU countries.</a:t>
            </a:r>
            <a:endParaRPr lang="en-US" sz="1100"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3597275"/>
            <a:ext cx="6072743" cy="2180084"/>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What ESG challenge, decision, or dilemma does this case illustrate?</a:t>
            </a:r>
            <a:endParaRPr lang="tr-TR" sz="1400" b="1" dirty="0">
              <a:solidFill>
                <a:srgbClr val="404040"/>
              </a:solidFill>
              <a:latin typeface="+mn-lt"/>
              <a:cs typeface="Arial"/>
            </a:endParaRPr>
          </a:p>
          <a:p>
            <a:pPr marL="12700">
              <a:lnSpc>
                <a:spcPct val="100000"/>
              </a:lnSpc>
              <a:spcBef>
                <a:spcPts val="100"/>
              </a:spcBef>
            </a:pPr>
            <a:r>
              <a:rPr lang="en-US" sz="1400" dirty="0"/>
              <a:t>This case illustrates the practical challenge of applying double materiality in an SME with a broad product range, multiple (international) suppliers and strong exposure to customer expectations. The company must decide which ESG topics are most material for its business and stakeholders. Possible topics include food waste, refrigeration energy use, vehicle emissions, packaging, supplier </a:t>
            </a:r>
            <a:r>
              <a:rPr lang="en-US" sz="1400" dirty="0" err="1"/>
              <a:t>labour</a:t>
            </a:r>
            <a:r>
              <a:rPr lang="en-US" sz="1400" dirty="0"/>
              <a:t> standards, product traceability, employee working conditions and food safety. The dilemma is that many topics appear important, but the company cannot address all of them at once with the same intensity.</a:t>
            </a:r>
            <a:endParaRPr sz="1400" dirty="0">
              <a:latin typeface="+mn-lt"/>
              <a:cs typeface="Arial"/>
            </a:endParaRPr>
          </a:p>
        </p:txBody>
      </p:sp>
      <p:sp>
        <p:nvSpPr>
          <p:cNvPr id="14" name="object 14"/>
          <p:cNvSpPr txBox="1"/>
          <p:nvPr/>
        </p:nvSpPr>
        <p:spPr>
          <a:xfrm>
            <a:off x="327352" y="6111875"/>
            <a:ext cx="5965498" cy="3118803"/>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Why is this case relevant for SMEs?</a:t>
            </a:r>
            <a:endParaRPr lang="de-DE" sz="1400" b="1" dirty="0">
              <a:solidFill>
                <a:srgbClr val="404040"/>
              </a:solidFill>
              <a:latin typeface="+mn-lt"/>
              <a:cs typeface="Arial"/>
            </a:endParaRPr>
          </a:p>
          <a:p>
            <a:pPr marL="12700">
              <a:lnSpc>
                <a:spcPct val="100000"/>
              </a:lnSpc>
              <a:spcBef>
                <a:spcPts val="100"/>
              </a:spcBef>
            </a:pPr>
            <a:r>
              <a:rPr lang="en-US" sz="1400" dirty="0"/>
              <a:t>The case is relevant for SMEs because businesses in food distribution often operate with tight margins, high logistical complexity and strong customer pressure. They are affected by environmental issues such as energy use, waste and packaging, but also by social and governance issues such as supplier practices, product safety, working conditions and traceability. The case demonstrates how an SME can move from a broad ESG issue list to a focused materiality matrix that supports practical decision-making.</a:t>
            </a: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lang="tr-TR" sz="1400"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778875"/>
            <a:ext cx="6049642" cy="2675091"/>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Which competence gaps (knowledge, skills, attitudes) does it address?</a:t>
            </a:r>
            <a:endParaRPr lang="tr-TR" sz="1400" b="1" dirty="0">
              <a:solidFill>
                <a:srgbClr val="404040"/>
              </a:solidFill>
              <a:latin typeface="+mn-lt"/>
              <a:cs typeface="Arial"/>
            </a:endParaRPr>
          </a:p>
          <a:p>
            <a:pPr marL="12700">
              <a:spcBef>
                <a:spcPts val="100"/>
              </a:spcBef>
            </a:pPr>
            <a:r>
              <a:rPr lang="en-US" sz="1400" dirty="0"/>
              <a:t>The competence gaps addressed include the ability to develop an ESG topic longlist, gather stakeholder input, assess impact and financial relevance, use simplified scoring, and translate materiality results into priorities for future strategy. The case also addresses the attitudinal gap of moving away from reactive customer-questionnaire responses towards proactive ESG risk literacy.</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3048202"/>
            <a:ext cx="5293307" cy="447674"/>
          </a:xfrm>
          <a:prstGeom prst="rect">
            <a:avLst/>
          </a:prstGeom>
        </p:spPr>
      </p:pic>
      <p:sp>
        <p:nvSpPr>
          <p:cNvPr id="20" name="object 16"/>
          <p:cNvSpPr txBox="1">
            <a:spLocks/>
          </p:cNvSpPr>
          <p:nvPr/>
        </p:nvSpPr>
        <p:spPr>
          <a:xfrm>
            <a:off x="86755" y="2911475"/>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2" name="object 15"/>
          <p:cNvSpPr txBox="1"/>
          <p:nvPr/>
        </p:nvSpPr>
        <p:spPr>
          <a:xfrm>
            <a:off x="327352" y="1394198"/>
            <a:ext cx="5366727" cy="1515800"/>
          </a:xfrm>
          <a:prstGeom prst="rect">
            <a:avLst/>
          </a:prstGeom>
        </p:spPr>
        <p:txBody>
          <a:bodyPr vert="horz" wrap="square" lIns="0" tIns="12700" rIns="0" bIns="0" rtlCol="0">
            <a:spAutoFit/>
          </a:bodyPr>
          <a:lstStyle/>
          <a:p>
            <a:pPr marL="12700">
              <a:lnSpc>
                <a:spcPct val="100000"/>
              </a:lnSpc>
              <a:spcBef>
                <a:spcPts val="100"/>
              </a:spcBef>
            </a:pPr>
            <a:r>
              <a:rPr lang="en-US" sz="1600" b="1" dirty="0">
                <a:latin typeface="+mn-lt"/>
                <a:cs typeface="Arial"/>
              </a:rPr>
              <a:t>Primary Module: </a:t>
            </a:r>
            <a:r>
              <a:rPr lang="en-US" sz="1600" dirty="0">
                <a:latin typeface="+mn-lt"/>
                <a:cs typeface="Arial"/>
              </a:rPr>
              <a:t>Module 3 – ESG Risk Analysis and Materiality Assessment</a:t>
            </a:r>
          </a:p>
          <a:p>
            <a:pPr marL="12700">
              <a:lnSpc>
                <a:spcPct val="100000"/>
              </a:lnSpc>
              <a:spcBef>
                <a:spcPts val="100"/>
              </a:spcBef>
            </a:pPr>
            <a:endParaRPr lang="en-US" sz="1600" b="1" dirty="0">
              <a:latin typeface="+mn-lt"/>
              <a:cs typeface="Arial"/>
            </a:endParaRPr>
          </a:p>
          <a:p>
            <a:pPr marL="12700">
              <a:lnSpc>
                <a:spcPct val="100000"/>
              </a:lnSpc>
              <a:spcBef>
                <a:spcPts val="100"/>
              </a:spcBef>
            </a:pPr>
            <a:r>
              <a:rPr lang="en-US" sz="1600" b="1" dirty="0">
                <a:latin typeface="+mn-lt"/>
                <a:cs typeface="Arial"/>
              </a:rPr>
              <a:t>Secondary / Supporting Modules: </a:t>
            </a:r>
            <a:r>
              <a:rPr lang="en-US" sz="1600" dirty="0">
                <a:latin typeface="+mn-lt"/>
                <a:cs typeface="Arial"/>
              </a:rPr>
              <a:t>Module 1 – Introduction to ESG; Module 4 – ESG Strategy and Implementation; Module 5 – Reporting, Communication and Branding</a:t>
            </a: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10" y="621467"/>
            <a:ext cx="5674646" cy="5678478"/>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lang="en-US" sz="1200" b="0" dirty="0">
                <a:solidFill>
                  <a:schemeClr val="tx1"/>
                </a:solidFill>
                <a:latin typeface="+mn-lt"/>
                <a:cs typeface="Geneva"/>
              </a:rPr>
              <a:t>HL Food GmbH. is a regional food wholesaler serving approximately 430 customers, including cafés, restaurants, care homes and small hospitality businesses. Its business model is based on reliable delivery, a wide product range and long-term relationships with local food producers, larger distributors and international specialty producers. The company operates a refrigerated warehouse and eight </a:t>
            </a:r>
            <a:r>
              <a:rPr lang="en-US" sz="1200" b="0" dirty="0" err="1">
                <a:solidFill>
                  <a:schemeClr val="tx1"/>
                </a:solidFill>
                <a:latin typeface="+mn-lt"/>
                <a:cs typeface="Geneva"/>
              </a:rPr>
              <a:t>refridegareted</a:t>
            </a:r>
            <a:r>
              <a:rPr lang="en-US" sz="1200" b="0" dirty="0">
                <a:solidFill>
                  <a:schemeClr val="tx1"/>
                </a:solidFill>
                <a:latin typeface="+mn-lt"/>
                <a:cs typeface="Geneva"/>
              </a:rPr>
              <a:t> delivery vehicles. Its ESG maturity level at the start of the case is mixed. Food safety and quality procedures are strong because they are central to the business and highly regulated. However, environmental and broader social governance topics are not systematically assessed. The company has recently faced growing pressure from several customer groups. Hotels and restaurants increasingly ask about packaging reduction, local sourcing and food waste. Larger catering clients request information on supplier standards and environmental performance. Employees have raised concerns about workload during peak delivery periods and the physical demands of warehouse work. At the same time, energy costs for refrigeration and fuel costs for deliveries have increased significantly.</a:t>
            </a:r>
          </a:p>
          <a:p>
            <a:pPr marL="186690">
              <a:lnSpc>
                <a:spcPct val="100000"/>
              </a:lnSpc>
              <a:spcBef>
                <a:spcPts val="980"/>
              </a:spcBef>
            </a:pPr>
            <a:r>
              <a:rPr lang="en-US" sz="1200" b="0" dirty="0">
                <a:solidFill>
                  <a:schemeClr val="tx1"/>
                </a:solidFill>
                <a:latin typeface="+mn-lt"/>
                <a:cs typeface="Geneva"/>
              </a:rPr>
              <a:t>HL Food has no formal sustainability strategy. The operations manager tracks fuel use for cost control, and the warehouse manager tracks spoiled goods for inventory reasons, but these data points are not connected to ESG analysis. The two owners disagree on priorities. One believes that local sourcing and customer communication should come first because they create a visible market advantage. The other argues that refrigeration efficiency, food waste and delivery route </a:t>
            </a:r>
            <a:r>
              <a:rPr lang="en-US" sz="1200" b="0" dirty="0" err="1">
                <a:solidFill>
                  <a:schemeClr val="tx1"/>
                </a:solidFill>
                <a:latin typeface="+mn-lt"/>
                <a:cs typeface="Geneva"/>
              </a:rPr>
              <a:t>optimisation</a:t>
            </a:r>
            <a:r>
              <a:rPr lang="en-US" sz="1200" b="0" dirty="0">
                <a:solidFill>
                  <a:schemeClr val="tx1"/>
                </a:solidFill>
                <a:latin typeface="+mn-lt"/>
                <a:cs typeface="Geneva"/>
              </a:rPr>
              <a:t> are more important because they directly affect costs and emissions. Both perspectives are valid, but the company needs a structured materiality process to decide where to focus.</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5793226"/>
            <a:ext cx="5293307" cy="447674"/>
          </a:xfrm>
          <a:prstGeom prst="rect">
            <a:avLst/>
          </a:prstGeom>
        </p:spPr>
      </p:pic>
      <p:sp>
        <p:nvSpPr>
          <p:cNvPr id="20" name="Dikdörtgen 19"/>
          <p:cNvSpPr/>
          <p:nvPr/>
        </p:nvSpPr>
        <p:spPr>
          <a:xfrm>
            <a:off x="28162" y="5775718"/>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190331" y="6230521"/>
            <a:ext cx="6254919" cy="2749471"/>
          </a:xfrm>
          <a:prstGeom prst="rect">
            <a:avLst/>
          </a:prstGeom>
        </p:spPr>
        <p:txBody>
          <a:bodyPr wrap="square">
            <a:spAutoFit/>
          </a:bodyPr>
          <a:lstStyle/>
          <a:p>
            <a:pPr>
              <a:spcBef>
                <a:spcPts val="980"/>
              </a:spcBef>
            </a:pPr>
            <a:r>
              <a:rPr lang="en-US" sz="1200" dirty="0">
                <a:solidFill>
                  <a:schemeClr val="tx1"/>
                </a:solidFill>
                <a:latin typeface="+mn-lt"/>
                <a:ea typeface="+mn-ea"/>
              </a:rPr>
              <a:t>The central ESG challenge is materiality </a:t>
            </a:r>
            <a:r>
              <a:rPr lang="en-US" sz="1200" dirty="0" err="1">
                <a:solidFill>
                  <a:schemeClr val="tx1"/>
                </a:solidFill>
                <a:latin typeface="+mn-lt"/>
                <a:ea typeface="+mn-ea"/>
              </a:rPr>
              <a:t>prioritisation</a:t>
            </a:r>
            <a:r>
              <a:rPr lang="en-US" sz="1200" dirty="0">
                <a:solidFill>
                  <a:schemeClr val="tx1"/>
                </a:solidFill>
                <a:latin typeface="+mn-lt"/>
                <a:ea typeface="+mn-ea"/>
              </a:rPr>
              <a:t>. HL Foods faces many ESG-related risks and opportunities, but it lacks a systematic method to decide which topics are most relevant from both an impact perspective and a financial perspective. The company risks making fragmented improvements that do not address the most material issues.</a:t>
            </a:r>
          </a:p>
          <a:p>
            <a:pPr>
              <a:spcBef>
                <a:spcPts val="980"/>
              </a:spcBef>
            </a:pPr>
            <a:r>
              <a:rPr lang="en-US" sz="1200" dirty="0">
                <a:solidFill>
                  <a:schemeClr val="tx1"/>
                </a:solidFill>
                <a:latin typeface="+mn-lt"/>
                <a:ea typeface="+mn-ea"/>
              </a:rPr>
              <a:t>From an impact perspective, key questions include how the company contributes to food waste, emissions from transport and refrigeration, packaging waste, and working conditions in its own operations and supply chain. From a financial perspective, the company needs to consider rising energy and fuel costs, potential customer loss if ESG expectations are not met, supplier disruption, reputational risks linked to product origin, and possible future requirements for sustainability-related documentation.</a:t>
            </a:r>
          </a:p>
          <a:p>
            <a:pPr>
              <a:spcBef>
                <a:spcPts val="980"/>
              </a:spcBef>
            </a:pPr>
            <a:r>
              <a:rPr lang="en-US" sz="1200" dirty="0">
                <a:solidFill>
                  <a:schemeClr val="tx1"/>
                </a:solidFill>
                <a:latin typeface="+mn-lt"/>
                <a:ea typeface="+mn-ea"/>
              </a:rPr>
              <a:t>The problem is intensified by limited management capacity. The company cannot create a complex ESG department, but it can establish a practical materiality assessment process that helps it identify the most important ESG topics and define priorities for the next 12 to 24 months.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797551"/>
            <a:ext cx="6248399" cy="542924"/>
          </a:xfrm>
          <a:prstGeom prst="rect">
            <a:avLst/>
          </a:prstGeom>
        </p:spPr>
      </p:pic>
      <p:sp>
        <p:nvSpPr>
          <p:cNvPr id="12" name="object 12"/>
          <p:cNvSpPr txBox="1"/>
          <p:nvPr/>
        </p:nvSpPr>
        <p:spPr>
          <a:xfrm>
            <a:off x="82351" y="5811725"/>
            <a:ext cx="6020435" cy="412934"/>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p:txBody>
      </p:sp>
      <p:sp>
        <p:nvSpPr>
          <p:cNvPr id="13" name="object 13"/>
          <p:cNvSpPr txBox="1"/>
          <p:nvPr/>
        </p:nvSpPr>
        <p:spPr>
          <a:xfrm>
            <a:off x="245563" y="6340475"/>
            <a:ext cx="6815467" cy="4222951"/>
          </a:xfrm>
          <a:prstGeom prst="rect">
            <a:avLst/>
          </a:prstGeom>
        </p:spPr>
        <p:txBody>
          <a:bodyPr vert="horz" wrap="square" lIns="0" tIns="72390" rIns="0" bIns="0" rtlCol="0">
            <a:spAutoFit/>
          </a:bodyPr>
          <a:lstStyle>
            <a:defPPr>
              <a:defRPr kern="0"/>
            </a:defPPr>
            <a:lvl1pPr marL="186690">
              <a:lnSpc>
                <a:spcPct val="100000"/>
              </a:lnSpc>
              <a:spcBef>
                <a:spcPts val="980"/>
              </a:spcBef>
              <a:defRPr sz="1200">
                <a:solidFill>
                  <a:schemeClr val="tx1"/>
                </a:solidFill>
                <a:latin typeface="+mn-lt"/>
                <a:ea typeface="+mn-ea"/>
              </a:defRPr>
            </a:lvl1pPr>
          </a:lstStyle>
          <a:p>
            <a:r>
              <a:rPr lang="en-US" dirty="0"/>
              <a:t>The Value Chain Analysis can be applied to map ESG issues from sourcing and supplier selection through warehousing, refrigeration, delivery, customer use and waste handling. This helps learners see that material ESG issues are not limited to the company’s own premises but extend across upstream and downstream activities.</a:t>
            </a:r>
          </a:p>
          <a:p>
            <a:r>
              <a:rPr lang="en-US" dirty="0"/>
              <a:t>The ESG Impact Assessment Matrix can be used to assess the severity, scale and scope of the company’s impacts. Food waste, transport emissions, refrigeration energy and employee safety would likely receive high relevance scores because they occur regularly and are linked to measurable operational activities.</a:t>
            </a:r>
          </a:p>
          <a:p>
            <a:r>
              <a:rPr lang="en-US" dirty="0"/>
              <a:t>The ESG Materiality Analysis is central to this case. It can help learners position topics such as food waste, packaging, fuel use, supplier traceability, employee safety and energy efficiency on a double materiality matrix. Topics with high impact relevance and high financial relevance should become strategic priorities.</a:t>
            </a:r>
          </a:p>
          <a:p>
            <a:r>
              <a:rPr lang="en-US" dirty="0"/>
              <a:t>The Stakeholder Analysis can be used to distinguish between stakeholders affected by HL Foods’ operations and stakeholders using ESG information. Employees, drivers, suppliers and local communities are affected stakeholders, while customers, banks and public-sector procurement bodies use ESG information for decisions.</a:t>
            </a:r>
          </a:p>
          <a:p>
            <a:r>
              <a:rPr lang="en-US" dirty="0"/>
              <a:t>The Supply Chain Risk Check can help assess supplier-related risks, especially where imported products, insufficient documentation or unclear </a:t>
            </a:r>
            <a:r>
              <a:rPr lang="en-US" dirty="0" err="1"/>
              <a:t>labour</a:t>
            </a:r>
            <a:r>
              <a:rPr lang="en-US" dirty="0"/>
              <a:t> and environmental practices create exposure.</a:t>
            </a:r>
          </a:p>
          <a:p>
            <a:r>
              <a:rPr lang="en-US" dirty="0"/>
              <a:t>The Climate Risk Check for SMEs can be applied to examine both physical risks, such as heatwaves affecting refrigeration and product quality, and transition risks, such as rising fuel prices, customer </a:t>
            </a:r>
            <a:r>
              <a:rPr lang="en-US" dirty="0" err="1"/>
              <a:t>decarbonisation</a:t>
            </a:r>
            <a:r>
              <a:rPr lang="en-US" dirty="0"/>
              <a:t> expectations and possible future logistics restrictions.</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745730" cy="4520468"/>
          </a:xfrm>
          <a:prstGeom prst="rect">
            <a:avLst/>
          </a:prstGeom>
        </p:spPr>
        <p:txBody>
          <a:bodyPr vert="horz" wrap="square" lIns="0" tIns="72390" rIns="0" bIns="0" rtlCol="0">
            <a:spAutoFit/>
          </a:bodyPr>
          <a:lstStyle/>
          <a:p>
            <a:pPr marL="186690">
              <a:lnSpc>
                <a:spcPct val="100000"/>
              </a:lnSpc>
              <a:spcBef>
                <a:spcPts val="980"/>
              </a:spcBef>
            </a:pPr>
            <a:r>
              <a:rPr lang="en-US" sz="1200" dirty="0">
                <a:solidFill>
                  <a:schemeClr val="tx1"/>
                </a:solidFill>
                <a:latin typeface="+mn-lt"/>
                <a:ea typeface="+mn-ea"/>
              </a:rPr>
              <a:t>HL Foods reviews simplified data from the previous year (e.g. Electricity consumption and Diesel used b the fleet). Recorded food spoilage amounted to 41 </a:t>
            </a:r>
            <a:r>
              <a:rPr lang="en-US" sz="1200" dirty="0" err="1">
                <a:solidFill>
                  <a:schemeClr val="tx1"/>
                </a:solidFill>
                <a:latin typeface="+mn-lt"/>
                <a:ea typeface="+mn-ea"/>
              </a:rPr>
              <a:t>tonnes</a:t>
            </a:r>
            <a:r>
              <a:rPr lang="en-US" sz="1200" dirty="0">
                <a:solidFill>
                  <a:schemeClr val="tx1"/>
                </a:solidFill>
                <a:latin typeface="+mn-lt"/>
                <a:ea typeface="+mn-ea"/>
              </a:rPr>
              <a:t>, including damaged packaging, expired stock and temperature-sensitive goods that could no longer be sold. Approximately 62% of packaging waste consisted of cardboard, 24% plastic film and 14% mixed materials. The company currently recycles cardboard but has no clear reduction target for plastic packaging.</a:t>
            </a:r>
          </a:p>
          <a:p>
            <a:pPr marL="186690">
              <a:lnSpc>
                <a:spcPct val="100000"/>
              </a:lnSpc>
              <a:spcBef>
                <a:spcPts val="980"/>
              </a:spcBef>
            </a:pPr>
            <a:r>
              <a:rPr lang="en-US" sz="1200" dirty="0">
                <a:solidFill>
                  <a:schemeClr val="tx1"/>
                </a:solidFill>
                <a:latin typeface="+mn-lt"/>
                <a:ea typeface="+mn-ea"/>
              </a:rPr>
              <a:t>The supplier base includes 76 regular suppliers. Twenty-two are local or regional producers, while the rest are national or EU-based distributors. Only 14 suppliers have provided written information on environmental or social standards. For several imported products, the company cannot fully trace the origin beyond the immediate distributor. Customer feedback shows rising interest in local products, low-waste packaging and evidence of responsible sourcing. Three larger customers have asked whether HL Foods can provide a basic ESG statement within the next year.</a:t>
            </a:r>
          </a:p>
          <a:p>
            <a:pPr marL="186690">
              <a:lnSpc>
                <a:spcPct val="100000"/>
              </a:lnSpc>
              <a:spcBef>
                <a:spcPts val="980"/>
              </a:spcBef>
            </a:pPr>
            <a:r>
              <a:rPr lang="en-US" sz="1200" dirty="0">
                <a:solidFill>
                  <a:schemeClr val="tx1"/>
                </a:solidFill>
                <a:latin typeface="+mn-lt"/>
                <a:ea typeface="+mn-ea"/>
              </a:rPr>
              <a:t>Internal HR data shows that the company employs 50 full time people, including 20 warehouse employees, 10 drivers, 12 sales and customer service staff, and 8 administrative and management staff. Two minor manual-handling accidents and six near-miss incidents were recorded during the year. Employee interviews indicate that staff value job stability but would like better shift planning, more training and clearer communication from management.</a:t>
            </a:r>
          </a:p>
          <a:p>
            <a:pPr marL="186690">
              <a:lnSpc>
                <a:spcPct val="100000"/>
              </a:lnSpc>
              <a:spcBef>
                <a:spcPts val="980"/>
              </a:spcBef>
            </a:pPr>
            <a:r>
              <a:rPr lang="en-US" sz="1200" dirty="0">
                <a:solidFill>
                  <a:schemeClr val="tx1"/>
                </a:solidFill>
                <a:latin typeface="+mn-lt"/>
                <a:ea typeface="+mn-ea"/>
              </a:rPr>
              <a:t>Stakeholder input is collected from owners, managers, warehouse staff, drivers, customers, suppliers, a local waste contractor and the company’s bank. Customers </a:t>
            </a:r>
            <a:r>
              <a:rPr lang="en-US" sz="1200" dirty="0" err="1">
                <a:solidFill>
                  <a:schemeClr val="tx1"/>
                </a:solidFill>
                <a:latin typeface="+mn-lt"/>
                <a:ea typeface="+mn-ea"/>
              </a:rPr>
              <a:t>prioritise</a:t>
            </a:r>
            <a:r>
              <a:rPr lang="en-US" sz="1200" dirty="0">
                <a:solidFill>
                  <a:schemeClr val="tx1"/>
                </a:solidFill>
                <a:latin typeface="+mn-lt"/>
                <a:ea typeface="+mn-ea"/>
              </a:rPr>
              <a:t> product quality, responsible sourcing, packaging reduction and reliable delivery. Employees </a:t>
            </a:r>
            <a:r>
              <a:rPr lang="en-US" sz="1200" dirty="0" err="1">
                <a:solidFill>
                  <a:schemeClr val="tx1"/>
                </a:solidFill>
                <a:latin typeface="+mn-lt"/>
                <a:ea typeface="+mn-ea"/>
              </a:rPr>
              <a:t>prioritise</a:t>
            </a:r>
            <a:r>
              <a:rPr lang="en-US" sz="1200" dirty="0">
                <a:solidFill>
                  <a:schemeClr val="tx1"/>
                </a:solidFill>
                <a:latin typeface="+mn-lt"/>
                <a:ea typeface="+mn-ea"/>
              </a:rPr>
              <a:t> safety, workload, training and fair scheduling. Management </a:t>
            </a:r>
            <a:r>
              <a:rPr lang="en-US" sz="1200" dirty="0" err="1">
                <a:solidFill>
                  <a:schemeClr val="tx1"/>
                </a:solidFill>
                <a:latin typeface="+mn-lt"/>
                <a:ea typeface="+mn-ea"/>
              </a:rPr>
              <a:t>prioritises</a:t>
            </a:r>
            <a:r>
              <a:rPr lang="en-US" sz="1200" dirty="0">
                <a:solidFill>
                  <a:schemeClr val="tx1"/>
                </a:solidFill>
                <a:latin typeface="+mn-lt"/>
                <a:ea typeface="+mn-ea"/>
              </a:rPr>
              <a:t> cost control, customer retention and operational efficiency. The bank asks whether the company understands its exposure to energy costs and climate-related transition risks.</a:t>
            </a:r>
            <a:endParaRPr sz="1200" dirty="0">
              <a:solidFill>
                <a:schemeClr val="tx1"/>
              </a:solidFill>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5129609"/>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
        <p:nvSpPr>
          <p:cNvPr id="8" name="object 13">
            <a:extLst>
              <a:ext uri="{FF2B5EF4-FFF2-40B4-BE49-F238E27FC236}">
                <a16:creationId xmlns:a16="http://schemas.microsoft.com/office/drawing/2014/main" id="{D3186EEA-D244-980D-7357-BB17BF0AC512}"/>
              </a:ext>
            </a:extLst>
          </p:cNvPr>
          <p:cNvSpPr txBox="1"/>
          <p:nvPr/>
        </p:nvSpPr>
        <p:spPr>
          <a:xfrm>
            <a:off x="129187" y="5119696"/>
            <a:ext cx="5477863" cy="4464043"/>
          </a:xfrm>
          <a:prstGeom prst="rect">
            <a:avLst/>
          </a:prstGeom>
        </p:spPr>
        <p:txBody>
          <a:bodyPr vert="horz" wrap="square" lIns="0" tIns="72390" rIns="0" bIns="0" rtlCol="0">
            <a:spAutoFit/>
          </a:bodyPr>
          <a:lstStyle>
            <a:defPPr>
              <a:defRPr kern="0"/>
            </a:defPPr>
            <a:lvl1pPr marL="186690">
              <a:lnSpc>
                <a:spcPct val="100000"/>
              </a:lnSpc>
              <a:spcBef>
                <a:spcPts val="980"/>
              </a:spcBef>
              <a:defRPr sz="1200">
                <a:solidFill>
                  <a:schemeClr val="tx1"/>
                </a:solidFill>
                <a:latin typeface="+mn-lt"/>
                <a:ea typeface="+mn-ea"/>
              </a:defRPr>
            </a:lvl1pPr>
          </a:lstStyle>
          <a:p>
            <a:r>
              <a:rPr lang="en-US" dirty="0"/>
              <a:t>After working on this case, learners will be able to conduct a simplified ESG materiality assessment for a medium-sized SME with a complex value chain. They will be able to identify ESG topics across sourcing, operations, logistics, workforce and customer relationships and </a:t>
            </a:r>
            <a:r>
              <a:rPr lang="en-US" dirty="0" err="1"/>
              <a:t>organise</a:t>
            </a:r>
            <a:r>
              <a:rPr lang="en-US" dirty="0"/>
              <a:t> these topics into a structured longlist.</a:t>
            </a:r>
          </a:p>
          <a:p>
            <a:r>
              <a:rPr lang="en-US" dirty="0"/>
              <a:t>Learners will understand how to apply double materiality in an SME context. They will be able to assess how the company affects the environment and people through food waste, emissions, packaging and working conditions, while also assessing how these topics create financial risks or opportunities for the company through costs, customer requirements, financing and reputation.</a:t>
            </a:r>
          </a:p>
          <a:p>
            <a:r>
              <a:rPr lang="en-US" dirty="0"/>
              <a:t>Learners will develop skills in using qualitative and quantitative evidence for ESG </a:t>
            </a:r>
            <a:r>
              <a:rPr lang="en-US" dirty="0" err="1"/>
              <a:t>prioritisation</a:t>
            </a:r>
            <a:r>
              <a:rPr lang="en-US" dirty="0"/>
              <a:t>. They will work with simplified data on electricity consumption, diesel use, food spoilage, packaging waste, accident records, supplier documentation and customer feedback. They will learn that perfect data is rarely available at the beginning and that SMEs often need to start with pragmatic, transparent assumptions.</a:t>
            </a:r>
          </a:p>
          <a:p>
            <a:r>
              <a:rPr lang="en-US" dirty="0"/>
              <a:t>Learners will also be able to explain why stakeholder engagement is necessary for materiality assessment. They will </a:t>
            </a:r>
            <a:r>
              <a:rPr lang="en-US" dirty="0" err="1"/>
              <a:t>recognise</a:t>
            </a:r>
            <a:r>
              <a:rPr lang="en-US" dirty="0"/>
              <a:t> that owners, employees, customers, suppliers, banks and local stakeholders may </a:t>
            </a:r>
            <a:r>
              <a:rPr lang="en-US" dirty="0" err="1"/>
              <a:t>prioritise</a:t>
            </a:r>
            <a:r>
              <a:rPr lang="en-US" dirty="0"/>
              <a:t> different ESG topics and that a credible materiality process must consider these perspectives without losing strategic focus.</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8013E5-F2DF-4F2E-B722-7B737FD59654}">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2.xml><?xml version="1.0" encoding="utf-8"?>
<ds:datastoreItem xmlns:ds="http://schemas.openxmlformats.org/officeDocument/2006/customXml" ds:itemID="{320843F0-8D2C-48E0-9E5F-455EE3054287}">
  <ds:schemaRefs>
    <ds:schemaRef ds:uri="http://schemas.microsoft.com/sharepoint/v3/contenttype/forms"/>
  </ds:schemaRefs>
</ds:datastoreItem>
</file>

<file path=customXml/itemProps3.xml><?xml version="1.0" encoding="utf-8"?>
<ds:datastoreItem xmlns:ds="http://schemas.openxmlformats.org/officeDocument/2006/customXml" ds:itemID="{921C60DB-EFDF-4537-AF55-BFA84F08D5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2013</Words>
  <Application>Microsoft Office PowerPoint</Application>
  <PresentationFormat>Custom</PresentationFormat>
  <Paragraphs>92</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Case Study Identification</vt:lpstr>
      <vt:lpstr>2. Relevant PEARL Curriculum Module(s)</vt:lpstr>
      <vt:lpstr>PowerPoint Presentation</vt:lpstr>
      <vt:lpstr>6. Data, Evidence, and Inputs</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David Blunck</cp:lastModifiedBy>
  <cp:revision>18</cp:revision>
  <dcterms:created xsi:type="dcterms:W3CDTF">2026-01-18T12:08:26Z</dcterms:created>
  <dcterms:modified xsi:type="dcterms:W3CDTF">2026-09-25T09:17:35Z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