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7" r:id="rId6"/>
    <p:sldId id="263" r:id="rId7"/>
    <p:sldId id="259" r:id="rId8"/>
    <p:sldId id="261" r:id="rId9"/>
    <p:sldId id="264" r:id="rId10"/>
    <p:sldId id="262" r:id="rId11"/>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09-25T09:17:11.19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12"/>
  </p:normalViewPr>
  <p:slideViewPr>
    <p:cSldViewPr>
      <p:cViewPr>
        <p:scale>
          <a:sx n="98" d="100"/>
          <a:sy n="98" d="100"/>
        </p:scale>
        <p:origin x="2468" y="-165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7:11.174" v="2" actId="20577"/>
      <pc:docMkLst>
        <pc:docMk/>
      </pc:docMkLst>
      <pc:sldChg chg="modSp">
        <pc:chgData name="Con Bartels" userId="S::con_momentumconsulting.ie#ext#@uludagedutr.onmicrosoft.com::b39c679a-0751-4854-99b6-bfece60c7cf0" providerId="AD" clId="Web-{00000000-0000-0000-0000-000000000000}" dt="2026-09-25T09:17:05.971" v="1" actId="20577"/>
        <pc:sldMkLst>
          <pc:docMk/>
          <pc:sldMk cId="0" sldId="256"/>
        </pc:sldMkLst>
        <pc:spChg chg="mod">
          <ac:chgData name="Con Bartels" userId="S::con_momentumconsulting.ie#ext#@uludagedutr.onmicrosoft.com::b39c679a-0751-4854-99b6-bfece60c7cf0" providerId="AD" clId="Web-{00000000-0000-0000-0000-000000000000}" dt="2026-09-25T09:17:05.971"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17:11.174" v="2" actId="20577"/>
        <pc:sldMkLst>
          <pc:docMk/>
          <pc:sldMk cId="0" sldId="262"/>
        </pc:sldMkLst>
        <pc:spChg chg="mod">
          <ac:chgData name="Con Bartels" userId="S::con_momentumconsulting.ie#ext#@uludagedutr.onmicrosoft.com::b39c679a-0751-4854-99b6-bfece60c7cf0" providerId="AD" clId="Web-{00000000-0000-0000-0000-000000000000}" dt="2026-09-25T09:17:11.174"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207014"/>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a:t>
            </a:r>
            <a:r>
              <a:rPr lang="pl-PL" sz="4000" b="1" dirty="0">
                <a:solidFill>
                  <a:srgbClr val="FFFFFF"/>
                </a:solidFill>
                <a:latin typeface="+mn-lt"/>
                <a:ea typeface="Al Bayan Plain" charset="-78"/>
                <a:cs typeface="Al Bayan Plain" charset="-78"/>
              </a:rPr>
              <a:t> 3</a:t>
            </a:r>
            <a:r>
              <a:rPr sz="4000" b="1" dirty="0">
                <a:solidFill>
                  <a:srgbClr val="FFFFFF"/>
                </a:solidFill>
                <a:latin typeface="+mn-lt"/>
                <a:ea typeface="Al Bayan Plain" charset="-78"/>
                <a:cs typeface="Al Bayan Plain" charset="-78"/>
              </a:rPr>
              <a:t> </a:t>
            </a:r>
            <a:endParaRPr lang="pl-PL" sz="4000" b="1" dirty="0">
              <a:solidFill>
                <a:srgbClr val="FFFFFF"/>
              </a:solidFill>
              <a:latin typeface="+mn-lt"/>
              <a:ea typeface="Al Bayan Plain" charset="-78"/>
              <a:cs typeface="Al Bayan Plain" charset="-78"/>
            </a:endParaRPr>
          </a:p>
          <a:p>
            <a:pPr marL="12700" marR="5080" lvl="4">
              <a:lnSpc>
                <a:spcPct val="150000"/>
              </a:lnSpc>
              <a:spcBef>
                <a:spcPts val="110"/>
              </a:spcBef>
            </a:pPr>
            <a:endParaRPr sz="32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9276" y="-158348"/>
            <a:ext cx="7553325" cy="10687049"/>
            <a:chOff x="3175" y="0"/>
            <a:chExt cx="7553325" cy="10687049"/>
          </a:xfrm>
        </p:grpSpPr>
        <p:pic>
          <p:nvPicPr>
            <p:cNvPr id="3" name="object 3"/>
            <p:cNvPicPr/>
            <p:nvPr/>
          </p:nvPicPr>
          <p:blipFill>
            <a:blip r:embed="rId2" cstate="print"/>
            <a:stretch>
              <a:fillRect/>
            </a:stretch>
          </p:blipFill>
          <p:spPr>
            <a:xfrm>
              <a:off x="3175"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524042"/>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err="1">
                <a:solidFill>
                  <a:srgbClr val="007771"/>
                </a:solidFill>
                <a:latin typeface="+mn-lt"/>
                <a:cs typeface="Arial"/>
              </a:rPr>
              <a:t>Company</a:t>
            </a:r>
            <a:r>
              <a:rPr lang="tr-TR" sz="1600" b="1" spc="-114" dirty="0">
                <a:solidFill>
                  <a:srgbClr val="007771"/>
                </a:solidFill>
                <a:latin typeface="+mn-lt"/>
                <a:cs typeface="Arial"/>
              </a:rPr>
              <a:t> size (</a:t>
            </a:r>
            <a:r>
              <a:rPr lang="tr-TR" sz="1600" b="1" spc="-114" dirty="0" err="1">
                <a:solidFill>
                  <a:srgbClr val="007771"/>
                </a:solidFill>
                <a:latin typeface="+mn-lt"/>
                <a:cs typeface="Arial"/>
              </a:rPr>
              <a:t>micro</a:t>
            </a:r>
            <a:r>
              <a:rPr lang="tr-TR" sz="1600" b="1" spc="-114" dirty="0">
                <a:solidFill>
                  <a:srgbClr val="007771"/>
                </a:solidFill>
                <a:latin typeface="+mn-lt"/>
                <a:cs typeface="Arial"/>
              </a:rPr>
              <a:t> / </a:t>
            </a:r>
            <a:r>
              <a:rPr lang="tr-TR" sz="1600" b="1" spc="-114" dirty="0" err="1">
                <a:solidFill>
                  <a:srgbClr val="007771"/>
                </a:solidFill>
                <a:latin typeface="+mn-lt"/>
                <a:cs typeface="Arial"/>
              </a:rPr>
              <a:t>small</a:t>
            </a:r>
            <a:r>
              <a:rPr lang="tr-TR" sz="1600" b="1" spc="-114" dirty="0">
                <a:solidFill>
                  <a:srgbClr val="007771"/>
                </a:solidFill>
                <a:latin typeface="+mn-lt"/>
                <a:cs typeface="Arial"/>
              </a:rPr>
              <a:t> / </a:t>
            </a:r>
            <a:r>
              <a:rPr lang="tr-TR" sz="1600" b="1" spc="-114" dirty="0" err="1">
                <a:solidFill>
                  <a:srgbClr val="007771"/>
                </a:solidFill>
                <a:latin typeface="+mn-lt"/>
                <a:cs typeface="Arial"/>
              </a:rPr>
              <a:t>medium</a:t>
            </a:r>
            <a:r>
              <a:rPr lang="tr-TR" sz="1600" b="1" spc="-114" dirty="0">
                <a:solidFill>
                  <a:srgbClr val="007771"/>
                </a:solidFill>
                <a:latin typeface="+mn-lt"/>
                <a:cs typeface="Arial"/>
              </a:rPr>
              <a:t>):</a:t>
            </a:r>
          </a:p>
          <a:p>
            <a:pPr marL="12700">
              <a:lnSpc>
                <a:spcPct val="100000"/>
              </a:lnSpc>
              <a:spcBef>
                <a:spcPts val="100"/>
              </a:spcBef>
            </a:pPr>
            <a:endParaRPr lang="tr-TR" sz="1600" b="1" spc="-114" dirty="0">
              <a:solidFill>
                <a:srgbClr val="007771"/>
              </a:solidFill>
              <a:latin typeface="+mn-lt"/>
              <a:cs typeface="Arial"/>
            </a:endParaRPr>
          </a:p>
          <a:p>
            <a:pPr marL="12700">
              <a:spcBef>
                <a:spcPts val="100"/>
              </a:spcBef>
            </a:pPr>
            <a:r>
              <a:rPr lang="pl-PL" sz="1600" dirty="0"/>
              <a:t>Small (12)</a:t>
            </a: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lnSpc>
                <a:spcPct val="100000"/>
              </a:lnSpc>
            </a:pPr>
            <a:endParaRPr sz="1600" dirty="0">
              <a:latin typeface="+mn-lt"/>
              <a:cs typeface="Arial"/>
            </a:endParaRPr>
          </a:p>
          <a:p>
            <a:pPr>
              <a:lnSpc>
                <a:spcPct val="100000"/>
              </a:lnSpc>
              <a:spcBef>
                <a:spcPts val="25"/>
              </a:spcBef>
            </a:pPr>
            <a:r>
              <a:rPr lang="pl-PL" sz="1600" dirty="0">
                <a:latin typeface="+mn-lt"/>
                <a:cs typeface="Arial"/>
              </a:rPr>
              <a:t>Family-</a:t>
            </a:r>
            <a:r>
              <a:rPr lang="pl-PL" sz="1600" dirty="0" err="1">
                <a:latin typeface="+mn-lt"/>
                <a:cs typeface="Arial"/>
              </a:rPr>
              <a:t>owned</a:t>
            </a: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r>
              <a:rPr lang="pl-PL" sz="1600" dirty="0" err="1">
                <a:cs typeface="Arial"/>
              </a:rPr>
              <a:t>Local</a:t>
            </a:r>
            <a:endParaRPr lang="pl-PL" sz="1600" dirty="0">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
        <p:nvSpPr>
          <p:cNvPr id="7" name="pole tekstowe 6">
            <a:extLst>
              <a:ext uri="{FF2B5EF4-FFF2-40B4-BE49-F238E27FC236}">
                <a16:creationId xmlns:a16="http://schemas.microsoft.com/office/drawing/2014/main" id="{B1F3DAA5-79B2-4EC2-9974-36CB029B3B6A}"/>
              </a:ext>
            </a:extLst>
          </p:cNvPr>
          <p:cNvSpPr txBox="1"/>
          <p:nvPr/>
        </p:nvSpPr>
        <p:spPr>
          <a:xfrm>
            <a:off x="3486861" y="3973608"/>
            <a:ext cx="3124200" cy="738664"/>
          </a:xfrm>
          <a:prstGeom prst="rect">
            <a:avLst/>
          </a:prstGeom>
          <a:noFill/>
        </p:spPr>
        <p:txBody>
          <a:bodyPr wrap="square" rtlCol="0">
            <a:spAutoFit/>
          </a:bodyPr>
          <a:lstStyle/>
          <a:p>
            <a:r>
              <a:rPr lang="en-US" sz="1400" dirty="0"/>
              <a:t>Small Café, Big Questions – ESG Risk and Materiality Analysis in a Danish Café</a:t>
            </a:r>
            <a:endParaRPr lang="pl-PL" sz="1400" dirty="0"/>
          </a:p>
        </p:txBody>
      </p:sp>
      <p:sp>
        <p:nvSpPr>
          <p:cNvPr id="15" name="pole tekstowe 14">
            <a:extLst>
              <a:ext uri="{FF2B5EF4-FFF2-40B4-BE49-F238E27FC236}">
                <a16:creationId xmlns:a16="http://schemas.microsoft.com/office/drawing/2014/main" id="{BAB62538-AF06-1726-2C46-30579ED3B6CB}"/>
              </a:ext>
            </a:extLst>
          </p:cNvPr>
          <p:cNvSpPr txBox="1"/>
          <p:nvPr/>
        </p:nvSpPr>
        <p:spPr>
          <a:xfrm>
            <a:off x="3577515" y="4880377"/>
            <a:ext cx="2838450" cy="369332"/>
          </a:xfrm>
          <a:prstGeom prst="rect">
            <a:avLst/>
          </a:prstGeom>
          <a:noFill/>
        </p:spPr>
        <p:txBody>
          <a:bodyPr wrap="square" rtlCol="0">
            <a:spAutoFit/>
          </a:bodyPr>
          <a:lstStyle/>
          <a:p>
            <a:r>
              <a:rPr lang="pl-PL" dirty="0"/>
              <a:t>EUEI</a:t>
            </a:r>
          </a:p>
        </p:txBody>
      </p:sp>
      <p:sp>
        <p:nvSpPr>
          <p:cNvPr id="16" name="pole tekstowe 15">
            <a:extLst>
              <a:ext uri="{FF2B5EF4-FFF2-40B4-BE49-F238E27FC236}">
                <a16:creationId xmlns:a16="http://schemas.microsoft.com/office/drawing/2014/main" id="{9816BA1D-D17C-285C-0998-D51DEC45359C}"/>
              </a:ext>
            </a:extLst>
          </p:cNvPr>
          <p:cNvSpPr txBox="1"/>
          <p:nvPr/>
        </p:nvSpPr>
        <p:spPr>
          <a:xfrm>
            <a:off x="3559423" y="5443773"/>
            <a:ext cx="2533650" cy="369332"/>
          </a:xfrm>
          <a:prstGeom prst="rect">
            <a:avLst/>
          </a:prstGeom>
          <a:noFill/>
        </p:spPr>
        <p:txBody>
          <a:bodyPr wrap="square" rtlCol="0">
            <a:spAutoFit/>
          </a:bodyPr>
          <a:lstStyle/>
          <a:p>
            <a:r>
              <a:rPr lang="pl-PL" dirty="0" err="1"/>
              <a:t>Denmark</a:t>
            </a:r>
            <a:endParaRPr lang="pl-PL" dirty="0"/>
          </a:p>
        </p:txBody>
      </p:sp>
      <p:sp>
        <p:nvSpPr>
          <p:cNvPr id="17" name="pole tekstowe 16">
            <a:extLst>
              <a:ext uri="{FF2B5EF4-FFF2-40B4-BE49-F238E27FC236}">
                <a16:creationId xmlns:a16="http://schemas.microsoft.com/office/drawing/2014/main" id="{5518EC5A-E043-F7DD-ECC4-73EE076CC787}"/>
              </a:ext>
            </a:extLst>
          </p:cNvPr>
          <p:cNvSpPr txBox="1"/>
          <p:nvPr/>
        </p:nvSpPr>
        <p:spPr>
          <a:xfrm>
            <a:off x="3531947" y="6102320"/>
            <a:ext cx="2686050" cy="369332"/>
          </a:xfrm>
          <a:prstGeom prst="rect">
            <a:avLst/>
          </a:prstGeom>
          <a:noFill/>
        </p:spPr>
        <p:txBody>
          <a:bodyPr wrap="square" rtlCol="0">
            <a:spAutoFit/>
          </a:bodyPr>
          <a:lstStyle/>
          <a:p>
            <a:r>
              <a:rPr lang="en-US" sz="1800" dirty="0"/>
              <a:t>Food &amp; Beverage</a:t>
            </a:r>
            <a:endParaRPr lang="pl-PL" dirty="0"/>
          </a:p>
        </p:txBody>
      </p:sp>
      <p:sp>
        <p:nvSpPr>
          <p:cNvPr id="20" name="pole tekstowe 19">
            <a:extLst>
              <a:ext uri="{FF2B5EF4-FFF2-40B4-BE49-F238E27FC236}">
                <a16:creationId xmlns:a16="http://schemas.microsoft.com/office/drawing/2014/main" id="{8403140F-4C2C-E378-3E1F-0D8F4FDAFD2A}"/>
              </a:ext>
            </a:extLst>
          </p:cNvPr>
          <p:cNvSpPr txBox="1"/>
          <p:nvPr/>
        </p:nvSpPr>
        <p:spPr>
          <a:xfrm>
            <a:off x="3454400" y="6663755"/>
            <a:ext cx="4128229" cy="900246"/>
          </a:xfrm>
          <a:prstGeom prst="rect">
            <a:avLst/>
          </a:prstGeom>
          <a:noFill/>
        </p:spPr>
        <p:txBody>
          <a:bodyPr wrap="square" rtlCol="0">
            <a:spAutoFit/>
          </a:bodyPr>
          <a:lstStyle/>
          <a:p>
            <a:r>
              <a:rPr lang="en-US" sz="1050" dirty="0"/>
              <a:t>A café serving coffee and baked goods, popular among both locals and tourists. The owner wants to operate in a more sustainable way - reducing waste, using eco-friendly and fair-trade products, and improving working conditions for baristas - but is unsure which actions are most important and where to start.</a:t>
            </a:r>
            <a:endParaRPr lang="pl-PL"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510670"/>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US" sz="1200" dirty="0"/>
              <a:t>Lack of a structured approach to identifying ESG risks and no formal materiality assessment - the company does not know which actions are most important for its business and customers.</a:t>
            </a:r>
            <a:endParaRPr lang="tr-TR" sz="12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5326" y="6436534"/>
            <a:ext cx="5965498" cy="2287806"/>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r>
              <a:rPr lang="en-US" sz="1400" dirty="0"/>
              <a:t>Small companies often lack the resources and knowledge to carry out a full risk analysis, but simple prioritization can help them start ESG actions in a practical way.</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133837"/>
            <a:ext cx="6049642" cy="2516073"/>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spcBef>
                <a:spcPts val="100"/>
              </a:spcBef>
            </a:pPr>
            <a:r>
              <a:rPr lang="en-US" sz="1400" dirty="0"/>
              <a:t>• Knowledge: lack of knowledge about ESG risks and materiality</a:t>
            </a:r>
            <a:br>
              <a:rPr lang="en-US" sz="1400" dirty="0"/>
            </a:br>
            <a:r>
              <a:rPr lang="en-US" sz="1400" dirty="0"/>
              <a:t>• Skills: lack of ability to assess which actions have the greatest impact</a:t>
            </a:r>
            <a:br>
              <a:rPr lang="en-US" sz="1400" dirty="0"/>
            </a:br>
            <a:r>
              <a:rPr lang="en-US" sz="1400" dirty="0"/>
              <a:t>• Attitudes: uncertainty and concern that ESG requires significant resources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444259"/>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en-US" sz="1800" dirty="0"/>
              <a:t>Module 3 – ESG Risk Analysis and Materiality Assessment</a:t>
            </a:r>
            <a:endParaRPr sz="1600" dirty="0">
              <a:latin typeface="+mn-lt"/>
              <a:cs typeface="Arial"/>
            </a:endParaRP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185241" cy="6150402"/>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pl-PL" sz="1200" b="0" i="1" dirty="0">
              <a:solidFill>
                <a:schemeClr val="tx1"/>
              </a:solidFill>
              <a:latin typeface="+mn-lt"/>
              <a:cs typeface="Geneva"/>
            </a:endParaRPr>
          </a:p>
          <a:p>
            <a:pPr marL="186690">
              <a:lnSpc>
                <a:spcPct val="100000"/>
              </a:lnSpc>
              <a:spcBef>
                <a:spcPts val="980"/>
              </a:spcBef>
            </a:pPr>
            <a:r>
              <a:rPr lang="en-US" sz="1100" b="0" dirty="0">
                <a:solidFill>
                  <a:schemeClr val="tx1"/>
                </a:solidFill>
                <a:latin typeface="+mn-lt"/>
                <a:cs typeface="Geneva"/>
              </a:rPr>
              <a:t>The SME is a small, family-owned café located in central Copenhagen, employing 12 staff members and operating in the hospitality sector, serving coffee and baked goods to both local residents and tourists. The business model is based on high customer turnover, product freshness, and a strong focus on customer experience, with increasing informal expectations from customers regarding sustainability, including eco-friendly packaging and ethically sourced coffee.</a:t>
            </a:r>
            <a:r>
              <a:rPr lang="pl-PL" sz="1100" b="0" dirty="0">
                <a:solidFill>
                  <a:schemeClr val="tx1"/>
                </a:solidFill>
                <a:latin typeface="+mn-lt"/>
                <a:cs typeface="Geneva"/>
              </a:rPr>
              <a:t> </a:t>
            </a:r>
            <a:r>
              <a:rPr lang="en-US" sz="1100" b="0" dirty="0">
                <a:solidFill>
                  <a:schemeClr val="tx1"/>
                </a:solidFill>
                <a:latin typeface="+mn-lt"/>
                <a:cs typeface="Geneva"/>
              </a:rPr>
              <a:t>At the start of the case, the café has a low ESG maturity level. Sustainability actions are mostly ad hoc and unstructured, without a formal ESG strategy, risk assessment process, or materiality analysis in place. Decisions related to environmental and social issues are reactive rather than planned or data-driven.</a:t>
            </a:r>
            <a:r>
              <a:rPr lang="pl-PL" sz="1100" b="0" dirty="0">
                <a:solidFill>
                  <a:schemeClr val="tx1"/>
                </a:solidFill>
                <a:latin typeface="+mn-lt"/>
                <a:cs typeface="Geneva"/>
              </a:rPr>
              <a:t> </a:t>
            </a:r>
            <a:r>
              <a:rPr lang="en-US" sz="1100" b="0" dirty="0">
                <a:solidFill>
                  <a:schemeClr val="tx1"/>
                </a:solidFill>
                <a:latin typeface="+mn-lt"/>
                <a:cs typeface="Geneva"/>
              </a:rPr>
              <a:t>The café is experiencing growing stakeholder pressure, mainly from customers asking about waste reduction, packaging choices, fair-trade coffee, and working conditions for staff. While there is no direct regulatory pressure specific to ESG reporting at this size, market expectations and reputation risks are becoming increasingly relevant due to its location in a highly competitive urban and tourism-driven environment.</a:t>
            </a:r>
            <a:r>
              <a:rPr lang="pl-PL" sz="1100" b="0" dirty="0">
                <a:solidFill>
                  <a:schemeClr val="tx1"/>
                </a:solidFill>
                <a:latin typeface="+mn-lt"/>
                <a:cs typeface="Geneva"/>
              </a:rPr>
              <a:t> </a:t>
            </a:r>
            <a:r>
              <a:rPr lang="en-US" sz="1100" b="0" dirty="0">
                <a:solidFill>
                  <a:schemeClr val="tx1"/>
                </a:solidFill>
                <a:latin typeface="+mn-lt"/>
                <a:cs typeface="Geneva"/>
              </a:rPr>
              <a:t>Key internal constraints include limited ESG knowledge among staff and management, lack of structured tools for risk assessment, limited time and financial resources typical for a small business, and uncertainty about where to start and which ESG actions should be prioritized.</a:t>
            </a:r>
            <a:endParaRPr lang="tr-TR" sz="1100" b="0"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10010433"/>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400" dirty="0">
              <a:solidFill>
                <a:schemeClr val="tx1"/>
              </a:solidFill>
              <a:latin typeface="+mn-lt"/>
              <a:ea typeface="+mn-ea"/>
              <a:cs typeface="Geneva"/>
            </a:endParaRPr>
          </a:p>
          <a:p>
            <a:r>
              <a:rPr lang="en-US" sz="1100" b="1" dirty="0"/>
              <a:t>Task 1 – Identify and structure ESG risks in café operations</a:t>
            </a:r>
          </a:p>
          <a:p>
            <a:r>
              <a:rPr lang="en-US" sz="1100" dirty="0"/>
              <a:t>Your first task is to identify ESG-related risks that appear in the daily operations of the café.</a:t>
            </a:r>
          </a:p>
          <a:p>
            <a:r>
              <a:rPr lang="en-US" sz="1100" dirty="0"/>
              <a:t>Start by observing all key areas of the business (e.g. purchasing, service, waste management, staff management, communication with customers) and list potential ESG risks that may arise in each of them.</a:t>
            </a:r>
          </a:p>
          <a:p>
            <a:r>
              <a:rPr lang="en-US" sz="1100" dirty="0"/>
              <a:t>Then:</a:t>
            </a:r>
          </a:p>
          <a:p>
            <a:r>
              <a:rPr lang="en-US" sz="1100" dirty="0"/>
              <a:t>assign each risk to one ESG category: Environmental (E), Social (S), or Governance (G) </a:t>
            </a:r>
          </a:p>
          <a:p>
            <a:r>
              <a:rPr lang="en-US" sz="1100" dirty="0"/>
              <a:t>distinguish between: </a:t>
            </a:r>
          </a:p>
          <a:p>
            <a:pPr lvl="1"/>
            <a:r>
              <a:rPr lang="en-US" sz="1100" b="1" dirty="0"/>
              <a:t>operational risks</a:t>
            </a:r>
            <a:r>
              <a:rPr lang="en-US" sz="1100" dirty="0"/>
              <a:t> (short-term, day-to-day issues) </a:t>
            </a:r>
          </a:p>
          <a:p>
            <a:pPr lvl="1"/>
            <a:r>
              <a:rPr lang="en-US" sz="1100" b="1" dirty="0"/>
              <a:t>structural risks</a:t>
            </a:r>
            <a:r>
              <a:rPr lang="en-US" sz="1100" dirty="0"/>
              <a:t> (long-term or systemic issues affecting the business model)</a:t>
            </a:r>
          </a:p>
          <a:p>
            <a:endParaRPr lang="en-US" sz="1200" dirty="0"/>
          </a:p>
          <a:p>
            <a:r>
              <a:rPr lang="en-US" sz="1100" b="1" dirty="0"/>
              <a:t>Task 2 – Materiality assessment from multiple perspectives</a:t>
            </a:r>
          </a:p>
          <a:p>
            <a:r>
              <a:rPr lang="en-US" sz="1100" dirty="0"/>
              <a:t>Based on the identified ESG risks, conduct a simple materiality assessment.</a:t>
            </a:r>
          </a:p>
          <a:p>
            <a:r>
              <a:rPr lang="en-US" sz="1100" dirty="0"/>
              <a:t>Evaluate each risk from two perspectives:</a:t>
            </a:r>
          </a:p>
          <a:p>
            <a:r>
              <a:rPr lang="en-US" sz="1100" b="1" dirty="0"/>
              <a:t>Business perspective</a:t>
            </a:r>
            <a:r>
              <a:rPr lang="en-US" sz="1100" dirty="0"/>
              <a:t> </a:t>
            </a:r>
          </a:p>
          <a:p>
            <a:pPr lvl="1"/>
            <a:r>
              <a:rPr lang="en-US" sz="1100" dirty="0"/>
              <a:t>impact on costs, efficiency, reputation, customer satisfaction, and potential future risks </a:t>
            </a:r>
          </a:p>
          <a:p>
            <a:r>
              <a:rPr lang="en-US" sz="1100" b="1" dirty="0"/>
              <a:t>Stakeholder perspective</a:t>
            </a:r>
            <a:r>
              <a:rPr lang="en-US" sz="1100" dirty="0"/>
              <a:t> </a:t>
            </a:r>
          </a:p>
          <a:p>
            <a:pPr lvl="1"/>
            <a:r>
              <a:rPr lang="en-US" sz="1100" dirty="0"/>
              <a:t>importance for customers, employees, suppliers, and the local community </a:t>
            </a:r>
          </a:p>
          <a:p>
            <a:r>
              <a:rPr lang="en-US" sz="1100" dirty="0"/>
              <a:t>For each selected risk:</a:t>
            </a:r>
          </a:p>
          <a:p>
            <a:r>
              <a:rPr lang="en-US" sz="1100" dirty="0"/>
              <a:t>assign a score from 1 (low) to 5 (high) for both dimensions </a:t>
            </a:r>
          </a:p>
          <a:p>
            <a:r>
              <a:rPr lang="en-US" sz="1100" dirty="0"/>
              <a:t>briefly justify your scoring based on the café context</a:t>
            </a:r>
            <a:endParaRPr lang="pl-PL" sz="1100" dirty="0"/>
          </a:p>
          <a:p>
            <a:r>
              <a:rPr lang="en-US" sz="1100" b="1" dirty="0"/>
              <a:t>Task 3 – </a:t>
            </a:r>
            <a:r>
              <a:rPr lang="en-US" sz="1100" b="1" dirty="0" err="1"/>
              <a:t>Prioritised</a:t>
            </a:r>
            <a:r>
              <a:rPr lang="en-US" sz="1100" b="1" dirty="0"/>
              <a:t> ESG action plan under real-world constraints</a:t>
            </a:r>
          </a:p>
          <a:p>
            <a:r>
              <a:rPr lang="en-US" sz="1100" dirty="0"/>
              <a:t>Based on your materiality assessment, design a realistic ESG action plan for the café.</a:t>
            </a:r>
          </a:p>
          <a:p>
            <a:r>
              <a:rPr lang="en-US" sz="1100" dirty="0"/>
              <a:t>Your plan should take into account the real constraints of a small business:</a:t>
            </a:r>
          </a:p>
          <a:p>
            <a:r>
              <a:rPr lang="en-US" sz="1100" dirty="0"/>
              <a:t>limited financial resources </a:t>
            </a:r>
          </a:p>
          <a:p>
            <a:r>
              <a:rPr lang="en-US" sz="1100" dirty="0"/>
              <a:t>limited staff capacity and time </a:t>
            </a:r>
          </a:p>
          <a:p>
            <a:r>
              <a:rPr lang="en-US" sz="1100" dirty="0"/>
              <a:t>need for simple and easy-to-implement solutions </a:t>
            </a:r>
          </a:p>
          <a:p>
            <a:r>
              <a:rPr lang="en-US" sz="1100" dirty="0"/>
              <a:t>Your task is to propose:</a:t>
            </a:r>
          </a:p>
          <a:p>
            <a:r>
              <a:rPr lang="en-US" sz="1100" b="1" dirty="0"/>
              <a:t>2–3 quick win actions (0–3 months)</a:t>
            </a:r>
            <a:r>
              <a:rPr lang="en-US" sz="1100" dirty="0"/>
              <a:t> that are low-cost, easy to implement, and deliver visible impact </a:t>
            </a:r>
          </a:p>
          <a:p>
            <a:r>
              <a:rPr lang="en-US" sz="1100" b="1" dirty="0"/>
              <a:t>1–2 medium-term actions (3–6 months)</a:t>
            </a:r>
            <a:r>
              <a:rPr lang="en-US" sz="1100" dirty="0"/>
              <a:t> that may require some investment, process change, or staff training</a:t>
            </a:r>
          </a:p>
          <a:p>
            <a:endParaRPr lang="en-US" sz="1100" dirty="0"/>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1436290"/>
          </a:xfrm>
          <a:prstGeom prst="rect">
            <a:avLst/>
          </a:prstGeom>
        </p:spPr>
        <p:txBody>
          <a:bodyPr vert="horz" wrap="square" lIns="0" tIns="58419" rIns="0" bIns="0" rtlCol="0">
            <a:spAutoFit/>
          </a:bodyPr>
          <a:lstStyle/>
          <a:p>
            <a:pPr marL="184150" indent="-171450">
              <a:lnSpc>
                <a:spcPct val="100000"/>
              </a:lnSpc>
              <a:spcBef>
                <a:spcPts val="459"/>
              </a:spcBef>
              <a:buFont typeface="Arial" charset="0"/>
              <a:buChar char="•"/>
              <a:tabLst>
                <a:tab pos="91440" algn="l"/>
              </a:tabLst>
            </a:pPr>
            <a:r>
              <a:rPr sz="1200" i="1" dirty="0">
                <a:latin typeface="+mn-lt"/>
                <a:cs typeface="Geneva"/>
              </a:rPr>
              <a:t>Industry &amp; Competitor Check (M1)</a:t>
            </a:r>
            <a:endParaRPr lang="tr-TR" sz="1200" i="1" dirty="0">
              <a:latin typeface="+mn-lt"/>
              <a:cs typeface="Geneva"/>
            </a:endParaRPr>
          </a:p>
          <a:p>
            <a:pPr marL="184150" indent="-171450">
              <a:lnSpc>
                <a:spcPct val="100000"/>
              </a:lnSpc>
              <a:spcBef>
                <a:spcPts val="459"/>
              </a:spcBef>
              <a:buFont typeface="Arial" charset="0"/>
              <a:buChar char="•"/>
              <a:tabLst>
                <a:tab pos="91440" algn="l"/>
              </a:tabLst>
            </a:pPr>
            <a:r>
              <a:rPr sz="1200" i="1" dirty="0">
                <a:latin typeface="+mn-lt"/>
                <a:cs typeface="Geneva"/>
              </a:rPr>
              <a:t>ESG Team Setup &amp; Responsibilities (M2)</a:t>
            </a:r>
          </a:p>
          <a:p>
            <a:pPr marL="184150" indent="-171450">
              <a:lnSpc>
                <a:spcPct val="100000"/>
              </a:lnSpc>
              <a:spcBef>
                <a:spcPts val="360"/>
              </a:spcBef>
              <a:buFont typeface="Arial" charset="0"/>
              <a:buChar char="•"/>
            </a:pPr>
            <a:r>
              <a:rPr sz="1200" i="1" dirty="0">
                <a:latin typeface="+mn-lt"/>
                <a:cs typeface="Geneva"/>
              </a:rPr>
              <a:t>Stakeholder Analysis (Internal &amp; External) (M2)</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Value Chain Analysis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Impact Assessment Matrix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Materiality Analysis (M3)</a:t>
            </a:r>
            <a:endParaRPr lang="tr-TR" sz="1200" i="1" dirty="0">
              <a:latin typeface="+mn-lt"/>
              <a:cs typeface="Geneva"/>
            </a:endParaRPr>
          </a:p>
        </p:txBody>
      </p:sp>
      <p:sp>
        <p:nvSpPr>
          <p:cNvPr id="14" name="object 14"/>
          <p:cNvSpPr txBox="1"/>
          <p:nvPr/>
        </p:nvSpPr>
        <p:spPr>
          <a:xfrm>
            <a:off x="3459656" y="5238721"/>
            <a:ext cx="3565999" cy="715579"/>
          </a:xfrm>
          <a:prstGeom prst="rect">
            <a:avLst/>
          </a:prstGeom>
        </p:spPr>
        <p:txBody>
          <a:bodyPr vert="horz" wrap="square" lIns="0" tIns="58419" rIns="0" bIns="0" rtlCol="0">
            <a:spAutoFit/>
          </a:bodyPr>
          <a:lstStyle/>
          <a:p>
            <a:pPr marL="184150" indent="-171450">
              <a:lnSpc>
                <a:spcPct val="100000"/>
              </a:lnSpc>
              <a:spcBef>
                <a:spcPts val="360"/>
              </a:spcBef>
              <a:buFont typeface="Arial" charset="0"/>
              <a:buChar char="•"/>
              <a:tabLst>
                <a:tab pos="96520" algn="l"/>
              </a:tabLst>
            </a:pPr>
            <a:r>
              <a:rPr sz="1200" i="1" dirty="0">
                <a:latin typeface="+mn-lt"/>
                <a:cs typeface="Geneva"/>
              </a:rPr>
              <a:t>Onboarding Tool for Internal Decision-Makers(M2)</a:t>
            </a:r>
          </a:p>
          <a:p>
            <a:pPr marL="207644" indent="-171450">
              <a:lnSpc>
                <a:spcPct val="100000"/>
              </a:lnSpc>
              <a:spcBef>
                <a:spcPts val="360"/>
              </a:spcBef>
              <a:buFont typeface="Arial" charset="0"/>
              <a:buChar char="•"/>
              <a:tabLst>
                <a:tab pos="120014" algn="l"/>
              </a:tabLst>
            </a:pPr>
            <a:r>
              <a:rPr sz="1200" i="1" dirty="0">
                <a:latin typeface="+mn-lt"/>
                <a:cs typeface="Geneva"/>
              </a:rPr>
              <a:t>ESG Gap Analysis (M3)</a:t>
            </a:r>
          </a:p>
          <a:p>
            <a:pPr marL="198119" indent="-171450">
              <a:lnSpc>
                <a:spcPct val="100000"/>
              </a:lnSpc>
              <a:spcBef>
                <a:spcPts val="360"/>
              </a:spcBef>
              <a:buFont typeface="Arial" charset="0"/>
              <a:buChar char="•"/>
              <a:tabLst>
                <a:tab pos="110489" algn="l"/>
              </a:tabLst>
            </a:pPr>
            <a:r>
              <a:rPr sz="1200" i="1" dirty="0">
                <a:latin typeface="+mn-lt"/>
                <a:cs typeface="Geneva"/>
              </a:rPr>
              <a:t>ESG Risk-Opportunity Matrix (M3)</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4797467"/>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200" dirty="0">
                <a:solidFill>
                  <a:srgbClr val="404040"/>
                </a:solidFill>
                <a:latin typeface="+mn-lt"/>
                <a:cs typeface="Geneva"/>
              </a:rPr>
              <a:t>Small family-owned café with around 12 employees in central Copenhagen, serving locals and tourists</a:t>
            </a:r>
            <a:endParaRPr lang="pl-PL" sz="1200"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200" dirty="0">
                <a:solidFill>
                  <a:srgbClr val="404040"/>
                </a:solidFill>
                <a:latin typeface="+mn-lt"/>
                <a:cs typeface="Geneva"/>
              </a:rPr>
              <a:t>No formal ESG strategy or structured sustainability management</a:t>
            </a:r>
            <a:endParaRPr lang="pl-PL" sz="1200"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200" dirty="0">
                <a:solidFill>
                  <a:srgbClr val="404040"/>
                </a:solidFill>
                <a:latin typeface="+mn-lt"/>
                <a:cs typeface="Geneva"/>
              </a:rPr>
              <a:t>Some use of single-use packaging and regular food waste, without systematic measurement</a:t>
            </a:r>
            <a:endParaRPr lang="pl-PL" sz="1200"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200" dirty="0">
                <a:solidFill>
                  <a:srgbClr val="404040"/>
                </a:solidFill>
                <a:latin typeface="+mn-lt"/>
                <a:cs typeface="Geneva"/>
              </a:rPr>
              <a:t>Informal staff training and no formal health and safety procedures</a:t>
            </a:r>
            <a:endParaRPr lang="pl-PL" sz="1200"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200" dirty="0">
                <a:solidFill>
                  <a:srgbClr val="404040"/>
                </a:solidFill>
                <a:latin typeface="+mn-lt"/>
                <a:cs typeface="Geneva"/>
              </a:rPr>
              <a:t>Owner-led decision-making with no formal ESG policies or supplier criteria</a:t>
            </a:r>
            <a:endParaRPr lang="pl-PL" sz="1200"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200" dirty="0">
                <a:solidFill>
                  <a:srgbClr val="404040"/>
                </a:solidFill>
                <a:latin typeface="+mn-lt"/>
                <a:cs typeface="Geneva"/>
              </a:rPr>
              <a:t>Growing customer demand for sustainable practices (e.g. packaging, fair-trade coffee)</a:t>
            </a:r>
            <a:endParaRPr lang="pl-PL" sz="1200"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200" dirty="0">
                <a:solidFill>
                  <a:srgbClr val="404040"/>
                </a:solidFill>
                <a:latin typeface="+mn-lt"/>
                <a:cs typeface="Geneva"/>
              </a:rPr>
              <a:t>Increasing market pressure in the hospitality sector, influenced by EU sustainability expectations (e.g. CSRD, VSME)</a:t>
            </a: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a:extLst>
              <a:ext uri="{FF2B5EF4-FFF2-40B4-BE49-F238E27FC236}">
                <a16:creationId xmlns:a16="http://schemas.microsoft.com/office/drawing/2014/main" id="{6DD59385-40FF-1973-1873-B8071CEBA73A}"/>
              </a:ext>
            </a:extLst>
          </p:cNvPr>
          <p:cNvSpPr txBox="1"/>
          <p:nvPr/>
        </p:nvSpPr>
        <p:spPr>
          <a:xfrm>
            <a:off x="273050" y="92075"/>
            <a:ext cx="6934200" cy="6632585"/>
          </a:xfrm>
          <a:prstGeom prst="rect">
            <a:avLst/>
          </a:prstGeom>
          <a:noFill/>
        </p:spPr>
        <p:txBody>
          <a:bodyPr wrap="square" rtlCol="0">
            <a:spAutoFit/>
          </a:bodyPr>
          <a:lstStyle/>
          <a:p>
            <a:pPr algn="just"/>
            <a:r>
              <a:rPr lang="en-US" sz="1200" dirty="0">
                <a:latin typeface="+mn-lt"/>
              </a:rPr>
              <a:t>Task 1 – ESG risk identification and structuring</a:t>
            </a:r>
          </a:p>
          <a:p>
            <a:pPr algn="just"/>
            <a:r>
              <a:rPr lang="en-US" sz="1200" dirty="0">
                <a:latin typeface="+mn-lt"/>
              </a:rPr>
              <a:t>The café’s main ESG risks can be grouped into three areas. Environmental risks include the use of single-use packaging and insufficient management of food waste, which leads to unnecessary environmental impact and potential inefficiencies in operations. Social risks relate mainly to informal staff training, lack of structured onboarding, and absence of formal health and safety procedures, which may affect employee wellbeing and consistency of service. Governance risks include the lack of formal ESG policies, unstructured decision-making, and supplier selection based mainly on cost rather than sustainability criteria.</a:t>
            </a:r>
          </a:p>
          <a:p>
            <a:pPr algn="just"/>
            <a:r>
              <a:rPr lang="en-US" sz="1200" dirty="0">
                <a:latin typeface="+mn-lt"/>
              </a:rPr>
              <a:t>Some risks are clearly visible in daily operations, such as waste generation and packaging use, while others are less visible but important in the long term, such as employee retention, reputational risk, and supplier dependency.</a:t>
            </a:r>
            <a:endParaRPr lang="pl-PL" sz="1200" dirty="0">
              <a:latin typeface="+mn-lt"/>
            </a:endParaRPr>
          </a:p>
          <a:p>
            <a:pPr algn="just"/>
            <a:endParaRPr lang="pl-PL" sz="1200" dirty="0">
              <a:latin typeface="+mn-lt"/>
            </a:endParaRPr>
          </a:p>
          <a:p>
            <a:pPr algn="just"/>
            <a:r>
              <a:rPr lang="en-US" sz="1200" dirty="0">
                <a:latin typeface="+mn-lt"/>
              </a:rPr>
              <a:t>Task 2 – Materiality </a:t>
            </a:r>
            <a:r>
              <a:rPr lang="en-US" sz="1200" dirty="0" err="1">
                <a:latin typeface="+mn-lt"/>
              </a:rPr>
              <a:t>assessmentFrom</a:t>
            </a:r>
            <a:r>
              <a:rPr lang="en-US" sz="1200" dirty="0">
                <a:latin typeface="+mn-lt"/>
              </a:rPr>
              <a:t> a business perspective, the most important risks are those that directly affect operational efficiency, costs, and reputation. These include packaging waste (cost and customer perception), food waste (inefficiency), and employee wellbeing (service quality and staff retention).From a stakeholder perspective, customers place high importance on sustainable packaging and fair-trade sourcing, while employees </a:t>
            </a:r>
            <a:r>
              <a:rPr lang="en-US" sz="1200" dirty="0" err="1">
                <a:latin typeface="+mn-lt"/>
              </a:rPr>
              <a:t>prioritise</a:t>
            </a:r>
            <a:r>
              <a:rPr lang="en-US" sz="1200" dirty="0">
                <a:latin typeface="+mn-lt"/>
              </a:rPr>
              <a:t> clear training, safe working conditions, and structured support. Suppliers influence materiality through the availability of more sustainable product </a:t>
            </a:r>
            <a:r>
              <a:rPr lang="en-US" sz="1200" dirty="0" err="1">
                <a:latin typeface="+mn-lt"/>
              </a:rPr>
              <a:t>options.The</a:t>
            </a:r>
            <a:r>
              <a:rPr lang="en-US" sz="1200" dirty="0">
                <a:latin typeface="+mn-lt"/>
              </a:rPr>
              <a:t> most material ESG issues for the café are therefore: packaging waste, sourcing of coffee (fair-trade expectations), and employee working conditions. These issues combine both high stakeholder expectations and significant business </a:t>
            </a:r>
            <a:r>
              <a:rPr lang="en-US" sz="1200" dirty="0" err="1">
                <a:latin typeface="+mn-lt"/>
              </a:rPr>
              <a:t>relevance.A</a:t>
            </a:r>
            <a:r>
              <a:rPr lang="en-US" sz="1200" dirty="0">
                <a:latin typeface="+mn-lt"/>
              </a:rPr>
              <a:t> key insight is that stakeholder priorities and business priorities are largely aligned in this case, especially around sustainability and employee wellbeing, which supports focused action.</a:t>
            </a:r>
            <a:endParaRPr lang="pl-PL" sz="1200" dirty="0">
              <a:latin typeface="+mn-lt"/>
            </a:endParaRPr>
          </a:p>
          <a:p>
            <a:pPr algn="just"/>
            <a:endParaRPr lang="pl-PL" sz="1200" dirty="0">
              <a:latin typeface="+mn-lt"/>
            </a:endParaRPr>
          </a:p>
          <a:p>
            <a:pPr algn="just"/>
            <a:r>
              <a:rPr lang="en-US" sz="1200" dirty="0">
                <a:latin typeface="+mn-lt"/>
              </a:rPr>
              <a:t>Task 3 – ESG action plan under constraints</a:t>
            </a:r>
            <a:r>
              <a:rPr lang="pl-PL" sz="1200" dirty="0">
                <a:latin typeface="+mn-lt"/>
              </a:rPr>
              <a:t> </a:t>
            </a:r>
            <a:r>
              <a:rPr lang="en-US" sz="1200" dirty="0">
                <a:latin typeface="+mn-lt"/>
              </a:rPr>
              <a:t>Given limited resources, the café should </a:t>
            </a:r>
            <a:r>
              <a:rPr lang="en-US" sz="1200" dirty="0" err="1">
                <a:latin typeface="+mn-lt"/>
              </a:rPr>
              <a:t>prioritise</a:t>
            </a:r>
            <a:r>
              <a:rPr lang="en-US" sz="1200" dirty="0">
                <a:latin typeface="+mn-lt"/>
              </a:rPr>
              <a:t> simple, low-cost, and high-impact actions.</a:t>
            </a:r>
            <a:r>
              <a:rPr lang="pl-PL" sz="1200" dirty="0">
                <a:latin typeface="+mn-lt"/>
              </a:rPr>
              <a:t> </a:t>
            </a:r>
            <a:r>
              <a:rPr lang="en-US" sz="1200" dirty="0">
                <a:latin typeface="+mn-lt"/>
              </a:rPr>
              <a:t>In the short term, quick wins could include reducing single-use packaging by introducing reusable or alternative materials, improving waste separation and introducing basic food waste reduction practices, and clearly communicating existing sustainable choices (e.g. fair-trade coffee) to customers.</a:t>
            </a:r>
            <a:r>
              <a:rPr lang="pl-PL" sz="1200" dirty="0">
                <a:latin typeface="+mn-lt"/>
              </a:rPr>
              <a:t> </a:t>
            </a:r>
            <a:r>
              <a:rPr lang="en-US" sz="1200" dirty="0">
                <a:latin typeface="+mn-lt"/>
              </a:rPr>
              <a:t>In the medium term, the café could implement basic staff training on health, safety, and service standards, and introduce more structured supplier selection criteria that include sustainability considerations alongside cost.</a:t>
            </a:r>
            <a:r>
              <a:rPr lang="pl-PL" sz="1200" dirty="0">
                <a:latin typeface="+mn-lt"/>
              </a:rPr>
              <a:t> </a:t>
            </a:r>
            <a:r>
              <a:rPr lang="en-US" sz="1200" dirty="0">
                <a:latin typeface="+mn-lt"/>
              </a:rPr>
              <a:t>If only one action can be implemented first, the most effective starting point would be reducing single-use packaging, as it has visible environmental impact, is easily communicated to customers, and directly responds to stakeholder expectations.</a:t>
            </a:r>
            <a:r>
              <a:rPr lang="pl-PL" sz="1200" dirty="0">
                <a:latin typeface="+mn-lt"/>
              </a:rPr>
              <a:t> </a:t>
            </a:r>
            <a:r>
              <a:rPr lang="en-US" sz="1200" dirty="0">
                <a:latin typeface="+mn-lt"/>
              </a:rPr>
              <a:t>Overall, the suggested approach focuses on </a:t>
            </a:r>
            <a:r>
              <a:rPr lang="en-US" sz="1200" dirty="0" err="1">
                <a:latin typeface="+mn-lt"/>
              </a:rPr>
              <a:t>prioritisation</a:t>
            </a:r>
            <a:r>
              <a:rPr lang="en-US" sz="1200" dirty="0">
                <a:latin typeface="+mn-lt"/>
              </a:rPr>
              <a:t> rather than doing everything at once, ensuring that ESG actions are realistic, visible, and aligned with both business needs and stakeholder expectations.</a:t>
            </a:r>
            <a:endParaRPr lang="pl-PL" sz="1200" dirty="0">
              <a:latin typeface="+mn-lt"/>
            </a:endParaRPr>
          </a:p>
          <a:p>
            <a:endParaRPr lang="pl-PL" sz="1100" dirty="0"/>
          </a:p>
          <a:p>
            <a:endParaRPr lang="pl-PL" dirty="0"/>
          </a:p>
        </p:txBody>
      </p:sp>
    </p:spTree>
    <p:extLst>
      <p:ext uri="{BB962C8B-B14F-4D97-AF65-F5344CB8AC3E}">
        <p14:creationId xmlns:p14="http://schemas.microsoft.com/office/powerpoint/2010/main" val="3346194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8643392"/>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dirty="0">
              <a:solidFill>
                <a:schemeClr val="tx1"/>
              </a:solidFill>
              <a:latin typeface="+mn-lt"/>
              <a:cs typeface="Arial"/>
            </a:endParaRPr>
          </a:p>
          <a:p>
            <a:pPr marL="12700" marR="5080" algn="just">
              <a:lnSpc>
                <a:spcPct val="125000"/>
              </a:lnSpc>
              <a:spcBef>
                <a:spcPts val="100"/>
              </a:spcBef>
            </a:pPr>
            <a:r>
              <a:rPr lang="pl-PL" sz="1400" dirty="0">
                <a:solidFill>
                  <a:schemeClr val="tx1"/>
                </a:solidFill>
                <a:latin typeface="+mn-lt"/>
                <a:cs typeface="Arial"/>
              </a:rPr>
              <a:t>The </a:t>
            </a:r>
            <a:r>
              <a:rPr lang="pl-PL" sz="1400" dirty="0" err="1">
                <a:solidFill>
                  <a:schemeClr val="tx1"/>
                </a:solidFill>
                <a:latin typeface="+mn-lt"/>
                <a:cs typeface="Arial"/>
              </a:rPr>
              <a:t>main</a:t>
            </a:r>
            <a:r>
              <a:rPr lang="pl-PL" sz="1400" dirty="0">
                <a:solidFill>
                  <a:schemeClr val="tx1"/>
                </a:solidFill>
                <a:latin typeface="+mn-lt"/>
                <a:cs typeface="Arial"/>
              </a:rPr>
              <a:t> </a:t>
            </a:r>
            <a:r>
              <a:rPr lang="pl-PL" sz="1400" dirty="0" err="1">
                <a:solidFill>
                  <a:schemeClr val="tx1"/>
                </a:solidFill>
                <a:latin typeface="+mn-lt"/>
                <a:cs typeface="Arial"/>
              </a:rPr>
              <a:t>areas</a:t>
            </a:r>
            <a:r>
              <a:rPr lang="pl-PL" sz="1400" dirty="0">
                <a:solidFill>
                  <a:schemeClr val="tx1"/>
                </a:solidFill>
                <a:latin typeface="+mn-lt"/>
                <a:cs typeface="Arial"/>
              </a:rPr>
              <a:t> of </a:t>
            </a:r>
            <a:r>
              <a:rPr lang="pl-PL" sz="1400" dirty="0" err="1">
                <a:solidFill>
                  <a:schemeClr val="tx1"/>
                </a:solidFill>
                <a:latin typeface="+mn-lt"/>
                <a:cs typeface="Arial"/>
              </a:rPr>
              <a:t>competence</a:t>
            </a:r>
            <a:r>
              <a:rPr lang="pl-PL" sz="1400" dirty="0">
                <a:solidFill>
                  <a:schemeClr val="tx1"/>
                </a:solidFill>
                <a:latin typeface="+mn-lt"/>
                <a:cs typeface="Arial"/>
              </a:rPr>
              <a:t> </a:t>
            </a:r>
            <a:r>
              <a:rPr lang="pl-PL" sz="1400" dirty="0" err="1">
                <a:solidFill>
                  <a:schemeClr val="tx1"/>
                </a:solidFill>
                <a:latin typeface="+mn-lt"/>
                <a:cs typeface="Arial"/>
              </a:rPr>
              <a:t>that</a:t>
            </a:r>
            <a:r>
              <a:rPr lang="pl-PL" sz="1400" dirty="0">
                <a:solidFill>
                  <a:schemeClr val="tx1"/>
                </a:solidFill>
                <a:latin typeface="+mn-lt"/>
                <a:cs typeface="Arial"/>
              </a:rPr>
              <a:t> </a:t>
            </a:r>
            <a:r>
              <a:rPr lang="pl-PL" sz="1400" dirty="0" err="1">
                <a:solidFill>
                  <a:schemeClr val="tx1"/>
                </a:solidFill>
                <a:latin typeface="+mn-lt"/>
                <a:cs typeface="Arial"/>
              </a:rPr>
              <a:t>learners</a:t>
            </a:r>
            <a:r>
              <a:rPr lang="pl-PL" sz="1400" dirty="0">
                <a:solidFill>
                  <a:schemeClr val="tx1"/>
                </a:solidFill>
                <a:latin typeface="+mn-lt"/>
                <a:cs typeface="Arial"/>
              </a:rPr>
              <a:t> </a:t>
            </a:r>
            <a:r>
              <a:rPr lang="pl-PL" sz="1400" dirty="0" err="1">
                <a:solidFill>
                  <a:schemeClr val="tx1"/>
                </a:solidFill>
                <a:latin typeface="+mn-lt"/>
                <a:cs typeface="Arial"/>
              </a:rPr>
              <a:t>will</a:t>
            </a:r>
            <a:r>
              <a:rPr lang="pl-PL" sz="1400" dirty="0">
                <a:solidFill>
                  <a:schemeClr val="tx1"/>
                </a:solidFill>
                <a:latin typeface="+mn-lt"/>
                <a:cs typeface="Arial"/>
              </a:rPr>
              <a:t> be </a:t>
            </a:r>
            <a:r>
              <a:rPr lang="pl-PL" sz="1400" dirty="0" err="1">
                <a:solidFill>
                  <a:schemeClr val="tx1"/>
                </a:solidFill>
                <a:latin typeface="+mn-lt"/>
                <a:cs typeface="Arial"/>
              </a:rPr>
              <a:t>able</a:t>
            </a:r>
            <a:r>
              <a:rPr lang="pl-PL" sz="1400" dirty="0">
                <a:solidFill>
                  <a:schemeClr val="tx1"/>
                </a:solidFill>
                <a:latin typeface="+mn-lt"/>
                <a:cs typeface="Arial"/>
              </a:rPr>
              <a:t> to </a:t>
            </a:r>
            <a:r>
              <a:rPr lang="pl-PL" sz="1400" dirty="0" err="1">
                <a:solidFill>
                  <a:schemeClr val="tx1"/>
                </a:solidFill>
                <a:latin typeface="+mn-lt"/>
                <a:cs typeface="Arial"/>
              </a:rPr>
              <a:t>develop</a:t>
            </a:r>
            <a:r>
              <a:rPr lang="pl-PL" sz="1400" dirty="0">
                <a:solidFill>
                  <a:schemeClr val="tx1"/>
                </a:solidFill>
                <a:latin typeface="+mn-lt"/>
                <a:cs typeface="Arial"/>
              </a:rPr>
              <a:t> </a:t>
            </a:r>
            <a:r>
              <a:rPr lang="pl-PL" sz="1400" dirty="0" err="1">
                <a:solidFill>
                  <a:schemeClr val="tx1"/>
                </a:solidFill>
                <a:latin typeface="+mn-lt"/>
                <a:cs typeface="Arial"/>
              </a:rPr>
              <a:t>are</a:t>
            </a:r>
            <a:r>
              <a:rPr lang="pl-PL" sz="1400" dirty="0">
                <a:solidFill>
                  <a:schemeClr val="tx1"/>
                </a:solidFill>
                <a:latin typeface="+mn-lt"/>
                <a:cs typeface="Arial"/>
              </a:rPr>
              <a:t> </a:t>
            </a:r>
            <a:r>
              <a:rPr lang="en-AU" sz="1400" dirty="0">
                <a:latin typeface="+mj-lt"/>
              </a:rPr>
              <a:t>Entrepreneurial Competences </a:t>
            </a:r>
            <a:r>
              <a:rPr lang="pl-PL" sz="1400" dirty="0" err="1">
                <a:latin typeface="+mj-lt"/>
              </a:rPr>
              <a:t>such</a:t>
            </a:r>
            <a:r>
              <a:rPr lang="pl-PL" sz="1400" dirty="0">
                <a:latin typeface="+mj-lt"/>
              </a:rPr>
              <a:t> as: s</a:t>
            </a:r>
            <a:r>
              <a:rPr lang="en-AU" sz="1400" dirty="0">
                <a:latin typeface="+mj-lt"/>
              </a:rPr>
              <a:t>potting opportunities </a:t>
            </a:r>
            <a:r>
              <a:rPr lang="pl-PL" sz="1400" dirty="0" err="1">
                <a:latin typeface="+mj-lt"/>
              </a:rPr>
              <a:t>ability</a:t>
            </a:r>
            <a:r>
              <a:rPr lang="pl-PL" sz="1400" dirty="0">
                <a:latin typeface="+mj-lt"/>
              </a:rPr>
              <a:t>, c</a:t>
            </a:r>
            <a:r>
              <a:rPr lang="en-AU" sz="1400" dirty="0" err="1">
                <a:latin typeface="+mj-lt"/>
              </a:rPr>
              <a:t>reativity</a:t>
            </a:r>
            <a:r>
              <a:rPr lang="pl-PL" sz="1400" dirty="0">
                <a:latin typeface="+mj-lt"/>
              </a:rPr>
              <a:t>,</a:t>
            </a:r>
            <a:r>
              <a:rPr lang="en-AU" sz="1400" dirty="0">
                <a:latin typeface="+mj-lt"/>
              </a:rPr>
              <a:t> </a:t>
            </a:r>
            <a:r>
              <a:rPr lang="pl-PL" sz="1400" dirty="0">
                <a:latin typeface="+mj-lt"/>
              </a:rPr>
              <a:t>v</a:t>
            </a:r>
            <a:r>
              <a:rPr lang="en-AU" sz="1400" dirty="0" err="1">
                <a:latin typeface="+mj-lt"/>
              </a:rPr>
              <a:t>ision</a:t>
            </a:r>
            <a:r>
              <a:rPr lang="pl-PL" sz="1400" dirty="0">
                <a:latin typeface="+mj-lt"/>
              </a:rPr>
              <a:t>, v</a:t>
            </a:r>
            <a:r>
              <a:rPr lang="en-AU" sz="1400" dirty="0" err="1">
                <a:latin typeface="+mj-lt"/>
              </a:rPr>
              <a:t>aluing</a:t>
            </a:r>
            <a:r>
              <a:rPr lang="en-AU" sz="1400" dirty="0">
                <a:latin typeface="+mj-lt"/>
              </a:rPr>
              <a:t> ideas</a:t>
            </a:r>
            <a:r>
              <a:rPr lang="pl-PL" sz="1400" dirty="0">
                <a:latin typeface="+mj-lt"/>
              </a:rPr>
              <a:t>, e</a:t>
            </a:r>
            <a:r>
              <a:rPr lang="en-AU" sz="1400" dirty="0" err="1">
                <a:latin typeface="+mj-lt"/>
              </a:rPr>
              <a:t>thical</a:t>
            </a:r>
            <a:r>
              <a:rPr lang="en-AU" sz="1400" dirty="0">
                <a:latin typeface="+mj-lt"/>
              </a:rPr>
              <a:t> and sustainable thinking</a:t>
            </a:r>
            <a:r>
              <a:rPr lang="pl-PL" sz="1400" dirty="0">
                <a:latin typeface="+mj-lt"/>
              </a:rPr>
              <a:t>, s</a:t>
            </a:r>
            <a:r>
              <a:rPr lang="en-AU" sz="1400" dirty="0">
                <a:latin typeface="+mj-lt"/>
              </a:rPr>
              <a:t>elf-awareness and self-efficacy</a:t>
            </a:r>
            <a:r>
              <a:rPr lang="pl-PL" sz="1400" dirty="0">
                <a:latin typeface="+mj-lt"/>
              </a:rPr>
              <a:t>, m</a:t>
            </a:r>
            <a:r>
              <a:rPr lang="en-AU" sz="1400" dirty="0" err="1">
                <a:latin typeface="+mj-lt"/>
              </a:rPr>
              <a:t>otivation</a:t>
            </a:r>
            <a:r>
              <a:rPr lang="en-AU" sz="1400" dirty="0">
                <a:latin typeface="+mj-lt"/>
              </a:rPr>
              <a:t> and perseverance</a:t>
            </a:r>
            <a:r>
              <a:rPr lang="pl-PL" sz="1400" dirty="0">
                <a:latin typeface="+mj-lt"/>
              </a:rPr>
              <a:t>, p</a:t>
            </a:r>
            <a:r>
              <a:rPr lang="en-AU" sz="1400" dirty="0" err="1">
                <a:latin typeface="+mj-lt"/>
              </a:rPr>
              <a:t>lanning</a:t>
            </a:r>
            <a:r>
              <a:rPr lang="en-AU" sz="1400" dirty="0">
                <a:latin typeface="+mj-lt"/>
              </a:rPr>
              <a:t> and management</a:t>
            </a:r>
            <a:r>
              <a:rPr lang="pl-PL" sz="1400" dirty="0">
                <a:latin typeface="+mj-lt"/>
              </a:rPr>
              <a:t>. </a:t>
            </a:r>
            <a:r>
              <a:rPr lang="pl-PL" sz="1400" dirty="0" err="1">
                <a:latin typeface="+mj-lt"/>
              </a:rPr>
              <a:t>Also</a:t>
            </a:r>
            <a:r>
              <a:rPr lang="pl-PL" sz="1400" dirty="0">
                <a:latin typeface="+mj-lt"/>
              </a:rPr>
              <a:t> Green </a:t>
            </a:r>
            <a:r>
              <a:rPr lang="pl-PL" sz="1400" dirty="0" err="1">
                <a:latin typeface="+mj-lt"/>
              </a:rPr>
              <a:t>Competences</a:t>
            </a:r>
            <a:r>
              <a:rPr lang="pl-PL" sz="1400" dirty="0">
                <a:latin typeface="+mj-lt"/>
              </a:rPr>
              <a:t> of the </a:t>
            </a:r>
            <a:r>
              <a:rPr lang="pl-PL" sz="1400" dirty="0" err="1">
                <a:latin typeface="+mj-lt"/>
              </a:rPr>
              <a:t>following</a:t>
            </a:r>
            <a:r>
              <a:rPr lang="pl-PL" sz="1400" dirty="0">
                <a:latin typeface="+mj-lt"/>
              </a:rPr>
              <a:t>  </a:t>
            </a:r>
            <a:r>
              <a:rPr lang="pl-PL" sz="1400" dirty="0" err="1">
                <a:latin typeface="+mj-lt"/>
              </a:rPr>
              <a:t>areas</a:t>
            </a:r>
            <a:r>
              <a:rPr lang="pl-PL" sz="1400" dirty="0">
                <a:latin typeface="+mj-lt"/>
              </a:rPr>
              <a:t>: e</a:t>
            </a:r>
            <a:r>
              <a:rPr lang="en-AU" sz="1400" dirty="0" err="1">
                <a:latin typeface="+mj-lt"/>
              </a:rPr>
              <a:t>mbodying</a:t>
            </a:r>
            <a:r>
              <a:rPr lang="en-AU" sz="1400" dirty="0">
                <a:latin typeface="+mj-lt"/>
              </a:rPr>
              <a:t> sustainability values</a:t>
            </a:r>
            <a:r>
              <a:rPr lang="pl-PL" sz="1400" dirty="0">
                <a:latin typeface="+mj-lt"/>
              </a:rPr>
              <a:t>, e</a:t>
            </a:r>
            <a:r>
              <a:rPr lang="en-AU" sz="1400" dirty="0" err="1">
                <a:latin typeface="+mj-lt"/>
              </a:rPr>
              <a:t>mbracing</a:t>
            </a:r>
            <a:r>
              <a:rPr lang="en-AU" sz="1400" dirty="0">
                <a:latin typeface="+mj-lt"/>
              </a:rPr>
              <a:t> complexity in </a:t>
            </a:r>
            <a:r>
              <a:rPr lang="pl-PL" sz="1400" dirty="0">
                <a:latin typeface="+mj-lt"/>
              </a:rPr>
              <a:t>s</a:t>
            </a:r>
            <a:r>
              <a:rPr lang="en-AU" sz="1400" dirty="0" err="1">
                <a:latin typeface="+mj-lt"/>
              </a:rPr>
              <a:t>ustainability</a:t>
            </a:r>
            <a:r>
              <a:rPr lang="pl-PL" sz="1400" dirty="0">
                <a:latin typeface="+mj-lt"/>
              </a:rPr>
              <a:t>, e</a:t>
            </a:r>
            <a:r>
              <a:rPr lang="en-AU" sz="1400" dirty="0" err="1">
                <a:latin typeface="+mj-lt"/>
              </a:rPr>
              <a:t>nvisioning</a:t>
            </a:r>
            <a:r>
              <a:rPr lang="en-AU" sz="1400" dirty="0">
                <a:latin typeface="+mj-lt"/>
              </a:rPr>
              <a:t> sustainable futures</a:t>
            </a:r>
            <a:r>
              <a:rPr lang="pl-PL" sz="1400" dirty="0">
                <a:latin typeface="+mj-lt"/>
              </a:rPr>
              <a:t>, a</a:t>
            </a:r>
            <a:r>
              <a:rPr lang="en-AU" sz="1400" dirty="0" err="1">
                <a:latin typeface="+mj-lt"/>
              </a:rPr>
              <a:t>cting</a:t>
            </a:r>
            <a:r>
              <a:rPr lang="en-AU" sz="1400" dirty="0">
                <a:latin typeface="+mj-lt"/>
              </a:rPr>
              <a:t> for sustainability </a:t>
            </a:r>
            <a:r>
              <a:rPr lang="pl-PL" sz="1400" dirty="0" err="1">
                <a:latin typeface="+mj-lt"/>
              </a:rPr>
              <a:t>will</a:t>
            </a:r>
            <a:r>
              <a:rPr lang="pl-PL" sz="1400" dirty="0">
                <a:latin typeface="+mj-lt"/>
              </a:rPr>
              <a:t> be </a:t>
            </a:r>
            <a:r>
              <a:rPr lang="pl-PL" sz="1400" dirty="0" err="1">
                <a:latin typeface="+mj-lt"/>
              </a:rPr>
              <a:t>developed</a:t>
            </a:r>
            <a:r>
              <a:rPr lang="pl-PL" sz="1400" dirty="0">
                <a:latin typeface="+mj-lt"/>
              </a:rPr>
              <a:t>.</a:t>
            </a:r>
            <a:r>
              <a:rPr lang="en-AU" sz="1400" dirty="0">
                <a:latin typeface="+mj-lt"/>
              </a:rPr>
              <a:t> </a:t>
            </a:r>
            <a:r>
              <a:rPr lang="en-AU" sz="1400" dirty="0"/>
              <a:t>	</a:t>
            </a:r>
          </a:p>
          <a:p>
            <a:pPr marL="12700" marR="5080">
              <a:lnSpc>
                <a:spcPct val="125000"/>
              </a:lnSpc>
              <a:spcBef>
                <a:spcPts val="100"/>
              </a:spcBef>
            </a:pPr>
            <a:r>
              <a:rPr lang="en-AU" sz="1400" b="1" dirty="0"/>
              <a:t> </a:t>
            </a:r>
            <a:r>
              <a:rPr lang="en-AU" sz="1400" dirty="0"/>
              <a:t>	</a:t>
            </a:r>
          </a:p>
          <a:p>
            <a:pPr marL="12700" marR="5080">
              <a:lnSpc>
                <a:spcPct val="125000"/>
              </a:lnSpc>
              <a:spcBef>
                <a:spcPts val="100"/>
              </a:spcBef>
            </a:pPr>
            <a:r>
              <a:rPr lang="en-AU" sz="1400" b="1" dirty="0"/>
              <a:t> </a:t>
            </a:r>
            <a:r>
              <a:rPr lang="en-AU" sz="1400" dirty="0"/>
              <a:t>	</a:t>
            </a:r>
          </a:p>
          <a:p>
            <a:pPr marL="12700" marR="5080">
              <a:lnSpc>
                <a:spcPct val="125000"/>
              </a:lnSpc>
              <a:spcBef>
                <a:spcPts val="100"/>
              </a:spcBef>
            </a:pPr>
            <a:r>
              <a:rPr lang="en-AU" sz="1400" b="1" dirty="0"/>
              <a:t> </a:t>
            </a:r>
            <a:r>
              <a:rPr lang="en-AU" sz="1400" dirty="0"/>
              <a:t>	</a:t>
            </a:r>
          </a:p>
          <a:p>
            <a:pPr marL="12700" marR="5080">
              <a:lnSpc>
                <a:spcPct val="125000"/>
              </a:lnSpc>
              <a:spcBef>
                <a:spcPts val="100"/>
              </a:spcBef>
            </a:pPr>
            <a:r>
              <a:rPr lang="en-AU" sz="1400" b="1" dirty="0"/>
              <a:t> </a:t>
            </a:r>
            <a:r>
              <a:rPr lang="en-AU" sz="1400" dirty="0"/>
              <a:t>	</a:t>
            </a:r>
          </a:p>
          <a:p>
            <a:pPr marL="12700" marR="5080">
              <a:lnSpc>
                <a:spcPct val="125000"/>
              </a:lnSpc>
              <a:spcBef>
                <a:spcPts val="100"/>
              </a:spcBef>
            </a:pPr>
            <a:r>
              <a:rPr lang="en-AU" sz="1400" dirty="0"/>
              <a:t>	</a:t>
            </a:r>
          </a:p>
          <a:p>
            <a:pPr marL="12700" marR="5080">
              <a:lnSpc>
                <a:spcPct val="125000"/>
              </a:lnSpc>
              <a:spcBef>
                <a:spcPts val="100"/>
              </a:spcBef>
            </a:pPr>
            <a:r>
              <a:rPr lang="en-AU" sz="1400" dirty="0">
                <a:latin typeface="+mj-lt"/>
              </a:rPr>
              <a:t>	</a:t>
            </a:r>
          </a:p>
          <a:p>
            <a:pPr marL="12700" marR="5080">
              <a:lnSpc>
                <a:spcPct val="125000"/>
              </a:lnSpc>
              <a:spcBef>
                <a:spcPts val="100"/>
              </a:spcBef>
            </a:pPr>
            <a:r>
              <a:rPr lang="en-AU" sz="1400" dirty="0"/>
              <a:t>	</a:t>
            </a:r>
          </a:p>
          <a:p>
            <a:pPr marL="12700" marR="5080">
              <a:lnSpc>
                <a:spcPct val="125000"/>
              </a:lnSpc>
              <a:spcBef>
                <a:spcPts val="100"/>
              </a:spcBef>
            </a:pPr>
            <a:endParaRPr lang="tr-TR" sz="1400" dirty="0">
              <a:solidFill>
                <a:schemeClr val="tx1"/>
              </a:solidFill>
              <a:latin typeface="+mj-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8013E5-F2DF-4F2E-B722-7B737FD59654}">
  <ds:schemaRefs>
    <ds:schemaRef ds:uri="http://schemas.microsoft.com/office/2006/documentManagement/types"/>
    <ds:schemaRef ds:uri="http://purl.org/dc/elements/1.1/"/>
    <ds:schemaRef ds:uri="http://purl.org/dc/dcmitype/"/>
    <ds:schemaRef ds:uri="http://schemas.microsoft.com/office/infopath/2007/PartnerControls"/>
    <ds:schemaRef ds:uri="9f396a6c-d077-45c3-abc4-1fb9acdf963f"/>
    <ds:schemaRef ds:uri="http://purl.org/dc/terms/"/>
    <ds:schemaRef ds:uri="http://www.w3.org/XML/1998/namespace"/>
    <ds:schemaRef ds:uri="115cf526-2a6a-4f3d-b77f-9503221a0c52"/>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795897EC-0F50-4844-8B70-A6FD4B65CF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0843F0-8D2C-48E0-9E5F-455EE30542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170</TotalTime>
  <Words>1945</Words>
  <Application>Microsoft Office PowerPoint</Application>
  <PresentationFormat>Custom</PresentationFormat>
  <Paragraphs>195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Case Study Identification</vt:lpstr>
      <vt:lpstr>2. Relevant PEARL Curriculum Module(s)</vt:lpstr>
      <vt:lpstr>PowerPoint Presentation</vt:lpstr>
      <vt:lpstr>6. Data, Evidence, and Inputs</vt:lpstr>
      <vt:lpstr>PowerPoint Presentation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Konto Microsoft</cp:lastModifiedBy>
  <cp:revision>29</cp:revision>
  <dcterms:created xsi:type="dcterms:W3CDTF">2026-01-18T12:08:26Z</dcterms:created>
  <dcterms:modified xsi:type="dcterms:W3CDTF">2026-09-25T09:17:16Z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