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7" r:id="rId6"/>
    <p:sldId id="263" r:id="rId7"/>
    <p:sldId id="266" r:id="rId8"/>
    <p:sldId id="259" r:id="rId9"/>
    <p:sldId id="264" r:id="rId10"/>
    <p:sldId id="261" r:id="rId11"/>
    <p:sldId id="265" r:id="rId12"/>
    <p:sldId id="267" r:id="rId13"/>
    <p:sldId id="268" r:id="rId14"/>
    <p:sldId id="269" r:id="rId15"/>
    <p:sldId id="262" r:id="rId16"/>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25T09:18:03.08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66" d="100"/>
          <a:sy n="66" d="100"/>
        </p:scale>
        <p:origin x="315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8:03.086" v="1" actId="20577"/>
      <pc:docMkLst>
        <pc:docMk/>
      </pc:docMkLst>
      <pc:sldChg chg="modSp">
        <pc:chgData name="Con Bartels" userId="S::con_momentumconsulting.ie#ext#@uludagedutr.onmicrosoft.com::b39c679a-0751-4854-99b6-bfece60c7cf0" providerId="AD" clId="Web-{00000000-0000-0000-0000-000000000000}" dt="2026-09-25T09:17:49.007" v="0" actId="20577"/>
        <pc:sldMkLst>
          <pc:docMk/>
          <pc:sldMk cId="0" sldId="256"/>
        </pc:sldMkLst>
        <pc:spChg chg="mod">
          <ac:chgData name="Con Bartels" userId="S::con_momentumconsulting.ie#ext#@uludagedutr.onmicrosoft.com::b39c679a-0751-4854-99b6-bfece60c7cf0" providerId="AD" clId="Web-{00000000-0000-0000-0000-000000000000}" dt="2026-09-25T09:17:49.007" v="0"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18:03.086" v="1" actId="20577"/>
        <pc:sldMkLst>
          <pc:docMk/>
          <pc:sldMk cId="0" sldId="262"/>
        </pc:sldMkLst>
        <pc:spChg chg="mod">
          <ac:chgData name="Con Bartels" userId="S::con_momentumconsulting.ie#ext#@uludagedutr.onmicrosoft.com::b39c679a-0751-4854-99b6-bfece60c7cf0" providerId="AD" clId="Web-{00000000-0000-0000-0000-000000000000}" dt="2026-09-25T09:18:03.086" v="1"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26499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de-DE" sz="1600" b="1" spc="-114" dirty="0">
                <a:solidFill>
                  <a:srgbClr val="007771"/>
                </a:solidFill>
                <a:latin typeface="+mn-lt"/>
                <a:cs typeface="Arial"/>
              </a:rPr>
              <a:t> medium, 200 </a:t>
            </a:r>
            <a:r>
              <a:rPr lang="de-DE" sz="1600" b="1" spc="-114" dirty="0" err="1">
                <a:solidFill>
                  <a:srgbClr val="007771"/>
                </a:solidFill>
                <a:latin typeface="+mn-lt"/>
                <a:cs typeface="Arial"/>
              </a:rPr>
              <a:t>employies</a:t>
            </a: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de-DE" sz="1600" b="1" spc="-25" dirty="0">
                <a:solidFill>
                  <a:srgbClr val="007771"/>
                </a:solidFill>
                <a:latin typeface="+mn-lt"/>
                <a:cs typeface="Arial"/>
              </a:rPr>
              <a:t> </a:t>
            </a:r>
            <a:r>
              <a:rPr lang="de-DE" sz="1600" b="1" spc="-25" dirty="0" err="1">
                <a:solidFill>
                  <a:srgbClr val="007771"/>
                </a:solidFill>
                <a:latin typeface="+mn-lt"/>
                <a:cs typeface="Arial"/>
              </a:rPr>
              <a:t>family-owned</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de-DE" sz="1600" b="1" spc="-10" dirty="0">
                <a:solidFill>
                  <a:srgbClr val="007771"/>
                </a:solidFill>
                <a:latin typeface="+mn-lt"/>
                <a:cs typeface="Arial"/>
              </a:rPr>
              <a:t> regional and international</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Steinbeis Augsburg Business School</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Manufacturing</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9373136"/>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3972882"/>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r>
              <a:rPr lang="en-US" sz="1400" dirty="0"/>
              <a:t>This case illustrates a typical situation faced by many small and medium-sized industrial companies that increasingly encounter ESG expectations from customers and supply chains. Large construction companies and international clients are requesting more transparency regarding environmental impacts, particularly product-level CO₂ emissions.</a:t>
            </a:r>
          </a:p>
          <a:p>
            <a:r>
              <a:rPr lang="en-US" sz="1400" dirty="0"/>
              <a:t>The company already collects operational data on energy use, water consumption, waste, and safety. However, these data are mainly used for internal operational management and are not yet structured within an ESG framework.</a:t>
            </a:r>
          </a:p>
          <a:p>
            <a:r>
              <a:rPr lang="en-US" sz="1400" dirty="0"/>
              <a:t>The central challenge for the company is therefore to identify which ESG topics are </a:t>
            </a:r>
            <a:r>
              <a:rPr lang="en-US" sz="1400" b="1" dirty="0"/>
              <a:t>most material</a:t>
            </a:r>
            <a:r>
              <a:rPr lang="en-US" sz="1400" dirty="0"/>
              <a:t> for its business and stakeholders. Participants </a:t>
            </a:r>
            <a:r>
              <a:rPr lang="en-US" sz="1400" dirty="0" err="1"/>
              <a:t>analyse</a:t>
            </a:r>
            <a:r>
              <a:rPr lang="en-US" sz="1400" dirty="0"/>
              <a:t> the available information to identify potential </a:t>
            </a:r>
            <a:r>
              <a:rPr lang="en-US" sz="1400" b="1" dirty="0"/>
              <a:t>impacts, risks, and opportunities</a:t>
            </a:r>
            <a:r>
              <a:rPr lang="en-US" sz="1400" dirty="0"/>
              <a:t> and </a:t>
            </a:r>
            <a:r>
              <a:rPr lang="en-US" sz="1400" dirty="0" err="1"/>
              <a:t>prioritise</a:t>
            </a:r>
            <a:r>
              <a:rPr lang="en-US" sz="1400" dirty="0"/>
              <a:t> them through a </a:t>
            </a:r>
            <a:r>
              <a:rPr lang="en-US" sz="1400" b="1" dirty="0"/>
              <a:t>materiality assessment</a:t>
            </a:r>
            <a:r>
              <a:rPr lang="en-US" sz="1400" dirty="0"/>
              <a:t>.</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1989678"/>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r>
              <a:rPr lang="de-DE" sz="1600" b="1" dirty="0">
                <a:latin typeface="+mn-lt"/>
                <a:cs typeface="Arial"/>
              </a:rPr>
              <a:t> 3</a:t>
            </a:r>
            <a:endParaRPr sz="1600" dirty="0">
              <a:latin typeface="+mn-lt"/>
              <a:cs typeface="Arial"/>
            </a:endParaRPr>
          </a:p>
          <a:p>
            <a:pPr>
              <a:lnSpc>
                <a:spcPct val="100000"/>
              </a:lnSpc>
              <a:spcBef>
                <a:spcPts val="1170"/>
              </a:spcBef>
            </a:pPr>
            <a:endParaRPr sz="16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5C9A8-EA98-C0B6-1770-627C47F7BB8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D7ACEF0-E731-DE1E-8B73-5A9048D00381}"/>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82256BE1-7B43-645C-8026-757F02D2190C}"/>
              </a:ext>
            </a:extLst>
          </p:cNvPr>
          <p:cNvGrpSpPr/>
          <p:nvPr/>
        </p:nvGrpSpPr>
        <p:grpSpPr>
          <a:xfrm>
            <a:off x="190331" y="2245"/>
            <a:ext cx="7362821" cy="10684804"/>
            <a:chOff x="190331" y="2245"/>
            <a:chExt cx="7362821" cy="10684804"/>
          </a:xfrm>
        </p:grpSpPr>
        <p:pic>
          <p:nvPicPr>
            <p:cNvPr id="4" name="object 4">
              <a:extLst>
                <a:ext uri="{FF2B5EF4-FFF2-40B4-BE49-F238E27FC236}">
                  <a16:creationId xmlns:a16="http://schemas.microsoft.com/office/drawing/2014/main" id="{072812AE-1F99-4F16-F107-89F7A0427079}"/>
                </a:ext>
              </a:extLst>
            </p:cNvPr>
            <p:cNvPicPr/>
            <p:nvPr/>
          </p:nvPicPr>
          <p:blipFill>
            <a:blip r:embed="rId2" cstate="print"/>
            <a:stretch>
              <a:fillRect/>
            </a:stretch>
          </p:blipFill>
          <p:spPr>
            <a:xfrm>
              <a:off x="190331" y="671931"/>
              <a:ext cx="6705599" cy="10015118"/>
            </a:xfrm>
            <a:prstGeom prst="rect">
              <a:avLst/>
            </a:prstGeom>
          </p:spPr>
        </p:pic>
        <p:pic>
          <p:nvPicPr>
            <p:cNvPr id="5" name="object 5">
              <a:extLst>
                <a:ext uri="{FF2B5EF4-FFF2-40B4-BE49-F238E27FC236}">
                  <a16:creationId xmlns:a16="http://schemas.microsoft.com/office/drawing/2014/main" id="{14D3AA83-5CA3-3AEB-9242-04DE3F756155}"/>
                </a:ext>
              </a:extLst>
            </p:cNvPr>
            <p:cNvPicPr/>
            <p:nvPr/>
          </p:nvPicPr>
          <p:blipFill>
            <a:blip r:embed="rId3" cstate="print"/>
            <a:stretch>
              <a:fillRect/>
            </a:stretch>
          </p:blipFill>
          <p:spPr>
            <a:xfrm>
              <a:off x="5076653" y="2245"/>
              <a:ext cx="2476499" cy="4781549"/>
            </a:xfrm>
            <a:prstGeom prst="rect">
              <a:avLst/>
            </a:prstGeom>
          </p:spPr>
        </p:pic>
      </p:grpSp>
      <p:sp>
        <p:nvSpPr>
          <p:cNvPr id="7" name="object 7">
            <a:extLst>
              <a:ext uri="{FF2B5EF4-FFF2-40B4-BE49-F238E27FC236}">
                <a16:creationId xmlns:a16="http://schemas.microsoft.com/office/drawing/2014/main" id="{E94A7EE9-2434-6DBC-26AB-E28869D693FB}"/>
              </a:ext>
            </a:extLst>
          </p:cNvPr>
          <p:cNvSpPr txBox="1"/>
          <p:nvPr/>
        </p:nvSpPr>
        <p:spPr>
          <a:xfrm>
            <a:off x="7214560" y="9373136"/>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4" name="object 14">
            <a:extLst>
              <a:ext uri="{FF2B5EF4-FFF2-40B4-BE49-F238E27FC236}">
                <a16:creationId xmlns:a16="http://schemas.microsoft.com/office/drawing/2014/main" id="{B4CA4037-4214-D900-5C37-B94307F36AA1}"/>
              </a:ext>
            </a:extLst>
          </p:cNvPr>
          <p:cNvSpPr txBox="1"/>
          <p:nvPr/>
        </p:nvSpPr>
        <p:spPr>
          <a:xfrm>
            <a:off x="349404" y="1180062"/>
            <a:ext cx="5965498" cy="3567643"/>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r>
              <a:rPr lang="en-US" sz="1400" dirty="0"/>
              <a:t>Many SMEs are not directly subject to sustainability reporting requirements, but they are increasingly affected through </a:t>
            </a:r>
            <a:r>
              <a:rPr lang="en-US" sz="1400" b="1" dirty="0"/>
              <a:t>customer expectations, supply chain requirements, and ESG questionnaires</a:t>
            </a:r>
            <a:r>
              <a:rPr lang="en-US" sz="1400" dirty="0"/>
              <a:t>.</a:t>
            </a:r>
          </a:p>
          <a:p>
            <a:r>
              <a:rPr lang="en-US" sz="1400" dirty="0"/>
              <a:t>In sectors such as construction materials and infrastructure supply, climate impacts and resource efficiency are particularly relevant due to the high carbon intensity of materials such as cement and steel.</a:t>
            </a:r>
          </a:p>
          <a:p>
            <a:r>
              <a:rPr lang="en-US" sz="1400" dirty="0"/>
              <a:t>This case reflects a realistic situation in which an SME must translate existing operational data into a structured ESG perspective and </a:t>
            </a:r>
            <a:r>
              <a:rPr lang="en-US" sz="1400" dirty="0" err="1"/>
              <a:t>prioritise</a:t>
            </a:r>
            <a:r>
              <a:rPr lang="en-US" sz="1400" dirty="0"/>
              <a:t> sustainability topics despite limited resources.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a:extLst>
              <a:ext uri="{FF2B5EF4-FFF2-40B4-BE49-F238E27FC236}">
                <a16:creationId xmlns:a16="http://schemas.microsoft.com/office/drawing/2014/main" id="{72CEB982-BC44-9F68-16CB-0BE916C5169B}"/>
              </a:ext>
            </a:extLst>
          </p:cNvPr>
          <p:cNvSpPr txBox="1"/>
          <p:nvPr/>
        </p:nvSpPr>
        <p:spPr>
          <a:xfrm>
            <a:off x="349404" y="4293086"/>
            <a:ext cx="6049642" cy="3998531"/>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r>
              <a:rPr lang="en-US" sz="1400" dirty="0"/>
              <a:t>The case helps participants develop three key competencies:</a:t>
            </a:r>
          </a:p>
          <a:p>
            <a:r>
              <a:rPr lang="en-US" sz="1400" b="1" dirty="0"/>
              <a:t>ESG understanding</a:t>
            </a:r>
            <a:br>
              <a:rPr lang="en-US" sz="1400" dirty="0"/>
            </a:br>
            <a:r>
              <a:rPr lang="en-US" sz="1400" dirty="0"/>
              <a:t>Participants learn how operational topics such as energy use, water consumption, workplace safety, and supply chain management relate to ESG concepts.</a:t>
            </a:r>
          </a:p>
          <a:p>
            <a:r>
              <a:rPr lang="en-US" sz="1400" b="1" dirty="0"/>
              <a:t>Analytical skills</a:t>
            </a:r>
            <a:br>
              <a:rPr lang="en-US" sz="1400" dirty="0"/>
            </a:br>
            <a:r>
              <a:rPr lang="en-US" sz="1400" dirty="0"/>
              <a:t>Participants </a:t>
            </a:r>
            <a:r>
              <a:rPr lang="en-US" sz="1400" dirty="0" err="1"/>
              <a:t>practise</a:t>
            </a:r>
            <a:r>
              <a:rPr lang="en-US" sz="1400" dirty="0"/>
              <a:t> identifying </a:t>
            </a:r>
            <a:r>
              <a:rPr lang="en-US" sz="1400" b="1" dirty="0"/>
              <a:t>impacts, risks, and opportunities</a:t>
            </a:r>
            <a:r>
              <a:rPr lang="en-US" sz="1400" dirty="0"/>
              <a:t> and applying a </a:t>
            </a:r>
            <a:r>
              <a:rPr lang="en-US" sz="1400" b="1" dirty="0"/>
              <a:t>materiality matrix</a:t>
            </a:r>
            <a:r>
              <a:rPr lang="en-US" sz="1400" dirty="0"/>
              <a:t> to </a:t>
            </a:r>
            <a:r>
              <a:rPr lang="en-US" sz="1400" dirty="0" err="1"/>
              <a:t>prioritise</a:t>
            </a:r>
            <a:r>
              <a:rPr lang="en-US" sz="1400" dirty="0"/>
              <a:t> relevant ESG topics.</a:t>
            </a:r>
          </a:p>
          <a:p>
            <a:r>
              <a:rPr lang="en-US" sz="1400" b="1" dirty="0"/>
              <a:t>Strategic perspective</a:t>
            </a:r>
            <a:br>
              <a:rPr lang="en-US" sz="1400" dirty="0"/>
            </a:br>
            <a:r>
              <a:rPr lang="en-US" sz="1400" dirty="0"/>
              <a:t>The exercise demonstrates how ESG issues can influence operational efficiency, customer relationships, and long-term competitiveness.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a:extLst>
              <a:ext uri="{FF2B5EF4-FFF2-40B4-BE49-F238E27FC236}">
                <a16:creationId xmlns:a16="http://schemas.microsoft.com/office/drawing/2014/main" id="{C5FAAD5E-BDE4-E3F9-5D4A-B576739A4057}"/>
              </a:ext>
            </a:extLst>
          </p:cNvPr>
          <p:cNvPicPr/>
          <p:nvPr/>
        </p:nvPicPr>
        <p:blipFill>
          <a:blip r:embed="rId4" cstate="print"/>
          <a:stretch>
            <a:fillRect/>
          </a:stretch>
        </p:blipFill>
        <p:spPr>
          <a:xfrm>
            <a:off x="7183224" y="11989678"/>
            <a:ext cx="184452" cy="9524"/>
          </a:xfrm>
          <a:prstGeom prst="rect">
            <a:avLst/>
          </a:prstGeom>
        </p:spPr>
      </p:pic>
    </p:spTree>
    <p:extLst>
      <p:ext uri="{BB962C8B-B14F-4D97-AF65-F5344CB8AC3E}">
        <p14:creationId xmlns:p14="http://schemas.microsoft.com/office/powerpoint/2010/main" val="3594217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349250" y="583030"/>
            <a:ext cx="5943600" cy="9207649"/>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r>
              <a:rPr lang="en-US" sz="1200" b="0" dirty="0">
                <a:solidFill>
                  <a:schemeClr val="tx1"/>
                </a:solidFill>
                <a:latin typeface="+mj-lt"/>
              </a:rPr>
              <a:t>The</a:t>
            </a:r>
            <a:r>
              <a:rPr lang="en-US" sz="1200" b="0" dirty="0">
                <a:latin typeface="+mj-lt"/>
              </a:rPr>
              <a:t> </a:t>
            </a:r>
            <a:r>
              <a:rPr lang="en-US" sz="1200" b="0" dirty="0">
                <a:solidFill>
                  <a:schemeClr val="tx1"/>
                </a:solidFill>
                <a:latin typeface="+mj-lt"/>
              </a:rPr>
              <a:t>company operates a medium-sized concrete plant specializing in the production of precast concrete components for large-scale construction projects such as infrastructure, commercial buildings, and industrial facilities. Its products are mainly delivered to major international construction companies that increasingly integrate ESG criteria into procurement and supplier evaluation processes. As a result, expectations regarding environmental transparency, particularly related to CO₂ emissions at product level, have risen significantly in recent years.</a:t>
            </a:r>
          </a:p>
          <a:p>
            <a:r>
              <a:rPr lang="en-US" sz="1200" b="0" dirty="0">
                <a:solidFill>
                  <a:schemeClr val="tx1"/>
                </a:solidFill>
                <a:latin typeface="+mj-lt"/>
              </a:rPr>
              <a:t>Concrete production is energy-intensive, and energy costs represent a strategically relevant cost factor for the company. In response, the company has initiated investments in photovoltaic systems and implemented energy-efficiency measures across production processes. These measures are intended to reduce long-term operating costs while contributing to a lower carbon footprint, although full CO₂ transparency at product level remains challenging.</a:t>
            </a:r>
          </a:p>
          <a:p>
            <a:r>
              <a:rPr lang="en-US" sz="1200" b="0" dirty="0">
                <a:solidFill>
                  <a:schemeClr val="tx1"/>
                </a:solidFill>
                <a:latin typeface="+mj-lt"/>
              </a:rPr>
              <a:t>Water consumption plays an important role in the production process, especially for mixing, cooling, and cleaning activities. To address this, the company has introduced a closed-loop water system that allows for the reuse of process water, reducing freshwater withdrawal. While this system improves resource efficiency, it requires ongoing monitoring and maintenance.</a:t>
            </a:r>
          </a:p>
          <a:p>
            <a:r>
              <a:rPr lang="en-US" sz="1200" b="0" dirty="0">
                <a:solidFill>
                  <a:schemeClr val="tx1"/>
                </a:solidFill>
                <a:latin typeface="+mj-lt"/>
              </a:rPr>
              <a:t>The company has also invested in processing concrete waste generated during production and demolition returns. By increasing the share of recycled concrete in selected product lines, it aims to support circularity and reduce material-related emissions. However, recycled content levels vary depending on technical requirements and customer specifications.</a:t>
            </a:r>
          </a:p>
          <a:p>
            <a:r>
              <a:rPr lang="en-US" sz="1200" b="0" dirty="0">
                <a:solidFill>
                  <a:schemeClr val="tx1"/>
                </a:solidFill>
                <a:latin typeface="+mj-lt"/>
              </a:rPr>
              <a:t>Workplace safety is a critical operational issue, particularly in production, storage, and transport activities involving heavy machinery and materials. The workforce includes a notable share of temporary and agency workers, reflecting cyclical demand in the construction sector. These workers often remain with the company for limited periods, which increases the importance of effective onboarding, training, and safety communication.</a:t>
            </a:r>
          </a:p>
          <a:p>
            <a:r>
              <a:rPr lang="en-US" sz="1200" b="0" dirty="0">
                <a:solidFill>
                  <a:schemeClr val="tx1"/>
                </a:solidFill>
                <a:latin typeface="+mj-lt"/>
              </a:rPr>
              <a:t>To date, the company has not implemented a comprehensive or overarching ESG reporting system. However, many relevant operational data points are already collected across departments, including energy use, water consumption, waste volumes, and safety-related indicators. These data are primarily used for internal management purposes and compliance, rather than being integrated into a structured ESG framework or external reporting.</a:t>
            </a:r>
          </a:p>
          <a:p>
            <a:r>
              <a:rPr lang="en-US" sz="1200" b="0" dirty="0">
                <a:solidFill>
                  <a:schemeClr val="tx1"/>
                </a:solidFill>
                <a:latin typeface="+mj-lt"/>
              </a:rPr>
              <a:t>Overall, the company finds itself in a situation where operational efficiency, cost pressure, and rising ESG expectations increasingly intersect, creating the need for a structured and prioritized approach to sustainability-related decision-making.</a:t>
            </a: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6072B-FA96-648B-E196-A46A9F87B35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F596808-E724-F311-709C-4753E17529BC}"/>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D952EAD1-3D94-0D4B-31EA-8C5916F51F7C}"/>
              </a:ext>
            </a:extLst>
          </p:cNvPr>
          <p:cNvGrpSpPr/>
          <p:nvPr/>
        </p:nvGrpSpPr>
        <p:grpSpPr>
          <a:xfrm>
            <a:off x="190331" y="2245"/>
            <a:ext cx="7362821" cy="10684804"/>
            <a:chOff x="190331" y="2245"/>
            <a:chExt cx="7362821" cy="10684804"/>
          </a:xfrm>
        </p:grpSpPr>
        <p:pic>
          <p:nvPicPr>
            <p:cNvPr id="4" name="object 4">
              <a:extLst>
                <a:ext uri="{FF2B5EF4-FFF2-40B4-BE49-F238E27FC236}">
                  <a16:creationId xmlns:a16="http://schemas.microsoft.com/office/drawing/2014/main" id="{A886F5AF-390D-97BA-76D8-88E2B2282D0F}"/>
                </a:ext>
              </a:extLst>
            </p:cNvPr>
            <p:cNvPicPr/>
            <p:nvPr/>
          </p:nvPicPr>
          <p:blipFill>
            <a:blip r:embed="rId2" cstate="print"/>
            <a:stretch>
              <a:fillRect/>
            </a:stretch>
          </p:blipFill>
          <p:spPr>
            <a:xfrm>
              <a:off x="190331" y="671931"/>
              <a:ext cx="6705599" cy="10015118"/>
            </a:xfrm>
            <a:prstGeom prst="rect">
              <a:avLst/>
            </a:prstGeom>
          </p:spPr>
        </p:pic>
        <p:pic>
          <p:nvPicPr>
            <p:cNvPr id="5" name="object 5">
              <a:extLst>
                <a:ext uri="{FF2B5EF4-FFF2-40B4-BE49-F238E27FC236}">
                  <a16:creationId xmlns:a16="http://schemas.microsoft.com/office/drawing/2014/main" id="{C6B68FE2-EF2F-EDF1-AFC5-5C740BCC3CC9}"/>
                </a:ext>
              </a:extLst>
            </p:cNvPr>
            <p:cNvPicPr/>
            <p:nvPr/>
          </p:nvPicPr>
          <p:blipFill>
            <a:blip r:embed="rId3" cstate="print"/>
            <a:stretch>
              <a:fillRect/>
            </a:stretch>
          </p:blipFill>
          <p:spPr>
            <a:xfrm>
              <a:off x="5076653" y="2245"/>
              <a:ext cx="2476499" cy="4781549"/>
            </a:xfrm>
            <a:prstGeom prst="rect">
              <a:avLst/>
            </a:prstGeom>
          </p:spPr>
        </p:pic>
      </p:grpSp>
      <p:sp>
        <p:nvSpPr>
          <p:cNvPr id="7" name="object 7">
            <a:extLst>
              <a:ext uri="{FF2B5EF4-FFF2-40B4-BE49-F238E27FC236}">
                <a16:creationId xmlns:a16="http://schemas.microsoft.com/office/drawing/2014/main" id="{17A32856-D2B8-26BE-0706-008FFB09337B}"/>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pic>
        <p:nvPicPr>
          <p:cNvPr id="17" name="object 17">
            <a:extLst>
              <a:ext uri="{FF2B5EF4-FFF2-40B4-BE49-F238E27FC236}">
                <a16:creationId xmlns:a16="http://schemas.microsoft.com/office/drawing/2014/main" id="{3C7D215E-3780-0677-1377-C9A354AF437D}"/>
              </a:ext>
            </a:extLst>
          </p:cNvPr>
          <p:cNvPicPr/>
          <p:nvPr/>
        </p:nvPicPr>
        <p:blipFill>
          <a:blip r:embed="rId4" cstate="print"/>
          <a:stretch>
            <a:fillRect/>
          </a:stretch>
        </p:blipFill>
        <p:spPr>
          <a:xfrm>
            <a:off x="7183224" y="10278840"/>
            <a:ext cx="184452" cy="9524"/>
          </a:xfrm>
          <a:prstGeom prst="rect">
            <a:avLst/>
          </a:prstGeom>
        </p:spPr>
      </p:pic>
      <p:pic>
        <p:nvPicPr>
          <p:cNvPr id="19" name="object 6">
            <a:extLst>
              <a:ext uri="{FF2B5EF4-FFF2-40B4-BE49-F238E27FC236}">
                <a16:creationId xmlns:a16="http://schemas.microsoft.com/office/drawing/2014/main" id="{CAFD593F-49A3-06C6-C5B6-B3EFFC5DFB2D}"/>
              </a:ext>
            </a:extLst>
          </p:cNvPr>
          <p:cNvPicPr/>
          <p:nvPr/>
        </p:nvPicPr>
        <p:blipFill>
          <a:blip r:embed="rId5" cstate="print"/>
          <a:stretch>
            <a:fillRect/>
          </a:stretch>
        </p:blipFill>
        <p:spPr>
          <a:xfrm>
            <a:off x="8943" y="1176383"/>
            <a:ext cx="5293307" cy="447674"/>
          </a:xfrm>
          <a:prstGeom prst="rect">
            <a:avLst/>
          </a:prstGeom>
        </p:spPr>
      </p:pic>
      <p:sp>
        <p:nvSpPr>
          <p:cNvPr id="20" name="Dikdörtgen 19">
            <a:extLst>
              <a:ext uri="{FF2B5EF4-FFF2-40B4-BE49-F238E27FC236}">
                <a16:creationId xmlns:a16="http://schemas.microsoft.com/office/drawing/2014/main" id="{8496DA48-691E-C050-764F-3E07D7655DE9}"/>
              </a:ext>
            </a:extLst>
          </p:cNvPr>
          <p:cNvSpPr/>
          <p:nvPr/>
        </p:nvSpPr>
        <p:spPr>
          <a:xfrm>
            <a:off x="28162" y="1158875"/>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a:extLst>
              <a:ext uri="{FF2B5EF4-FFF2-40B4-BE49-F238E27FC236}">
                <a16:creationId xmlns:a16="http://schemas.microsoft.com/office/drawing/2014/main" id="{FB61DA49-B6FC-F51D-DE39-2F4916EC3EA3}"/>
              </a:ext>
            </a:extLst>
          </p:cNvPr>
          <p:cNvSpPr/>
          <p:nvPr/>
        </p:nvSpPr>
        <p:spPr>
          <a:xfrm>
            <a:off x="266700" y="1613678"/>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a:extLst>
              <a:ext uri="{FF2B5EF4-FFF2-40B4-BE49-F238E27FC236}">
                <a16:creationId xmlns:a16="http://schemas.microsoft.com/office/drawing/2014/main" id="{02D36C40-4622-0940-4A90-466A1B8E8B7B}"/>
              </a:ext>
            </a:extLst>
          </p:cNvPr>
          <p:cNvSpPr txBox="1"/>
          <p:nvPr/>
        </p:nvSpPr>
        <p:spPr>
          <a:xfrm>
            <a:off x="342730" y="2344255"/>
            <a:ext cx="6400800" cy="5624617"/>
          </a:xfrm>
          <a:prstGeom prst="rect">
            <a:avLst/>
          </a:prstGeom>
        </p:spPr>
        <p:txBody>
          <a:bodyPr vert="horz" wrap="square" lIns="0" tIns="12700" rIns="0" bIns="0" rtlCol="0">
            <a:spAutoFit/>
          </a:bodyPr>
          <a:lstStyle/>
          <a:p>
            <a:r>
              <a:rPr lang="tr-TR" sz="1200" i="1" dirty="0">
                <a:solidFill>
                  <a:schemeClr val="tx1"/>
                </a:solidFill>
                <a:latin typeface="+mj-lt"/>
                <a:ea typeface="+mn-ea"/>
                <a:cs typeface="Geneva"/>
              </a:rPr>
              <a:t>(</a:t>
            </a:r>
            <a:r>
              <a:rPr lang="en-US" sz="1200" b="1" dirty="0">
                <a:latin typeface="+mj-lt"/>
              </a:rPr>
              <a:t>Central issue:</a:t>
            </a:r>
            <a:r>
              <a:rPr lang="en-US" sz="1200" dirty="0">
                <a:latin typeface="+mj-lt"/>
              </a:rPr>
              <a:t> The company must respond to rising ESG requirements from key customers, especially around </a:t>
            </a:r>
            <a:r>
              <a:rPr lang="en-US" sz="1200" b="1" dirty="0">
                <a:latin typeface="+mj-lt"/>
              </a:rPr>
              <a:t>CO₂ reporting</a:t>
            </a:r>
            <a:r>
              <a:rPr lang="en-US" sz="1200" dirty="0">
                <a:latin typeface="+mj-lt"/>
              </a:rPr>
              <a:t>, while ensuring its ESG efforts focus on the most </a:t>
            </a:r>
            <a:r>
              <a:rPr lang="en-US" sz="1200" b="1" dirty="0">
                <a:latin typeface="+mj-lt"/>
              </a:rPr>
              <a:t>material impacts and risks</a:t>
            </a:r>
            <a:r>
              <a:rPr lang="en-US" sz="1200" dirty="0">
                <a:latin typeface="+mj-lt"/>
              </a:rPr>
              <a:t>.</a:t>
            </a:r>
          </a:p>
          <a:p>
            <a:r>
              <a:rPr lang="en-US" sz="1200" b="1" dirty="0">
                <a:latin typeface="+mj-lt"/>
              </a:rPr>
              <a:t>Key tension:</a:t>
            </a:r>
            <a:endParaRPr lang="en-US" sz="1200" dirty="0">
              <a:latin typeface="+mj-lt"/>
            </a:endParaRPr>
          </a:p>
          <a:p>
            <a:pPr marL="171450" indent="-171450">
              <a:buFont typeface="Arial" panose="020B0604020202020204" pitchFamily="34" charset="0"/>
              <a:buChar char="•"/>
            </a:pPr>
            <a:r>
              <a:rPr lang="en-US" sz="1200" dirty="0">
                <a:latin typeface="+mj-lt"/>
              </a:rPr>
              <a:t>Customer demands push for fast CO₂ information</a:t>
            </a:r>
          </a:p>
          <a:p>
            <a:pPr marL="171450" indent="-171450">
              <a:buFont typeface="Arial" panose="020B0604020202020204" pitchFamily="34" charset="0"/>
              <a:buChar char="•"/>
            </a:pPr>
            <a:r>
              <a:rPr lang="en-US" sz="1200" dirty="0">
                <a:latin typeface="+mj-lt"/>
              </a:rPr>
              <a:t>Internal resources are limited</a:t>
            </a:r>
          </a:p>
          <a:p>
            <a:pPr marL="171450" indent="-171450">
              <a:buFont typeface="Arial" panose="020B0604020202020204" pitchFamily="34" charset="0"/>
              <a:buChar char="•"/>
            </a:pPr>
            <a:r>
              <a:rPr lang="en-US" sz="1200" dirty="0">
                <a:latin typeface="+mj-lt"/>
              </a:rPr>
              <a:t>The company needs a structured basis for decisions:</a:t>
            </a:r>
          </a:p>
          <a:p>
            <a:pPr marL="171450" lvl="1" indent="-171450">
              <a:buFont typeface="Arial" panose="020B0604020202020204" pitchFamily="34" charset="0"/>
              <a:buChar char="•"/>
            </a:pPr>
            <a:r>
              <a:rPr lang="en-US" sz="1200" dirty="0">
                <a:latin typeface="+mj-lt"/>
              </a:rPr>
              <a:t>Which ESG topics are material and why?</a:t>
            </a:r>
          </a:p>
          <a:p>
            <a:pPr marL="171450" lvl="1" indent="-171450">
              <a:buFont typeface="Arial" panose="020B0604020202020204" pitchFamily="34" charset="0"/>
              <a:buChar char="•"/>
            </a:pPr>
            <a:r>
              <a:rPr lang="en-US" sz="1200" dirty="0">
                <a:latin typeface="+mj-lt"/>
              </a:rPr>
              <a:t>Which impacts are most significant?</a:t>
            </a:r>
          </a:p>
          <a:p>
            <a:pPr marL="171450" lvl="1" indent="-171450">
              <a:buFont typeface="Arial" panose="020B0604020202020204" pitchFamily="34" charset="0"/>
              <a:buChar char="•"/>
            </a:pPr>
            <a:r>
              <a:rPr lang="en-US" sz="1200" dirty="0">
                <a:latin typeface="+mj-lt"/>
              </a:rPr>
              <a:t>Which risks could affect business continuity, cost, and customer access?</a:t>
            </a: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197484" indent="-171450">
              <a:lnSpc>
                <a:spcPct val="100000"/>
              </a:lnSpc>
              <a:spcBef>
                <a:spcPts val="100"/>
              </a:spcBef>
              <a:buFont typeface="Arial" panose="020B0604020202020204" pitchFamily="34" charset="0"/>
              <a:buChar char="•"/>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sz="1200" dirty="0">
              <a:solidFill>
                <a:schemeClr val="tx1"/>
              </a:solidFill>
              <a:latin typeface="+mj-lt"/>
              <a:ea typeface="+mn-ea"/>
              <a:cs typeface="Geneva"/>
            </a:endParaRPr>
          </a:p>
        </p:txBody>
      </p:sp>
    </p:spTree>
    <p:extLst>
      <p:ext uri="{BB962C8B-B14F-4D97-AF65-F5344CB8AC3E}">
        <p14:creationId xmlns:p14="http://schemas.microsoft.com/office/powerpoint/2010/main" val="1022363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11245386"/>
          </a:xfrm>
          <a:prstGeom prst="rect">
            <a:avLst/>
          </a:prstGeom>
        </p:spPr>
        <p:txBody>
          <a:bodyPr vert="horz" wrap="square" lIns="0" tIns="72390" rIns="0" bIns="0" rtlCol="0">
            <a:spAutoFit/>
          </a:bodyPr>
          <a:lstStyle/>
          <a:p>
            <a:pPr marL="12700">
              <a:lnSpc>
                <a:spcPct val="100000"/>
              </a:lnSpc>
              <a:spcBef>
                <a:spcPts val="570"/>
              </a:spcBef>
            </a:pPr>
            <a:endParaRPr lang="tr-TR" sz="1200" dirty="0">
              <a:latin typeface="+mn-lt"/>
              <a:cs typeface="Arial"/>
            </a:endParaRPr>
          </a:p>
          <a:p>
            <a:r>
              <a:rPr lang="en-US" sz="1200" b="1" dirty="0">
                <a:latin typeface="+mj-lt"/>
              </a:rPr>
              <a:t>Company Profile and Operational Context</a:t>
            </a:r>
          </a:p>
          <a:p>
            <a:pPr marL="171450" indent="-171450">
              <a:buFont typeface="Arial" panose="020B0604020202020204" pitchFamily="34" charset="0"/>
              <a:buChar char="•"/>
            </a:pPr>
            <a:r>
              <a:rPr lang="en-US" sz="1200" dirty="0">
                <a:latin typeface="+mj-lt"/>
              </a:rPr>
              <a:t>Medium-sized precast concrete manufacturer located in Germany</a:t>
            </a:r>
          </a:p>
          <a:p>
            <a:pPr marL="171450" indent="-171450">
              <a:buFont typeface="Arial" panose="020B0604020202020204" pitchFamily="34" charset="0"/>
              <a:buChar char="•"/>
            </a:pPr>
            <a:r>
              <a:rPr lang="en-US" sz="1200" dirty="0">
                <a:latin typeface="+mj-lt"/>
              </a:rPr>
              <a:t>Approx. 140 employees in total</a:t>
            </a:r>
          </a:p>
          <a:p>
            <a:pPr marL="171450" lvl="1" indent="-171450">
              <a:buFont typeface="Arial" panose="020B0604020202020204" pitchFamily="34" charset="0"/>
              <a:buChar char="•"/>
            </a:pPr>
            <a:r>
              <a:rPr lang="en-US" sz="1200" dirty="0">
                <a:latin typeface="+mj-lt"/>
              </a:rPr>
              <a:t>About 25–30 percent agency and temporary workers, mainly in production and logistics</a:t>
            </a:r>
          </a:p>
          <a:p>
            <a:pPr marL="171450" indent="-171450">
              <a:buFont typeface="Arial" panose="020B0604020202020204" pitchFamily="34" charset="0"/>
              <a:buChar char="•"/>
            </a:pPr>
            <a:r>
              <a:rPr lang="en-US" sz="1200" dirty="0">
                <a:latin typeface="+mj-lt"/>
              </a:rPr>
              <a:t>Annual turnover approx. 35–45 million EUR</a:t>
            </a:r>
          </a:p>
          <a:p>
            <a:pPr marL="171450" indent="-171450">
              <a:buFont typeface="Arial" panose="020B0604020202020204" pitchFamily="34" charset="0"/>
              <a:buChar char="•"/>
            </a:pPr>
            <a:r>
              <a:rPr lang="en-US" sz="1200" dirty="0">
                <a:latin typeface="+mj-lt"/>
              </a:rPr>
              <a:t>Production focused on structural and infrastructure-related precast elements</a:t>
            </a:r>
          </a:p>
          <a:p>
            <a:pPr marL="171450" indent="-171450">
              <a:buFont typeface="Arial" panose="020B0604020202020204" pitchFamily="34" charset="0"/>
              <a:buChar char="•"/>
            </a:pPr>
            <a:r>
              <a:rPr lang="en-US" sz="1200" dirty="0">
                <a:latin typeface="+mj-lt"/>
              </a:rPr>
              <a:t>Own concrete mixing facilities and curing halls</a:t>
            </a:r>
          </a:p>
          <a:p>
            <a:pPr marL="171450" indent="-171450">
              <a:buFont typeface="Arial" panose="020B0604020202020204" pitchFamily="34" charset="0"/>
              <a:buChar char="•"/>
            </a:pPr>
            <a:r>
              <a:rPr lang="en-US" sz="1200" dirty="0">
                <a:latin typeface="+mj-lt"/>
              </a:rPr>
              <a:t>Logistics operated with 8 company-owned trucks plus external transport partners</a:t>
            </a:r>
          </a:p>
          <a:p>
            <a:br>
              <a:rPr lang="en-US" sz="1200" dirty="0">
                <a:latin typeface="+mj-lt"/>
              </a:rPr>
            </a:br>
            <a:endParaRPr lang="en-US" sz="1200" b="1" dirty="0">
              <a:latin typeface="+mj-lt"/>
            </a:endParaRPr>
          </a:p>
          <a:p>
            <a:r>
              <a:rPr lang="en-US" sz="1200" b="1" dirty="0">
                <a:latin typeface="+mj-lt"/>
              </a:rPr>
              <a:t>Qualitative Inputs Provided in the Case</a:t>
            </a:r>
          </a:p>
          <a:p>
            <a:r>
              <a:rPr lang="en-US" sz="1200" dirty="0">
                <a:latin typeface="+mj-lt"/>
              </a:rPr>
              <a:t>Customer ESG expectations:</a:t>
            </a:r>
          </a:p>
          <a:p>
            <a:pPr marL="171450" indent="-171450">
              <a:buFont typeface="Arial" panose="020B0604020202020204" pitchFamily="34" charset="0"/>
              <a:buChar char="•"/>
            </a:pPr>
            <a:r>
              <a:rPr lang="en-US" sz="1200" dirty="0">
                <a:latin typeface="+mj-lt"/>
              </a:rPr>
              <a:t>Key customers are large international construction companies</a:t>
            </a:r>
          </a:p>
          <a:p>
            <a:pPr marL="171450" lvl="1" indent="-171450">
              <a:buFont typeface="Arial" panose="020B0604020202020204" pitchFamily="34" charset="0"/>
              <a:buChar char="•"/>
            </a:pPr>
            <a:r>
              <a:rPr lang="en-US" sz="1200" dirty="0">
                <a:latin typeface="+mj-lt"/>
              </a:rPr>
              <a:t>Increasing demand for CO₂ transparency at product level</a:t>
            </a:r>
          </a:p>
          <a:p>
            <a:pPr marL="171450" lvl="1" indent="-171450">
              <a:buFont typeface="Arial" panose="020B0604020202020204" pitchFamily="34" charset="0"/>
              <a:buChar char="•"/>
            </a:pPr>
            <a:r>
              <a:rPr lang="en-US" sz="1200" dirty="0">
                <a:latin typeface="+mj-lt"/>
              </a:rPr>
              <a:t>ESG questionnaires are regularly part of procurement processes</a:t>
            </a:r>
          </a:p>
          <a:p>
            <a:pPr marL="171450" lvl="1" indent="-171450">
              <a:buFont typeface="Arial" panose="020B0604020202020204" pitchFamily="34" charset="0"/>
              <a:buChar char="•"/>
            </a:pPr>
            <a:r>
              <a:rPr lang="en-US" sz="1200" dirty="0">
                <a:latin typeface="+mj-lt"/>
              </a:rPr>
              <a:t>Requests focus mainly on climate data, less on social or governance topics</a:t>
            </a:r>
          </a:p>
          <a:p>
            <a:r>
              <a:rPr lang="en-US" sz="1200" dirty="0">
                <a:latin typeface="+mj-lt"/>
              </a:rPr>
              <a:t>Energy and climate</a:t>
            </a:r>
          </a:p>
          <a:p>
            <a:pPr marL="171450" lvl="1" indent="-171450">
              <a:buFont typeface="Arial" panose="020B0604020202020204" pitchFamily="34" charset="0"/>
              <a:buChar char="•"/>
            </a:pPr>
            <a:r>
              <a:rPr lang="en-US" sz="1200" dirty="0">
                <a:latin typeface="+mj-lt"/>
              </a:rPr>
              <a:t>Energy costs are a strategically relevant cost factor</a:t>
            </a:r>
          </a:p>
          <a:p>
            <a:pPr marL="171450" lvl="1" indent="-171450">
              <a:buFont typeface="Arial" panose="020B0604020202020204" pitchFamily="34" charset="0"/>
              <a:buChar char="•"/>
            </a:pPr>
            <a:r>
              <a:rPr lang="en-US" sz="1200" dirty="0">
                <a:latin typeface="+mj-lt"/>
              </a:rPr>
              <a:t>Climate-related investments have already started</a:t>
            </a:r>
          </a:p>
          <a:p>
            <a:pPr marL="171450" lvl="1" indent="-171450">
              <a:buFont typeface="Arial" panose="020B0604020202020204" pitchFamily="34" charset="0"/>
              <a:buChar char="•"/>
            </a:pPr>
            <a:r>
              <a:rPr lang="en-US" sz="1200" dirty="0">
                <a:latin typeface="+mj-lt"/>
              </a:rPr>
              <a:t>CO₂ data for purchased cement and steel is available via supplier declarations</a:t>
            </a:r>
          </a:p>
          <a:p>
            <a:r>
              <a:rPr lang="en-US" sz="1200" dirty="0">
                <a:latin typeface="+mj-lt"/>
              </a:rPr>
              <a:t>Water</a:t>
            </a:r>
          </a:p>
          <a:p>
            <a:pPr marL="171450" lvl="1" indent="-171450">
              <a:buFont typeface="Arial" panose="020B0604020202020204" pitchFamily="34" charset="0"/>
              <a:buChar char="•"/>
            </a:pPr>
            <a:r>
              <a:rPr lang="en-US" sz="1200" dirty="0">
                <a:latin typeface="+mj-lt"/>
              </a:rPr>
              <a:t>Water use is relevant for mixing, cooling, and cleaning</a:t>
            </a:r>
          </a:p>
          <a:p>
            <a:pPr marL="171450" lvl="1" indent="-171450">
              <a:buFont typeface="Arial" panose="020B0604020202020204" pitchFamily="34" charset="0"/>
              <a:buChar char="•"/>
            </a:pPr>
            <a:r>
              <a:rPr lang="en-US" sz="1200" dirty="0">
                <a:latin typeface="+mj-lt"/>
              </a:rPr>
              <a:t>Closed-loop water system implemented to reduce freshwater withdrawal</a:t>
            </a:r>
          </a:p>
          <a:p>
            <a:r>
              <a:rPr lang="en-US" sz="1200" dirty="0">
                <a:latin typeface="+mj-lt"/>
              </a:rPr>
              <a:t>Circularity</a:t>
            </a:r>
          </a:p>
          <a:p>
            <a:pPr marL="171450" lvl="1" indent="-171450">
              <a:buFont typeface="Arial" panose="020B0604020202020204" pitchFamily="34" charset="0"/>
              <a:buChar char="•"/>
            </a:pPr>
            <a:r>
              <a:rPr lang="en-US" sz="1200" dirty="0">
                <a:latin typeface="+mj-lt"/>
              </a:rPr>
              <a:t>Concrete waste from production and returns is processed on-site</a:t>
            </a:r>
          </a:p>
          <a:p>
            <a:pPr marL="171450" lvl="1" indent="-171450">
              <a:buFont typeface="Arial" panose="020B0604020202020204" pitchFamily="34" charset="0"/>
              <a:buChar char="•"/>
            </a:pPr>
            <a:r>
              <a:rPr lang="en-US" sz="1200" dirty="0">
                <a:latin typeface="+mj-lt"/>
              </a:rPr>
              <a:t>Recycled aggregates are used where technically feasible</a:t>
            </a:r>
          </a:p>
          <a:p>
            <a:r>
              <a:rPr lang="en-US" sz="1200" dirty="0">
                <a:latin typeface="+mj-lt"/>
              </a:rPr>
              <a:t>Occupational safety</a:t>
            </a:r>
          </a:p>
          <a:p>
            <a:pPr marL="171450" lvl="1" indent="-171450">
              <a:buFont typeface="Arial" panose="020B0604020202020204" pitchFamily="34" charset="0"/>
              <a:buChar char="•"/>
            </a:pPr>
            <a:r>
              <a:rPr lang="en-US" sz="1200" dirty="0">
                <a:latin typeface="+mj-lt"/>
              </a:rPr>
              <a:t>Safety is critical in production, transport, and on-site delivery</a:t>
            </a:r>
          </a:p>
          <a:p>
            <a:pPr marL="171450" lvl="1" indent="-171450">
              <a:buFont typeface="Arial" panose="020B0604020202020204" pitchFamily="34" charset="0"/>
              <a:buChar char="•"/>
            </a:pPr>
            <a:r>
              <a:rPr lang="en-US" sz="1200" dirty="0">
                <a:latin typeface="+mj-lt"/>
              </a:rPr>
              <a:t>Particular attention required for short-term and agency workers</a:t>
            </a:r>
          </a:p>
          <a:p>
            <a:br>
              <a:rPr lang="en-US" sz="1200" dirty="0">
                <a:latin typeface="+mj-lt"/>
              </a:rPr>
            </a:br>
            <a:endParaRPr lang="en-US" sz="1200" dirty="0">
              <a:latin typeface="+mj-lt"/>
            </a:endParaRPr>
          </a:p>
          <a:p>
            <a:r>
              <a:rPr lang="en-US" sz="1200" b="1" dirty="0">
                <a:latin typeface="+mj-lt"/>
              </a:rPr>
              <a:t>Quantitative Inputs (Simplified, Realistic Case Data)</a:t>
            </a:r>
          </a:p>
          <a:p>
            <a:r>
              <a:rPr lang="en-US" sz="1200" dirty="0">
                <a:latin typeface="+mj-lt"/>
              </a:rPr>
              <a:t>Energy and climate</a:t>
            </a:r>
          </a:p>
          <a:p>
            <a:pPr marL="171450" lvl="1" indent="-171450">
              <a:buFont typeface="Arial" panose="020B0604020202020204" pitchFamily="34" charset="0"/>
              <a:buChar char="•"/>
            </a:pPr>
            <a:r>
              <a:rPr lang="en-US" sz="1200" dirty="0">
                <a:latin typeface="+mj-lt"/>
              </a:rPr>
              <a:t>Annual electricity consumption: approx. 4.2 GWh</a:t>
            </a:r>
          </a:p>
          <a:p>
            <a:pPr marL="171450" lvl="1" indent="-171450">
              <a:buFont typeface="Arial" panose="020B0604020202020204" pitchFamily="34" charset="0"/>
              <a:buChar char="•"/>
            </a:pPr>
            <a:r>
              <a:rPr lang="en-US" sz="1200" dirty="0">
                <a:latin typeface="+mj-lt"/>
              </a:rPr>
              <a:t>Energy costs account for approx. 9–11 percent of total operating costs</a:t>
            </a:r>
          </a:p>
          <a:p>
            <a:pPr marL="171450" lvl="1" indent="-171450">
              <a:buFont typeface="Arial" panose="020B0604020202020204" pitchFamily="34" charset="0"/>
              <a:buChar char="•"/>
            </a:pPr>
            <a:r>
              <a:rPr lang="en-US" sz="1200" dirty="0">
                <a:latin typeface="+mj-lt"/>
              </a:rPr>
              <a:t>Photovoltaic systems cover approx. 35–40 percent of annual electricity demand</a:t>
            </a:r>
          </a:p>
          <a:p>
            <a:pPr marL="171450" lvl="1" indent="-171450">
              <a:buFont typeface="Arial" panose="020B0604020202020204" pitchFamily="34" charset="0"/>
              <a:buChar char="•"/>
            </a:pPr>
            <a:r>
              <a:rPr lang="en-US" sz="1200" dirty="0">
                <a:latin typeface="+mj-lt"/>
              </a:rPr>
              <a:t>Remaining electricity sourced from the grid</a:t>
            </a:r>
          </a:p>
          <a:p>
            <a:pPr marL="171450" lvl="1" indent="-171450">
              <a:buFont typeface="Arial" panose="020B0604020202020204" pitchFamily="34" charset="0"/>
              <a:buChar char="•"/>
            </a:pPr>
            <a:r>
              <a:rPr lang="en-US" sz="1200" dirty="0">
                <a:latin typeface="+mj-lt"/>
              </a:rPr>
              <a:t>Cement and reinforcing steel are the most CO₂-intensive purchased materials</a:t>
            </a:r>
          </a:p>
          <a:p>
            <a:pPr marL="171450" lvl="1" indent="-171450">
              <a:buFont typeface="Arial" panose="020B0604020202020204" pitchFamily="34" charset="0"/>
              <a:buChar char="•"/>
            </a:pPr>
            <a:r>
              <a:rPr lang="en-US" sz="1200" dirty="0">
                <a:latin typeface="+mj-lt"/>
              </a:rPr>
              <a:t>CO₂ intensity data for cement and steel is available from German suppliers</a:t>
            </a:r>
          </a:p>
          <a:p>
            <a:pPr marL="171450" lvl="1" indent="-171450">
              <a:buFont typeface="Arial" panose="020B0604020202020204" pitchFamily="34" charset="0"/>
              <a:buChar char="•"/>
            </a:pPr>
            <a:endParaRPr lang="en-US" sz="1200" dirty="0">
              <a:latin typeface="+mj-lt"/>
            </a:endParaRPr>
          </a:p>
          <a:p>
            <a:r>
              <a:rPr lang="en-US" sz="1200" dirty="0">
                <a:latin typeface="+mj-lt"/>
              </a:rPr>
              <a:t>Water</a:t>
            </a:r>
          </a:p>
          <a:p>
            <a:pPr marL="171450" lvl="1" indent="-171450">
              <a:buFont typeface="Arial" panose="020B0604020202020204" pitchFamily="34" charset="0"/>
              <a:buChar char="•"/>
            </a:pPr>
            <a:r>
              <a:rPr lang="en-US" sz="1200" dirty="0">
                <a:latin typeface="+mj-lt"/>
              </a:rPr>
              <a:t>Annual water withdrawal: approx. 55,000–65,000 m³</a:t>
            </a:r>
          </a:p>
          <a:p>
            <a:pPr marL="171450" lvl="1" indent="-171450">
              <a:buFont typeface="Arial" panose="020B0604020202020204" pitchFamily="34" charset="0"/>
              <a:buChar char="•"/>
            </a:pPr>
            <a:r>
              <a:rPr lang="en-US" sz="1200" dirty="0">
                <a:latin typeface="+mj-lt"/>
              </a:rPr>
              <a:t>Water recirculation rate via closed-loop system: approx. 70–75 percent</a:t>
            </a:r>
          </a:p>
          <a:p>
            <a:r>
              <a:rPr lang="en-US" sz="1200" dirty="0">
                <a:latin typeface="+mj-lt"/>
              </a:rPr>
              <a:t>Materials and circularity</a:t>
            </a:r>
          </a:p>
          <a:p>
            <a:pPr marL="171450" lvl="1" indent="-171450">
              <a:buFont typeface="Arial" panose="020B0604020202020204" pitchFamily="34" charset="0"/>
              <a:buChar char="•"/>
            </a:pPr>
            <a:r>
              <a:rPr lang="en-US" sz="1200" dirty="0">
                <a:latin typeface="+mj-lt"/>
              </a:rPr>
              <a:t>Recycled concrete share in selected product lines: approx. 20–30 percent</a:t>
            </a:r>
          </a:p>
          <a:p>
            <a:endParaRPr lang="en-US" sz="1200" dirty="0">
              <a:latin typeface="+mj-lt"/>
            </a:endParaRPr>
          </a:p>
          <a:p>
            <a:r>
              <a:rPr lang="en-US" sz="1200" dirty="0">
                <a:latin typeface="+mj-lt"/>
              </a:rPr>
              <a:t>Occupational safety</a:t>
            </a:r>
          </a:p>
          <a:p>
            <a:pPr marL="171450" lvl="1" indent="-171450">
              <a:buFont typeface="Arial" panose="020B0604020202020204" pitchFamily="34" charset="0"/>
              <a:buChar char="•"/>
            </a:pPr>
            <a:r>
              <a:rPr lang="en-US" sz="1200" dirty="0">
                <a:latin typeface="+mj-lt"/>
              </a:rPr>
              <a:t>Recordable safety incidents:</a:t>
            </a:r>
          </a:p>
          <a:p>
            <a:pPr marL="171450" lvl="2" indent="-171450">
              <a:buFont typeface="Arial" panose="020B0604020202020204" pitchFamily="34" charset="0"/>
              <a:buChar char="•"/>
            </a:pPr>
            <a:r>
              <a:rPr lang="en-US" sz="1200" dirty="0">
                <a:latin typeface="+mj-lt"/>
              </a:rPr>
              <a:t>Overall trend: slightly decreasing over the last three years</a:t>
            </a:r>
          </a:p>
          <a:p>
            <a:pPr marL="171450" lvl="2" indent="-171450">
              <a:buFont typeface="Arial" panose="020B0604020202020204" pitchFamily="34" charset="0"/>
              <a:buChar char="•"/>
            </a:pPr>
            <a:r>
              <a:rPr lang="en-US" sz="1200" dirty="0">
                <a:latin typeface="+mj-lt"/>
              </a:rPr>
              <a:t>Higher incident risk in logistics and loading activities</a:t>
            </a:r>
          </a:p>
          <a:p>
            <a:pPr marL="171450" lvl="1" indent="-171450">
              <a:buFont typeface="Arial" panose="020B0604020202020204" pitchFamily="34" charset="0"/>
              <a:buChar char="•"/>
            </a:pPr>
            <a:r>
              <a:rPr lang="en-US" sz="1200" dirty="0">
                <a:latin typeface="+mj-lt"/>
              </a:rPr>
              <a:t>Regular safety briefings exist, but onboarding quality varies for temporary workers</a:t>
            </a: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54F393-1A4C-7B76-BC27-CA2A22ADB2B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EAB870C-E7A8-25F7-834C-93D1FE7C2651}"/>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CF2AA4EF-84D4-78CA-F526-85CFAADBC7F8}"/>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6E26F467-0BFA-9675-6CA9-9F737F8A347B}"/>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19ECAF97-6B06-EB6F-34E7-EABA88DE447E}"/>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485FB360-FABA-AF50-1E68-783CC663BD69}"/>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BBB1C794-C8D8-5B5B-D7EE-5B6413B656FC}"/>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5" name="object 15">
            <a:extLst>
              <a:ext uri="{FF2B5EF4-FFF2-40B4-BE49-F238E27FC236}">
                <a16:creationId xmlns:a16="http://schemas.microsoft.com/office/drawing/2014/main" id="{BACF3F92-ED35-4EB8-A60F-4ACB804BEC28}"/>
              </a:ext>
            </a:extLst>
          </p:cNvPr>
          <p:cNvPicPr/>
          <p:nvPr/>
        </p:nvPicPr>
        <p:blipFill>
          <a:blip r:embed="rId4" cstate="print"/>
          <a:stretch>
            <a:fillRect/>
          </a:stretch>
        </p:blipFill>
        <p:spPr>
          <a:xfrm>
            <a:off x="7180200" y="10278840"/>
            <a:ext cx="190499" cy="9524"/>
          </a:xfrm>
          <a:prstGeom prst="rect">
            <a:avLst/>
          </a:prstGeom>
        </p:spPr>
      </p:pic>
      <p:sp>
        <p:nvSpPr>
          <p:cNvPr id="17" name="Dikdörtgen 16">
            <a:extLst>
              <a:ext uri="{FF2B5EF4-FFF2-40B4-BE49-F238E27FC236}">
                <a16:creationId xmlns:a16="http://schemas.microsoft.com/office/drawing/2014/main" id="{7429889B-260A-CBD9-8885-4F7F6BD08255}"/>
              </a:ext>
            </a:extLst>
          </p:cNvPr>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a:extLst>
              <a:ext uri="{FF2B5EF4-FFF2-40B4-BE49-F238E27FC236}">
                <a16:creationId xmlns:a16="http://schemas.microsoft.com/office/drawing/2014/main" id="{3F2B06BB-A45F-983A-CCC4-60B3551BC7FA}"/>
              </a:ext>
            </a:extLst>
          </p:cNvPr>
          <p:cNvSpPr txBox="1"/>
          <p:nvPr/>
        </p:nvSpPr>
        <p:spPr>
          <a:xfrm>
            <a:off x="468607" y="296977"/>
            <a:ext cx="6055554" cy="9244838"/>
          </a:xfrm>
          <a:prstGeom prst="rect">
            <a:avLst/>
          </a:prstGeom>
        </p:spPr>
        <p:txBody>
          <a:bodyPr vert="horz" wrap="square" lIns="0" tIns="72390" rIns="0" bIns="0" rtlCol="0">
            <a:spAutoFit/>
          </a:bodyPr>
          <a:lstStyle/>
          <a:p>
            <a:r>
              <a:rPr lang="tr-TR" sz="1200" i="1" dirty="0">
                <a:solidFill>
                  <a:srgbClr val="404040"/>
                </a:solidFill>
                <a:latin typeface="+mn-lt"/>
                <a:cs typeface="Geneva"/>
              </a:rPr>
              <a:t>(</a:t>
            </a:r>
            <a:r>
              <a:rPr lang="en-US" sz="1200" dirty="0">
                <a:latin typeface="+mj-lt"/>
              </a:rPr>
              <a:t>Workforce</a:t>
            </a:r>
          </a:p>
          <a:p>
            <a:pPr marL="171450" lvl="1" indent="-171450">
              <a:buFont typeface="Arial" panose="020B0604020202020204" pitchFamily="34" charset="0"/>
              <a:buChar char="•"/>
            </a:pPr>
            <a:r>
              <a:rPr lang="en-US" sz="1200" dirty="0">
                <a:latin typeface="+mj-lt"/>
              </a:rPr>
              <a:t>Agency workers mainly assigned to physically demanding and higher-risk tasks</a:t>
            </a:r>
          </a:p>
          <a:p>
            <a:pPr marL="171450" lvl="1" indent="-171450">
              <a:buFont typeface="Arial" panose="020B0604020202020204" pitchFamily="34" charset="0"/>
              <a:buChar char="•"/>
            </a:pPr>
            <a:r>
              <a:rPr lang="en-US" sz="1200" dirty="0">
                <a:latin typeface="+mj-lt"/>
              </a:rPr>
              <a:t>High fluctuation rate among temporary staff due to market cycles</a:t>
            </a:r>
          </a:p>
          <a:p>
            <a:pPr marL="171450" indent="-171450">
              <a:buFont typeface="Arial" panose="020B0604020202020204" pitchFamily="34" charset="0"/>
              <a:buChar char="•"/>
            </a:pPr>
            <a:endParaRPr lang="en-US" sz="1200" dirty="0">
              <a:latin typeface="+mj-lt"/>
            </a:endParaRPr>
          </a:p>
          <a:p>
            <a:pPr marR="0" lvl="1" algn="l" defTabSz="914400" rtl="0" eaLnBrk="0" fontAlgn="base" latinLnBrk="0" hangingPunct="0">
              <a:lnSpc>
                <a:spcPct val="100000"/>
              </a:lnSpc>
              <a:spcBef>
                <a:spcPct val="0"/>
              </a:spcBef>
              <a:spcAft>
                <a:spcPct val="0"/>
              </a:spcAft>
              <a:buClrTx/>
              <a:buSzTx/>
              <a:tabLst/>
            </a:pPr>
            <a:r>
              <a:rPr lang="en-US" sz="1200" dirty="0">
                <a:latin typeface="+mj-lt"/>
              </a:rPr>
              <a:t>Pollution and Biodiversity</a:t>
            </a:r>
          </a:p>
          <a:p>
            <a:pPr marL="1714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altLang="de-DE" sz="1200" dirty="0" err="1">
                <a:latin typeface="+mj-lt"/>
              </a:rPr>
              <a:t>Biodiversity</a:t>
            </a:r>
            <a:r>
              <a:rPr lang="de-DE" altLang="de-DE" sz="1200" dirty="0">
                <a:latin typeface="+mj-lt"/>
              </a:rPr>
              <a:t>: </a:t>
            </a:r>
            <a:r>
              <a:rPr lang="de-DE" altLang="de-DE" sz="1200" dirty="0" err="1">
                <a:latin typeface="+mj-lt"/>
              </a:rPr>
              <a:t>no</a:t>
            </a:r>
            <a:r>
              <a:rPr lang="de-DE" altLang="de-DE" sz="1200" dirty="0">
                <a:latin typeface="+mj-lt"/>
              </a:rPr>
              <a:t> tangible </a:t>
            </a:r>
            <a:r>
              <a:rPr lang="de-DE" altLang="de-DE" sz="1200" dirty="0" err="1">
                <a:latin typeface="+mj-lt"/>
              </a:rPr>
              <a:t>effects</a:t>
            </a:r>
            <a:r>
              <a:rPr lang="de-DE" altLang="de-DE" sz="1200" dirty="0">
                <a:latin typeface="+mj-lt"/>
              </a:rPr>
              <a:t> </a:t>
            </a:r>
          </a:p>
          <a:p>
            <a:pPr marL="171450" marR="0" lvl="1"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de-DE" altLang="de-DE" sz="1200" dirty="0" err="1">
                <a:latin typeface="+mj-lt"/>
              </a:rPr>
              <a:t>No</a:t>
            </a:r>
            <a:r>
              <a:rPr lang="de-DE" altLang="de-DE" sz="1200" dirty="0">
                <a:latin typeface="+mj-lt"/>
              </a:rPr>
              <a:t> </a:t>
            </a:r>
            <a:r>
              <a:rPr lang="de-DE" altLang="de-DE" sz="1200" dirty="0" err="1">
                <a:latin typeface="+mj-lt"/>
              </a:rPr>
              <a:t>hazardous</a:t>
            </a:r>
            <a:r>
              <a:rPr lang="de-DE" altLang="de-DE" sz="1200" dirty="0">
                <a:latin typeface="+mj-lt"/>
              </a:rPr>
              <a:t> </a:t>
            </a:r>
            <a:r>
              <a:rPr lang="de-DE" altLang="de-DE" sz="1200" dirty="0" err="1">
                <a:latin typeface="+mj-lt"/>
              </a:rPr>
              <a:t>substances</a:t>
            </a:r>
            <a:r>
              <a:rPr lang="de-DE" altLang="de-DE" sz="1200" dirty="0">
                <a:latin typeface="+mj-lt"/>
              </a:rPr>
              <a:t> </a:t>
            </a:r>
            <a:r>
              <a:rPr lang="de-DE" altLang="de-DE" sz="1200" dirty="0" err="1">
                <a:latin typeface="+mj-lt"/>
              </a:rPr>
              <a:t>are</a:t>
            </a:r>
            <a:r>
              <a:rPr lang="de-DE" altLang="de-DE" sz="1200" dirty="0">
                <a:latin typeface="+mj-lt"/>
              </a:rPr>
              <a:t> </a:t>
            </a:r>
            <a:r>
              <a:rPr lang="de-DE" altLang="de-DE" sz="1200" dirty="0" err="1">
                <a:latin typeface="+mj-lt"/>
              </a:rPr>
              <a:t>used</a:t>
            </a:r>
            <a:r>
              <a:rPr lang="de-DE" altLang="de-DE" sz="1200" dirty="0">
                <a:latin typeface="+mj-lt"/>
              </a:rPr>
              <a:t> and </a:t>
            </a:r>
            <a:r>
              <a:rPr lang="de-DE" altLang="de-DE" sz="1200" dirty="0" err="1">
                <a:latin typeface="+mj-lt"/>
              </a:rPr>
              <a:t>no</a:t>
            </a:r>
            <a:r>
              <a:rPr lang="de-DE" altLang="de-DE" sz="1200" dirty="0">
                <a:latin typeface="+mj-lt"/>
              </a:rPr>
              <a:t> relevant </a:t>
            </a:r>
            <a:r>
              <a:rPr lang="de-DE" altLang="de-DE" sz="1200" dirty="0" err="1">
                <a:latin typeface="+mj-lt"/>
              </a:rPr>
              <a:t>pollution</a:t>
            </a:r>
            <a:r>
              <a:rPr lang="de-DE" altLang="de-DE" sz="1200" dirty="0">
                <a:latin typeface="+mj-lt"/>
              </a:rPr>
              <a:t> </a:t>
            </a:r>
            <a:r>
              <a:rPr lang="de-DE" altLang="de-DE" sz="1200" dirty="0" err="1">
                <a:latin typeface="+mj-lt"/>
              </a:rPr>
              <a:t>impacts</a:t>
            </a:r>
            <a:r>
              <a:rPr lang="de-DE" altLang="de-DE" sz="1200" dirty="0">
                <a:latin typeface="+mj-lt"/>
              </a:rPr>
              <a:t> </a:t>
            </a:r>
            <a:r>
              <a:rPr lang="de-DE" altLang="de-DE" sz="1200" dirty="0" err="1">
                <a:latin typeface="+mj-lt"/>
              </a:rPr>
              <a:t>are</a:t>
            </a:r>
            <a:r>
              <a:rPr lang="de-DE" altLang="de-DE" sz="1200" dirty="0">
                <a:latin typeface="+mj-lt"/>
              </a:rPr>
              <a:t> </a:t>
            </a:r>
            <a:r>
              <a:rPr lang="de-DE" altLang="de-DE" sz="1200" dirty="0" err="1">
                <a:latin typeface="+mj-lt"/>
              </a:rPr>
              <a:t>identified</a:t>
            </a:r>
            <a:r>
              <a:rPr lang="de-DE" altLang="de-DE" sz="1200" dirty="0">
                <a:latin typeface="+mj-lt"/>
              </a:rPr>
              <a:t>.</a:t>
            </a:r>
          </a:p>
          <a:p>
            <a:endParaRPr lang="en-US" sz="1200" dirty="0">
              <a:latin typeface="+mj-lt"/>
            </a:endParaRPr>
          </a:p>
          <a:p>
            <a:r>
              <a:rPr lang="en-US" sz="1200" dirty="0">
                <a:latin typeface="+mj-lt"/>
              </a:rPr>
              <a:t>Supply Chain and Procurement Inputs</a:t>
            </a:r>
          </a:p>
          <a:p>
            <a:r>
              <a:rPr lang="en-US" sz="1200" dirty="0">
                <a:latin typeface="+mj-lt"/>
              </a:rPr>
              <a:t>Suppliers</a:t>
            </a:r>
          </a:p>
          <a:p>
            <a:pPr marL="171450" lvl="1" indent="-171450">
              <a:buFont typeface="Arial" panose="020B0604020202020204" pitchFamily="34" charset="0"/>
              <a:buChar char="•"/>
            </a:pPr>
            <a:r>
              <a:rPr lang="en-US" sz="1200" dirty="0">
                <a:latin typeface="+mj-lt"/>
              </a:rPr>
              <a:t>Core suppliers (cement, aggregates, steel) are located in Germany</a:t>
            </a:r>
          </a:p>
          <a:p>
            <a:pPr marL="171450" lvl="1" indent="-171450">
              <a:buFont typeface="Arial" panose="020B0604020202020204" pitchFamily="34" charset="0"/>
              <a:buChar char="•"/>
            </a:pPr>
            <a:r>
              <a:rPr lang="en-US" sz="1200" dirty="0">
                <a:latin typeface="+mj-lt"/>
              </a:rPr>
              <a:t>Most suppliers already provide basic ESG or CO₂-related data</a:t>
            </a:r>
          </a:p>
          <a:p>
            <a:pPr marL="171450" lvl="1" indent="-171450">
              <a:buFont typeface="Arial" panose="020B0604020202020204" pitchFamily="34" charset="0"/>
              <a:buChar char="•"/>
            </a:pPr>
            <a:r>
              <a:rPr lang="en-US" sz="1200" dirty="0">
                <a:latin typeface="+mj-lt"/>
              </a:rPr>
              <a:t>No high-risk sourcing countries involved</a:t>
            </a:r>
          </a:p>
          <a:p>
            <a:r>
              <a:rPr lang="en-US" sz="1200" dirty="0">
                <a:latin typeface="+mj-lt"/>
              </a:rPr>
              <a:t>Procurement</a:t>
            </a:r>
          </a:p>
          <a:p>
            <a:pPr marL="171450" lvl="1" indent="-171450">
              <a:buFont typeface="Arial" panose="020B0604020202020204" pitchFamily="34" charset="0"/>
              <a:buChar char="•"/>
            </a:pPr>
            <a:r>
              <a:rPr lang="en-US" sz="1200" dirty="0">
                <a:latin typeface="+mj-lt"/>
              </a:rPr>
              <a:t>CO₂ intensity of cement and steel is considered in purchasing decisions</a:t>
            </a:r>
          </a:p>
          <a:p>
            <a:pPr marL="171450" lvl="1" indent="-171450">
              <a:buFont typeface="Arial" panose="020B0604020202020204" pitchFamily="34" charset="0"/>
              <a:buChar char="•"/>
            </a:pPr>
            <a:r>
              <a:rPr lang="en-US" sz="1200" dirty="0">
                <a:latin typeface="+mj-lt"/>
              </a:rPr>
              <a:t>Price and availability remain dominant decision factors</a:t>
            </a:r>
          </a:p>
          <a:p>
            <a:br>
              <a:rPr lang="en-US" sz="1200" dirty="0">
                <a:latin typeface="+mj-lt"/>
              </a:rPr>
            </a:br>
            <a:r>
              <a:rPr lang="en-US" sz="1200" dirty="0">
                <a:latin typeface="+mj-lt"/>
              </a:rPr>
              <a:t>Stakeholder Inputs for Validation Exercises</a:t>
            </a:r>
          </a:p>
          <a:p>
            <a:r>
              <a:rPr lang="en-US" sz="1200" dirty="0">
                <a:latin typeface="+mj-lt"/>
              </a:rPr>
              <a:t>External</a:t>
            </a:r>
          </a:p>
          <a:p>
            <a:pPr marL="171450" lvl="1" indent="-171450">
              <a:buFont typeface="Arial" panose="020B0604020202020204" pitchFamily="34" charset="0"/>
              <a:buChar char="•"/>
            </a:pPr>
            <a:r>
              <a:rPr lang="en-US" sz="1200" dirty="0">
                <a:latin typeface="+mj-lt"/>
              </a:rPr>
              <a:t>Typical customer ESG questionnaires and tender requirements</a:t>
            </a:r>
          </a:p>
          <a:p>
            <a:pPr marL="171450" lvl="1" indent="-171450">
              <a:buFont typeface="Arial" panose="020B0604020202020204" pitchFamily="34" charset="0"/>
              <a:buChar char="•"/>
            </a:pPr>
            <a:r>
              <a:rPr lang="en-US" sz="1200" dirty="0">
                <a:latin typeface="+mj-lt"/>
              </a:rPr>
              <a:t>Customer requests for product-level CO₂ figures and improvement pathways</a:t>
            </a:r>
          </a:p>
          <a:p>
            <a:r>
              <a:rPr lang="en-US" sz="1200" dirty="0">
                <a:latin typeface="+mj-lt"/>
              </a:rPr>
              <a:t>Internal</a:t>
            </a:r>
          </a:p>
          <a:p>
            <a:pPr marL="171450" lvl="1" indent="-171450">
              <a:buFont typeface="Arial" panose="020B0604020202020204" pitchFamily="34" charset="0"/>
              <a:buChar char="•"/>
            </a:pPr>
            <a:r>
              <a:rPr lang="en-US" sz="1200" dirty="0">
                <a:latin typeface="+mj-lt"/>
              </a:rPr>
              <a:t>Production: energy use, waste, process efficiency</a:t>
            </a:r>
          </a:p>
          <a:p>
            <a:pPr marL="171450" lvl="1" indent="-171450">
              <a:buFont typeface="Arial" panose="020B0604020202020204" pitchFamily="34" charset="0"/>
              <a:buChar char="•"/>
            </a:pPr>
            <a:r>
              <a:rPr lang="en-US" sz="1200" dirty="0">
                <a:latin typeface="+mj-lt"/>
              </a:rPr>
              <a:t>Maintenance: equipment efficiency, downtime, energy-saving measures</a:t>
            </a:r>
          </a:p>
          <a:p>
            <a:pPr marL="171450" lvl="1" indent="-171450">
              <a:buFont typeface="Arial" panose="020B0604020202020204" pitchFamily="34" charset="0"/>
              <a:buChar char="•"/>
            </a:pPr>
            <a:r>
              <a:rPr lang="en-US" sz="1200" dirty="0">
                <a:latin typeface="+mj-lt"/>
              </a:rPr>
              <a:t>Logistics: transport emissions, safety risks</a:t>
            </a:r>
          </a:p>
          <a:p>
            <a:pPr marL="171450" lvl="1" indent="-171450">
              <a:buFont typeface="Arial" panose="020B0604020202020204" pitchFamily="34" charset="0"/>
              <a:buChar char="•"/>
            </a:pPr>
            <a:r>
              <a:rPr lang="en-US" sz="1200" dirty="0">
                <a:latin typeface="+mj-lt"/>
              </a:rPr>
              <a:t>HR: workforce structure, agency workers, training, safety onboarding</a:t>
            </a:r>
          </a:p>
          <a:p>
            <a:pPr marL="171450" lvl="1" indent="-171450">
              <a:buFont typeface="Arial" panose="020B0604020202020204" pitchFamily="34" charset="0"/>
              <a:buChar char="•"/>
            </a:pPr>
            <a:r>
              <a:rPr lang="en-US" sz="1200" dirty="0">
                <a:latin typeface="+mj-lt"/>
              </a:rPr>
              <a:t>Finance: cost structure, energy price sensitivity, investment capacity</a:t>
            </a:r>
          </a:p>
          <a:p>
            <a:pPr marL="12700">
              <a:lnSpc>
                <a:spcPct val="100000"/>
              </a:lnSpc>
              <a:spcBef>
                <a:spcPts val="570"/>
              </a:spcBef>
            </a:pPr>
            <a:endParaRPr lang="tr-TR" sz="1200" dirty="0">
              <a:solidFill>
                <a:srgbClr val="404040"/>
              </a:solidFill>
              <a:cs typeface="Geneva"/>
            </a:endParaRPr>
          </a:p>
          <a:p>
            <a:pPr marL="12700">
              <a:lnSpc>
                <a:spcPct val="100000"/>
              </a:lnSpc>
              <a:spcBef>
                <a:spcPts val="570"/>
              </a:spcBef>
            </a:pPr>
            <a:endParaRPr lang="tr-TR" sz="1200" dirty="0">
              <a:solidFill>
                <a:srgbClr val="404040"/>
              </a:solidFill>
              <a:cs typeface="Geneva"/>
            </a:endParaRPr>
          </a:p>
          <a:p>
            <a:pPr marL="12700">
              <a:lnSpc>
                <a:spcPct val="100000"/>
              </a:lnSpc>
              <a:spcBef>
                <a:spcPts val="570"/>
              </a:spcBef>
            </a:pPr>
            <a:endParaRPr lang="tr-TR" sz="1200" dirty="0">
              <a:solidFill>
                <a:srgbClr val="404040"/>
              </a:solidFill>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de-DE" sz="1200" dirty="0">
              <a:solidFill>
                <a:srgbClr val="404040"/>
              </a:solidFill>
              <a:latin typeface="+mn-lt"/>
              <a:cs typeface="Geneva"/>
            </a:endParaRPr>
          </a:p>
          <a:p>
            <a:pPr marL="12700">
              <a:lnSpc>
                <a:spcPct val="100000"/>
              </a:lnSpc>
              <a:spcBef>
                <a:spcPts val="570"/>
              </a:spcBef>
            </a:pPr>
            <a:endParaRPr lang="de-DE" sz="1200" dirty="0">
              <a:solidFill>
                <a:srgbClr val="404040"/>
              </a:solidFill>
              <a:latin typeface="+mn-lt"/>
              <a:cs typeface="Geneva"/>
            </a:endParaRPr>
          </a:p>
          <a:p>
            <a:pPr marL="12700">
              <a:lnSpc>
                <a:spcPct val="100000"/>
              </a:lnSpc>
              <a:spcBef>
                <a:spcPts val="570"/>
              </a:spcBef>
            </a:pPr>
            <a:endParaRPr lang="de-DE" sz="1200" dirty="0">
              <a:solidFill>
                <a:srgbClr val="404040"/>
              </a:solidFill>
              <a:latin typeface="+mn-lt"/>
              <a:cs typeface="Geneva"/>
            </a:endParaRPr>
          </a:p>
          <a:p>
            <a:pPr marL="12700">
              <a:lnSpc>
                <a:spcPct val="100000"/>
              </a:lnSpc>
              <a:spcBef>
                <a:spcPts val="570"/>
              </a:spcBef>
            </a:pPr>
            <a:endParaRPr lang="de-DE"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extLst>
      <p:ext uri="{BB962C8B-B14F-4D97-AF65-F5344CB8AC3E}">
        <p14:creationId xmlns:p14="http://schemas.microsoft.com/office/powerpoint/2010/main" val="3463300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4D388-15B4-2DB5-FEE0-59CCADD1C1B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9FE39DD-8997-C21C-025A-DBF9D254122F}"/>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08861BF5-CCE7-4CF0-7189-A90DCF790AF7}"/>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2A7872B1-063C-CE3A-DB7F-FC22A79F53C6}"/>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E54C08E2-DB53-F754-611D-A0C9641F5B22}"/>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E2C8F332-CF49-842E-C5AE-E229182ABB24}"/>
              </a:ext>
            </a:extLst>
          </p:cNvPr>
          <p:cNvSpPr txBox="1"/>
          <p:nvPr/>
        </p:nvSpPr>
        <p:spPr>
          <a:xfrm>
            <a:off x="7214560" y="2106650"/>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C49168CA-B207-1904-C56F-F3EED5AEA1E9}"/>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a:extLst>
              <a:ext uri="{FF2B5EF4-FFF2-40B4-BE49-F238E27FC236}">
                <a16:creationId xmlns:a16="http://schemas.microsoft.com/office/drawing/2014/main" id="{AD5373B7-9B81-F473-89EC-C77EA6E6324E}"/>
              </a:ext>
            </a:extLst>
          </p:cNvPr>
          <p:cNvPicPr/>
          <p:nvPr/>
        </p:nvPicPr>
        <p:blipFill>
          <a:blip r:embed="rId4" cstate="print"/>
          <a:stretch>
            <a:fillRect/>
          </a:stretch>
        </p:blipFill>
        <p:spPr>
          <a:xfrm>
            <a:off x="0" y="403827"/>
            <a:ext cx="6248399" cy="542924"/>
          </a:xfrm>
          <a:prstGeom prst="rect">
            <a:avLst/>
          </a:prstGeom>
        </p:spPr>
      </p:pic>
      <p:sp>
        <p:nvSpPr>
          <p:cNvPr id="12" name="object 12">
            <a:extLst>
              <a:ext uri="{FF2B5EF4-FFF2-40B4-BE49-F238E27FC236}">
                <a16:creationId xmlns:a16="http://schemas.microsoft.com/office/drawing/2014/main" id="{98F1449B-813A-2215-3CCF-D3135A103954}"/>
              </a:ext>
            </a:extLst>
          </p:cNvPr>
          <p:cNvSpPr txBox="1"/>
          <p:nvPr/>
        </p:nvSpPr>
        <p:spPr>
          <a:xfrm>
            <a:off x="82351" y="418001"/>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a:extLst>
              <a:ext uri="{FF2B5EF4-FFF2-40B4-BE49-F238E27FC236}">
                <a16:creationId xmlns:a16="http://schemas.microsoft.com/office/drawing/2014/main" id="{2F869743-873F-D104-76FC-2056EC215F5F}"/>
              </a:ext>
            </a:extLst>
          </p:cNvPr>
          <p:cNvSpPr txBox="1"/>
          <p:nvPr/>
        </p:nvSpPr>
        <p:spPr>
          <a:xfrm>
            <a:off x="245563" y="1201843"/>
            <a:ext cx="6178285" cy="6440224"/>
          </a:xfrm>
          <a:prstGeom prst="rect">
            <a:avLst/>
          </a:prstGeom>
        </p:spPr>
        <p:txBody>
          <a:bodyPr vert="horz" wrap="square" lIns="0" tIns="58419" rIns="0" bIns="0" rtlCol="0">
            <a:spAutoFit/>
          </a:bodyPr>
          <a:lstStyle/>
          <a:p>
            <a:pPr marL="184150" indent="-171450">
              <a:lnSpc>
                <a:spcPct val="100000"/>
              </a:lnSpc>
              <a:spcBef>
                <a:spcPts val="360"/>
              </a:spcBef>
              <a:buFont typeface="Arial" charset="0"/>
              <a:buChar char="•"/>
            </a:pPr>
            <a:r>
              <a:rPr sz="1200" i="1" dirty="0">
                <a:latin typeface="+mn-lt"/>
                <a:cs typeface="Geneva"/>
              </a:rPr>
              <a:t>ESG Impact Assessment Matrix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Materiality Analysis (M3)</a:t>
            </a:r>
            <a:endParaRPr lang="de-DE" sz="1200" i="1" dirty="0">
              <a:latin typeface="+mn-lt"/>
              <a:cs typeface="Geneva"/>
            </a:endParaRPr>
          </a:p>
          <a:p>
            <a:pPr marL="184150" indent="-171450">
              <a:lnSpc>
                <a:spcPct val="100000"/>
              </a:lnSpc>
              <a:spcBef>
                <a:spcPts val="360"/>
              </a:spcBef>
              <a:buFont typeface="Arial" charset="0"/>
              <a:buChar char="•"/>
            </a:pPr>
            <a:endParaRPr lang="de-DE" sz="1200" i="1" dirty="0">
              <a:latin typeface="+mn-lt"/>
              <a:cs typeface="Geneva"/>
            </a:endParaRPr>
          </a:p>
          <a:p>
            <a:r>
              <a:rPr lang="en-US" sz="1200" dirty="0">
                <a:latin typeface="+mj-lt"/>
              </a:rPr>
              <a:t>Participants should use the ESG Impact Assessment Matrix to </a:t>
            </a:r>
            <a:r>
              <a:rPr lang="en-US" sz="1200" dirty="0" err="1">
                <a:latin typeface="+mj-lt"/>
              </a:rPr>
              <a:t>analyse</a:t>
            </a:r>
            <a:r>
              <a:rPr lang="en-US" sz="1200" dirty="0">
                <a:latin typeface="+mj-lt"/>
              </a:rPr>
              <a:t> how the company’s activities affect the environment and society across its operations and value chain.</a:t>
            </a:r>
          </a:p>
          <a:p>
            <a:r>
              <a:rPr lang="en-US" sz="1200" dirty="0">
                <a:latin typeface="+mj-lt"/>
              </a:rPr>
              <a:t>Based on the information provided in the case, participants should identify and formulate </a:t>
            </a:r>
            <a:r>
              <a:rPr lang="en-US" sz="1200" b="1" dirty="0">
                <a:latin typeface="+mj-lt"/>
              </a:rPr>
              <a:t>at least seven ESG impacts</a:t>
            </a:r>
            <a:r>
              <a:rPr lang="en-US" sz="1200" dirty="0">
                <a:latin typeface="+mj-lt"/>
              </a:rPr>
              <a:t> related to the company’s production processes, resource use, logistics, workforce structure, and supply chain.</a:t>
            </a:r>
          </a:p>
          <a:p>
            <a:r>
              <a:rPr lang="en-US" sz="1200" dirty="0">
                <a:latin typeface="+mj-lt"/>
              </a:rPr>
              <a:t>Participants should evaluate the </a:t>
            </a:r>
            <a:r>
              <a:rPr lang="en-US" sz="1200" b="1" dirty="0">
                <a:latin typeface="+mj-lt"/>
              </a:rPr>
              <a:t>significance of each impact</a:t>
            </a:r>
            <a:r>
              <a:rPr lang="en-US" sz="1200" dirty="0">
                <a:latin typeface="+mj-lt"/>
              </a:rPr>
              <a:t> by considering factors such as scale, scope, and likelihood. The goal of this step is to identify which environmental and social impacts are potentially most relevant for the company and its stakeholders.</a:t>
            </a:r>
          </a:p>
          <a:p>
            <a:r>
              <a:rPr lang="en-US" sz="1200" dirty="0">
                <a:latin typeface="+mj-lt"/>
              </a:rPr>
              <a:t>The identified impacts will serve as the basis for the subsequent materiality assessment.</a:t>
            </a:r>
            <a:br>
              <a:rPr lang="en-US" sz="1200" dirty="0">
                <a:latin typeface="+mj-lt"/>
              </a:rPr>
            </a:br>
            <a:r>
              <a:rPr lang="en-US" sz="1200" dirty="0">
                <a:latin typeface="+mj-lt"/>
              </a:rPr>
              <a:t>Participants should </a:t>
            </a:r>
            <a:r>
              <a:rPr lang="en-US" sz="1200" dirty="0" err="1">
                <a:latin typeface="+mj-lt"/>
              </a:rPr>
              <a:t>analyse</a:t>
            </a:r>
            <a:r>
              <a:rPr lang="en-US" sz="1200" dirty="0">
                <a:latin typeface="+mj-lt"/>
              </a:rPr>
              <a:t> how ESG-related factors may influence the company’s business performance, operational stability, and future competitiveness.</a:t>
            </a:r>
          </a:p>
          <a:p>
            <a:r>
              <a:rPr lang="en-US" sz="1200" dirty="0">
                <a:latin typeface="+mj-lt"/>
              </a:rPr>
              <a:t>Using the information provided in the case, participants should formulate </a:t>
            </a:r>
            <a:r>
              <a:rPr lang="en-US" sz="1200" b="1" dirty="0">
                <a:latin typeface="+mj-lt"/>
              </a:rPr>
              <a:t>at least five ESG-related risks and at least five ESG-related opportunities</a:t>
            </a:r>
            <a:r>
              <a:rPr lang="en-US" sz="1200" dirty="0">
                <a:latin typeface="+mj-lt"/>
              </a:rPr>
              <a:t>.</a:t>
            </a:r>
          </a:p>
          <a:p>
            <a:r>
              <a:rPr lang="en-US" sz="1200" dirty="0">
                <a:latin typeface="+mj-lt"/>
              </a:rPr>
              <a:t>Risks should reflect potential negative effects on the company’s operations, costs, market access, or reputation. Opportunities should reflect potential positive effects such as efficiency improvements, innovation potential, or stronger stakeholder relationships.</a:t>
            </a:r>
          </a:p>
          <a:p>
            <a:r>
              <a:rPr lang="en-US" sz="1200" dirty="0">
                <a:latin typeface="+mj-lt"/>
              </a:rPr>
              <a:t>Participants should assess the </a:t>
            </a:r>
            <a:r>
              <a:rPr lang="en-US" sz="1200" b="1" dirty="0">
                <a:latin typeface="+mj-lt"/>
              </a:rPr>
              <a:t>relevance and potential magnitude</a:t>
            </a:r>
            <a:r>
              <a:rPr lang="en-US" sz="1200" dirty="0">
                <a:latin typeface="+mj-lt"/>
              </a:rPr>
              <a:t> of each identified risk and opportunity.</a:t>
            </a:r>
          </a:p>
          <a:p>
            <a:endParaRPr lang="en-US" sz="1200" dirty="0">
              <a:latin typeface="+mj-lt"/>
            </a:endParaRPr>
          </a:p>
          <a:p>
            <a:r>
              <a:rPr lang="en-US" sz="1200" dirty="0">
                <a:latin typeface="+mj-lt"/>
              </a:rPr>
              <a:t>Participants should combine the results of the impact analysis and the risk–opportunity assessment to perform an ESG materiality analysis.</a:t>
            </a:r>
          </a:p>
          <a:p>
            <a:r>
              <a:rPr lang="en-US" sz="1200" dirty="0">
                <a:latin typeface="+mj-lt"/>
              </a:rPr>
              <a:t>Using the identified ESG topics, participants should determine which issues are most relevant for the company from both a </a:t>
            </a:r>
            <a:r>
              <a:rPr lang="en-US" sz="1200" b="1" dirty="0">
                <a:latin typeface="+mj-lt"/>
              </a:rPr>
              <a:t>sustainability perspective</a:t>
            </a:r>
            <a:r>
              <a:rPr lang="en-US" sz="1200" dirty="0">
                <a:latin typeface="+mj-lt"/>
              </a:rPr>
              <a:t> and a </a:t>
            </a:r>
            <a:r>
              <a:rPr lang="en-US" sz="1200" b="1" dirty="0">
                <a:latin typeface="+mj-lt"/>
              </a:rPr>
              <a:t>business perspective</a:t>
            </a:r>
            <a:r>
              <a:rPr lang="en-US" sz="1200" dirty="0">
                <a:latin typeface="+mj-lt"/>
              </a:rPr>
              <a:t>.</a:t>
            </a:r>
          </a:p>
          <a:p>
            <a:r>
              <a:rPr lang="en-US" sz="1200" dirty="0">
                <a:latin typeface="+mj-lt"/>
              </a:rPr>
              <a:t>Participants should position the identified topics in a </a:t>
            </a:r>
            <a:r>
              <a:rPr lang="en-US" sz="1200" b="1" dirty="0">
                <a:latin typeface="+mj-lt"/>
              </a:rPr>
              <a:t>materiality matrix</a:t>
            </a:r>
            <a:r>
              <a:rPr lang="en-US" sz="1200" dirty="0">
                <a:latin typeface="+mj-lt"/>
              </a:rPr>
              <a:t>, comparing their significance in terms of environmental and social impacts and their relevance for the company’s strategic and financial performance.</a:t>
            </a:r>
          </a:p>
          <a:p>
            <a:r>
              <a:rPr lang="en-US" sz="1200" dirty="0">
                <a:latin typeface="+mj-lt"/>
              </a:rPr>
              <a:t>The objective of this exercise is to identify and </a:t>
            </a:r>
            <a:r>
              <a:rPr lang="en-US" sz="1200" dirty="0" err="1">
                <a:latin typeface="+mj-lt"/>
              </a:rPr>
              <a:t>prioritise</a:t>
            </a:r>
            <a:r>
              <a:rPr lang="en-US" sz="1200" dirty="0">
                <a:latin typeface="+mj-lt"/>
              </a:rPr>
              <a:t> the ESG topics that should be considered most material for the company and therefore most relevant for future ESG management and decision-making.</a:t>
            </a:r>
          </a:p>
          <a:p>
            <a:endParaRPr lang="en-US" sz="1200" dirty="0">
              <a:latin typeface="+mj-lt"/>
            </a:endParaRPr>
          </a:p>
          <a:p>
            <a:pPr marL="12700">
              <a:lnSpc>
                <a:spcPct val="100000"/>
              </a:lnSpc>
              <a:spcBef>
                <a:spcPts val="360"/>
              </a:spcBef>
            </a:pPr>
            <a:endParaRPr lang="tr-TR" sz="1200" i="1" dirty="0">
              <a:latin typeface="+mn-lt"/>
              <a:cs typeface="Geneva"/>
            </a:endParaRPr>
          </a:p>
        </p:txBody>
      </p:sp>
      <p:sp>
        <p:nvSpPr>
          <p:cNvPr id="14" name="object 14">
            <a:extLst>
              <a:ext uri="{FF2B5EF4-FFF2-40B4-BE49-F238E27FC236}">
                <a16:creationId xmlns:a16="http://schemas.microsoft.com/office/drawing/2014/main" id="{569C7AE6-A5CE-8092-4988-92DD39E5979D}"/>
              </a:ext>
            </a:extLst>
          </p:cNvPr>
          <p:cNvSpPr txBox="1"/>
          <p:nvPr/>
        </p:nvSpPr>
        <p:spPr>
          <a:xfrm>
            <a:off x="3459656" y="1201843"/>
            <a:ext cx="3565999" cy="243655"/>
          </a:xfrm>
          <a:prstGeom prst="rect">
            <a:avLst/>
          </a:prstGeom>
        </p:spPr>
        <p:txBody>
          <a:bodyPr vert="horz" wrap="square" lIns="0" tIns="58419" rIns="0" bIns="0" rtlCol="0">
            <a:spAutoFit/>
          </a:bodyPr>
          <a:lstStyle/>
          <a:p>
            <a:pPr marL="198119" indent="-171450">
              <a:lnSpc>
                <a:spcPct val="100000"/>
              </a:lnSpc>
              <a:spcBef>
                <a:spcPts val="360"/>
              </a:spcBef>
              <a:buFont typeface="Arial" charset="0"/>
              <a:buChar char="•"/>
              <a:tabLst>
                <a:tab pos="110489" algn="l"/>
              </a:tabLst>
            </a:pPr>
            <a:r>
              <a:rPr sz="1200" i="1" dirty="0">
                <a:latin typeface="+mn-lt"/>
                <a:cs typeface="Geneva"/>
              </a:rPr>
              <a:t>ESG Risk-Opportunity Matrix (M3)</a:t>
            </a:r>
          </a:p>
        </p:txBody>
      </p:sp>
      <p:pic>
        <p:nvPicPr>
          <p:cNvPr id="15" name="object 15">
            <a:extLst>
              <a:ext uri="{FF2B5EF4-FFF2-40B4-BE49-F238E27FC236}">
                <a16:creationId xmlns:a16="http://schemas.microsoft.com/office/drawing/2014/main" id="{31B668EA-8269-425B-587F-148E45450DF3}"/>
              </a:ext>
            </a:extLst>
          </p:cNvPr>
          <p:cNvPicPr/>
          <p:nvPr/>
        </p:nvPicPr>
        <p:blipFill>
          <a:blip r:embed="rId5" cstate="print"/>
          <a:stretch>
            <a:fillRect/>
          </a:stretch>
        </p:blipFill>
        <p:spPr>
          <a:xfrm>
            <a:off x="7180200" y="4723192"/>
            <a:ext cx="190499" cy="9524"/>
          </a:xfrm>
          <a:prstGeom prst="rect">
            <a:avLst/>
          </a:prstGeom>
        </p:spPr>
      </p:pic>
    </p:spTree>
    <p:extLst>
      <p:ext uri="{BB962C8B-B14F-4D97-AF65-F5344CB8AC3E}">
        <p14:creationId xmlns:p14="http://schemas.microsoft.com/office/powerpoint/2010/main" val="2860585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E340-EA44-4CA1-C116-C327C0A4BF4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4ACEA5D-23D6-258D-0C4A-B1671414E506}"/>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D4798AB9-3677-687F-BF8B-0E484BCB4FD9}"/>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53F0ECDC-F5C5-6138-02C9-670D719E0460}"/>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5EE5A8B4-EFA0-E074-F2EB-06395495410D}"/>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4F3024E1-E585-E8C8-8A42-DE3DEF5E465F}"/>
              </a:ext>
            </a:extLst>
          </p:cNvPr>
          <p:cNvSpPr txBox="1"/>
          <p:nvPr/>
        </p:nvSpPr>
        <p:spPr>
          <a:xfrm>
            <a:off x="7214560" y="2106650"/>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pic>
        <p:nvPicPr>
          <p:cNvPr id="11" name="object 11">
            <a:extLst>
              <a:ext uri="{FF2B5EF4-FFF2-40B4-BE49-F238E27FC236}">
                <a16:creationId xmlns:a16="http://schemas.microsoft.com/office/drawing/2014/main" id="{AAD9C6A8-00E1-5A26-5DEF-F9D643522A50}"/>
              </a:ext>
            </a:extLst>
          </p:cNvPr>
          <p:cNvPicPr/>
          <p:nvPr/>
        </p:nvPicPr>
        <p:blipFill>
          <a:blip r:embed="rId4" cstate="print"/>
          <a:stretch>
            <a:fillRect/>
          </a:stretch>
        </p:blipFill>
        <p:spPr>
          <a:xfrm>
            <a:off x="0" y="403827"/>
            <a:ext cx="6248399" cy="542924"/>
          </a:xfrm>
          <a:prstGeom prst="rect">
            <a:avLst/>
          </a:prstGeom>
        </p:spPr>
      </p:pic>
      <p:sp>
        <p:nvSpPr>
          <p:cNvPr id="12" name="object 12">
            <a:extLst>
              <a:ext uri="{FF2B5EF4-FFF2-40B4-BE49-F238E27FC236}">
                <a16:creationId xmlns:a16="http://schemas.microsoft.com/office/drawing/2014/main" id="{E6C7436C-7502-D4B6-20F9-1553931E96CA}"/>
              </a:ext>
            </a:extLst>
          </p:cNvPr>
          <p:cNvSpPr txBox="1"/>
          <p:nvPr/>
        </p:nvSpPr>
        <p:spPr>
          <a:xfrm>
            <a:off x="82351" y="418001"/>
            <a:ext cx="6020435" cy="412934"/>
          </a:xfrm>
          <a:prstGeom prst="rect">
            <a:avLst/>
          </a:prstGeom>
        </p:spPr>
        <p:txBody>
          <a:bodyPr vert="horz" wrap="square" lIns="0" tIns="12700" rIns="0" bIns="0" rtlCol="0">
            <a:spAutoFit/>
          </a:bodyPr>
          <a:lstStyle/>
          <a:p>
            <a:pPr marL="12700">
              <a:lnSpc>
                <a:spcPct val="100000"/>
              </a:lnSpc>
              <a:spcBef>
                <a:spcPts val="100"/>
              </a:spcBef>
            </a:pPr>
            <a:r>
              <a:rPr lang="de-DE" sz="2600" b="1" dirty="0">
                <a:solidFill>
                  <a:srgbClr val="FFFFFF"/>
                </a:solidFill>
                <a:latin typeface="+mn-lt"/>
                <a:cs typeface="Arial"/>
              </a:rPr>
              <a:t>8</a:t>
            </a:r>
            <a:r>
              <a:rPr sz="2600" b="1" dirty="0">
                <a:solidFill>
                  <a:srgbClr val="FFFFFF"/>
                </a:solidFill>
                <a:latin typeface="+mn-lt"/>
                <a:cs typeface="Arial"/>
              </a:rPr>
              <a:t>. </a:t>
            </a:r>
            <a:r>
              <a:rPr lang="de-DE" sz="2600" b="1" dirty="0" err="1">
                <a:solidFill>
                  <a:srgbClr val="FFFFFF"/>
                </a:solidFill>
                <a:latin typeface="+mn-lt"/>
                <a:cs typeface="Arial"/>
              </a:rPr>
              <a:t>Suggested</a:t>
            </a:r>
            <a:r>
              <a:rPr lang="de-DE" sz="2600" b="1" dirty="0">
                <a:solidFill>
                  <a:srgbClr val="FFFFFF"/>
                </a:solidFill>
                <a:latin typeface="+mn-lt"/>
                <a:cs typeface="Arial"/>
              </a:rPr>
              <a:t> Solution</a:t>
            </a:r>
            <a:endParaRPr sz="2600" dirty="0">
              <a:latin typeface="+mn-lt"/>
              <a:cs typeface="Arial"/>
            </a:endParaRPr>
          </a:p>
        </p:txBody>
      </p:sp>
      <p:sp>
        <p:nvSpPr>
          <p:cNvPr id="13" name="object 13">
            <a:extLst>
              <a:ext uri="{FF2B5EF4-FFF2-40B4-BE49-F238E27FC236}">
                <a16:creationId xmlns:a16="http://schemas.microsoft.com/office/drawing/2014/main" id="{EFEBCD6A-EF65-C02E-C248-04FCE8BFA1F8}"/>
              </a:ext>
            </a:extLst>
          </p:cNvPr>
          <p:cNvSpPr txBox="1"/>
          <p:nvPr/>
        </p:nvSpPr>
        <p:spPr>
          <a:xfrm>
            <a:off x="245563" y="1201843"/>
            <a:ext cx="6178285" cy="479617"/>
          </a:xfrm>
          <a:prstGeom prst="rect">
            <a:avLst/>
          </a:prstGeom>
        </p:spPr>
        <p:txBody>
          <a:bodyPr vert="horz" wrap="square" lIns="0" tIns="58419" rIns="0" bIns="0" rtlCol="0">
            <a:spAutoFit/>
          </a:bodyPr>
          <a:lstStyle/>
          <a:p>
            <a:endParaRPr lang="en-US" sz="1200" dirty="0">
              <a:latin typeface="+mj-lt"/>
            </a:endParaRPr>
          </a:p>
          <a:p>
            <a:pPr marL="12700">
              <a:lnSpc>
                <a:spcPct val="100000"/>
              </a:lnSpc>
              <a:spcBef>
                <a:spcPts val="360"/>
              </a:spcBef>
            </a:pPr>
            <a:endParaRPr lang="tr-TR" sz="1200" i="1" dirty="0">
              <a:latin typeface="+mn-lt"/>
              <a:cs typeface="Geneva"/>
            </a:endParaRPr>
          </a:p>
        </p:txBody>
      </p:sp>
      <p:pic>
        <p:nvPicPr>
          <p:cNvPr id="15" name="object 15">
            <a:extLst>
              <a:ext uri="{FF2B5EF4-FFF2-40B4-BE49-F238E27FC236}">
                <a16:creationId xmlns:a16="http://schemas.microsoft.com/office/drawing/2014/main" id="{136470A2-F907-5A3D-5605-DDBE9F7E835C}"/>
              </a:ext>
            </a:extLst>
          </p:cNvPr>
          <p:cNvPicPr/>
          <p:nvPr/>
        </p:nvPicPr>
        <p:blipFill>
          <a:blip r:embed="rId5" cstate="print"/>
          <a:stretch>
            <a:fillRect/>
          </a:stretch>
        </p:blipFill>
        <p:spPr>
          <a:xfrm>
            <a:off x="7180200" y="4723192"/>
            <a:ext cx="190499" cy="9524"/>
          </a:xfrm>
          <a:prstGeom prst="rect">
            <a:avLst/>
          </a:prstGeom>
        </p:spPr>
      </p:pic>
      <p:graphicFrame>
        <p:nvGraphicFramePr>
          <p:cNvPr id="16" name="Tabelle 15">
            <a:extLst>
              <a:ext uri="{FF2B5EF4-FFF2-40B4-BE49-F238E27FC236}">
                <a16:creationId xmlns:a16="http://schemas.microsoft.com/office/drawing/2014/main" id="{17F6BBC7-6EBE-CB78-29C8-FB393B697609}"/>
              </a:ext>
            </a:extLst>
          </p:cNvPr>
          <p:cNvGraphicFramePr>
            <a:graphicFrameLocks noGrp="1"/>
          </p:cNvGraphicFramePr>
          <p:nvPr>
            <p:extLst>
              <p:ext uri="{D42A27DB-BD31-4B8C-83A1-F6EECF244321}">
                <p14:modId xmlns:p14="http://schemas.microsoft.com/office/powerpoint/2010/main" val="1616805967"/>
              </p:ext>
            </p:extLst>
          </p:nvPr>
        </p:nvGraphicFramePr>
        <p:xfrm>
          <a:off x="508170" y="1350577"/>
          <a:ext cx="5980320" cy="6056700"/>
        </p:xfrm>
        <a:graphic>
          <a:graphicData uri="http://schemas.openxmlformats.org/drawingml/2006/table">
            <a:tbl>
              <a:tblPr/>
              <a:tblGrid>
                <a:gridCol w="3651080">
                  <a:extLst>
                    <a:ext uri="{9D8B030D-6E8A-4147-A177-3AD203B41FA5}">
                      <a16:colId xmlns:a16="http://schemas.microsoft.com/office/drawing/2014/main" val="3421483223"/>
                    </a:ext>
                  </a:extLst>
                </a:gridCol>
                <a:gridCol w="762000">
                  <a:extLst>
                    <a:ext uri="{9D8B030D-6E8A-4147-A177-3AD203B41FA5}">
                      <a16:colId xmlns:a16="http://schemas.microsoft.com/office/drawing/2014/main" val="1066182068"/>
                    </a:ext>
                  </a:extLst>
                </a:gridCol>
                <a:gridCol w="685800">
                  <a:extLst>
                    <a:ext uri="{9D8B030D-6E8A-4147-A177-3AD203B41FA5}">
                      <a16:colId xmlns:a16="http://schemas.microsoft.com/office/drawing/2014/main" val="1968562476"/>
                    </a:ext>
                  </a:extLst>
                </a:gridCol>
                <a:gridCol w="881440">
                  <a:extLst>
                    <a:ext uri="{9D8B030D-6E8A-4147-A177-3AD203B41FA5}">
                      <a16:colId xmlns:a16="http://schemas.microsoft.com/office/drawing/2014/main" val="2951936962"/>
                    </a:ext>
                  </a:extLst>
                </a:gridCol>
              </a:tblGrid>
              <a:tr h="221184">
                <a:tc>
                  <a:txBody>
                    <a:bodyPr/>
                    <a:lstStyle/>
                    <a:p>
                      <a:pPr>
                        <a:buNone/>
                      </a:pPr>
                      <a:r>
                        <a:rPr lang="de-DE" sz="1200"/>
                        <a:t>ESG Impact</a:t>
                      </a:r>
                    </a:p>
                  </a:txBody>
                  <a:tcPr marL="6886" marR="6886" marT="3443" marB="3443" anchor="ctr">
                    <a:lnL>
                      <a:noFill/>
                    </a:lnL>
                    <a:lnR>
                      <a:noFill/>
                    </a:lnR>
                    <a:lnT>
                      <a:noFill/>
                    </a:lnT>
                    <a:lnB>
                      <a:noFill/>
                    </a:lnB>
                    <a:noFill/>
                  </a:tcPr>
                </a:tc>
                <a:tc>
                  <a:txBody>
                    <a:bodyPr/>
                    <a:lstStyle/>
                    <a:p>
                      <a:pPr>
                        <a:buNone/>
                      </a:pPr>
                      <a:r>
                        <a:rPr lang="de-DE" sz="1200"/>
                        <a:t>Strength</a:t>
                      </a:r>
                    </a:p>
                  </a:txBody>
                  <a:tcPr marL="6886" marR="6886" marT="3443" marB="3443" anchor="ctr">
                    <a:lnL>
                      <a:noFill/>
                    </a:lnL>
                    <a:lnR>
                      <a:noFill/>
                    </a:lnR>
                    <a:lnT>
                      <a:noFill/>
                    </a:lnT>
                    <a:lnB>
                      <a:noFill/>
                    </a:lnB>
                    <a:noFill/>
                  </a:tcPr>
                </a:tc>
                <a:tc>
                  <a:txBody>
                    <a:bodyPr/>
                    <a:lstStyle/>
                    <a:p>
                      <a:pPr>
                        <a:buNone/>
                      </a:pPr>
                      <a:r>
                        <a:rPr lang="de-DE" sz="1200"/>
                        <a:t>Likelihood</a:t>
                      </a:r>
                    </a:p>
                  </a:txBody>
                  <a:tcPr marL="6886" marR="6886" marT="3443" marB="3443" anchor="ctr">
                    <a:lnL>
                      <a:noFill/>
                    </a:lnL>
                    <a:lnR>
                      <a:noFill/>
                    </a:lnR>
                    <a:lnT>
                      <a:noFill/>
                    </a:lnT>
                    <a:lnB>
                      <a:noFill/>
                    </a:lnB>
                    <a:noFill/>
                  </a:tcPr>
                </a:tc>
                <a:tc>
                  <a:txBody>
                    <a:bodyPr/>
                    <a:lstStyle/>
                    <a:p>
                      <a:pPr>
                        <a:buNone/>
                      </a:pPr>
                      <a:r>
                        <a:rPr lang="de-DE" sz="1200"/>
                        <a:t>Impact Score</a:t>
                      </a:r>
                    </a:p>
                  </a:txBody>
                  <a:tcPr marL="6886" marR="6886" marT="3443" marB="3443" anchor="ctr">
                    <a:lnL>
                      <a:noFill/>
                    </a:lnL>
                    <a:lnR>
                      <a:noFill/>
                    </a:lnR>
                    <a:lnT>
                      <a:noFill/>
                    </a:lnT>
                    <a:lnB>
                      <a:noFill/>
                    </a:lnB>
                    <a:noFill/>
                  </a:tcPr>
                </a:tc>
                <a:extLst>
                  <a:ext uri="{0D108BD9-81ED-4DB2-BD59-A6C34878D82A}">
                    <a16:rowId xmlns:a16="http://schemas.microsoft.com/office/drawing/2014/main" val="2711601169"/>
                  </a:ext>
                </a:extLst>
              </a:tr>
              <a:tr h="434341">
                <a:tc>
                  <a:txBody>
                    <a:bodyPr/>
                    <a:lstStyle/>
                    <a:p>
                      <a:pPr>
                        <a:buNone/>
                      </a:pPr>
                      <a:r>
                        <a:rPr lang="en-US" sz="1200"/>
                        <a:t>High energy consumption in concrete production </a:t>
                      </a:r>
                      <a:r>
                        <a:rPr lang="en-US" sz="1200" b="1"/>
                        <a:t>(Hotspot: energy-intensive mixing and curing processes)</a:t>
                      </a:r>
                      <a:endParaRPr lang="en-US" sz="1200"/>
                    </a:p>
                  </a:txBody>
                  <a:tcPr marL="6886" marR="6886" marT="3443" marB="3443" anchor="ctr">
                    <a:lnL>
                      <a:noFill/>
                    </a:lnL>
                    <a:lnR>
                      <a:noFill/>
                    </a:lnR>
                    <a:lnT>
                      <a:noFill/>
                    </a:lnT>
                    <a:lnB>
                      <a:noFill/>
                    </a:lnB>
                    <a:noFill/>
                  </a:tcPr>
                </a:tc>
                <a:tc>
                  <a:txBody>
                    <a:bodyPr/>
                    <a:lstStyle/>
                    <a:p>
                      <a:pPr>
                        <a:buNone/>
                      </a:pPr>
                      <a:r>
                        <a:rPr lang="de-DE" sz="1200" dirty="0"/>
                        <a:t>5</a:t>
                      </a:r>
                    </a:p>
                  </a:txBody>
                  <a:tcPr marL="6886" marR="6886" marT="3443" marB="3443" anchor="ctr">
                    <a:lnL>
                      <a:noFill/>
                    </a:lnL>
                    <a:lnR>
                      <a:noFill/>
                    </a:lnR>
                    <a:lnT>
                      <a:noFill/>
                    </a:lnT>
                    <a:lnB>
                      <a:noFill/>
                    </a:lnB>
                    <a:noFill/>
                  </a:tcPr>
                </a:tc>
                <a:tc>
                  <a:txBody>
                    <a:bodyPr/>
                    <a:lstStyle/>
                    <a:p>
                      <a:pPr>
                        <a:buNone/>
                      </a:pPr>
                      <a:r>
                        <a:rPr lang="de-DE" sz="1200" dirty="0"/>
                        <a:t>5</a:t>
                      </a:r>
                    </a:p>
                  </a:txBody>
                  <a:tcPr marL="6886" marR="6886" marT="3443" marB="3443" anchor="ctr">
                    <a:lnL>
                      <a:noFill/>
                    </a:lnL>
                    <a:lnR>
                      <a:noFill/>
                    </a:lnR>
                    <a:lnT>
                      <a:noFill/>
                    </a:lnT>
                    <a:lnB>
                      <a:noFill/>
                    </a:lnB>
                    <a:noFill/>
                  </a:tcPr>
                </a:tc>
                <a:tc>
                  <a:txBody>
                    <a:bodyPr/>
                    <a:lstStyle/>
                    <a:p>
                      <a:pPr>
                        <a:buNone/>
                      </a:pPr>
                      <a:r>
                        <a:rPr lang="de-DE" sz="1200" dirty="0"/>
                        <a:t>25</a:t>
                      </a:r>
                    </a:p>
                  </a:txBody>
                  <a:tcPr marL="6886" marR="6886" marT="3443" marB="3443" anchor="ctr">
                    <a:lnL>
                      <a:noFill/>
                    </a:lnL>
                    <a:lnR>
                      <a:noFill/>
                    </a:lnR>
                    <a:lnT>
                      <a:noFill/>
                    </a:lnT>
                    <a:lnB>
                      <a:noFill/>
                    </a:lnB>
                    <a:noFill/>
                  </a:tcPr>
                </a:tc>
                <a:extLst>
                  <a:ext uri="{0D108BD9-81ED-4DB2-BD59-A6C34878D82A}">
                    <a16:rowId xmlns:a16="http://schemas.microsoft.com/office/drawing/2014/main" val="2200763433"/>
                  </a:ext>
                </a:extLst>
              </a:tr>
              <a:tr h="647499">
                <a:tc>
                  <a:txBody>
                    <a:bodyPr/>
                    <a:lstStyle/>
                    <a:p>
                      <a:pPr>
                        <a:buNone/>
                      </a:pPr>
                      <a:r>
                        <a:rPr lang="en-US" sz="1200"/>
                        <a:t>CO₂ emissions from cement and steel inputs </a:t>
                      </a:r>
                      <a:r>
                        <a:rPr lang="en-US" sz="1200" b="1"/>
                        <a:t>(Hotspot: carbon-intensive raw materials in construction supply chains)</a:t>
                      </a:r>
                      <a:endParaRPr lang="en-US" sz="1200"/>
                    </a:p>
                  </a:txBody>
                  <a:tcPr marL="6886" marR="6886" marT="3443" marB="3443" anchor="ctr">
                    <a:lnL>
                      <a:noFill/>
                    </a:lnL>
                    <a:lnR>
                      <a:noFill/>
                    </a:lnR>
                    <a:lnT>
                      <a:noFill/>
                    </a:lnT>
                    <a:lnB>
                      <a:noFill/>
                    </a:lnB>
                    <a:noFill/>
                  </a:tcPr>
                </a:tc>
                <a:tc>
                  <a:txBody>
                    <a:bodyPr/>
                    <a:lstStyle/>
                    <a:p>
                      <a:pPr>
                        <a:buNone/>
                      </a:pPr>
                      <a:r>
                        <a:rPr lang="de-DE" sz="1200"/>
                        <a:t>5</a:t>
                      </a:r>
                    </a:p>
                  </a:txBody>
                  <a:tcPr marL="6886" marR="6886" marT="3443" marB="3443" anchor="ctr">
                    <a:lnL>
                      <a:noFill/>
                    </a:lnL>
                    <a:lnR>
                      <a:noFill/>
                    </a:lnR>
                    <a:lnT>
                      <a:noFill/>
                    </a:lnT>
                    <a:lnB>
                      <a:noFill/>
                    </a:lnB>
                    <a:noFill/>
                  </a:tcPr>
                </a:tc>
                <a:tc>
                  <a:txBody>
                    <a:bodyPr/>
                    <a:lstStyle/>
                    <a:p>
                      <a:pPr>
                        <a:buNone/>
                      </a:pPr>
                      <a:r>
                        <a:rPr lang="de-DE" sz="1200"/>
                        <a:t>5</a:t>
                      </a:r>
                    </a:p>
                  </a:txBody>
                  <a:tcPr marL="6886" marR="6886" marT="3443" marB="3443" anchor="ctr">
                    <a:lnL>
                      <a:noFill/>
                    </a:lnL>
                    <a:lnR>
                      <a:noFill/>
                    </a:lnR>
                    <a:lnT>
                      <a:noFill/>
                    </a:lnT>
                    <a:lnB>
                      <a:noFill/>
                    </a:lnB>
                    <a:noFill/>
                  </a:tcPr>
                </a:tc>
                <a:tc>
                  <a:txBody>
                    <a:bodyPr/>
                    <a:lstStyle/>
                    <a:p>
                      <a:pPr>
                        <a:buNone/>
                      </a:pPr>
                      <a:r>
                        <a:rPr lang="de-DE" sz="1200"/>
                        <a:t>25</a:t>
                      </a:r>
                    </a:p>
                  </a:txBody>
                  <a:tcPr marL="6886" marR="6886" marT="3443" marB="3443" anchor="ctr">
                    <a:lnL>
                      <a:noFill/>
                    </a:lnL>
                    <a:lnR>
                      <a:noFill/>
                    </a:lnR>
                    <a:lnT>
                      <a:noFill/>
                    </a:lnT>
                    <a:lnB>
                      <a:noFill/>
                    </a:lnB>
                    <a:noFill/>
                  </a:tcPr>
                </a:tc>
                <a:extLst>
                  <a:ext uri="{0D108BD9-81ED-4DB2-BD59-A6C34878D82A}">
                    <a16:rowId xmlns:a16="http://schemas.microsoft.com/office/drawing/2014/main" val="1044333770"/>
                  </a:ext>
                </a:extLst>
              </a:tr>
              <a:tr h="434341">
                <a:tc>
                  <a:txBody>
                    <a:bodyPr/>
                    <a:lstStyle/>
                    <a:p>
                      <a:pPr>
                        <a:buNone/>
                      </a:pPr>
                      <a:r>
                        <a:rPr lang="en-US" sz="1200"/>
                        <a:t>Indirect emissions from electricity use </a:t>
                      </a:r>
                      <a:r>
                        <a:rPr lang="en-US" sz="1200" b="1"/>
                        <a:t>(Hotspot: grid electricity dependence)</a:t>
                      </a:r>
                      <a:endParaRPr lang="en-US" sz="1200"/>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16</a:t>
                      </a:r>
                    </a:p>
                  </a:txBody>
                  <a:tcPr marL="6886" marR="6886" marT="3443" marB="3443" anchor="ctr">
                    <a:lnL>
                      <a:noFill/>
                    </a:lnL>
                    <a:lnR>
                      <a:noFill/>
                    </a:lnR>
                    <a:lnT>
                      <a:noFill/>
                    </a:lnT>
                    <a:lnB>
                      <a:noFill/>
                    </a:lnB>
                    <a:noFill/>
                  </a:tcPr>
                </a:tc>
                <a:extLst>
                  <a:ext uri="{0D108BD9-81ED-4DB2-BD59-A6C34878D82A}">
                    <a16:rowId xmlns:a16="http://schemas.microsoft.com/office/drawing/2014/main" val="4146606997"/>
                  </a:ext>
                </a:extLst>
              </a:tr>
              <a:tr h="434341">
                <a:tc>
                  <a:txBody>
                    <a:bodyPr/>
                    <a:lstStyle/>
                    <a:p>
                      <a:pPr>
                        <a:buNone/>
                      </a:pPr>
                      <a:r>
                        <a:rPr lang="en-US" sz="1200"/>
                        <a:t>Water consumption in production processes </a:t>
                      </a:r>
                      <a:r>
                        <a:rPr lang="en-US" sz="1200" b="1"/>
                        <a:t>(Hotspot: mixing, cooling and cleaning processes)</a:t>
                      </a:r>
                      <a:endParaRPr lang="en-US" sz="1200"/>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12</a:t>
                      </a:r>
                    </a:p>
                  </a:txBody>
                  <a:tcPr marL="6886" marR="6886" marT="3443" marB="3443" anchor="ctr">
                    <a:lnL>
                      <a:noFill/>
                    </a:lnL>
                    <a:lnR>
                      <a:noFill/>
                    </a:lnR>
                    <a:lnT>
                      <a:noFill/>
                    </a:lnT>
                    <a:lnB>
                      <a:noFill/>
                    </a:lnB>
                    <a:noFill/>
                  </a:tcPr>
                </a:tc>
                <a:extLst>
                  <a:ext uri="{0D108BD9-81ED-4DB2-BD59-A6C34878D82A}">
                    <a16:rowId xmlns:a16="http://schemas.microsoft.com/office/drawing/2014/main" val="2296631785"/>
                  </a:ext>
                </a:extLst>
              </a:tr>
              <a:tr h="647499">
                <a:tc>
                  <a:txBody>
                    <a:bodyPr/>
                    <a:lstStyle/>
                    <a:p>
                      <a:pPr>
                        <a:buNone/>
                      </a:pPr>
                      <a:r>
                        <a:rPr lang="en-US" sz="1200"/>
                        <a:t>Waste generation from concrete production and demolition returns </a:t>
                      </a:r>
                      <a:r>
                        <a:rPr lang="en-US" sz="1200" b="1"/>
                        <a:t>(Hotspot: production waste and returned materials)</a:t>
                      </a:r>
                      <a:endParaRPr lang="en-US" sz="1200"/>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12</a:t>
                      </a:r>
                    </a:p>
                  </a:txBody>
                  <a:tcPr marL="6886" marR="6886" marT="3443" marB="3443" anchor="ctr">
                    <a:lnL>
                      <a:noFill/>
                    </a:lnL>
                    <a:lnR>
                      <a:noFill/>
                    </a:lnR>
                    <a:lnT>
                      <a:noFill/>
                    </a:lnT>
                    <a:lnB>
                      <a:noFill/>
                    </a:lnB>
                    <a:noFill/>
                  </a:tcPr>
                </a:tc>
                <a:extLst>
                  <a:ext uri="{0D108BD9-81ED-4DB2-BD59-A6C34878D82A}">
                    <a16:rowId xmlns:a16="http://schemas.microsoft.com/office/drawing/2014/main" val="2126152330"/>
                  </a:ext>
                </a:extLst>
              </a:tr>
              <a:tr h="647499">
                <a:tc>
                  <a:txBody>
                    <a:bodyPr/>
                    <a:lstStyle/>
                    <a:p>
                      <a:pPr>
                        <a:buNone/>
                      </a:pPr>
                      <a:r>
                        <a:rPr lang="en-US" sz="1200"/>
                        <a:t>Closed-loop water system reducing freshwater withdrawal </a:t>
                      </a:r>
                      <a:r>
                        <a:rPr lang="en-US" sz="1200" b="1"/>
                        <a:t>(Sweet Spot: internal water recirculation improving resource efficiency)</a:t>
                      </a:r>
                      <a:endParaRPr lang="en-US" sz="1200"/>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12</a:t>
                      </a:r>
                    </a:p>
                  </a:txBody>
                  <a:tcPr marL="6886" marR="6886" marT="3443" marB="3443" anchor="ctr">
                    <a:lnL>
                      <a:noFill/>
                    </a:lnL>
                    <a:lnR>
                      <a:noFill/>
                    </a:lnR>
                    <a:lnT>
                      <a:noFill/>
                    </a:lnT>
                    <a:lnB>
                      <a:noFill/>
                    </a:lnB>
                    <a:noFill/>
                  </a:tcPr>
                </a:tc>
                <a:extLst>
                  <a:ext uri="{0D108BD9-81ED-4DB2-BD59-A6C34878D82A}">
                    <a16:rowId xmlns:a16="http://schemas.microsoft.com/office/drawing/2014/main" val="3217111266"/>
                  </a:ext>
                </a:extLst>
              </a:tr>
              <a:tr h="647499">
                <a:tc>
                  <a:txBody>
                    <a:bodyPr/>
                    <a:lstStyle/>
                    <a:p>
                      <a:pPr>
                        <a:buNone/>
                      </a:pPr>
                      <a:r>
                        <a:rPr lang="en-US" sz="1200"/>
                        <a:t>Recycling of concrete materials and use of recycled aggregates </a:t>
                      </a:r>
                      <a:r>
                        <a:rPr lang="en-US" sz="1200" b="1"/>
                        <a:t>(Sweet Spot: circular material flows in construction)</a:t>
                      </a:r>
                      <a:endParaRPr lang="en-US" sz="1200"/>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16</a:t>
                      </a:r>
                    </a:p>
                  </a:txBody>
                  <a:tcPr marL="6886" marR="6886" marT="3443" marB="3443" anchor="ctr">
                    <a:lnL>
                      <a:noFill/>
                    </a:lnL>
                    <a:lnR>
                      <a:noFill/>
                    </a:lnR>
                    <a:lnT>
                      <a:noFill/>
                    </a:lnT>
                    <a:lnB>
                      <a:noFill/>
                    </a:lnB>
                    <a:noFill/>
                  </a:tcPr>
                </a:tc>
                <a:extLst>
                  <a:ext uri="{0D108BD9-81ED-4DB2-BD59-A6C34878D82A}">
                    <a16:rowId xmlns:a16="http://schemas.microsoft.com/office/drawing/2014/main" val="1617983865"/>
                  </a:ext>
                </a:extLst>
              </a:tr>
              <a:tr h="647499">
                <a:tc>
                  <a:txBody>
                    <a:bodyPr/>
                    <a:lstStyle/>
                    <a:p>
                      <a:pPr>
                        <a:buNone/>
                      </a:pPr>
                      <a:r>
                        <a:rPr lang="en-US" sz="1200"/>
                        <a:t>Occupational health and safety risks in production and logistics </a:t>
                      </a:r>
                      <a:r>
                        <a:rPr lang="en-US" sz="1200" b="1"/>
                        <a:t>(Hotspot: heavy machinery, loading operations and transport activities)</a:t>
                      </a:r>
                      <a:endParaRPr lang="en-US" sz="1200"/>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4</a:t>
                      </a:r>
                    </a:p>
                  </a:txBody>
                  <a:tcPr marL="6886" marR="6886" marT="3443" marB="3443" anchor="ctr">
                    <a:lnL>
                      <a:noFill/>
                    </a:lnL>
                    <a:lnR>
                      <a:noFill/>
                    </a:lnR>
                    <a:lnT>
                      <a:noFill/>
                    </a:lnT>
                    <a:lnB>
                      <a:noFill/>
                    </a:lnB>
                    <a:noFill/>
                  </a:tcPr>
                </a:tc>
                <a:tc>
                  <a:txBody>
                    <a:bodyPr/>
                    <a:lstStyle/>
                    <a:p>
                      <a:pPr>
                        <a:buNone/>
                      </a:pPr>
                      <a:r>
                        <a:rPr lang="de-DE" sz="1200"/>
                        <a:t>16</a:t>
                      </a:r>
                    </a:p>
                  </a:txBody>
                  <a:tcPr marL="6886" marR="6886" marT="3443" marB="3443" anchor="ctr">
                    <a:lnL>
                      <a:noFill/>
                    </a:lnL>
                    <a:lnR>
                      <a:noFill/>
                    </a:lnR>
                    <a:lnT>
                      <a:noFill/>
                    </a:lnT>
                    <a:lnB>
                      <a:noFill/>
                    </a:lnB>
                    <a:noFill/>
                  </a:tcPr>
                </a:tc>
                <a:extLst>
                  <a:ext uri="{0D108BD9-81ED-4DB2-BD59-A6C34878D82A}">
                    <a16:rowId xmlns:a16="http://schemas.microsoft.com/office/drawing/2014/main" val="4035649815"/>
                  </a:ext>
                </a:extLst>
              </a:tr>
              <a:tr h="647499">
                <a:tc>
                  <a:txBody>
                    <a:bodyPr/>
                    <a:lstStyle/>
                    <a:p>
                      <a:pPr>
                        <a:buNone/>
                      </a:pPr>
                      <a:r>
                        <a:rPr lang="en-US" sz="1200"/>
                        <a:t>Transport emissions from company trucks and logistics operations </a:t>
                      </a:r>
                      <a:r>
                        <a:rPr lang="en-US" sz="1200" b="1"/>
                        <a:t>(Hotspot: diesel-based transport of heavy materials)</a:t>
                      </a:r>
                      <a:endParaRPr lang="en-US" sz="1200"/>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9</a:t>
                      </a:r>
                    </a:p>
                  </a:txBody>
                  <a:tcPr marL="6886" marR="6886" marT="3443" marB="3443" anchor="ctr">
                    <a:lnL>
                      <a:noFill/>
                    </a:lnL>
                    <a:lnR>
                      <a:noFill/>
                    </a:lnR>
                    <a:lnT>
                      <a:noFill/>
                    </a:lnT>
                    <a:lnB>
                      <a:noFill/>
                    </a:lnB>
                    <a:noFill/>
                  </a:tcPr>
                </a:tc>
                <a:extLst>
                  <a:ext uri="{0D108BD9-81ED-4DB2-BD59-A6C34878D82A}">
                    <a16:rowId xmlns:a16="http://schemas.microsoft.com/office/drawing/2014/main" val="1948741962"/>
                  </a:ext>
                </a:extLst>
              </a:tr>
              <a:tr h="647499">
                <a:tc>
                  <a:txBody>
                    <a:bodyPr/>
                    <a:lstStyle/>
                    <a:p>
                      <a:pPr>
                        <a:buNone/>
                      </a:pPr>
                      <a:r>
                        <a:rPr lang="en-US" sz="1200"/>
                        <a:t>Workforce structure with temporary workers affecting safety management </a:t>
                      </a:r>
                      <a:r>
                        <a:rPr lang="en-US" sz="1200" b="1"/>
                        <a:t>(Hotspot: onboarding and training challenges for agency workers)</a:t>
                      </a:r>
                      <a:endParaRPr lang="en-US" sz="1200"/>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a:t>3</a:t>
                      </a:r>
                    </a:p>
                  </a:txBody>
                  <a:tcPr marL="6886" marR="6886" marT="3443" marB="3443" anchor="ctr">
                    <a:lnL>
                      <a:noFill/>
                    </a:lnL>
                    <a:lnR>
                      <a:noFill/>
                    </a:lnR>
                    <a:lnT>
                      <a:noFill/>
                    </a:lnT>
                    <a:lnB>
                      <a:noFill/>
                    </a:lnB>
                    <a:noFill/>
                  </a:tcPr>
                </a:tc>
                <a:tc>
                  <a:txBody>
                    <a:bodyPr/>
                    <a:lstStyle/>
                    <a:p>
                      <a:pPr>
                        <a:buNone/>
                      </a:pPr>
                      <a:r>
                        <a:rPr lang="de-DE" sz="1200" dirty="0"/>
                        <a:t>9</a:t>
                      </a:r>
                    </a:p>
                  </a:txBody>
                  <a:tcPr marL="6886" marR="6886" marT="3443" marB="3443" anchor="ctr">
                    <a:lnL>
                      <a:noFill/>
                    </a:lnL>
                    <a:lnR>
                      <a:noFill/>
                    </a:lnR>
                    <a:lnT>
                      <a:noFill/>
                    </a:lnT>
                    <a:lnB>
                      <a:noFill/>
                    </a:lnB>
                    <a:noFill/>
                  </a:tcPr>
                </a:tc>
                <a:extLst>
                  <a:ext uri="{0D108BD9-81ED-4DB2-BD59-A6C34878D82A}">
                    <a16:rowId xmlns:a16="http://schemas.microsoft.com/office/drawing/2014/main" val="3231539951"/>
                  </a:ext>
                </a:extLst>
              </a:tr>
            </a:tbl>
          </a:graphicData>
        </a:graphic>
      </p:graphicFrame>
    </p:spTree>
    <p:extLst>
      <p:ext uri="{BB962C8B-B14F-4D97-AF65-F5344CB8AC3E}">
        <p14:creationId xmlns:p14="http://schemas.microsoft.com/office/powerpoint/2010/main" val="398444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4A2E-AB7A-5F09-54AD-C5F7FC69DDB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80E308C-BD38-0196-AD9C-D93F64A1C196}"/>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87D00AB5-C5D2-D369-362B-85476E765929}"/>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7CAD100C-700E-5B25-3D29-9E3B816999C9}"/>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84DF47FB-DC11-DFE2-B61B-506ACFD1B347}"/>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1B87A1E2-2F26-C81D-BC43-593403DCE05A}"/>
              </a:ext>
            </a:extLst>
          </p:cNvPr>
          <p:cNvSpPr txBox="1"/>
          <p:nvPr/>
        </p:nvSpPr>
        <p:spPr>
          <a:xfrm>
            <a:off x="7214560" y="2106650"/>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pic>
        <p:nvPicPr>
          <p:cNvPr id="11" name="object 11">
            <a:extLst>
              <a:ext uri="{FF2B5EF4-FFF2-40B4-BE49-F238E27FC236}">
                <a16:creationId xmlns:a16="http://schemas.microsoft.com/office/drawing/2014/main" id="{D77B4474-3BB2-D6CC-E49C-86AABB986DB6}"/>
              </a:ext>
            </a:extLst>
          </p:cNvPr>
          <p:cNvPicPr/>
          <p:nvPr/>
        </p:nvPicPr>
        <p:blipFill>
          <a:blip r:embed="rId4" cstate="print"/>
          <a:stretch>
            <a:fillRect/>
          </a:stretch>
        </p:blipFill>
        <p:spPr>
          <a:xfrm>
            <a:off x="0" y="403827"/>
            <a:ext cx="6248399" cy="542924"/>
          </a:xfrm>
          <a:prstGeom prst="rect">
            <a:avLst/>
          </a:prstGeom>
        </p:spPr>
      </p:pic>
      <p:sp>
        <p:nvSpPr>
          <p:cNvPr id="12" name="object 12">
            <a:extLst>
              <a:ext uri="{FF2B5EF4-FFF2-40B4-BE49-F238E27FC236}">
                <a16:creationId xmlns:a16="http://schemas.microsoft.com/office/drawing/2014/main" id="{0AA38BDE-931C-EF75-3095-4DAF045865EC}"/>
              </a:ext>
            </a:extLst>
          </p:cNvPr>
          <p:cNvSpPr txBox="1"/>
          <p:nvPr/>
        </p:nvSpPr>
        <p:spPr>
          <a:xfrm>
            <a:off x="82351" y="418001"/>
            <a:ext cx="6020435" cy="412934"/>
          </a:xfrm>
          <a:prstGeom prst="rect">
            <a:avLst/>
          </a:prstGeom>
        </p:spPr>
        <p:txBody>
          <a:bodyPr vert="horz" wrap="square" lIns="0" tIns="12700" rIns="0" bIns="0" rtlCol="0">
            <a:spAutoFit/>
          </a:bodyPr>
          <a:lstStyle/>
          <a:p>
            <a:pPr marL="12700">
              <a:lnSpc>
                <a:spcPct val="100000"/>
              </a:lnSpc>
              <a:spcBef>
                <a:spcPts val="100"/>
              </a:spcBef>
            </a:pPr>
            <a:r>
              <a:rPr lang="de-DE" sz="2600" b="1" dirty="0">
                <a:solidFill>
                  <a:srgbClr val="FFFFFF"/>
                </a:solidFill>
                <a:latin typeface="+mn-lt"/>
                <a:cs typeface="Arial"/>
              </a:rPr>
              <a:t>8</a:t>
            </a:r>
            <a:r>
              <a:rPr sz="2600" b="1" dirty="0">
                <a:solidFill>
                  <a:srgbClr val="FFFFFF"/>
                </a:solidFill>
                <a:latin typeface="+mn-lt"/>
                <a:cs typeface="Arial"/>
              </a:rPr>
              <a:t>. </a:t>
            </a:r>
            <a:r>
              <a:rPr lang="de-DE" sz="2600" b="1" dirty="0" err="1">
                <a:solidFill>
                  <a:srgbClr val="FFFFFF"/>
                </a:solidFill>
                <a:latin typeface="+mn-lt"/>
                <a:cs typeface="Arial"/>
              </a:rPr>
              <a:t>Suggested</a:t>
            </a:r>
            <a:r>
              <a:rPr lang="de-DE" sz="2600" b="1" dirty="0">
                <a:solidFill>
                  <a:srgbClr val="FFFFFF"/>
                </a:solidFill>
                <a:latin typeface="+mn-lt"/>
                <a:cs typeface="Arial"/>
              </a:rPr>
              <a:t> Solution</a:t>
            </a:r>
            <a:endParaRPr sz="2600" dirty="0">
              <a:latin typeface="+mn-lt"/>
              <a:cs typeface="Arial"/>
            </a:endParaRPr>
          </a:p>
        </p:txBody>
      </p:sp>
      <p:sp>
        <p:nvSpPr>
          <p:cNvPr id="13" name="object 13">
            <a:extLst>
              <a:ext uri="{FF2B5EF4-FFF2-40B4-BE49-F238E27FC236}">
                <a16:creationId xmlns:a16="http://schemas.microsoft.com/office/drawing/2014/main" id="{54DD0664-7489-8C47-C26A-394AFA9A79CF}"/>
              </a:ext>
            </a:extLst>
          </p:cNvPr>
          <p:cNvSpPr txBox="1"/>
          <p:nvPr/>
        </p:nvSpPr>
        <p:spPr>
          <a:xfrm>
            <a:off x="245563" y="1201843"/>
            <a:ext cx="6178285" cy="479617"/>
          </a:xfrm>
          <a:prstGeom prst="rect">
            <a:avLst/>
          </a:prstGeom>
        </p:spPr>
        <p:txBody>
          <a:bodyPr vert="horz" wrap="square" lIns="0" tIns="58419" rIns="0" bIns="0" rtlCol="0">
            <a:spAutoFit/>
          </a:bodyPr>
          <a:lstStyle/>
          <a:p>
            <a:endParaRPr lang="en-US" sz="1200" dirty="0">
              <a:latin typeface="+mj-lt"/>
            </a:endParaRPr>
          </a:p>
          <a:p>
            <a:pPr marL="12700">
              <a:lnSpc>
                <a:spcPct val="100000"/>
              </a:lnSpc>
              <a:spcBef>
                <a:spcPts val="360"/>
              </a:spcBef>
            </a:pPr>
            <a:endParaRPr lang="tr-TR" sz="1200" i="1" dirty="0">
              <a:latin typeface="+mn-lt"/>
              <a:cs typeface="Geneva"/>
            </a:endParaRPr>
          </a:p>
        </p:txBody>
      </p:sp>
      <p:pic>
        <p:nvPicPr>
          <p:cNvPr id="15" name="object 15">
            <a:extLst>
              <a:ext uri="{FF2B5EF4-FFF2-40B4-BE49-F238E27FC236}">
                <a16:creationId xmlns:a16="http://schemas.microsoft.com/office/drawing/2014/main" id="{618C6E2B-E5C6-3B89-344A-E22D0C73A105}"/>
              </a:ext>
            </a:extLst>
          </p:cNvPr>
          <p:cNvPicPr/>
          <p:nvPr/>
        </p:nvPicPr>
        <p:blipFill>
          <a:blip r:embed="rId5" cstate="print"/>
          <a:stretch>
            <a:fillRect/>
          </a:stretch>
        </p:blipFill>
        <p:spPr>
          <a:xfrm>
            <a:off x="7180200" y="4723192"/>
            <a:ext cx="190499" cy="9524"/>
          </a:xfrm>
          <a:prstGeom prst="rect">
            <a:avLst/>
          </a:prstGeom>
        </p:spPr>
      </p:pic>
      <p:graphicFrame>
        <p:nvGraphicFramePr>
          <p:cNvPr id="6" name="Tabelle 5">
            <a:extLst>
              <a:ext uri="{FF2B5EF4-FFF2-40B4-BE49-F238E27FC236}">
                <a16:creationId xmlns:a16="http://schemas.microsoft.com/office/drawing/2014/main" id="{2A91130C-B027-529D-78E6-741F03DCA925}"/>
              </a:ext>
            </a:extLst>
          </p:cNvPr>
          <p:cNvGraphicFramePr>
            <a:graphicFrameLocks noGrp="1"/>
          </p:cNvGraphicFramePr>
          <p:nvPr>
            <p:extLst>
              <p:ext uri="{D42A27DB-BD31-4B8C-83A1-F6EECF244321}">
                <p14:modId xmlns:p14="http://schemas.microsoft.com/office/powerpoint/2010/main" val="1136782808"/>
              </p:ext>
            </p:extLst>
          </p:nvPr>
        </p:nvGraphicFramePr>
        <p:xfrm>
          <a:off x="486578" y="1000242"/>
          <a:ext cx="5211980" cy="4320000"/>
        </p:xfrm>
        <a:graphic>
          <a:graphicData uri="http://schemas.openxmlformats.org/drawingml/2006/table">
            <a:tbl>
              <a:tblPr/>
              <a:tblGrid>
                <a:gridCol w="2133600">
                  <a:extLst>
                    <a:ext uri="{9D8B030D-6E8A-4147-A177-3AD203B41FA5}">
                      <a16:colId xmlns:a16="http://schemas.microsoft.com/office/drawing/2014/main" val="3683537318"/>
                    </a:ext>
                  </a:extLst>
                </a:gridCol>
                <a:gridCol w="824892">
                  <a:extLst>
                    <a:ext uri="{9D8B030D-6E8A-4147-A177-3AD203B41FA5}">
                      <a16:colId xmlns:a16="http://schemas.microsoft.com/office/drawing/2014/main" val="3822130807"/>
                    </a:ext>
                  </a:extLst>
                </a:gridCol>
                <a:gridCol w="1110488">
                  <a:extLst>
                    <a:ext uri="{9D8B030D-6E8A-4147-A177-3AD203B41FA5}">
                      <a16:colId xmlns:a16="http://schemas.microsoft.com/office/drawing/2014/main" val="1515087660"/>
                    </a:ext>
                  </a:extLst>
                </a:gridCol>
                <a:gridCol w="1143000">
                  <a:extLst>
                    <a:ext uri="{9D8B030D-6E8A-4147-A177-3AD203B41FA5}">
                      <a16:colId xmlns:a16="http://schemas.microsoft.com/office/drawing/2014/main" val="463314831"/>
                    </a:ext>
                  </a:extLst>
                </a:gridCol>
              </a:tblGrid>
              <a:tr h="720000">
                <a:tc>
                  <a:txBody>
                    <a:bodyPr/>
                    <a:lstStyle/>
                    <a:p>
                      <a:pPr>
                        <a:buNone/>
                      </a:pPr>
                      <a:r>
                        <a:rPr lang="de-DE" sz="1200"/>
                        <a:t>Risk</a:t>
                      </a:r>
                    </a:p>
                  </a:txBody>
                  <a:tcPr marL="27985" marR="27985" marT="13992" marB="13992" anchor="ctr">
                    <a:lnL>
                      <a:noFill/>
                    </a:lnL>
                    <a:lnR>
                      <a:noFill/>
                    </a:lnR>
                    <a:lnT>
                      <a:noFill/>
                    </a:lnT>
                    <a:lnB>
                      <a:noFill/>
                    </a:lnB>
                    <a:noFill/>
                  </a:tcPr>
                </a:tc>
                <a:tc>
                  <a:txBody>
                    <a:bodyPr/>
                    <a:lstStyle/>
                    <a:p>
                      <a:pPr>
                        <a:buNone/>
                      </a:pPr>
                      <a:r>
                        <a:rPr lang="de-DE" sz="1200"/>
                        <a:t>Likelihood</a:t>
                      </a:r>
                    </a:p>
                  </a:txBody>
                  <a:tcPr marL="27985" marR="27985" marT="13992" marB="13992" anchor="ctr">
                    <a:lnL>
                      <a:noFill/>
                    </a:lnL>
                    <a:lnR>
                      <a:noFill/>
                    </a:lnR>
                    <a:lnT>
                      <a:noFill/>
                    </a:lnT>
                    <a:lnB>
                      <a:noFill/>
                    </a:lnB>
                    <a:noFill/>
                  </a:tcPr>
                </a:tc>
                <a:tc>
                  <a:txBody>
                    <a:bodyPr/>
                    <a:lstStyle/>
                    <a:p>
                      <a:pPr>
                        <a:buNone/>
                      </a:pPr>
                      <a:r>
                        <a:rPr lang="de-DE" sz="1200"/>
                        <a:t>Business Impact</a:t>
                      </a:r>
                    </a:p>
                  </a:txBody>
                  <a:tcPr marL="27985" marR="27985" marT="13992" marB="13992" anchor="ctr">
                    <a:lnL>
                      <a:noFill/>
                    </a:lnL>
                    <a:lnR>
                      <a:noFill/>
                    </a:lnR>
                    <a:lnT>
                      <a:noFill/>
                    </a:lnT>
                    <a:lnB>
                      <a:noFill/>
                    </a:lnB>
                    <a:noFill/>
                  </a:tcPr>
                </a:tc>
                <a:tc>
                  <a:txBody>
                    <a:bodyPr/>
                    <a:lstStyle/>
                    <a:p>
                      <a:pPr>
                        <a:buNone/>
                      </a:pPr>
                      <a:r>
                        <a:rPr lang="de-DE" sz="1200"/>
                        <a:t>Risk Score</a:t>
                      </a:r>
                    </a:p>
                  </a:txBody>
                  <a:tcPr marL="27985" marR="27985" marT="13992" marB="13992" anchor="ctr">
                    <a:lnL>
                      <a:noFill/>
                    </a:lnL>
                    <a:lnR>
                      <a:noFill/>
                    </a:lnR>
                    <a:lnT>
                      <a:noFill/>
                    </a:lnT>
                    <a:lnB>
                      <a:noFill/>
                    </a:lnB>
                    <a:noFill/>
                  </a:tcPr>
                </a:tc>
                <a:extLst>
                  <a:ext uri="{0D108BD9-81ED-4DB2-BD59-A6C34878D82A}">
                    <a16:rowId xmlns:a16="http://schemas.microsoft.com/office/drawing/2014/main" val="782024658"/>
                  </a:ext>
                </a:extLst>
              </a:tr>
              <a:tr h="720000">
                <a:tc>
                  <a:txBody>
                    <a:bodyPr/>
                    <a:lstStyle/>
                    <a:p>
                      <a:pPr>
                        <a:buNone/>
                      </a:pPr>
                      <a:r>
                        <a:rPr lang="en-US" sz="1200" dirty="0"/>
                        <a:t>Rising energy prices affecting production costs</a:t>
                      </a:r>
                    </a:p>
                  </a:txBody>
                  <a:tcPr marL="27985" marR="27985" marT="13992" marB="13992" anchor="ctr">
                    <a:lnL>
                      <a:noFill/>
                    </a:lnL>
                    <a:lnR>
                      <a:noFill/>
                    </a:lnR>
                    <a:lnT>
                      <a:noFill/>
                    </a:lnT>
                    <a:lnB>
                      <a:noFill/>
                    </a:lnB>
                    <a:noFill/>
                  </a:tcPr>
                </a:tc>
                <a:tc>
                  <a:txBody>
                    <a:bodyPr/>
                    <a:lstStyle/>
                    <a:p>
                      <a:pPr>
                        <a:buNone/>
                      </a:pPr>
                      <a:r>
                        <a:rPr lang="de-DE" sz="1200"/>
                        <a:t>5</a:t>
                      </a:r>
                    </a:p>
                  </a:txBody>
                  <a:tcPr marL="27985" marR="27985" marT="13992" marB="13992" anchor="ctr">
                    <a:lnL>
                      <a:noFill/>
                    </a:lnL>
                    <a:lnR>
                      <a:noFill/>
                    </a:lnR>
                    <a:lnT>
                      <a:noFill/>
                    </a:lnT>
                    <a:lnB>
                      <a:noFill/>
                    </a:lnB>
                    <a:noFill/>
                  </a:tcPr>
                </a:tc>
                <a:tc>
                  <a:txBody>
                    <a:bodyPr/>
                    <a:lstStyle/>
                    <a:p>
                      <a:pPr>
                        <a:buNone/>
                      </a:pPr>
                      <a:r>
                        <a:rPr lang="de-DE" sz="1200"/>
                        <a:t>5</a:t>
                      </a:r>
                    </a:p>
                  </a:txBody>
                  <a:tcPr marL="27985" marR="27985" marT="13992" marB="13992" anchor="ctr">
                    <a:lnL>
                      <a:noFill/>
                    </a:lnL>
                    <a:lnR>
                      <a:noFill/>
                    </a:lnR>
                    <a:lnT>
                      <a:noFill/>
                    </a:lnT>
                    <a:lnB>
                      <a:noFill/>
                    </a:lnB>
                    <a:noFill/>
                  </a:tcPr>
                </a:tc>
                <a:tc>
                  <a:txBody>
                    <a:bodyPr/>
                    <a:lstStyle/>
                    <a:p>
                      <a:pPr>
                        <a:buNone/>
                      </a:pPr>
                      <a:r>
                        <a:rPr lang="de-DE" sz="1200"/>
                        <a:t>25</a:t>
                      </a:r>
                    </a:p>
                  </a:txBody>
                  <a:tcPr marL="27985" marR="27985" marT="13992" marB="13992" anchor="ctr">
                    <a:lnL>
                      <a:noFill/>
                    </a:lnL>
                    <a:lnR>
                      <a:noFill/>
                    </a:lnR>
                    <a:lnT>
                      <a:noFill/>
                    </a:lnT>
                    <a:lnB>
                      <a:noFill/>
                    </a:lnB>
                    <a:noFill/>
                  </a:tcPr>
                </a:tc>
                <a:extLst>
                  <a:ext uri="{0D108BD9-81ED-4DB2-BD59-A6C34878D82A}">
                    <a16:rowId xmlns:a16="http://schemas.microsoft.com/office/drawing/2014/main" val="112803861"/>
                  </a:ext>
                </a:extLst>
              </a:tr>
              <a:tr h="720000">
                <a:tc>
                  <a:txBody>
                    <a:bodyPr/>
                    <a:lstStyle/>
                    <a:p>
                      <a:pPr>
                        <a:buNone/>
                      </a:pPr>
                      <a:r>
                        <a:rPr lang="en-US" sz="1200"/>
                        <a:t>Customer requirements for CO₂ transparency</a:t>
                      </a:r>
                    </a:p>
                  </a:txBody>
                  <a:tcPr marL="27985" marR="27985" marT="13992" marB="13992" anchor="ctr">
                    <a:lnL>
                      <a:noFill/>
                    </a:lnL>
                    <a:lnR>
                      <a:noFill/>
                    </a:lnR>
                    <a:lnT>
                      <a:noFill/>
                    </a:lnT>
                    <a:lnB>
                      <a:noFill/>
                    </a:lnB>
                    <a:noFill/>
                  </a:tcPr>
                </a:tc>
                <a:tc>
                  <a:txBody>
                    <a:bodyPr/>
                    <a:lstStyle/>
                    <a:p>
                      <a:pPr>
                        <a:buNone/>
                      </a:pPr>
                      <a:r>
                        <a:rPr lang="de-DE" sz="1200"/>
                        <a:t>4</a:t>
                      </a:r>
                    </a:p>
                  </a:txBody>
                  <a:tcPr marL="27985" marR="27985" marT="13992" marB="13992" anchor="ctr">
                    <a:lnL>
                      <a:noFill/>
                    </a:lnL>
                    <a:lnR>
                      <a:noFill/>
                    </a:lnR>
                    <a:lnT>
                      <a:noFill/>
                    </a:lnT>
                    <a:lnB>
                      <a:noFill/>
                    </a:lnB>
                    <a:noFill/>
                  </a:tcPr>
                </a:tc>
                <a:tc>
                  <a:txBody>
                    <a:bodyPr/>
                    <a:lstStyle/>
                    <a:p>
                      <a:pPr>
                        <a:buNone/>
                      </a:pPr>
                      <a:r>
                        <a:rPr lang="de-DE" sz="1200"/>
                        <a:t>5</a:t>
                      </a:r>
                    </a:p>
                  </a:txBody>
                  <a:tcPr marL="27985" marR="27985" marT="13992" marB="13992" anchor="ctr">
                    <a:lnL>
                      <a:noFill/>
                    </a:lnL>
                    <a:lnR>
                      <a:noFill/>
                    </a:lnR>
                    <a:lnT>
                      <a:noFill/>
                    </a:lnT>
                    <a:lnB>
                      <a:noFill/>
                    </a:lnB>
                    <a:noFill/>
                  </a:tcPr>
                </a:tc>
                <a:tc>
                  <a:txBody>
                    <a:bodyPr/>
                    <a:lstStyle/>
                    <a:p>
                      <a:pPr>
                        <a:buNone/>
                      </a:pPr>
                      <a:r>
                        <a:rPr lang="de-DE" sz="1200"/>
                        <a:t>20</a:t>
                      </a:r>
                    </a:p>
                  </a:txBody>
                  <a:tcPr marL="27985" marR="27985" marT="13992" marB="13992" anchor="ctr">
                    <a:lnL>
                      <a:noFill/>
                    </a:lnL>
                    <a:lnR>
                      <a:noFill/>
                    </a:lnR>
                    <a:lnT>
                      <a:noFill/>
                    </a:lnT>
                    <a:lnB>
                      <a:noFill/>
                    </a:lnB>
                    <a:noFill/>
                  </a:tcPr>
                </a:tc>
                <a:extLst>
                  <a:ext uri="{0D108BD9-81ED-4DB2-BD59-A6C34878D82A}">
                    <a16:rowId xmlns:a16="http://schemas.microsoft.com/office/drawing/2014/main" val="1800716480"/>
                  </a:ext>
                </a:extLst>
              </a:tr>
              <a:tr h="720000">
                <a:tc>
                  <a:txBody>
                    <a:bodyPr/>
                    <a:lstStyle/>
                    <a:p>
                      <a:pPr>
                        <a:buNone/>
                      </a:pPr>
                      <a:r>
                        <a:rPr lang="de-DE" sz="1200"/>
                        <a:t>Stricter climate regulation in construction sector</a:t>
                      </a:r>
                    </a:p>
                  </a:txBody>
                  <a:tcPr marL="27985" marR="27985" marT="13992" marB="13992" anchor="ctr">
                    <a:lnL>
                      <a:noFill/>
                    </a:lnL>
                    <a:lnR>
                      <a:noFill/>
                    </a:lnR>
                    <a:lnT>
                      <a:noFill/>
                    </a:lnT>
                    <a:lnB>
                      <a:noFill/>
                    </a:lnB>
                    <a:noFill/>
                  </a:tcPr>
                </a:tc>
                <a:tc>
                  <a:txBody>
                    <a:bodyPr/>
                    <a:lstStyle/>
                    <a:p>
                      <a:pPr>
                        <a:buNone/>
                      </a:pPr>
                      <a:r>
                        <a:rPr lang="de-DE" sz="1200"/>
                        <a:t>3</a:t>
                      </a:r>
                    </a:p>
                  </a:txBody>
                  <a:tcPr marL="27985" marR="27985" marT="13992" marB="13992" anchor="ctr">
                    <a:lnL>
                      <a:noFill/>
                    </a:lnL>
                    <a:lnR>
                      <a:noFill/>
                    </a:lnR>
                    <a:lnT>
                      <a:noFill/>
                    </a:lnT>
                    <a:lnB>
                      <a:noFill/>
                    </a:lnB>
                    <a:noFill/>
                  </a:tcPr>
                </a:tc>
                <a:tc>
                  <a:txBody>
                    <a:bodyPr/>
                    <a:lstStyle/>
                    <a:p>
                      <a:pPr>
                        <a:buNone/>
                      </a:pPr>
                      <a:r>
                        <a:rPr lang="de-DE" sz="1200"/>
                        <a:t>4</a:t>
                      </a:r>
                    </a:p>
                  </a:txBody>
                  <a:tcPr marL="27985" marR="27985" marT="13992" marB="13992" anchor="ctr">
                    <a:lnL>
                      <a:noFill/>
                    </a:lnL>
                    <a:lnR>
                      <a:noFill/>
                    </a:lnR>
                    <a:lnT>
                      <a:noFill/>
                    </a:lnT>
                    <a:lnB>
                      <a:noFill/>
                    </a:lnB>
                    <a:noFill/>
                  </a:tcPr>
                </a:tc>
                <a:tc>
                  <a:txBody>
                    <a:bodyPr/>
                    <a:lstStyle/>
                    <a:p>
                      <a:pPr>
                        <a:buNone/>
                      </a:pPr>
                      <a:r>
                        <a:rPr lang="de-DE" sz="1200" dirty="0"/>
                        <a:t>12</a:t>
                      </a:r>
                    </a:p>
                  </a:txBody>
                  <a:tcPr marL="27985" marR="27985" marT="13992" marB="13992" anchor="ctr">
                    <a:lnL>
                      <a:noFill/>
                    </a:lnL>
                    <a:lnR>
                      <a:noFill/>
                    </a:lnR>
                    <a:lnT>
                      <a:noFill/>
                    </a:lnT>
                    <a:lnB>
                      <a:noFill/>
                    </a:lnB>
                    <a:noFill/>
                  </a:tcPr>
                </a:tc>
                <a:extLst>
                  <a:ext uri="{0D108BD9-81ED-4DB2-BD59-A6C34878D82A}">
                    <a16:rowId xmlns:a16="http://schemas.microsoft.com/office/drawing/2014/main" val="556947331"/>
                  </a:ext>
                </a:extLst>
              </a:tr>
              <a:tr h="720000">
                <a:tc>
                  <a:txBody>
                    <a:bodyPr/>
                    <a:lstStyle/>
                    <a:p>
                      <a:pPr>
                        <a:buNone/>
                      </a:pPr>
                      <a:r>
                        <a:rPr lang="en-US" sz="1200" dirty="0"/>
                        <a:t>Workplace accidents causing operational disruption</a:t>
                      </a:r>
                    </a:p>
                  </a:txBody>
                  <a:tcPr marL="27985" marR="27985" marT="13992" marB="13992" anchor="ctr">
                    <a:lnL>
                      <a:noFill/>
                    </a:lnL>
                    <a:lnR>
                      <a:noFill/>
                    </a:lnR>
                    <a:lnT>
                      <a:noFill/>
                    </a:lnT>
                    <a:lnB>
                      <a:noFill/>
                    </a:lnB>
                    <a:noFill/>
                  </a:tcPr>
                </a:tc>
                <a:tc>
                  <a:txBody>
                    <a:bodyPr/>
                    <a:lstStyle/>
                    <a:p>
                      <a:pPr>
                        <a:buNone/>
                      </a:pPr>
                      <a:r>
                        <a:rPr lang="de-DE" sz="1200"/>
                        <a:t>3</a:t>
                      </a:r>
                    </a:p>
                  </a:txBody>
                  <a:tcPr marL="27985" marR="27985" marT="13992" marB="13992" anchor="ctr">
                    <a:lnL>
                      <a:noFill/>
                    </a:lnL>
                    <a:lnR>
                      <a:noFill/>
                    </a:lnR>
                    <a:lnT>
                      <a:noFill/>
                    </a:lnT>
                    <a:lnB>
                      <a:noFill/>
                    </a:lnB>
                    <a:noFill/>
                  </a:tcPr>
                </a:tc>
                <a:tc>
                  <a:txBody>
                    <a:bodyPr/>
                    <a:lstStyle/>
                    <a:p>
                      <a:pPr>
                        <a:buNone/>
                      </a:pPr>
                      <a:r>
                        <a:rPr lang="de-DE" sz="1200"/>
                        <a:t>4</a:t>
                      </a:r>
                    </a:p>
                  </a:txBody>
                  <a:tcPr marL="27985" marR="27985" marT="13992" marB="13992" anchor="ctr">
                    <a:lnL>
                      <a:noFill/>
                    </a:lnL>
                    <a:lnR>
                      <a:noFill/>
                    </a:lnR>
                    <a:lnT>
                      <a:noFill/>
                    </a:lnT>
                    <a:lnB>
                      <a:noFill/>
                    </a:lnB>
                    <a:noFill/>
                  </a:tcPr>
                </a:tc>
                <a:tc>
                  <a:txBody>
                    <a:bodyPr/>
                    <a:lstStyle/>
                    <a:p>
                      <a:pPr>
                        <a:buNone/>
                      </a:pPr>
                      <a:r>
                        <a:rPr lang="de-DE" sz="1200"/>
                        <a:t>12</a:t>
                      </a:r>
                    </a:p>
                  </a:txBody>
                  <a:tcPr marL="27985" marR="27985" marT="13992" marB="13992" anchor="ctr">
                    <a:lnL>
                      <a:noFill/>
                    </a:lnL>
                    <a:lnR>
                      <a:noFill/>
                    </a:lnR>
                    <a:lnT>
                      <a:noFill/>
                    </a:lnT>
                    <a:lnB>
                      <a:noFill/>
                    </a:lnB>
                    <a:noFill/>
                  </a:tcPr>
                </a:tc>
                <a:extLst>
                  <a:ext uri="{0D108BD9-81ED-4DB2-BD59-A6C34878D82A}">
                    <a16:rowId xmlns:a16="http://schemas.microsoft.com/office/drawing/2014/main" val="381875270"/>
                  </a:ext>
                </a:extLst>
              </a:tr>
              <a:tr h="720000">
                <a:tc>
                  <a:txBody>
                    <a:bodyPr/>
                    <a:lstStyle/>
                    <a:p>
                      <a:pPr>
                        <a:buNone/>
                      </a:pPr>
                      <a:r>
                        <a:rPr lang="de-DE" sz="1200" dirty="0"/>
                        <a:t>Supply </a:t>
                      </a:r>
                      <a:r>
                        <a:rPr lang="de-DE" sz="1200" dirty="0" err="1"/>
                        <a:t>chain</a:t>
                      </a:r>
                      <a:r>
                        <a:rPr lang="de-DE" sz="1200" dirty="0"/>
                        <a:t> </a:t>
                      </a:r>
                      <a:r>
                        <a:rPr lang="de-DE" sz="1200" dirty="0" err="1"/>
                        <a:t>dependence</a:t>
                      </a:r>
                      <a:r>
                        <a:rPr lang="de-DE" sz="1200" dirty="0"/>
                        <a:t> on </a:t>
                      </a:r>
                      <a:r>
                        <a:rPr lang="de-DE" sz="1200" dirty="0" err="1"/>
                        <a:t>carbon</a:t>
                      </a:r>
                      <a:r>
                        <a:rPr lang="de-DE" sz="1200" dirty="0"/>
                        <a:t>-intensive </a:t>
                      </a:r>
                      <a:r>
                        <a:rPr lang="de-DE" sz="1200" dirty="0" err="1"/>
                        <a:t>materials</a:t>
                      </a:r>
                      <a:endParaRPr lang="de-DE" sz="1200" dirty="0"/>
                    </a:p>
                  </a:txBody>
                  <a:tcPr marL="27985" marR="27985" marT="13992" marB="13992" anchor="ctr">
                    <a:lnL>
                      <a:noFill/>
                    </a:lnL>
                    <a:lnR>
                      <a:noFill/>
                    </a:lnR>
                    <a:lnT>
                      <a:noFill/>
                    </a:lnT>
                    <a:lnB>
                      <a:noFill/>
                    </a:lnB>
                    <a:noFill/>
                  </a:tcPr>
                </a:tc>
                <a:tc>
                  <a:txBody>
                    <a:bodyPr/>
                    <a:lstStyle/>
                    <a:p>
                      <a:pPr>
                        <a:buNone/>
                      </a:pPr>
                      <a:r>
                        <a:rPr lang="de-DE" sz="1200"/>
                        <a:t>4</a:t>
                      </a:r>
                    </a:p>
                  </a:txBody>
                  <a:tcPr marL="27985" marR="27985" marT="13992" marB="13992" anchor="ctr">
                    <a:lnL>
                      <a:noFill/>
                    </a:lnL>
                    <a:lnR>
                      <a:noFill/>
                    </a:lnR>
                    <a:lnT>
                      <a:noFill/>
                    </a:lnT>
                    <a:lnB>
                      <a:noFill/>
                    </a:lnB>
                    <a:noFill/>
                  </a:tcPr>
                </a:tc>
                <a:tc>
                  <a:txBody>
                    <a:bodyPr/>
                    <a:lstStyle/>
                    <a:p>
                      <a:pPr>
                        <a:buNone/>
                      </a:pPr>
                      <a:r>
                        <a:rPr lang="de-DE" sz="1200"/>
                        <a:t>4</a:t>
                      </a:r>
                    </a:p>
                  </a:txBody>
                  <a:tcPr marL="27985" marR="27985" marT="13992" marB="13992" anchor="ctr">
                    <a:lnL>
                      <a:noFill/>
                    </a:lnL>
                    <a:lnR>
                      <a:noFill/>
                    </a:lnR>
                    <a:lnT>
                      <a:noFill/>
                    </a:lnT>
                    <a:lnB>
                      <a:noFill/>
                    </a:lnB>
                    <a:noFill/>
                  </a:tcPr>
                </a:tc>
                <a:tc>
                  <a:txBody>
                    <a:bodyPr/>
                    <a:lstStyle/>
                    <a:p>
                      <a:pPr>
                        <a:buNone/>
                      </a:pPr>
                      <a:r>
                        <a:rPr lang="de-DE" sz="1200" dirty="0"/>
                        <a:t>16</a:t>
                      </a:r>
                    </a:p>
                  </a:txBody>
                  <a:tcPr marL="27985" marR="27985" marT="13992" marB="13992" anchor="ctr">
                    <a:lnL>
                      <a:noFill/>
                    </a:lnL>
                    <a:lnR>
                      <a:noFill/>
                    </a:lnR>
                    <a:lnT>
                      <a:noFill/>
                    </a:lnT>
                    <a:lnB>
                      <a:noFill/>
                    </a:lnB>
                    <a:noFill/>
                  </a:tcPr>
                </a:tc>
                <a:extLst>
                  <a:ext uri="{0D108BD9-81ED-4DB2-BD59-A6C34878D82A}">
                    <a16:rowId xmlns:a16="http://schemas.microsoft.com/office/drawing/2014/main" val="3560130541"/>
                  </a:ext>
                </a:extLst>
              </a:tr>
            </a:tbl>
          </a:graphicData>
        </a:graphic>
      </p:graphicFrame>
      <p:graphicFrame>
        <p:nvGraphicFramePr>
          <p:cNvPr id="8" name="Tabelle 7">
            <a:extLst>
              <a:ext uri="{FF2B5EF4-FFF2-40B4-BE49-F238E27FC236}">
                <a16:creationId xmlns:a16="http://schemas.microsoft.com/office/drawing/2014/main" id="{A528C77A-2C3D-BDE5-875D-C74D0CD1C582}"/>
              </a:ext>
            </a:extLst>
          </p:cNvPr>
          <p:cNvGraphicFramePr>
            <a:graphicFrameLocks noGrp="1"/>
          </p:cNvGraphicFramePr>
          <p:nvPr>
            <p:extLst>
              <p:ext uri="{D42A27DB-BD31-4B8C-83A1-F6EECF244321}">
                <p14:modId xmlns:p14="http://schemas.microsoft.com/office/powerpoint/2010/main" val="1344307604"/>
              </p:ext>
            </p:extLst>
          </p:nvPr>
        </p:nvGraphicFramePr>
        <p:xfrm>
          <a:off x="486578" y="5496497"/>
          <a:ext cx="5211980" cy="4801770"/>
        </p:xfrm>
        <a:graphic>
          <a:graphicData uri="http://schemas.openxmlformats.org/drawingml/2006/table">
            <a:tbl>
              <a:tblPr/>
              <a:tblGrid>
                <a:gridCol w="2301072">
                  <a:extLst>
                    <a:ext uri="{9D8B030D-6E8A-4147-A177-3AD203B41FA5}">
                      <a16:colId xmlns:a16="http://schemas.microsoft.com/office/drawing/2014/main" val="1503840045"/>
                    </a:ext>
                  </a:extLst>
                </a:gridCol>
                <a:gridCol w="990600">
                  <a:extLst>
                    <a:ext uri="{9D8B030D-6E8A-4147-A177-3AD203B41FA5}">
                      <a16:colId xmlns:a16="http://schemas.microsoft.com/office/drawing/2014/main" val="299699423"/>
                    </a:ext>
                  </a:extLst>
                </a:gridCol>
                <a:gridCol w="1066800">
                  <a:extLst>
                    <a:ext uri="{9D8B030D-6E8A-4147-A177-3AD203B41FA5}">
                      <a16:colId xmlns:a16="http://schemas.microsoft.com/office/drawing/2014/main" val="824892858"/>
                    </a:ext>
                  </a:extLst>
                </a:gridCol>
                <a:gridCol w="853508">
                  <a:extLst>
                    <a:ext uri="{9D8B030D-6E8A-4147-A177-3AD203B41FA5}">
                      <a16:colId xmlns:a16="http://schemas.microsoft.com/office/drawing/2014/main" val="2470756284"/>
                    </a:ext>
                  </a:extLst>
                </a:gridCol>
              </a:tblGrid>
              <a:tr h="193080">
                <a:tc>
                  <a:txBody>
                    <a:bodyPr/>
                    <a:lstStyle/>
                    <a:p>
                      <a:pPr>
                        <a:buNone/>
                      </a:pPr>
                      <a:r>
                        <a:rPr lang="de-DE" sz="1200">
                          <a:latin typeface="+mj-lt"/>
                        </a:rPr>
                        <a:t>Opportunity</a:t>
                      </a:r>
                    </a:p>
                  </a:txBody>
                  <a:tcPr marL="12545" marR="12545" marT="6272" marB="6272" anchor="ctr">
                    <a:lnL>
                      <a:noFill/>
                    </a:lnL>
                    <a:lnR>
                      <a:noFill/>
                    </a:lnR>
                    <a:lnT>
                      <a:noFill/>
                    </a:lnT>
                    <a:lnB>
                      <a:noFill/>
                    </a:lnB>
                    <a:noFill/>
                  </a:tcPr>
                </a:tc>
                <a:tc>
                  <a:txBody>
                    <a:bodyPr/>
                    <a:lstStyle/>
                    <a:p>
                      <a:pPr>
                        <a:buNone/>
                      </a:pPr>
                      <a:r>
                        <a:rPr lang="de-DE" sz="1200" dirty="0" err="1">
                          <a:latin typeface="+mj-lt"/>
                        </a:rPr>
                        <a:t>Likelihood</a:t>
                      </a:r>
                      <a:endParaRPr lang="de-DE" sz="1200" dirty="0">
                        <a:latin typeface="+mj-lt"/>
                      </a:endParaRPr>
                    </a:p>
                  </a:txBody>
                  <a:tcPr marL="12545" marR="12545" marT="6272" marB="6272" anchor="ctr">
                    <a:lnL>
                      <a:noFill/>
                    </a:lnL>
                    <a:lnR>
                      <a:noFill/>
                    </a:lnR>
                    <a:lnT>
                      <a:noFill/>
                    </a:lnT>
                    <a:lnB>
                      <a:noFill/>
                    </a:lnB>
                    <a:noFill/>
                  </a:tcPr>
                </a:tc>
                <a:tc>
                  <a:txBody>
                    <a:bodyPr/>
                    <a:lstStyle/>
                    <a:p>
                      <a:pPr>
                        <a:buNone/>
                      </a:pPr>
                      <a:r>
                        <a:rPr lang="de-DE" sz="1200" dirty="0">
                          <a:latin typeface="+mj-lt"/>
                        </a:rPr>
                        <a:t>Business Impact</a:t>
                      </a:r>
                    </a:p>
                  </a:txBody>
                  <a:tcPr marL="12545" marR="12545" marT="6272" marB="6272" anchor="ctr">
                    <a:lnL>
                      <a:noFill/>
                    </a:lnL>
                    <a:lnR>
                      <a:noFill/>
                    </a:lnR>
                    <a:lnT>
                      <a:noFill/>
                    </a:lnT>
                    <a:lnB>
                      <a:noFill/>
                    </a:lnB>
                    <a:noFill/>
                  </a:tcPr>
                </a:tc>
                <a:tc>
                  <a:txBody>
                    <a:bodyPr/>
                    <a:lstStyle/>
                    <a:p>
                      <a:pPr>
                        <a:buNone/>
                      </a:pPr>
                      <a:r>
                        <a:rPr lang="de-DE" sz="1200">
                          <a:latin typeface="+mj-lt"/>
                        </a:rPr>
                        <a:t>Score</a:t>
                      </a:r>
                    </a:p>
                  </a:txBody>
                  <a:tcPr marL="12545" marR="12545" marT="6272" marB="6272" anchor="ctr">
                    <a:lnL>
                      <a:noFill/>
                    </a:lnL>
                    <a:lnR>
                      <a:noFill/>
                    </a:lnR>
                    <a:lnT>
                      <a:noFill/>
                    </a:lnT>
                    <a:lnB>
                      <a:noFill/>
                    </a:lnB>
                    <a:noFill/>
                  </a:tcPr>
                </a:tc>
                <a:extLst>
                  <a:ext uri="{0D108BD9-81ED-4DB2-BD59-A6C34878D82A}">
                    <a16:rowId xmlns:a16="http://schemas.microsoft.com/office/drawing/2014/main" val="4276677959"/>
                  </a:ext>
                </a:extLst>
              </a:tr>
              <a:tr h="1020568">
                <a:tc>
                  <a:txBody>
                    <a:bodyPr/>
                    <a:lstStyle/>
                    <a:p>
                      <a:pPr>
                        <a:buNone/>
                      </a:pPr>
                      <a:r>
                        <a:rPr lang="en-US" sz="1200" b="1">
                          <a:latin typeface="+mj-lt"/>
                        </a:rPr>
                        <a:t>Cost savings through energy efficiency measures and increased on-site renewable energy generation (e.g., photovoltaic systems)</a:t>
                      </a:r>
                      <a:endParaRPr lang="en-US" sz="1200">
                        <a:latin typeface="+mj-lt"/>
                      </a:endParaRPr>
                    </a:p>
                  </a:txBody>
                  <a:tcPr marL="12545" marR="12545" marT="6272" marB="6272" anchor="ctr">
                    <a:lnL>
                      <a:noFill/>
                    </a:lnL>
                    <a:lnR>
                      <a:noFill/>
                    </a:lnR>
                    <a:lnT>
                      <a:noFill/>
                    </a:lnT>
                    <a:lnB>
                      <a:noFill/>
                    </a:lnB>
                    <a:noFill/>
                  </a:tcPr>
                </a:tc>
                <a:tc>
                  <a:txBody>
                    <a:bodyPr/>
                    <a:lstStyle/>
                    <a:p>
                      <a:pPr>
                        <a:buNone/>
                      </a:pPr>
                      <a:r>
                        <a:rPr lang="de-DE" sz="1200" dirty="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5</a:t>
                      </a:r>
                    </a:p>
                  </a:txBody>
                  <a:tcPr marL="12545" marR="12545" marT="6272" marB="6272" anchor="ctr">
                    <a:lnL>
                      <a:noFill/>
                    </a:lnL>
                    <a:lnR>
                      <a:noFill/>
                    </a:lnR>
                    <a:lnT>
                      <a:noFill/>
                    </a:lnT>
                    <a:lnB>
                      <a:noFill/>
                    </a:lnB>
                    <a:noFill/>
                  </a:tcPr>
                </a:tc>
                <a:tc>
                  <a:txBody>
                    <a:bodyPr/>
                    <a:lstStyle/>
                    <a:p>
                      <a:pPr>
                        <a:buNone/>
                      </a:pPr>
                      <a:r>
                        <a:rPr lang="de-DE" sz="1200" dirty="0">
                          <a:latin typeface="+mj-lt"/>
                        </a:rPr>
                        <a:t>20</a:t>
                      </a:r>
                    </a:p>
                  </a:txBody>
                  <a:tcPr marL="12545" marR="12545" marT="6272" marB="6272" anchor="ctr">
                    <a:lnL>
                      <a:noFill/>
                    </a:lnL>
                    <a:lnR>
                      <a:noFill/>
                    </a:lnR>
                    <a:lnT>
                      <a:noFill/>
                    </a:lnT>
                    <a:lnB>
                      <a:noFill/>
                    </a:lnB>
                    <a:noFill/>
                  </a:tcPr>
                </a:tc>
                <a:extLst>
                  <a:ext uri="{0D108BD9-81ED-4DB2-BD59-A6C34878D82A}">
                    <a16:rowId xmlns:a16="http://schemas.microsoft.com/office/drawing/2014/main" val="1237034425"/>
                  </a:ext>
                </a:extLst>
              </a:tr>
              <a:tr h="937818">
                <a:tc>
                  <a:txBody>
                    <a:bodyPr/>
                    <a:lstStyle/>
                    <a:p>
                      <a:pPr>
                        <a:buNone/>
                      </a:pPr>
                      <a:r>
                        <a:rPr lang="en-US" sz="1200" b="1">
                          <a:latin typeface="+mj-lt"/>
                        </a:rPr>
                        <a:t>Competitive advantage in tenders through increased use of recycled concrete materials and circular construction solutions</a:t>
                      </a:r>
                      <a:endParaRPr lang="en-US" sz="1200">
                        <a:latin typeface="+mj-lt"/>
                      </a:endParaRP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16</a:t>
                      </a:r>
                    </a:p>
                  </a:txBody>
                  <a:tcPr marL="12545" marR="12545" marT="6272" marB="6272" anchor="ctr">
                    <a:lnL>
                      <a:noFill/>
                    </a:lnL>
                    <a:lnR>
                      <a:noFill/>
                    </a:lnR>
                    <a:lnT>
                      <a:noFill/>
                    </a:lnT>
                    <a:lnB>
                      <a:noFill/>
                    </a:lnB>
                    <a:noFill/>
                  </a:tcPr>
                </a:tc>
                <a:extLst>
                  <a:ext uri="{0D108BD9-81ED-4DB2-BD59-A6C34878D82A}">
                    <a16:rowId xmlns:a16="http://schemas.microsoft.com/office/drawing/2014/main" val="3768581197"/>
                  </a:ext>
                </a:extLst>
              </a:tr>
              <a:tr h="855071">
                <a:tc>
                  <a:txBody>
                    <a:bodyPr/>
                    <a:lstStyle/>
                    <a:p>
                      <a:pPr>
                        <a:buNone/>
                      </a:pPr>
                      <a:r>
                        <a:rPr lang="en-US" sz="1200" b="1">
                          <a:latin typeface="+mj-lt"/>
                        </a:rPr>
                        <a:t>Lower long-term logistics costs through gradual transition to electric trucks (reduced fuel and maintenance costs)</a:t>
                      </a:r>
                      <a:endParaRPr lang="en-US" sz="1200">
                        <a:latin typeface="+mj-lt"/>
                      </a:endParaRPr>
                    </a:p>
                  </a:txBody>
                  <a:tcPr marL="12545" marR="12545" marT="6272" marB="6272" anchor="ctr">
                    <a:lnL>
                      <a:noFill/>
                    </a:lnL>
                    <a:lnR>
                      <a:noFill/>
                    </a:lnR>
                    <a:lnT>
                      <a:noFill/>
                    </a:lnT>
                    <a:lnB>
                      <a:noFill/>
                    </a:lnB>
                    <a:noFill/>
                  </a:tcPr>
                </a:tc>
                <a:tc>
                  <a:txBody>
                    <a:bodyPr/>
                    <a:lstStyle/>
                    <a:p>
                      <a:pPr>
                        <a:buNone/>
                      </a:pPr>
                      <a:r>
                        <a:rPr lang="de-DE" sz="1200">
                          <a:latin typeface="+mj-lt"/>
                        </a:rPr>
                        <a:t>3</a:t>
                      </a: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12</a:t>
                      </a:r>
                    </a:p>
                  </a:txBody>
                  <a:tcPr marL="12545" marR="12545" marT="6272" marB="6272" anchor="ctr">
                    <a:lnL>
                      <a:noFill/>
                    </a:lnL>
                    <a:lnR>
                      <a:noFill/>
                    </a:lnR>
                    <a:lnT>
                      <a:noFill/>
                    </a:lnT>
                    <a:lnB>
                      <a:noFill/>
                    </a:lnB>
                    <a:noFill/>
                  </a:tcPr>
                </a:tc>
                <a:extLst>
                  <a:ext uri="{0D108BD9-81ED-4DB2-BD59-A6C34878D82A}">
                    <a16:rowId xmlns:a16="http://schemas.microsoft.com/office/drawing/2014/main" val="2086262395"/>
                  </a:ext>
                </a:extLst>
              </a:tr>
              <a:tr h="937818">
                <a:tc>
                  <a:txBody>
                    <a:bodyPr/>
                    <a:lstStyle/>
                    <a:p>
                      <a:pPr>
                        <a:buNone/>
                      </a:pPr>
                      <a:r>
                        <a:rPr lang="en-US" sz="1200" b="1">
                          <a:latin typeface="+mj-lt"/>
                        </a:rPr>
                        <a:t>Improved market access through transparent CO₂ footprint data for construction clients and ESG-driven procurement processes</a:t>
                      </a:r>
                      <a:endParaRPr lang="en-US" sz="1200">
                        <a:latin typeface="+mj-lt"/>
                      </a:endParaRP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a:latin typeface="+mj-lt"/>
                        </a:rPr>
                        <a:t>16</a:t>
                      </a:r>
                    </a:p>
                  </a:txBody>
                  <a:tcPr marL="12545" marR="12545" marT="6272" marB="6272" anchor="ctr">
                    <a:lnL>
                      <a:noFill/>
                    </a:lnL>
                    <a:lnR>
                      <a:noFill/>
                    </a:lnR>
                    <a:lnT>
                      <a:noFill/>
                    </a:lnT>
                    <a:lnB>
                      <a:noFill/>
                    </a:lnB>
                    <a:noFill/>
                  </a:tcPr>
                </a:tc>
                <a:extLst>
                  <a:ext uri="{0D108BD9-81ED-4DB2-BD59-A6C34878D82A}">
                    <a16:rowId xmlns:a16="http://schemas.microsoft.com/office/drawing/2014/main" val="745513804"/>
                  </a:ext>
                </a:extLst>
              </a:tr>
              <a:tr h="855071">
                <a:tc>
                  <a:txBody>
                    <a:bodyPr/>
                    <a:lstStyle/>
                    <a:p>
                      <a:pPr>
                        <a:buNone/>
                      </a:pPr>
                      <a:r>
                        <a:rPr lang="en-US" sz="1200" b="1">
                          <a:latin typeface="+mj-lt"/>
                        </a:rPr>
                        <a:t>Higher productivity and reduced downtime through improved occupational health and safety management</a:t>
                      </a:r>
                      <a:endParaRPr lang="en-US" sz="1200">
                        <a:latin typeface="+mj-lt"/>
                      </a:endParaRPr>
                    </a:p>
                  </a:txBody>
                  <a:tcPr marL="12545" marR="12545" marT="6272" marB="6272" anchor="ctr">
                    <a:lnL>
                      <a:noFill/>
                    </a:lnL>
                    <a:lnR>
                      <a:noFill/>
                    </a:lnR>
                    <a:lnT>
                      <a:noFill/>
                    </a:lnT>
                    <a:lnB>
                      <a:noFill/>
                    </a:lnB>
                    <a:noFill/>
                  </a:tcPr>
                </a:tc>
                <a:tc>
                  <a:txBody>
                    <a:bodyPr/>
                    <a:lstStyle/>
                    <a:p>
                      <a:pPr>
                        <a:buNone/>
                      </a:pPr>
                      <a:r>
                        <a:rPr lang="de-DE" sz="1200">
                          <a:latin typeface="+mj-lt"/>
                        </a:rPr>
                        <a:t>3</a:t>
                      </a:r>
                    </a:p>
                  </a:txBody>
                  <a:tcPr marL="12545" marR="12545" marT="6272" marB="6272" anchor="ctr">
                    <a:lnL>
                      <a:noFill/>
                    </a:lnL>
                    <a:lnR>
                      <a:noFill/>
                    </a:lnR>
                    <a:lnT>
                      <a:noFill/>
                    </a:lnT>
                    <a:lnB>
                      <a:noFill/>
                    </a:lnB>
                    <a:noFill/>
                  </a:tcPr>
                </a:tc>
                <a:tc>
                  <a:txBody>
                    <a:bodyPr/>
                    <a:lstStyle/>
                    <a:p>
                      <a:pPr>
                        <a:buNone/>
                      </a:pPr>
                      <a:r>
                        <a:rPr lang="de-DE" sz="1200">
                          <a:latin typeface="+mj-lt"/>
                        </a:rPr>
                        <a:t>4</a:t>
                      </a:r>
                    </a:p>
                  </a:txBody>
                  <a:tcPr marL="12545" marR="12545" marT="6272" marB="6272" anchor="ctr">
                    <a:lnL>
                      <a:noFill/>
                    </a:lnL>
                    <a:lnR>
                      <a:noFill/>
                    </a:lnR>
                    <a:lnT>
                      <a:noFill/>
                    </a:lnT>
                    <a:lnB>
                      <a:noFill/>
                    </a:lnB>
                    <a:noFill/>
                  </a:tcPr>
                </a:tc>
                <a:tc>
                  <a:txBody>
                    <a:bodyPr/>
                    <a:lstStyle/>
                    <a:p>
                      <a:pPr>
                        <a:buNone/>
                      </a:pPr>
                      <a:r>
                        <a:rPr lang="de-DE" sz="1200" dirty="0">
                          <a:latin typeface="+mj-lt"/>
                        </a:rPr>
                        <a:t>12</a:t>
                      </a:r>
                    </a:p>
                  </a:txBody>
                  <a:tcPr marL="12545" marR="12545" marT="6272" marB="6272" anchor="ctr">
                    <a:lnL>
                      <a:noFill/>
                    </a:lnL>
                    <a:lnR>
                      <a:noFill/>
                    </a:lnR>
                    <a:lnT>
                      <a:noFill/>
                    </a:lnT>
                    <a:lnB>
                      <a:noFill/>
                    </a:lnB>
                    <a:noFill/>
                  </a:tcPr>
                </a:tc>
                <a:extLst>
                  <a:ext uri="{0D108BD9-81ED-4DB2-BD59-A6C34878D82A}">
                    <a16:rowId xmlns:a16="http://schemas.microsoft.com/office/drawing/2014/main" val="942880813"/>
                  </a:ext>
                </a:extLst>
              </a:tr>
            </a:tbl>
          </a:graphicData>
        </a:graphic>
      </p:graphicFrame>
    </p:spTree>
    <p:extLst>
      <p:ext uri="{BB962C8B-B14F-4D97-AF65-F5344CB8AC3E}">
        <p14:creationId xmlns:p14="http://schemas.microsoft.com/office/powerpoint/2010/main" val="905543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6399444"/>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r>
              <a:rPr lang="en-US" sz="1200" dirty="0">
                <a:latin typeface="+mj-lt"/>
              </a:rPr>
              <a:t>After working on this case, learners will be able to:</a:t>
            </a:r>
          </a:p>
          <a:p>
            <a:r>
              <a:rPr lang="en-US" sz="1200" b="1" dirty="0">
                <a:latin typeface="+mj-lt"/>
              </a:rPr>
              <a:t>Identify</a:t>
            </a:r>
            <a:r>
              <a:rPr lang="en-US" sz="1200" dirty="0">
                <a:latin typeface="+mj-lt"/>
              </a:rPr>
              <a:t> key ESG impacts of a concrete manufacturing SME and structure them logically (inside-out).</a:t>
            </a:r>
          </a:p>
          <a:p>
            <a:r>
              <a:rPr lang="en-US" sz="1200" b="1" dirty="0">
                <a:latin typeface="+mj-lt"/>
              </a:rPr>
              <a:t>Assess</a:t>
            </a:r>
            <a:r>
              <a:rPr lang="en-US" sz="1200" dirty="0">
                <a:latin typeface="+mj-lt"/>
              </a:rPr>
              <a:t> key ESG risks affecting business performance and customer access (outside-in).</a:t>
            </a:r>
          </a:p>
          <a:p>
            <a:r>
              <a:rPr lang="en-US" sz="1200" b="1" dirty="0">
                <a:latin typeface="+mj-lt"/>
              </a:rPr>
              <a:t>Create</a:t>
            </a:r>
            <a:r>
              <a:rPr lang="en-US" sz="1200" dirty="0">
                <a:latin typeface="+mj-lt"/>
              </a:rPr>
              <a:t> a justified longlist and shortlist of ESG topics and explain exclusions based on case assumptions.</a:t>
            </a:r>
          </a:p>
          <a:p>
            <a:r>
              <a:rPr lang="en-US" sz="1200" b="1" dirty="0">
                <a:latin typeface="+mj-lt"/>
              </a:rPr>
              <a:t>Draft</a:t>
            </a:r>
            <a:r>
              <a:rPr lang="en-US" sz="1200" dirty="0">
                <a:latin typeface="+mj-lt"/>
              </a:rPr>
              <a:t> a first materiality assessment output suitable for internal alignment and stakeholder communication.</a:t>
            </a:r>
          </a:p>
          <a:p>
            <a:pPr marL="12700" marR="5080">
              <a:lnSpc>
                <a:spcPct val="125000"/>
              </a:lnSpc>
              <a:spcBef>
                <a:spcPts val="100"/>
              </a:spcBef>
            </a:pP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720CB6-6B5E-4C08-B970-AAB363B33B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880B2F-8DA6-426E-8A57-EEE6D12DDE16}">
  <ds:schemaRefs>
    <ds:schemaRef ds:uri="http://schemas.microsoft.com/office/2006/metadata/properties"/>
    <ds:schemaRef ds:uri="http://schemas.microsoft.com/office/infopath/2007/PartnerControls"/>
    <ds:schemaRef ds:uri="897a3e2e-bef4-4c9c-9f93-37918644d320"/>
    <ds:schemaRef ds:uri="660c52e9-3f93-4420-af01-07152a662641"/>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3BC5C82D-F54E-4F24-B6D3-60F000561B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2590</Words>
  <Application>Microsoft Office PowerPoint</Application>
  <PresentationFormat>Custom</PresentationFormat>
  <Paragraphs>357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Case Study Identification</vt:lpstr>
      <vt:lpstr>2. Relevant PEARL Curriculum Module(s)</vt:lpstr>
      <vt:lpstr>PowerPoint Presentation</vt:lpstr>
      <vt:lpstr>PowerPoint Presentation</vt:lpstr>
      <vt:lpstr>PowerPoint Presentation</vt:lpstr>
      <vt:lpstr>6. Data, Evidence, and Inputs</vt:lpstr>
      <vt:lpstr>PowerPoint Presentation</vt:lpstr>
      <vt:lpstr>PowerPoint Presentation</vt:lpstr>
      <vt:lpstr>PowerPoint Presentation</vt:lpstr>
      <vt:lpstr>PowerPoint Presentation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Dr. Philipp Rodrian</cp:lastModifiedBy>
  <cp:revision>15</cp:revision>
  <dcterms:created xsi:type="dcterms:W3CDTF">2026-01-18T12:08:26Z</dcterms:created>
  <dcterms:modified xsi:type="dcterms:W3CDTF">2026-09-25T09:18:08Z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