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56" r:id="rId5"/>
    <p:sldId id="257" r:id="rId6"/>
    <p:sldId id="264" r:id="rId7"/>
    <p:sldId id="263" r:id="rId8"/>
    <p:sldId id="259" r:id="rId9"/>
    <p:sldId id="261" r:id="rId10"/>
    <p:sldId id="262" r:id="rId11"/>
    <p:sldId id="266" r:id="rId12"/>
    <p:sldId id="265" r:id="rId13"/>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0" dt="2026-09-25T09:25:21.07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12"/>
  </p:normalViewPr>
  <p:slideViewPr>
    <p:cSldViewPr>
      <p:cViewPr varScale="1">
        <p:scale>
          <a:sx n="66" d="100"/>
          <a:sy n="66" d="100"/>
        </p:scale>
        <p:origin x="3150" y="7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S::con_momentumconsulting.ie#ext#@uludagedutr.onmicrosoft.com::b39c679a-0751-4854-99b6-bfece60c7cf0" providerId="AD" clId="Web-{00000000-0000-0000-0000-000000000000}"/>
    <pc:docChg chg="modSld">
      <pc:chgData name="Con Bartels" userId="S::con_momentumconsulting.ie#ext#@uludagedutr.onmicrosoft.com::b39c679a-0751-4854-99b6-bfece60c7cf0" providerId="AD" clId="Web-{00000000-0000-0000-0000-000000000000}" dt="2026-09-25T09:25:18.544" v="6" actId="20577"/>
      <pc:docMkLst>
        <pc:docMk/>
      </pc:docMkLst>
      <pc:sldChg chg="modSp">
        <pc:chgData name="Con Bartels" userId="S::con_momentumconsulting.ie#ext#@uludagedutr.onmicrosoft.com::b39c679a-0751-4854-99b6-bfece60c7cf0" providerId="AD" clId="Web-{00000000-0000-0000-0000-000000000000}" dt="2026-09-25T09:25:02.622" v="1" actId="20577"/>
        <pc:sldMkLst>
          <pc:docMk/>
          <pc:sldMk cId="0" sldId="256"/>
        </pc:sldMkLst>
        <pc:spChg chg="mod">
          <ac:chgData name="Con Bartels" userId="S::con_momentumconsulting.ie#ext#@uludagedutr.onmicrosoft.com::b39c679a-0751-4854-99b6-bfece60c7cf0" providerId="AD" clId="Web-{00000000-0000-0000-0000-000000000000}" dt="2026-09-25T09:25:02.622" v="1" actId="20577"/>
          <ac:spMkLst>
            <pc:docMk/>
            <pc:sldMk cId="0" sldId="256"/>
            <ac:spMk id="4" creationId="{00000000-0000-0000-0000-000000000000}"/>
          </ac:spMkLst>
        </pc:spChg>
      </pc:sldChg>
      <pc:sldChg chg="modSp">
        <pc:chgData name="Con Bartels" userId="S::con_momentumconsulting.ie#ext#@uludagedutr.onmicrosoft.com::b39c679a-0751-4854-99b6-bfece60c7cf0" providerId="AD" clId="Web-{00000000-0000-0000-0000-000000000000}" dt="2026-09-25T09:25:18.544" v="6" actId="20577"/>
        <pc:sldMkLst>
          <pc:docMk/>
          <pc:sldMk cId="0" sldId="262"/>
        </pc:sldMkLst>
        <pc:spChg chg="mod">
          <ac:chgData name="Con Bartels" userId="S::con_momentumconsulting.ie#ext#@uludagedutr.onmicrosoft.com::b39c679a-0751-4854-99b6-bfece60c7cf0" providerId="AD" clId="Web-{00000000-0000-0000-0000-000000000000}" dt="2026-09-25T09:25:18.544" v="6" actId="20577"/>
          <ac:spMkLst>
            <pc:docMk/>
            <pc:sldMk cId="0" sldId="262"/>
            <ac:spMk id="12" creationId="{00000000-0000-0000-0000-000000000000}"/>
          </ac:spMkLst>
        </pc:spChg>
      </pc:sldChg>
      <pc:sldChg chg="modSp">
        <pc:chgData name="Con Bartels" userId="S::con_momentumconsulting.ie#ext#@uludagedutr.onmicrosoft.com::b39c679a-0751-4854-99b6-bfece60c7cf0" providerId="AD" clId="Web-{00000000-0000-0000-0000-000000000000}" dt="2026-09-25T09:25:07.716" v="3" actId="20577"/>
        <pc:sldMkLst>
          <pc:docMk/>
          <pc:sldMk cId="1552252740" sldId="265"/>
        </pc:sldMkLst>
        <pc:spChg chg="mod">
          <ac:chgData name="Con Bartels" userId="S::con_momentumconsulting.ie#ext#@uludagedutr.onmicrosoft.com::b39c679a-0751-4854-99b6-bfece60c7cf0" providerId="AD" clId="Web-{00000000-0000-0000-0000-000000000000}" dt="2026-09-25T09:25:07.716" v="3" actId="20577"/>
          <ac:spMkLst>
            <pc:docMk/>
            <pc:sldMk cId="1552252740" sldId="265"/>
            <ac:spMk id="12" creationId="{FEDC670B-CB4B-BE02-5118-4E6FD6E3031C}"/>
          </ac:spMkLst>
        </pc:spChg>
      </pc:sldChg>
      <pc:sldChg chg="modSp">
        <pc:chgData name="Con Bartels" userId="S::con_momentumconsulting.ie#ext#@uludagedutr.onmicrosoft.com::b39c679a-0751-4854-99b6-bfece60c7cf0" providerId="AD" clId="Web-{00000000-0000-0000-0000-000000000000}" dt="2026-09-25T09:25:14.904" v="5" actId="20577"/>
        <pc:sldMkLst>
          <pc:docMk/>
          <pc:sldMk cId="374795047" sldId="266"/>
        </pc:sldMkLst>
        <pc:spChg chg="mod">
          <ac:chgData name="Con Bartels" userId="S::con_momentumconsulting.ie#ext#@uludagedutr.onmicrosoft.com::b39c679a-0751-4854-99b6-bfece60c7cf0" providerId="AD" clId="Web-{00000000-0000-0000-0000-000000000000}" dt="2026-09-25T09:25:14.904" v="5" actId="20577"/>
          <ac:spMkLst>
            <pc:docMk/>
            <pc:sldMk cId="374795047" sldId="266"/>
            <ac:spMk id="12" creationId="{821787D6-F5CD-8A90-02A4-95C044E875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jpg"/><Relationship Id="rId7" Type="http://schemas.openxmlformats.org/officeDocument/2006/relationships/image" Target="../media/image23.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2173672"/>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 Template</a:t>
            </a:r>
            <a:endParaRPr sz="4000" dirty="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5" y="-9525"/>
            <a:ext cx="7553325" cy="10687050"/>
            <a:chOff x="0" y="0"/>
            <a:chExt cx="7553325" cy="10687050"/>
          </a:xfrm>
        </p:grpSpPr>
        <p:pic>
          <p:nvPicPr>
            <p:cNvPr id="3" name="object 3"/>
            <p:cNvPicPr/>
            <p:nvPr/>
          </p:nvPicPr>
          <p:blipFill>
            <a:blip r:embed="rId2" cstate="print"/>
            <a:stretch>
              <a:fillRect/>
            </a:stretch>
          </p:blipFill>
          <p:spPr>
            <a:xfrm>
              <a:off x="0"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7473229"/>
            <a:ext cx="5379609" cy="3511218"/>
          </a:xfrm>
          <a:prstGeom prst="rect">
            <a:avLst/>
          </a:prstGeom>
        </p:spPr>
        <p:txBody>
          <a:bodyPr vert="horz" wrap="square" lIns="0" tIns="12700" rIns="0" bIns="0" rtlCol="0">
            <a:spAutoFit/>
          </a:bodyPr>
          <a:lstStyle/>
          <a:p>
            <a:pPr marL="12700">
              <a:lnSpc>
                <a:spcPct val="100000"/>
              </a:lnSpc>
              <a:spcBef>
                <a:spcPts val="100"/>
              </a:spcBef>
            </a:pPr>
            <a:endParaRPr lang="en-GB" sz="1600" b="1" spc="-114" noProof="0" dirty="0">
              <a:solidFill>
                <a:srgbClr val="007771"/>
              </a:solidFill>
              <a:latin typeface="+mn-lt"/>
              <a:cs typeface="Arial"/>
            </a:endParaRPr>
          </a:p>
          <a:p>
            <a:pPr marL="12700">
              <a:lnSpc>
                <a:spcPct val="100000"/>
              </a:lnSpc>
              <a:spcBef>
                <a:spcPts val="100"/>
              </a:spcBef>
            </a:pPr>
            <a:r>
              <a:rPr lang="en-GB" sz="1600" b="1" spc="-114" noProof="0" dirty="0">
                <a:solidFill>
                  <a:srgbClr val="007771"/>
                </a:solidFill>
                <a:latin typeface="+mn-lt"/>
                <a:cs typeface="Arial"/>
              </a:rPr>
              <a:t>Company size (micro / small / medium): medium, 120 employees</a:t>
            </a:r>
          </a:p>
          <a:p>
            <a:pPr marL="12700">
              <a:lnSpc>
                <a:spcPct val="100000"/>
              </a:lnSpc>
              <a:spcBef>
                <a:spcPts val="100"/>
              </a:spcBef>
            </a:pPr>
            <a:endParaRPr lang="en-GB" sz="1600" b="1" spc="-114" noProof="0" dirty="0">
              <a:solidFill>
                <a:srgbClr val="007771"/>
              </a:solidFill>
              <a:latin typeface="+mn-lt"/>
              <a:cs typeface="Arial"/>
            </a:endParaRPr>
          </a:p>
          <a:p>
            <a:pPr marL="12700">
              <a:lnSpc>
                <a:spcPct val="100000"/>
              </a:lnSpc>
              <a:spcBef>
                <a:spcPts val="100"/>
              </a:spcBef>
            </a:pPr>
            <a:endParaRPr lang="en-GB" sz="1600" b="1" spc="-114" noProof="0" dirty="0">
              <a:solidFill>
                <a:srgbClr val="007771"/>
              </a:solidFill>
              <a:latin typeface="+mn-lt"/>
              <a:cs typeface="Arial"/>
            </a:endParaRPr>
          </a:p>
          <a:p>
            <a:pPr marL="12700">
              <a:lnSpc>
                <a:spcPct val="100000"/>
              </a:lnSpc>
              <a:spcBef>
                <a:spcPts val="100"/>
              </a:spcBef>
            </a:pPr>
            <a:r>
              <a:rPr lang="en-GB" sz="1600" b="1" spc="-114" noProof="0" dirty="0">
                <a:solidFill>
                  <a:srgbClr val="007771"/>
                </a:solidFill>
                <a:latin typeface="+mn-lt"/>
                <a:cs typeface="Arial"/>
              </a:rPr>
              <a:t>Ownership</a:t>
            </a:r>
            <a:r>
              <a:rPr lang="en-GB" sz="1600" b="1" spc="5" noProof="0" dirty="0">
                <a:solidFill>
                  <a:srgbClr val="007771"/>
                </a:solidFill>
                <a:latin typeface="+mn-lt"/>
                <a:cs typeface="Arial"/>
              </a:rPr>
              <a:t> </a:t>
            </a:r>
            <a:r>
              <a:rPr lang="en-GB" sz="1600" b="1" spc="-90" noProof="0" dirty="0">
                <a:solidFill>
                  <a:srgbClr val="007771"/>
                </a:solidFill>
                <a:latin typeface="+mn-lt"/>
                <a:cs typeface="Arial"/>
              </a:rPr>
              <a:t>structure</a:t>
            </a:r>
            <a:r>
              <a:rPr lang="en-GB" sz="1600" b="1" spc="10" noProof="0" dirty="0">
                <a:solidFill>
                  <a:srgbClr val="007771"/>
                </a:solidFill>
                <a:latin typeface="+mn-lt"/>
                <a:cs typeface="Arial"/>
              </a:rPr>
              <a:t> </a:t>
            </a:r>
            <a:r>
              <a:rPr lang="en-GB" sz="1600" b="1" spc="-75" noProof="0" dirty="0">
                <a:solidFill>
                  <a:srgbClr val="007771"/>
                </a:solidFill>
                <a:latin typeface="+mn-lt"/>
                <a:cs typeface="Arial"/>
              </a:rPr>
              <a:t>(family-</a:t>
            </a:r>
            <a:r>
              <a:rPr lang="en-GB" sz="1600" b="1" spc="-85" noProof="0" dirty="0">
                <a:solidFill>
                  <a:srgbClr val="007771"/>
                </a:solidFill>
                <a:latin typeface="+mn-lt"/>
                <a:cs typeface="Arial"/>
              </a:rPr>
              <a:t>owned,</a:t>
            </a:r>
            <a:r>
              <a:rPr lang="en-GB" sz="1600" b="1" spc="10" noProof="0" dirty="0">
                <a:solidFill>
                  <a:srgbClr val="007771"/>
                </a:solidFill>
                <a:latin typeface="+mn-lt"/>
                <a:cs typeface="Arial"/>
              </a:rPr>
              <a:t> </a:t>
            </a:r>
            <a:r>
              <a:rPr lang="en-GB" sz="1600" b="1" spc="-85" noProof="0" dirty="0">
                <a:solidFill>
                  <a:srgbClr val="007771"/>
                </a:solidFill>
                <a:latin typeface="+mn-lt"/>
                <a:cs typeface="Arial"/>
              </a:rPr>
              <a:t>partnership,</a:t>
            </a:r>
            <a:r>
              <a:rPr lang="en-GB" sz="1600" b="1" spc="10" noProof="0" dirty="0">
                <a:solidFill>
                  <a:srgbClr val="007771"/>
                </a:solidFill>
                <a:latin typeface="+mn-lt"/>
                <a:cs typeface="Arial"/>
              </a:rPr>
              <a:t> </a:t>
            </a:r>
            <a:r>
              <a:rPr lang="en-GB" sz="1600" b="1" spc="-25" noProof="0" dirty="0">
                <a:solidFill>
                  <a:srgbClr val="007771"/>
                </a:solidFill>
                <a:latin typeface="+mn-lt"/>
                <a:cs typeface="Arial"/>
              </a:rPr>
              <a:t>etc.): recently bought by a Swedish holding </a:t>
            </a:r>
            <a:endParaRPr lang="en-GB" sz="1600" noProof="0" dirty="0">
              <a:latin typeface="+mn-lt"/>
              <a:cs typeface="Arial"/>
            </a:endParaRPr>
          </a:p>
          <a:p>
            <a:pPr>
              <a:lnSpc>
                <a:spcPct val="100000"/>
              </a:lnSpc>
            </a:pPr>
            <a:endParaRPr lang="en-GB" sz="1600" noProof="0" dirty="0">
              <a:latin typeface="+mn-lt"/>
              <a:cs typeface="Arial"/>
            </a:endParaRPr>
          </a:p>
          <a:p>
            <a:pPr>
              <a:lnSpc>
                <a:spcPct val="100000"/>
              </a:lnSpc>
              <a:spcBef>
                <a:spcPts val="25"/>
              </a:spcBef>
            </a:pPr>
            <a:endParaRPr lang="en-GB" sz="1600" noProof="0" dirty="0">
              <a:latin typeface="+mn-lt"/>
              <a:cs typeface="Arial"/>
            </a:endParaRPr>
          </a:p>
          <a:p>
            <a:pPr marL="12700">
              <a:lnSpc>
                <a:spcPct val="100000"/>
              </a:lnSpc>
            </a:pPr>
            <a:r>
              <a:rPr lang="en-GB" sz="1600" b="1" spc="-45" noProof="0" dirty="0">
                <a:solidFill>
                  <a:srgbClr val="007771"/>
                </a:solidFill>
                <a:latin typeface="+mn-lt"/>
                <a:cs typeface="Arial"/>
              </a:rPr>
              <a:t>Market</a:t>
            </a:r>
            <a:r>
              <a:rPr lang="en-GB" sz="1600" b="1" spc="-35" noProof="0" dirty="0">
                <a:solidFill>
                  <a:srgbClr val="007771"/>
                </a:solidFill>
                <a:latin typeface="+mn-lt"/>
                <a:cs typeface="Arial"/>
              </a:rPr>
              <a:t> </a:t>
            </a:r>
            <a:r>
              <a:rPr lang="en-GB" sz="1600" b="1" spc="-155" noProof="0" dirty="0">
                <a:solidFill>
                  <a:srgbClr val="007771"/>
                </a:solidFill>
                <a:latin typeface="+mn-lt"/>
                <a:cs typeface="Arial"/>
              </a:rPr>
              <a:t>scope</a:t>
            </a:r>
            <a:r>
              <a:rPr lang="en-GB" sz="1600" b="1" spc="-35" noProof="0" dirty="0">
                <a:solidFill>
                  <a:srgbClr val="007771"/>
                </a:solidFill>
                <a:latin typeface="+mn-lt"/>
                <a:cs typeface="Arial"/>
              </a:rPr>
              <a:t> </a:t>
            </a:r>
            <a:r>
              <a:rPr lang="en-GB" sz="1600" b="1" spc="-100" noProof="0" dirty="0">
                <a:solidFill>
                  <a:srgbClr val="007771"/>
                </a:solidFill>
                <a:latin typeface="+mn-lt"/>
                <a:cs typeface="Arial"/>
              </a:rPr>
              <a:t>(local</a:t>
            </a:r>
            <a:r>
              <a:rPr lang="en-GB" sz="1600" b="1" spc="-35" noProof="0" dirty="0">
                <a:solidFill>
                  <a:srgbClr val="007771"/>
                </a:solidFill>
                <a:latin typeface="+mn-lt"/>
                <a:cs typeface="Arial"/>
              </a:rPr>
              <a:t> </a:t>
            </a:r>
            <a:r>
              <a:rPr lang="en-GB" sz="1600" b="1" spc="229" noProof="0" dirty="0">
                <a:solidFill>
                  <a:srgbClr val="007771"/>
                </a:solidFill>
                <a:latin typeface="+mn-lt"/>
                <a:cs typeface="Arial"/>
              </a:rPr>
              <a:t>/</a:t>
            </a:r>
            <a:r>
              <a:rPr lang="en-GB" sz="1600" b="1" spc="-35" noProof="0" dirty="0">
                <a:solidFill>
                  <a:srgbClr val="007771"/>
                </a:solidFill>
                <a:latin typeface="+mn-lt"/>
                <a:cs typeface="Arial"/>
              </a:rPr>
              <a:t> </a:t>
            </a:r>
            <a:r>
              <a:rPr lang="en-GB" sz="1600" b="1" spc="-95" noProof="0" dirty="0">
                <a:solidFill>
                  <a:srgbClr val="007771"/>
                </a:solidFill>
                <a:latin typeface="+mn-lt"/>
                <a:cs typeface="Arial"/>
              </a:rPr>
              <a:t>regional</a:t>
            </a:r>
            <a:r>
              <a:rPr lang="en-GB" sz="1600" b="1" spc="-30" noProof="0" dirty="0">
                <a:solidFill>
                  <a:srgbClr val="007771"/>
                </a:solidFill>
                <a:latin typeface="+mn-lt"/>
                <a:cs typeface="Arial"/>
              </a:rPr>
              <a:t> </a:t>
            </a:r>
            <a:r>
              <a:rPr lang="en-GB" sz="1600" b="1" spc="229" noProof="0" dirty="0">
                <a:solidFill>
                  <a:srgbClr val="007771"/>
                </a:solidFill>
                <a:latin typeface="+mn-lt"/>
                <a:cs typeface="Arial"/>
              </a:rPr>
              <a:t>/</a:t>
            </a:r>
            <a:r>
              <a:rPr lang="en-GB" sz="1600" b="1" spc="-35" noProof="0" dirty="0">
                <a:solidFill>
                  <a:srgbClr val="007771"/>
                </a:solidFill>
                <a:latin typeface="+mn-lt"/>
                <a:cs typeface="Arial"/>
              </a:rPr>
              <a:t> </a:t>
            </a:r>
            <a:r>
              <a:rPr lang="en-GB" sz="1600" b="1" spc="-10" noProof="0" dirty="0">
                <a:solidFill>
                  <a:srgbClr val="007771"/>
                </a:solidFill>
                <a:latin typeface="+mn-lt"/>
                <a:cs typeface="Arial"/>
              </a:rPr>
              <a:t>international</a:t>
            </a:r>
            <a:r>
              <a:rPr sz="1600" b="1" spc="-10" dirty="0">
                <a:solidFill>
                  <a:srgbClr val="007771"/>
                </a:solidFill>
                <a:latin typeface="+mn-lt"/>
                <a:cs typeface="Arial"/>
              </a:rPr>
              <a:t>):</a:t>
            </a:r>
            <a:r>
              <a:rPr lang="de-DE" sz="1600" b="1" spc="-10" dirty="0">
                <a:solidFill>
                  <a:srgbClr val="007771"/>
                </a:solidFill>
                <a:latin typeface="+mn-lt"/>
                <a:cs typeface="Arial"/>
              </a:rPr>
              <a:t> regional and international</a:t>
            </a: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pic>
        <p:nvPicPr>
          <p:cNvPr id="19" name="object 6"/>
          <p:cNvPicPr/>
          <p:nvPr/>
        </p:nvPicPr>
        <p:blipFill>
          <a:blip r:embed="rId7" cstate="print"/>
          <a:stretch>
            <a:fillRect/>
          </a:stretch>
        </p:blipFill>
        <p:spPr>
          <a:xfrm>
            <a:off x="1524001" y="4880377"/>
            <a:ext cx="1968499" cy="304800"/>
          </a:xfrm>
          <a:prstGeom prst="rect">
            <a:avLst/>
          </a:prstGeom>
        </p:spPr>
      </p:pic>
      <p:pic>
        <p:nvPicPr>
          <p:cNvPr id="21" name="object 6"/>
          <p:cNvPicPr/>
          <p:nvPr/>
        </p:nvPicPr>
        <p:blipFill>
          <a:blip r:embed="rId7" cstate="print"/>
          <a:stretch>
            <a:fillRect/>
          </a:stretch>
        </p:blipFill>
        <p:spPr>
          <a:xfrm>
            <a:off x="1524001" y="4178300"/>
            <a:ext cx="1943099" cy="317500"/>
          </a:xfrm>
          <a:prstGeom prst="rect">
            <a:avLst/>
          </a:prstGeom>
        </p:spPr>
      </p:pic>
      <p:pic>
        <p:nvPicPr>
          <p:cNvPr id="22" name="object 6"/>
          <p:cNvPicPr/>
          <p:nvPr/>
        </p:nvPicPr>
        <p:blipFill>
          <a:blip r:embed="rId7" cstate="print"/>
          <a:stretch>
            <a:fillRect/>
          </a:stretch>
        </p:blipFill>
        <p:spPr>
          <a:xfrm>
            <a:off x="1536700" y="5485868"/>
            <a:ext cx="1943100" cy="330732"/>
          </a:xfrm>
          <a:prstGeom prst="rect">
            <a:avLst/>
          </a:prstGeom>
        </p:spPr>
      </p:pic>
      <p:pic>
        <p:nvPicPr>
          <p:cNvPr id="23" name="object 6"/>
          <p:cNvPicPr/>
          <p:nvPr/>
        </p:nvPicPr>
        <p:blipFill>
          <a:blip r:embed="rId7" cstate="print"/>
          <a:stretch>
            <a:fillRect/>
          </a:stretch>
        </p:blipFill>
        <p:spPr>
          <a:xfrm>
            <a:off x="1540712" y="6165619"/>
            <a:ext cx="1926388" cy="298682"/>
          </a:xfrm>
          <a:prstGeom prst="rect">
            <a:avLst/>
          </a:prstGeom>
        </p:spPr>
      </p:pic>
      <p:pic>
        <p:nvPicPr>
          <p:cNvPr id="24" name="object 6"/>
          <p:cNvPicPr/>
          <p:nvPr/>
        </p:nvPicPr>
        <p:blipFill>
          <a:blip r:embed="rId7" cstate="print"/>
          <a:stretch>
            <a:fillRect/>
          </a:stretch>
        </p:blipFill>
        <p:spPr>
          <a:xfrm>
            <a:off x="1511300" y="6817957"/>
            <a:ext cx="1943100" cy="306743"/>
          </a:xfrm>
          <a:prstGeom prst="rect">
            <a:avLst/>
          </a:prstGeom>
        </p:spPr>
      </p:pic>
      <p:sp>
        <p:nvSpPr>
          <p:cNvPr id="25" name="Dikdörtgen 24"/>
          <p:cNvSpPr/>
          <p:nvPr/>
        </p:nvSpPr>
        <p:spPr>
          <a:xfrm>
            <a:off x="1504240" y="4121139"/>
            <a:ext cx="5710321" cy="3416320"/>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a:t>
            </a:r>
          </a:p>
          <a:p>
            <a:pPr lvl="0">
              <a:lnSpc>
                <a:spcPct val="120000"/>
              </a:lnSpc>
              <a:buSzPts val="1000"/>
              <a:tabLst>
                <a:tab pos="457200" algn="l"/>
              </a:tabLst>
            </a:pP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Partner Institution: Steinbeis Augsburg Business School</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 Germany</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 Manufacturing</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SME Profile:</a:t>
            </a:r>
          </a:p>
          <a:p>
            <a:pPr lvl="0">
              <a:lnSpc>
                <a:spcPct val="120000"/>
              </a:lnSpc>
              <a:buSzPts val="1000"/>
              <a:tabLst>
                <a:tab pos="457200" algn="l"/>
              </a:tabLst>
            </a:pPr>
            <a:endParaRPr lang="tr-TR" dirty="0">
              <a:solidFill>
                <a:schemeClr val="tx1"/>
              </a:solidFill>
              <a:effectLst/>
              <a:latin typeface="Calibri" charset="0"/>
              <a:ea typeface="Calibri" charset="0"/>
              <a:cs typeface="Times New Roman" charset="0"/>
            </a:endParaRPr>
          </a:p>
        </p:txBody>
      </p:sp>
      <p:sp>
        <p:nvSpPr>
          <p:cNvPr id="26" name="Dikdörtgen 25"/>
          <p:cNvSpPr/>
          <p:nvPr/>
        </p:nvSpPr>
        <p:spPr>
          <a:xfrm>
            <a:off x="3606800" y="43688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69674-0492-04C9-A926-7FC119F7F29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F458A90-A5C6-1117-A36E-57677A0A0393}"/>
              </a:ext>
            </a:extLst>
          </p:cNvPr>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a:extLst>
              <a:ext uri="{FF2B5EF4-FFF2-40B4-BE49-F238E27FC236}">
                <a16:creationId xmlns:a16="http://schemas.microsoft.com/office/drawing/2014/main" id="{756583CB-1AA7-6568-D1C7-DF18CB9F4637}"/>
              </a:ext>
            </a:extLst>
          </p:cNvPr>
          <p:cNvGrpSpPr/>
          <p:nvPr/>
        </p:nvGrpSpPr>
        <p:grpSpPr>
          <a:xfrm>
            <a:off x="8942" y="2245"/>
            <a:ext cx="7544210" cy="10684804"/>
            <a:chOff x="8942" y="2245"/>
            <a:chExt cx="7544210" cy="10684804"/>
          </a:xfrm>
        </p:grpSpPr>
        <p:pic>
          <p:nvPicPr>
            <p:cNvPr id="4" name="object 4">
              <a:extLst>
                <a:ext uri="{FF2B5EF4-FFF2-40B4-BE49-F238E27FC236}">
                  <a16:creationId xmlns:a16="http://schemas.microsoft.com/office/drawing/2014/main" id="{2FC4FE11-D216-E20C-705C-524B4D3CBB12}"/>
                </a:ext>
              </a:extLst>
            </p:cNvPr>
            <p:cNvPicPr/>
            <p:nvPr/>
          </p:nvPicPr>
          <p:blipFill>
            <a:blip r:embed="rId2" cstate="print"/>
            <a:stretch>
              <a:fillRect/>
            </a:stretch>
          </p:blipFill>
          <p:spPr>
            <a:xfrm>
              <a:off x="190331" y="671931"/>
              <a:ext cx="6705599" cy="10015118"/>
            </a:xfrm>
            <a:prstGeom prst="rect">
              <a:avLst/>
            </a:prstGeom>
          </p:spPr>
        </p:pic>
        <p:pic>
          <p:nvPicPr>
            <p:cNvPr id="5" name="object 5">
              <a:extLst>
                <a:ext uri="{FF2B5EF4-FFF2-40B4-BE49-F238E27FC236}">
                  <a16:creationId xmlns:a16="http://schemas.microsoft.com/office/drawing/2014/main" id="{EB8D5484-65C1-1E60-90D9-A14D355A0BE5}"/>
                </a:ext>
              </a:extLst>
            </p:cNvPr>
            <p:cNvPicPr/>
            <p:nvPr/>
          </p:nvPicPr>
          <p:blipFill>
            <a:blip r:embed="rId3" cstate="print"/>
            <a:stretch>
              <a:fillRect/>
            </a:stretch>
          </p:blipFill>
          <p:spPr>
            <a:xfrm>
              <a:off x="5076653" y="2245"/>
              <a:ext cx="2476499" cy="4781549"/>
            </a:xfrm>
            <a:prstGeom prst="rect">
              <a:avLst/>
            </a:prstGeom>
          </p:spPr>
        </p:pic>
        <p:pic>
          <p:nvPicPr>
            <p:cNvPr id="6" name="object 6">
              <a:extLst>
                <a:ext uri="{FF2B5EF4-FFF2-40B4-BE49-F238E27FC236}">
                  <a16:creationId xmlns:a16="http://schemas.microsoft.com/office/drawing/2014/main" id="{A3126CBB-A8CB-FD26-4EF4-353B682AF150}"/>
                </a:ext>
              </a:extLst>
            </p:cNvPr>
            <p:cNvPicPr/>
            <p:nvPr/>
          </p:nvPicPr>
          <p:blipFill>
            <a:blip r:embed="rId4" cstate="print"/>
            <a:stretch>
              <a:fillRect/>
            </a:stretch>
          </p:blipFill>
          <p:spPr>
            <a:xfrm>
              <a:off x="8942" y="703024"/>
              <a:ext cx="5293307" cy="447674"/>
            </a:xfrm>
            <a:prstGeom prst="rect">
              <a:avLst/>
            </a:prstGeom>
          </p:spPr>
        </p:pic>
      </p:grpSp>
      <p:sp>
        <p:nvSpPr>
          <p:cNvPr id="7" name="object 7">
            <a:extLst>
              <a:ext uri="{FF2B5EF4-FFF2-40B4-BE49-F238E27FC236}">
                <a16:creationId xmlns:a16="http://schemas.microsoft.com/office/drawing/2014/main" id="{1C4B4E67-09B4-FDDA-6C8A-5C9B3D631971}"/>
              </a:ext>
            </a:extLst>
          </p:cNvPr>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a:extLst>
              <a:ext uri="{FF2B5EF4-FFF2-40B4-BE49-F238E27FC236}">
                <a16:creationId xmlns:a16="http://schemas.microsoft.com/office/drawing/2014/main" id="{ABA0B6A7-15FB-D796-258F-AB2444CDC39B}"/>
              </a:ext>
            </a:extLst>
          </p:cNvPr>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a:extLst>
              <a:ext uri="{FF2B5EF4-FFF2-40B4-BE49-F238E27FC236}">
                <a16:creationId xmlns:a16="http://schemas.microsoft.com/office/drawing/2014/main" id="{E70C3436-1089-F381-C603-2FC16C9C6AFC}"/>
              </a:ext>
            </a:extLst>
          </p:cNvPr>
          <p:cNvSpPr txBox="1"/>
          <p:nvPr/>
        </p:nvSpPr>
        <p:spPr>
          <a:xfrm>
            <a:off x="271703" y="4463707"/>
            <a:ext cx="6072743" cy="3572773"/>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404040"/>
                </a:solidFill>
                <a:latin typeface="+mj-lt"/>
                <a:cs typeface="Arial"/>
              </a:rPr>
              <a:t>What ESG challenge, decision, or dilemma does this case illustrate?</a:t>
            </a:r>
            <a:endParaRPr lang="tr-TR" sz="1200" b="1" dirty="0">
              <a:solidFill>
                <a:srgbClr val="404040"/>
              </a:solidFill>
              <a:latin typeface="+mj-lt"/>
              <a:cs typeface="Arial"/>
            </a:endParaRPr>
          </a:p>
          <a:p>
            <a:r>
              <a:rPr lang="en-US" sz="1200" dirty="0">
                <a:latin typeface="+mj-lt"/>
              </a:rPr>
              <a:t>This case illustrates the challenge of gaining transparency and control over ESG risks in a complex international supply chain. The company relies on a diverse supplier base that includes domestic material suppliers, European technology partners, and indirect suppliers in Asia. While transparency and influence are relatively high for some suppliers, visibility and control decrease significantly further upstream in the supply chain.</a:t>
            </a:r>
          </a:p>
          <a:p>
            <a:r>
              <a:rPr lang="en-US" sz="1200" dirty="0">
                <a:latin typeface="+mj-lt"/>
              </a:rPr>
              <a:t>Participants are asked to </a:t>
            </a:r>
            <a:r>
              <a:rPr lang="en-US" sz="1200" dirty="0" err="1">
                <a:latin typeface="+mj-lt"/>
              </a:rPr>
              <a:t>analyse</a:t>
            </a:r>
            <a:r>
              <a:rPr lang="en-US" sz="1200" dirty="0">
                <a:latin typeface="+mj-lt"/>
              </a:rPr>
              <a:t> the supplier landscape from an ESG perspective. The objective is to identify potential environmental, social, and governance risks across different supplier categories and geographic regions.</a:t>
            </a:r>
          </a:p>
          <a:p>
            <a:r>
              <a:rPr lang="en-US" sz="1200" dirty="0">
                <a:latin typeface="+mj-lt"/>
              </a:rPr>
              <a:t>Using structured tools, participants assess supplier risks based on factors such as country risk, sector risk, dependency levels, and the company’s ability to influence supplier </a:t>
            </a:r>
            <a:r>
              <a:rPr lang="en-US" sz="1200" dirty="0" err="1">
                <a:latin typeface="+mj-lt"/>
              </a:rPr>
              <a:t>behaviour</a:t>
            </a:r>
            <a:r>
              <a:rPr lang="en-US" sz="1200" dirty="0">
                <a:latin typeface="+mj-lt"/>
              </a:rPr>
              <a:t>. Based on this analysis, participants develop a prioritized overview of supplier-related ESG risks and propose targeted control or mitigation measures.</a:t>
            </a:r>
          </a:p>
          <a:p>
            <a:r>
              <a:rPr lang="en-US" sz="1200" dirty="0">
                <a:latin typeface="+mj-lt"/>
              </a:rPr>
              <a:t>The case therefore focuses on </a:t>
            </a:r>
            <a:r>
              <a:rPr lang="en-US" sz="1200" b="1" dirty="0">
                <a:latin typeface="+mj-lt"/>
              </a:rPr>
              <a:t>supplier mapping, ESG risk identification, and the development of practical supplier management actions</a:t>
            </a:r>
            <a:r>
              <a:rPr lang="en-US" sz="1200" dirty="0">
                <a:latin typeface="+mj-lt"/>
              </a:rPr>
              <a:t>.</a:t>
            </a:r>
          </a:p>
          <a:p>
            <a:pPr marL="12700">
              <a:lnSpc>
                <a:spcPct val="100000"/>
              </a:lnSpc>
              <a:spcBef>
                <a:spcPts val="100"/>
              </a:spcBef>
            </a:pPr>
            <a:endParaRPr lang="tr-TR" sz="1200" b="1" dirty="0">
              <a:solidFill>
                <a:srgbClr val="404040"/>
              </a:solidFill>
              <a:latin typeface="+mj-lt"/>
              <a:cs typeface="Arial"/>
            </a:endParaRPr>
          </a:p>
          <a:p>
            <a:pPr marL="12700">
              <a:lnSpc>
                <a:spcPct val="100000"/>
              </a:lnSpc>
              <a:spcBef>
                <a:spcPts val="100"/>
              </a:spcBef>
            </a:pPr>
            <a:endParaRPr lang="tr-TR" sz="1200" b="1" dirty="0">
              <a:solidFill>
                <a:srgbClr val="404040"/>
              </a:solidFill>
              <a:latin typeface="+mj-lt"/>
              <a:cs typeface="Arial"/>
            </a:endParaRPr>
          </a:p>
          <a:p>
            <a:pPr marL="12700">
              <a:lnSpc>
                <a:spcPct val="100000"/>
              </a:lnSpc>
              <a:spcBef>
                <a:spcPts val="100"/>
              </a:spcBef>
            </a:pPr>
            <a:endParaRPr lang="tr-TR" sz="1200" b="1" dirty="0">
              <a:solidFill>
                <a:srgbClr val="404040"/>
              </a:solidFill>
              <a:latin typeface="+mj-lt"/>
              <a:cs typeface="Arial"/>
            </a:endParaRPr>
          </a:p>
          <a:p>
            <a:pPr marL="12700">
              <a:lnSpc>
                <a:spcPct val="100000"/>
              </a:lnSpc>
              <a:spcBef>
                <a:spcPts val="100"/>
              </a:spcBef>
            </a:pPr>
            <a:endParaRPr sz="1200" dirty="0">
              <a:latin typeface="+mj-lt"/>
              <a:cs typeface="Arial"/>
            </a:endParaRPr>
          </a:p>
        </p:txBody>
      </p:sp>
      <p:sp>
        <p:nvSpPr>
          <p:cNvPr id="14" name="object 14">
            <a:extLst>
              <a:ext uri="{FF2B5EF4-FFF2-40B4-BE49-F238E27FC236}">
                <a16:creationId xmlns:a16="http://schemas.microsoft.com/office/drawing/2014/main" id="{66571C98-6842-3D3F-E6E1-9D7660FDEC88}"/>
              </a:ext>
            </a:extLst>
          </p:cNvPr>
          <p:cNvSpPr txBox="1"/>
          <p:nvPr/>
        </p:nvSpPr>
        <p:spPr>
          <a:xfrm>
            <a:off x="336381" y="7384232"/>
            <a:ext cx="5965498" cy="2834109"/>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404040"/>
                </a:solidFill>
                <a:latin typeface="+mj-lt"/>
                <a:cs typeface="Arial"/>
              </a:rPr>
              <a:t>Why is this case relevant for SMEs?</a:t>
            </a:r>
            <a:endParaRPr lang="tr-TR" sz="1200" b="1" dirty="0">
              <a:solidFill>
                <a:srgbClr val="404040"/>
              </a:solidFill>
              <a:latin typeface="+mj-lt"/>
              <a:cs typeface="Arial"/>
            </a:endParaRPr>
          </a:p>
          <a:p>
            <a:r>
              <a:rPr lang="en-US" sz="1200" dirty="0">
                <a:latin typeface="+mj-lt"/>
              </a:rPr>
              <a:t>Many SMEs operate in global supply chains but often have limited transparency and influence beyond their direct Tier-1 suppliers. ESG expectations from customers, regulators, and investors increasingly require companies to understand and manage sustainability risks within their supply chains.</a:t>
            </a:r>
          </a:p>
          <a:p>
            <a:r>
              <a:rPr lang="en-US" sz="1200" dirty="0">
                <a:latin typeface="+mj-lt"/>
              </a:rPr>
              <a:t>At the same time, SMEs typically have limited resources to conduct complex supply chain assessments or audits. As a result, companies must find pragmatic approaches to identify the most relevant supplier risks and focus their management efforts where they are most needed.</a:t>
            </a:r>
          </a:p>
          <a:p>
            <a:r>
              <a:rPr lang="en-US" sz="1200" dirty="0">
                <a:latin typeface="+mj-lt"/>
              </a:rPr>
              <a:t>This case reflects a realistic situation in which a medium-sized manufacturing company must establish a structured overview of its suppliers and </a:t>
            </a:r>
            <a:r>
              <a:rPr lang="en-US" sz="1200" dirty="0" err="1">
                <a:latin typeface="+mj-lt"/>
              </a:rPr>
              <a:t>prioritise</a:t>
            </a:r>
            <a:r>
              <a:rPr lang="en-US" sz="1200" dirty="0">
                <a:latin typeface="+mj-lt"/>
              </a:rPr>
              <a:t> ESG risks despite limited direct influence over parts of the supply chain.</a:t>
            </a:r>
          </a:p>
          <a:p>
            <a:pPr marL="12700">
              <a:lnSpc>
                <a:spcPct val="100000"/>
              </a:lnSpc>
              <a:spcBef>
                <a:spcPts val="100"/>
              </a:spcBef>
            </a:pPr>
            <a:endParaRPr lang="tr-TR" sz="1200" b="1" dirty="0">
              <a:solidFill>
                <a:srgbClr val="404040"/>
              </a:solidFill>
              <a:latin typeface="+mj-lt"/>
              <a:cs typeface="Arial"/>
            </a:endParaRPr>
          </a:p>
          <a:p>
            <a:pPr marL="12700">
              <a:lnSpc>
                <a:spcPct val="100000"/>
              </a:lnSpc>
              <a:spcBef>
                <a:spcPts val="100"/>
              </a:spcBef>
            </a:pPr>
            <a:endParaRPr lang="tr-TR" sz="1200" b="1" dirty="0">
              <a:solidFill>
                <a:srgbClr val="404040"/>
              </a:solidFill>
              <a:latin typeface="+mj-lt"/>
              <a:cs typeface="Arial"/>
            </a:endParaRPr>
          </a:p>
          <a:p>
            <a:pPr marL="12700">
              <a:lnSpc>
                <a:spcPct val="100000"/>
              </a:lnSpc>
              <a:spcBef>
                <a:spcPts val="100"/>
              </a:spcBef>
            </a:pPr>
            <a:endParaRPr lang="tr-TR" sz="1200" b="1" dirty="0">
              <a:solidFill>
                <a:srgbClr val="404040"/>
              </a:solidFill>
              <a:latin typeface="+mj-lt"/>
              <a:cs typeface="Arial"/>
            </a:endParaRPr>
          </a:p>
          <a:p>
            <a:pPr marL="12700">
              <a:lnSpc>
                <a:spcPct val="100000"/>
              </a:lnSpc>
              <a:spcBef>
                <a:spcPts val="100"/>
              </a:spcBef>
            </a:pPr>
            <a:r>
              <a:rPr lang="de-DE" sz="1200" dirty="0">
                <a:latin typeface="+mj-lt"/>
                <a:cs typeface="Arial"/>
              </a:rPr>
              <a:t>#</a:t>
            </a:r>
            <a:endParaRPr sz="1200" dirty="0">
              <a:latin typeface="+mj-lt"/>
              <a:cs typeface="Arial"/>
            </a:endParaRPr>
          </a:p>
        </p:txBody>
      </p:sp>
      <p:pic>
        <p:nvPicPr>
          <p:cNvPr id="17" name="object 17">
            <a:extLst>
              <a:ext uri="{FF2B5EF4-FFF2-40B4-BE49-F238E27FC236}">
                <a16:creationId xmlns:a16="http://schemas.microsoft.com/office/drawing/2014/main" id="{B23AC0B4-98F2-781C-A8D5-CF61AC2FE66F}"/>
              </a:ext>
            </a:extLst>
          </p:cNvPr>
          <p:cNvPicPr/>
          <p:nvPr/>
        </p:nvPicPr>
        <p:blipFill>
          <a:blip r:embed="rId5" cstate="print"/>
          <a:stretch>
            <a:fillRect/>
          </a:stretch>
        </p:blipFill>
        <p:spPr>
          <a:xfrm>
            <a:off x="7183224" y="10278840"/>
            <a:ext cx="184452" cy="9524"/>
          </a:xfrm>
          <a:prstGeom prst="rect">
            <a:avLst/>
          </a:prstGeom>
        </p:spPr>
      </p:pic>
      <p:pic>
        <p:nvPicPr>
          <p:cNvPr id="18" name="object 6">
            <a:extLst>
              <a:ext uri="{FF2B5EF4-FFF2-40B4-BE49-F238E27FC236}">
                <a16:creationId xmlns:a16="http://schemas.microsoft.com/office/drawing/2014/main" id="{03BF0F1C-FC70-4E89-6605-2B72B1B8B9C1}"/>
              </a:ext>
            </a:extLst>
          </p:cNvPr>
          <p:cNvPicPr/>
          <p:nvPr/>
        </p:nvPicPr>
        <p:blipFill>
          <a:blip r:embed="rId4" cstate="print"/>
          <a:stretch>
            <a:fillRect/>
          </a:stretch>
        </p:blipFill>
        <p:spPr>
          <a:xfrm>
            <a:off x="8942" y="3734002"/>
            <a:ext cx="5293307" cy="447674"/>
          </a:xfrm>
          <a:prstGeom prst="rect">
            <a:avLst/>
          </a:prstGeom>
        </p:spPr>
      </p:pic>
      <p:sp>
        <p:nvSpPr>
          <p:cNvPr id="20" name="object 16">
            <a:extLst>
              <a:ext uri="{FF2B5EF4-FFF2-40B4-BE49-F238E27FC236}">
                <a16:creationId xmlns:a16="http://schemas.microsoft.com/office/drawing/2014/main" id="{E56918CF-0201-4BB0-42B0-BED254768893}"/>
              </a:ext>
            </a:extLst>
          </p:cNvPr>
          <p:cNvSpPr txBox="1">
            <a:spLocks/>
          </p:cNvSpPr>
          <p:nvPr/>
        </p:nvSpPr>
        <p:spPr>
          <a:xfrm>
            <a:off x="86755" y="3597275"/>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1" name="object 5" descr="$PPTXTitle">
            <a:extLst>
              <a:ext uri="{FF2B5EF4-FFF2-40B4-BE49-F238E27FC236}">
                <a16:creationId xmlns:a16="http://schemas.microsoft.com/office/drawing/2014/main" id="{432A3104-0D88-F8C8-E14D-AB5939D1CB7F}"/>
              </a:ext>
            </a:extLst>
          </p:cNvPr>
          <p:cNvSpPr txBox="1">
            <a:spLocks/>
          </p:cNvSpPr>
          <p:nvPr/>
        </p:nvSpPr>
        <p:spPr>
          <a:xfrm>
            <a:off x="336381" y="1103073"/>
            <a:ext cx="6790125" cy="1269899"/>
          </a:xfrm>
          <a:prstGeom prst="rect">
            <a:avLst/>
          </a:prstGeom>
        </p:spPr>
        <p:txBody>
          <a:bodyPr vert="horz" wrap="square" lIns="0" tIns="123825" rIns="0" bIns="0" rtlCol="0">
            <a:spAutoFit/>
          </a:bodyPr>
          <a:lstStyle>
            <a:lvl1pPr>
              <a:defRPr sz="3000" b="1" i="0">
                <a:solidFill>
                  <a:schemeClr val="bg1"/>
                </a:solidFill>
                <a:latin typeface="Arial"/>
                <a:ea typeface="+mj-ea"/>
                <a:cs typeface="Arial"/>
              </a:defRPr>
            </a:lvl1pPr>
          </a:lstStyle>
          <a:p>
            <a:pPr marR="1181735" algn="just">
              <a:lnSpc>
                <a:spcPct val="114199"/>
              </a:lnSpc>
            </a:pPr>
            <a:r>
              <a:rPr lang="tr-TR" sz="1400" b="0" i="1" dirty="0">
                <a:solidFill>
                  <a:srgbClr val="404040"/>
                </a:solidFill>
                <a:latin typeface="+mn-lt"/>
                <a:cs typeface="Geneva"/>
              </a:rPr>
              <a:t>(</a:t>
            </a:r>
            <a:r>
              <a:rPr lang="tr-TR" sz="1400" i="1" dirty="0">
                <a:solidFill>
                  <a:srgbClr val="404040"/>
                </a:solidFill>
                <a:latin typeface="+mn-lt"/>
                <a:cs typeface="Geneva"/>
              </a:rPr>
              <a:t>Select </a:t>
            </a:r>
            <a:r>
              <a:rPr lang="tr-TR" sz="1400" i="1" dirty="0" err="1">
                <a:solidFill>
                  <a:srgbClr val="404040"/>
                </a:solidFill>
                <a:latin typeface="+mn-lt"/>
                <a:cs typeface="Geneva"/>
              </a:rPr>
              <a:t>one</a:t>
            </a:r>
            <a:r>
              <a:rPr lang="tr-TR" sz="1400" i="1" dirty="0">
                <a:solidFill>
                  <a:srgbClr val="404040"/>
                </a:solidFill>
                <a:latin typeface="+mn-lt"/>
                <a:cs typeface="Geneva"/>
              </a:rPr>
              <a:t> </a:t>
            </a:r>
            <a:r>
              <a:rPr lang="tr-TR" sz="1400" i="1" dirty="0" err="1">
                <a:solidFill>
                  <a:srgbClr val="404040"/>
                </a:solidFill>
                <a:latin typeface="+mn-lt"/>
                <a:cs typeface="Geneva"/>
              </a:rPr>
              <a:t>primary</a:t>
            </a:r>
            <a:r>
              <a:rPr lang="tr-TR" sz="1400" i="1" dirty="0">
                <a:solidFill>
                  <a:srgbClr val="404040"/>
                </a:solidFill>
                <a:latin typeface="+mn-lt"/>
                <a:cs typeface="Geneva"/>
              </a:rPr>
              <a:t> </a:t>
            </a:r>
            <a:r>
              <a:rPr lang="tr-TR" sz="1400" i="1" dirty="0" err="1">
                <a:solidFill>
                  <a:srgbClr val="404040"/>
                </a:solidFill>
                <a:latin typeface="+mn-lt"/>
                <a:cs typeface="Geneva"/>
              </a:rPr>
              <a:t>module</a:t>
            </a:r>
            <a:r>
              <a:rPr lang="tr-TR" sz="1400" i="1" dirty="0">
                <a:solidFill>
                  <a:srgbClr val="404040"/>
                </a:solidFill>
                <a:latin typeface="+mn-lt"/>
                <a:cs typeface="Geneva"/>
              </a:rPr>
              <a:t> </a:t>
            </a:r>
            <a:r>
              <a:rPr lang="tr-TR" sz="1400" i="1" dirty="0" err="1">
                <a:solidFill>
                  <a:srgbClr val="404040"/>
                </a:solidFill>
                <a:latin typeface="+mn-lt"/>
                <a:cs typeface="Geneva"/>
              </a:rPr>
              <a:t>and</a:t>
            </a:r>
            <a:r>
              <a:rPr lang="tr-TR" sz="1400" i="1" dirty="0">
                <a:solidFill>
                  <a:srgbClr val="404040"/>
                </a:solidFill>
                <a:latin typeface="+mn-lt"/>
                <a:cs typeface="Geneva"/>
              </a:rPr>
              <a:t>, </a:t>
            </a:r>
            <a:r>
              <a:rPr lang="tr-TR" sz="1400" i="1" dirty="0" err="1">
                <a:solidFill>
                  <a:srgbClr val="404040"/>
                </a:solidFill>
                <a:latin typeface="+mn-lt"/>
                <a:cs typeface="Geneva"/>
              </a:rPr>
              <a:t>if</a:t>
            </a:r>
            <a:r>
              <a:rPr lang="tr-TR" sz="1400" i="1" dirty="0">
                <a:solidFill>
                  <a:srgbClr val="404040"/>
                </a:solidFill>
                <a:latin typeface="+mn-lt"/>
                <a:cs typeface="Geneva"/>
              </a:rPr>
              <a:t> </a:t>
            </a:r>
            <a:r>
              <a:rPr lang="tr-TR" sz="1400" i="1" dirty="0" err="1">
                <a:solidFill>
                  <a:srgbClr val="404040"/>
                </a:solidFill>
                <a:latin typeface="+mn-lt"/>
                <a:cs typeface="Geneva"/>
              </a:rPr>
              <a:t>relevant</a:t>
            </a:r>
            <a:r>
              <a:rPr lang="tr-TR" sz="1400" i="1" dirty="0">
                <a:solidFill>
                  <a:srgbClr val="404040"/>
                </a:solidFill>
                <a:latin typeface="+mn-lt"/>
                <a:cs typeface="Geneva"/>
              </a:rPr>
              <a:t>, </a:t>
            </a:r>
            <a:r>
              <a:rPr lang="tr-TR" sz="1400" i="1" dirty="0" err="1">
                <a:solidFill>
                  <a:srgbClr val="404040"/>
                </a:solidFill>
                <a:latin typeface="+mn-lt"/>
                <a:cs typeface="Geneva"/>
              </a:rPr>
              <a:t>secondary</a:t>
            </a:r>
            <a:r>
              <a:rPr lang="tr-TR" sz="1400" i="1" dirty="0">
                <a:solidFill>
                  <a:srgbClr val="404040"/>
                </a:solidFill>
                <a:latin typeface="+mn-lt"/>
                <a:cs typeface="Geneva"/>
              </a:rPr>
              <a:t> </a:t>
            </a:r>
            <a:r>
              <a:rPr lang="tr-TR" sz="1400" i="1" dirty="0" err="1">
                <a:solidFill>
                  <a:srgbClr val="404040"/>
                </a:solidFill>
                <a:latin typeface="+mn-lt"/>
                <a:cs typeface="Geneva"/>
              </a:rPr>
              <a:t>modules</a:t>
            </a:r>
            <a:r>
              <a:rPr lang="tr-TR" sz="140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1 – </a:t>
            </a:r>
            <a:r>
              <a:rPr lang="tr-TR" sz="1300" b="0" i="1" dirty="0" err="1">
                <a:solidFill>
                  <a:srgbClr val="404040"/>
                </a:solidFill>
                <a:latin typeface="+mn-lt"/>
                <a:cs typeface="Geneva"/>
              </a:rPr>
              <a:t>Introduction</a:t>
            </a:r>
            <a:r>
              <a:rPr lang="tr-TR" sz="1300" b="0" i="1" dirty="0">
                <a:solidFill>
                  <a:srgbClr val="404040"/>
                </a:solidFill>
                <a:latin typeface="+mn-lt"/>
                <a:cs typeface="Geneva"/>
              </a:rPr>
              <a:t> </a:t>
            </a:r>
            <a:r>
              <a:rPr lang="tr-TR" sz="1300" b="0" i="1" dirty="0" err="1">
                <a:solidFill>
                  <a:srgbClr val="404040"/>
                </a:solidFill>
                <a:latin typeface="+mn-lt"/>
                <a:cs typeface="Geneva"/>
              </a:rPr>
              <a:t>to</a:t>
            </a:r>
            <a:r>
              <a:rPr lang="tr-TR" sz="1300" b="0" i="1" dirty="0">
                <a:solidFill>
                  <a:srgbClr val="404040"/>
                </a:solidFill>
                <a:latin typeface="+mn-lt"/>
                <a:cs typeface="Geneva"/>
              </a:rPr>
              <a:t> ESG, </a:t>
            </a:r>
            <a:r>
              <a:rPr lang="tr-TR" sz="1300" b="0" i="1" dirty="0" err="1">
                <a:solidFill>
                  <a:srgbClr val="404040"/>
                </a:solidFill>
                <a:latin typeface="+mn-lt"/>
                <a:cs typeface="Geneva"/>
              </a:rPr>
              <a:t>Module</a:t>
            </a:r>
            <a:r>
              <a:rPr lang="tr-TR" sz="1300" b="0" i="1" dirty="0">
                <a:solidFill>
                  <a:srgbClr val="404040"/>
                </a:solidFill>
                <a:latin typeface="+mn-lt"/>
                <a:cs typeface="Geneva"/>
              </a:rPr>
              <a:t> 2 – ESG </a:t>
            </a:r>
            <a:r>
              <a:rPr lang="tr-TR" sz="1300" b="0" i="1" dirty="0" err="1">
                <a:solidFill>
                  <a:srgbClr val="404040"/>
                </a:solidFill>
                <a:latin typeface="+mn-lt"/>
                <a:cs typeface="Geneva"/>
              </a:rPr>
              <a:t>Onboarding</a:t>
            </a:r>
            <a:r>
              <a:rPr lang="tr-TR" sz="1300" b="0" i="1" dirty="0">
                <a:solidFill>
                  <a:srgbClr val="404040"/>
                </a:solidFill>
                <a:latin typeface="+mn-lt"/>
                <a:cs typeface="Geneva"/>
              </a:rPr>
              <a:t>, </a:t>
            </a:r>
            <a:r>
              <a:rPr lang="tr-TR" sz="1300" b="0" i="1" dirty="0" err="1">
                <a:solidFill>
                  <a:srgbClr val="404040"/>
                </a:solidFill>
                <a:latin typeface="+mn-lt"/>
                <a:cs typeface="Geneva"/>
              </a:rPr>
              <a:t>Vision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Responsibility</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3 – ESG Risk Analysis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Materiality</a:t>
            </a:r>
            <a:r>
              <a:rPr lang="tr-TR" sz="1300" b="0" i="1" dirty="0">
                <a:solidFill>
                  <a:srgbClr val="404040"/>
                </a:solidFill>
                <a:latin typeface="+mn-lt"/>
                <a:cs typeface="Geneva"/>
              </a:rPr>
              <a:t> </a:t>
            </a:r>
            <a:r>
              <a:rPr lang="tr-TR" sz="1300" b="0" i="1" dirty="0" err="1">
                <a:solidFill>
                  <a:srgbClr val="404040"/>
                </a:solidFill>
                <a:latin typeface="+mn-lt"/>
                <a:cs typeface="Geneva"/>
              </a:rPr>
              <a:t>Assessment</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4 – ESG </a:t>
            </a:r>
            <a:r>
              <a:rPr lang="tr-TR" sz="1300" b="0" i="1" dirty="0" err="1">
                <a:solidFill>
                  <a:srgbClr val="404040"/>
                </a:solidFill>
                <a:latin typeface="+mn-lt"/>
                <a:cs typeface="Geneva"/>
              </a:rPr>
              <a:t>Strategy</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Implementation</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5 – </a:t>
            </a:r>
            <a:r>
              <a:rPr lang="tr-TR" sz="1300" b="0" i="1" dirty="0" err="1">
                <a:solidFill>
                  <a:srgbClr val="404040"/>
                </a:solidFill>
                <a:latin typeface="+mn-lt"/>
                <a:cs typeface="Geneva"/>
              </a:rPr>
              <a:t>Reporting</a:t>
            </a:r>
            <a:r>
              <a:rPr lang="tr-TR" sz="1300" b="0" i="1" dirty="0">
                <a:solidFill>
                  <a:srgbClr val="404040"/>
                </a:solidFill>
                <a:latin typeface="+mn-lt"/>
                <a:cs typeface="Geneva"/>
              </a:rPr>
              <a:t>, </a:t>
            </a:r>
            <a:r>
              <a:rPr lang="tr-TR" sz="1300" b="0" i="1" dirty="0" err="1">
                <a:solidFill>
                  <a:srgbClr val="404040"/>
                </a:solidFill>
                <a:latin typeface="+mn-lt"/>
                <a:cs typeface="Geneva"/>
              </a:rPr>
              <a:t>Communication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Branding</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6 – </a:t>
            </a:r>
            <a:r>
              <a:rPr lang="tr-TR" sz="1300" b="0" i="1" dirty="0" err="1">
                <a:solidFill>
                  <a:srgbClr val="404040"/>
                </a:solidFill>
                <a:latin typeface="+mn-lt"/>
                <a:cs typeface="Geneva"/>
              </a:rPr>
              <a:t>Sustainable</a:t>
            </a:r>
            <a:r>
              <a:rPr lang="tr-TR" sz="1300" b="0" i="1" dirty="0">
                <a:solidFill>
                  <a:srgbClr val="404040"/>
                </a:solidFill>
                <a:latin typeface="+mn-lt"/>
                <a:cs typeface="Geneva"/>
              </a:rPr>
              <a:t> </a:t>
            </a:r>
            <a:r>
              <a:rPr lang="tr-TR" sz="1300" b="0" i="1" dirty="0" err="1">
                <a:solidFill>
                  <a:srgbClr val="404040"/>
                </a:solidFill>
                <a:latin typeface="+mn-lt"/>
                <a:cs typeface="Geneva"/>
              </a:rPr>
              <a:t>Financing</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Funding</a:t>
            </a:r>
            <a:r>
              <a:rPr lang="tr-TR" sz="1300" b="0" i="1" dirty="0">
                <a:solidFill>
                  <a:srgbClr val="404040"/>
                </a:solidFill>
                <a:latin typeface="+mn-lt"/>
                <a:cs typeface="Geneva"/>
              </a:rPr>
              <a:t> </a:t>
            </a:r>
            <a:r>
              <a:rPr lang="tr-TR" sz="1300" b="0" i="1" dirty="0" err="1">
                <a:solidFill>
                  <a:srgbClr val="404040"/>
                </a:solidFill>
                <a:latin typeface="+mn-lt"/>
                <a:cs typeface="Geneva"/>
              </a:rPr>
              <a:t>Options</a:t>
            </a:r>
            <a:r>
              <a:rPr lang="tr-TR" sz="1300" b="0" i="1" dirty="0">
                <a:solidFill>
                  <a:srgbClr val="404040"/>
                </a:solidFill>
                <a:latin typeface="+mn-lt"/>
                <a:cs typeface="Geneva"/>
              </a:rPr>
              <a:t> </a:t>
            </a:r>
            <a:r>
              <a:rPr lang="tr-TR" sz="1300" b="0" i="1" dirty="0" err="1">
                <a:solidFill>
                  <a:srgbClr val="404040"/>
                </a:solidFill>
                <a:latin typeface="+mn-lt"/>
                <a:cs typeface="Geneva"/>
              </a:rPr>
              <a:t>for</a:t>
            </a:r>
            <a:r>
              <a:rPr lang="tr-TR" sz="1300" b="0" i="1" dirty="0">
                <a:solidFill>
                  <a:srgbClr val="404040"/>
                </a:solidFill>
                <a:latin typeface="+mn-lt"/>
                <a:cs typeface="Geneva"/>
              </a:rPr>
              <a:t> </a:t>
            </a:r>
            <a:r>
              <a:rPr lang="tr-TR" sz="1300" b="0" i="1" dirty="0" err="1">
                <a:solidFill>
                  <a:srgbClr val="404040"/>
                </a:solidFill>
                <a:latin typeface="+mn-lt"/>
                <a:cs typeface="Geneva"/>
              </a:rPr>
              <a:t>SMEs</a:t>
            </a:r>
            <a:r>
              <a:rPr lang="tr-TR" sz="1300" b="0" i="1" dirty="0">
                <a:solidFill>
                  <a:srgbClr val="404040"/>
                </a:solidFill>
                <a:latin typeface="+mn-lt"/>
                <a:cs typeface="Geneva"/>
              </a:rPr>
              <a:t>)</a:t>
            </a:r>
            <a:endParaRPr lang="tr-TR" sz="1300" dirty="0">
              <a:latin typeface="+mn-lt"/>
              <a:cs typeface="Geneva"/>
            </a:endParaRPr>
          </a:p>
        </p:txBody>
      </p:sp>
      <p:sp>
        <p:nvSpPr>
          <p:cNvPr id="22" name="object 15">
            <a:extLst>
              <a:ext uri="{FF2B5EF4-FFF2-40B4-BE49-F238E27FC236}">
                <a16:creationId xmlns:a16="http://schemas.microsoft.com/office/drawing/2014/main" id="{79899483-36F6-7B7E-B5AE-9CB13F9C478B}"/>
              </a:ext>
            </a:extLst>
          </p:cNvPr>
          <p:cNvSpPr txBox="1"/>
          <p:nvPr/>
        </p:nvSpPr>
        <p:spPr>
          <a:xfrm>
            <a:off x="349250" y="2550736"/>
            <a:ext cx="5366727" cy="2136482"/>
          </a:xfrm>
          <a:prstGeom prst="rect">
            <a:avLst/>
          </a:prstGeom>
        </p:spPr>
        <p:txBody>
          <a:bodyPr vert="horz" wrap="square" lIns="0" tIns="12700" rIns="0" bIns="0" rtlCol="0">
            <a:spAutoFit/>
          </a:bodyPr>
          <a:lstStyle/>
          <a:p>
            <a:pPr marL="12700">
              <a:lnSpc>
                <a:spcPct val="100000"/>
              </a:lnSpc>
              <a:spcBef>
                <a:spcPts val="100"/>
              </a:spcBef>
            </a:pPr>
            <a:r>
              <a:rPr sz="1600" b="1" dirty="0">
                <a:latin typeface="+mn-lt"/>
                <a:cs typeface="Arial"/>
              </a:rPr>
              <a:t>Primary Module:</a:t>
            </a:r>
            <a:r>
              <a:rPr lang="de-DE" sz="1600" b="1" dirty="0">
                <a:latin typeface="+mn-lt"/>
                <a:cs typeface="Arial"/>
              </a:rPr>
              <a:t> 4</a:t>
            </a:r>
            <a:endParaRPr sz="1600" dirty="0">
              <a:latin typeface="+mn-lt"/>
              <a:cs typeface="Arial"/>
            </a:endParaRPr>
          </a:p>
          <a:p>
            <a:pPr>
              <a:lnSpc>
                <a:spcPct val="100000"/>
              </a:lnSpc>
              <a:spcBef>
                <a:spcPts val="1170"/>
              </a:spcBef>
            </a:pPr>
            <a:endParaRPr sz="1600" dirty="0">
              <a:latin typeface="+mn-lt"/>
              <a:cs typeface="Arial"/>
            </a:endParaRPr>
          </a:p>
          <a:p>
            <a:pPr marL="12700">
              <a:lnSpc>
                <a:spcPct val="100000"/>
              </a:lnSpc>
            </a:pPr>
            <a:endParaRPr lang="tr-TR" sz="1600" b="1" dirty="0">
              <a:latin typeface="+mn-lt"/>
              <a:cs typeface="Arial"/>
            </a:endParaRPr>
          </a:p>
          <a:p>
            <a:pPr marL="12700">
              <a:lnSpc>
                <a:spcPct val="100000"/>
              </a:lnSpc>
            </a:pPr>
            <a:r>
              <a:rPr sz="1600" b="1" dirty="0">
                <a:latin typeface="+mn-lt"/>
                <a:cs typeface="Arial"/>
              </a:rPr>
              <a:t>Secondary / Supporting Modules (if any):</a:t>
            </a:r>
            <a:r>
              <a:rPr lang="de-DE" sz="1600" b="1" dirty="0">
                <a:latin typeface="+mn-lt"/>
                <a:cs typeface="Arial"/>
              </a:rPr>
              <a:t> 3</a:t>
            </a: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sz="1600" dirty="0">
              <a:latin typeface="+mn-lt"/>
              <a:cs typeface="Arial"/>
            </a:endParaRPr>
          </a:p>
        </p:txBody>
      </p:sp>
    </p:spTree>
    <p:extLst>
      <p:ext uri="{BB962C8B-B14F-4D97-AF65-F5344CB8AC3E}">
        <p14:creationId xmlns:p14="http://schemas.microsoft.com/office/powerpoint/2010/main" val="2350544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190331" y="2245"/>
            <a:ext cx="7362821" cy="10684804"/>
            <a:chOff x="190331" y="2245"/>
            <a:chExt cx="7362821"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5" name="object 15"/>
          <p:cNvSpPr txBox="1"/>
          <p:nvPr/>
        </p:nvSpPr>
        <p:spPr>
          <a:xfrm>
            <a:off x="265260" y="994087"/>
            <a:ext cx="6049642" cy="3290644"/>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Which competence gaps (knowledge, skills, attitudes) does it address?</a:t>
            </a:r>
            <a:endParaRPr lang="tr-TR" sz="1600" b="1" dirty="0">
              <a:solidFill>
                <a:srgbClr val="404040"/>
              </a:solidFill>
              <a:latin typeface="+mn-lt"/>
              <a:cs typeface="Arial"/>
            </a:endParaRPr>
          </a:p>
          <a:p>
            <a:r>
              <a:rPr lang="en-US" sz="1200" dirty="0">
                <a:latin typeface="+mj-lt"/>
              </a:rPr>
              <a:t>This case helps participants develop key competencies related to ESG supply chain management.</a:t>
            </a:r>
          </a:p>
          <a:p>
            <a:r>
              <a:rPr lang="en-US" sz="1200" dirty="0">
                <a:latin typeface="+mj-lt"/>
              </a:rPr>
              <a:t>Participants learn how to </a:t>
            </a:r>
            <a:r>
              <a:rPr lang="en-US" sz="1200" dirty="0" err="1">
                <a:latin typeface="+mj-lt"/>
              </a:rPr>
              <a:t>analyse</a:t>
            </a:r>
            <a:r>
              <a:rPr lang="en-US" sz="1200" dirty="0">
                <a:latin typeface="+mj-lt"/>
              </a:rPr>
              <a:t> supplier structures and identify ESG risks using structured assessment tools. They </a:t>
            </a:r>
            <a:r>
              <a:rPr lang="en-US" sz="1200" dirty="0" err="1">
                <a:latin typeface="+mj-lt"/>
              </a:rPr>
              <a:t>practise</a:t>
            </a:r>
            <a:r>
              <a:rPr lang="en-US" sz="1200" dirty="0">
                <a:latin typeface="+mj-lt"/>
              </a:rPr>
              <a:t> evaluating supplier risks based on country risk, sector exposure, and supply chain dependency.</a:t>
            </a:r>
          </a:p>
          <a:p>
            <a:r>
              <a:rPr lang="en-US" sz="1200" dirty="0">
                <a:latin typeface="+mj-lt"/>
              </a:rPr>
              <a:t>In addition, the exercise strengthens the ability to translate ESG risk insights into practical management measures, such as supplier codes of conduct, contractual requirements, audits, or supplier engagement processes.</a:t>
            </a:r>
          </a:p>
          <a:p>
            <a:r>
              <a:rPr lang="en-US" sz="1200" dirty="0">
                <a:latin typeface="+mj-lt"/>
              </a:rPr>
              <a:t>Overall, the case builds both analytical and practical skills required to integrate ESG considerations into supplier management and procurement decisions.</a:t>
            </a: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pic>
        <p:nvPicPr>
          <p:cNvPr id="17" name="object 17"/>
          <p:cNvPicPr/>
          <p:nvPr/>
        </p:nvPicPr>
        <p:blipFill>
          <a:blip r:embed="rId4" cstate="print"/>
          <a:stretch>
            <a:fillRect/>
          </a:stretch>
        </p:blipFill>
        <p:spPr>
          <a:xfrm>
            <a:off x="7183224" y="10278840"/>
            <a:ext cx="184452" cy="9524"/>
          </a:xfrm>
          <a:prstGeom prst="rect">
            <a:avLst/>
          </a:prstGeom>
        </p:spPr>
      </p:pic>
      <p:sp>
        <p:nvSpPr>
          <p:cNvPr id="10" name="Titel 9">
            <a:extLst>
              <a:ext uri="{FF2B5EF4-FFF2-40B4-BE49-F238E27FC236}">
                <a16:creationId xmlns:a16="http://schemas.microsoft.com/office/drawing/2014/main" id="{B2B62644-4F1C-5139-0B76-D7EFC52E3B4D}"/>
              </a:ext>
            </a:extLst>
          </p:cNvPr>
          <p:cNvSpPr>
            <a:spLocks noGrp="1"/>
          </p:cNvSpPr>
          <p:nvPr>
            <p:ph type="title"/>
          </p:nvPr>
        </p:nvSpPr>
        <p:spPr/>
        <p:txBody>
          <a:bodyPr/>
          <a:lstStyle/>
          <a:p>
            <a:endParaRPr lang="de-DE"/>
          </a:p>
        </p:txBody>
      </p:sp>
    </p:spTree>
    <p:extLst>
      <p:ext uri="{BB962C8B-B14F-4D97-AF65-F5344CB8AC3E}">
        <p14:creationId xmlns:p14="http://schemas.microsoft.com/office/powerpoint/2010/main" val="515358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349250" y="583030"/>
            <a:ext cx="5943600" cy="3467616"/>
          </a:xfrm>
          <a:prstGeom prst="rect">
            <a:avLst/>
          </a:prstGeom>
        </p:spPr>
        <p:txBody>
          <a:bodyPr vert="horz" wrap="square" lIns="0" tIns="177800" rIns="0" bIns="0" rtlCol="0">
            <a:spAutoFit/>
          </a:bodyPr>
          <a:lstStyle/>
          <a:p>
            <a:pPr marL="12700">
              <a:lnSpc>
                <a:spcPct val="100000"/>
              </a:lnSpc>
              <a:spcBef>
                <a:spcPts val="1400"/>
              </a:spcBef>
            </a:pPr>
            <a:r>
              <a:rPr dirty="0">
                <a:latin typeface="+mn-lt"/>
              </a:rPr>
              <a:t>4. Case Context and Background</a:t>
            </a:r>
          </a:p>
          <a:p>
            <a:pPr marL="186690">
              <a:lnSpc>
                <a:spcPct val="100000"/>
              </a:lnSpc>
              <a:spcBef>
                <a:spcPts val="980"/>
              </a:spcBef>
            </a:pPr>
            <a:r>
              <a:rPr sz="1600" dirty="0">
                <a:solidFill>
                  <a:srgbClr val="000000"/>
                </a:solidFill>
                <a:latin typeface="+mn-lt"/>
              </a:rPr>
              <a:t>Provide a concise but concrete description of the SME’s situation:</a:t>
            </a:r>
            <a:endParaRPr lang="tr-TR" sz="1600" dirty="0">
              <a:latin typeface="+mn-lt"/>
            </a:endParaRPr>
          </a:p>
          <a:p>
            <a:r>
              <a:rPr lang="en-US" sz="1200" dirty="0">
                <a:solidFill>
                  <a:schemeClr val="tx1"/>
                </a:solidFill>
              </a:rPr>
              <a:t>Company Profile</a:t>
            </a:r>
          </a:p>
          <a:p>
            <a:pPr marL="171450" indent="-171450">
              <a:buFont typeface="Arial" panose="020B0604020202020204" pitchFamily="34" charset="0"/>
              <a:buChar char="•"/>
            </a:pPr>
            <a:r>
              <a:rPr lang="en-US" sz="1200" b="0" dirty="0">
                <a:solidFill>
                  <a:schemeClr val="tx1"/>
                </a:solidFill>
                <a:latin typeface="+mj-lt"/>
              </a:rPr>
              <a:t>Medium-sized B2B machinery manufacturer headquartered in Germany</a:t>
            </a:r>
          </a:p>
          <a:p>
            <a:pPr marL="171450" indent="-171450">
              <a:buFont typeface="Arial" panose="020B0604020202020204" pitchFamily="34" charset="0"/>
              <a:buChar char="•"/>
            </a:pPr>
            <a:r>
              <a:rPr lang="en-US" sz="1200" b="0" dirty="0">
                <a:solidFill>
                  <a:schemeClr val="tx1"/>
                </a:solidFill>
                <a:latin typeface="+mj-lt"/>
              </a:rPr>
              <a:t>Products: highly engineered machines for industrial customers</a:t>
            </a:r>
          </a:p>
          <a:p>
            <a:pPr marL="171450" indent="-171450">
              <a:buFont typeface="Arial" panose="020B0604020202020204" pitchFamily="34" charset="0"/>
              <a:buChar char="•"/>
            </a:pPr>
            <a:r>
              <a:rPr lang="en-US" sz="1200" b="0" dirty="0">
                <a:solidFill>
                  <a:schemeClr val="tx1"/>
                </a:solidFill>
                <a:latin typeface="+mj-lt"/>
              </a:rPr>
              <a:t>Business model: design and final assembly in Germany, global sales with focus on India and Indonesia as not EU target markets</a:t>
            </a:r>
          </a:p>
          <a:p>
            <a:pPr marL="171450" indent="-171450">
              <a:buFont typeface="Arial" panose="020B0604020202020204" pitchFamily="34" charset="0"/>
              <a:buChar char="•"/>
            </a:pPr>
            <a:r>
              <a:rPr lang="en-US" sz="1200" b="0" dirty="0">
                <a:solidFill>
                  <a:schemeClr val="tx1"/>
                </a:solidFill>
                <a:latin typeface="+mj-lt"/>
              </a:rPr>
              <a:t>Strong dependency on key components and international logistics</a:t>
            </a:r>
          </a:p>
          <a:p>
            <a:pPr marL="171450" indent="-171450">
              <a:buFont typeface="Arial" panose="020B0604020202020204" pitchFamily="34" charset="0"/>
              <a:buChar char="•"/>
            </a:pPr>
            <a:r>
              <a:rPr lang="en-US" sz="1200" b="0" dirty="0">
                <a:solidFill>
                  <a:schemeClr val="tx1"/>
                </a:solidFill>
                <a:latin typeface="+mj-lt"/>
              </a:rPr>
              <a:t>Limited leverage over some upstream suppliers due to market structure</a:t>
            </a:r>
          </a:p>
          <a:p>
            <a:pPr marL="358140" indent="-171450">
              <a:lnSpc>
                <a:spcPct val="100000"/>
              </a:lnSpc>
              <a:spcBef>
                <a:spcPts val="980"/>
              </a:spcBef>
              <a:buFont typeface="Arial" panose="020B0604020202020204" pitchFamily="34" charset="0"/>
              <a:buChar char="•"/>
            </a:pPr>
            <a:endParaRPr lang="tr-TR" sz="1200" b="0" i="1" dirty="0">
              <a:solidFill>
                <a:schemeClr val="tx1"/>
              </a:solidFill>
              <a:latin typeface="+mj-lt"/>
              <a:cs typeface="Geneva"/>
            </a:endParaRPr>
          </a:p>
          <a:p>
            <a:pPr marL="186690">
              <a:lnSpc>
                <a:spcPct val="100000"/>
              </a:lnSpc>
              <a:spcBef>
                <a:spcPts val="980"/>
              </a:spcBef>
            </a:pPr>
            <a:endParaRPr lang="tr-TR" sz="1200" b="0" i="1" dirty="0">
              <a:solidFill>
                <a:schemeClr val="tx1"/>
              </a:solidFill>
              <a:latin typeface="+mj-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sz="1200" i="1" dirty="0">
              <a:solidFill>
                <a:schemeClr val="tx1"/>
              </a:solidFill>
              <a:latin typeface="+mn-lt"/>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9" name="object 6">
            <a:extLst>
              <a:ext uri="{FF2B5EF4-FFF2-40B4-BE49-F238E27FC236}">
                <a16:creationId xmlns:a16="http://schemas.microsoft.com/office/drawing/2014/main" id="{CAFD593F-49A3-06C6-C5B6-B3EFFC5DFB2D}"/>
              </a:ext>
            </a:extLst>
          </p:cNvPr>
          <p:cNvPicPr/>
          <p:nvPr/>
        </p:nvPicPr>
        <p:blipFill>
          <a:blip r:embed="rId4" cstate="print"/>
          <a:stretch>
            <a:fillRect/>
          </a:stretch>
        </p:blipFill>
        <p:spPr>
          <a:xfrm>
            <a:off x="8943" y="3233783"/>
            <a:ext cx="5293307" cy="447674"/>
          </a:xfrm>
          <a:prstGeom prst="rect">
            <a:avLst/>
          </a:prstGeom>
        </p:spPr>
      </p:pic>
      <p:sp>
        <p:nvSpPr>
          <p:cNvPr id="20" name="Dikdörtgen 19">
            <a:extLst>
              <a:ext uri="{FF2B5EF4-FFF2-40B4-BE49-F238E27FC236}">
                <a16:creationId xmlns:a16="http://schemas.microsoft.com/office/drawing/2014/main" id="{8496DA48-691E-C050-764F-3E07D7655DE9}"/>
              </a:ext>
            </a:extLst>
          </p:cNvPr>
          <p:cNvSpPr/>
          <p:nvPr/>
        </p:nvSpPr>
        <p:spPr>
          <a:xfrm>
            <a:off x="28162" y="3216275"/>
            <a:ext cx="5325057" cy="461665"/>
          </a:xfrm>
          <a:prstGeom prst="rect">
            <a:avLst/>
          </a:prstGeom>
        </p:spPr>
        <p:txBody>
          <a:bodyPr wrap="square">
            <a:spAutoFit/>
          </a:bodyPr>
          <a:lstStyle/>
          <a:p>
            <a:r>
              <a:rPr lang="tr-TR" sz="2400" b="1" dirty="0">
                <a:solidFill>
                  <a:schemeClr val="bg1"/>
                </a:solidFill>
                <a:latin typeface="+mn-lt"/>
                <a:ea typeface="+mn-ea"/>
                <a:cs typeface="Arial"/>
              </a:rPr>
              <a:t>5. ESG Challenge / Problem Statement</a:t>
            </a:r>
          </a:p>
        </p:txBody>
      </p:sp>
      <p:sp>
        <p:nvSpPr>
          <p:cNvPr id="21" name="Dikdörtgen 20">
            <a:extLst>
              <a:ext uri="{FF2B5EF4-FFF2-40B4-BE49-F238E27FC236}">
                <a16:creationId xmlns:a16="http://schemas.microsoft.com/office/drawing/2014/main" id="{FB61DA49-B6FC-F51D-DE39-2F4916EC3EA3}"/>
              </a:ext>
            </a:extLst>
          </p:cNvPr>
          <p:cNvSpPr/>
          <p:nvPr/>
        </p:nvSpPr>
        <p:spPr>
          <a:xfrm>
            <a:off x="266700" y="3671078"/>
            <a:ext cx="5475295" cy="338554"/>
          </a:xfrm>
          <a:prstGeom prst="rect">
            <a:avLst/>
          </a:prstGeom>
        </p:spPr>
        <p:txBody>
          <a:bodyPr wrap="square">
            <a:spAutoFit/>
          </a:bodyPr>
          <a:lstStyle/>
          <a:p>
            <a:r>
              <a:rPr lang="tr-TR" sz="1600" b="1" dirty="0">
                <a:latin typeface="+mn-lt"/>
              </a:rPr>
              <a:t>Clearly describe the central ESG-related issue, :</a:t>
            </a:r>
          </a:p>
        </p:txBody>
      </p:sp>
      <p:sp>
        <p:nvSpPr>
          <p:cNvPr id="22" name="object 17">
            <a:extLst>
              <a:ext uri="{FF2B5EF4-FFF2-40B4-BE49-F238E27FC236}">
                <a16:creationId xmlns:a16="http://schemas.microsoft.com/office/drawing/2014/main" id="{02D36C40-4622-0940-4A90-466A1B8E8B7B}"/>
              </a:ext>
            </a:extLst>
          </p:cNvPr>
          <p:cNvSpPr txBox="1"/>
          <p:nvPr/>
        </p:nvSpPr>
        <p:spPr>
          <a:xfrm>
            <a:off x="342730" y="4481410"/>
            <a:ext cx="6400800" cy="8579272"/>
          </a:xfrm>
          <a:prstGeom prst="rect">
            <a:avLst/>
          </a:prstGeom>
        </p:spPr>
        <p:txBody>
          <a:bodyPr vert="horz" wrap="square" lIns="0" tIns="12700" rIns="0" bIns="0" rtlCol="0">
            <a:spAutoFit/>
          </a:bodyPr>
          <a:lstStyle/>
          <a:p>
            <a:r>
              <a:rPr lang="en-US" sz="1200" dirty="0"/>
              <a:t>The company faces increasing ESG expectations from its new owner in Sweden as well as from an international procurement platform used by several large customers. These stakeholders require greater transparency regarding environmental, social, and governance practices across the company’s supply chain. In particular, the company is expected to demonstrate that it understands potential ESG risks related to its suppliers and has appropriate management processes in place.</a:t>
            </a:r>
          </a:p>
          <a:p>
            <a:r>
              <a:rPr lang="en-US" sz="1200" dirty="0"/>
              <a:t>At present, the company has only a fragmented overview of its supplier landscape. While relationships with some key European suppliers are well established and relatively transparent, visibility decreases significantly further upstream in the supply chain. This is especially the case for indirectly sourced electronic components and suppliers located outside the European Union. In these areas, ESG-related information is limited and the company’s ability to influence supplier practices is constrained.</a:t>
            </a:r>
          </a:p>
          <a:p>
            <a:r>
              <a:rPr lang="en-US" sz="1200" dirty="0"/>
              <a:t>To address these challenges, the company has initiated an internal effort to create a structured overview of its supply chain and to identify potential ESG risks among its suppliers. The objective is to better understand where risks are most likely to occur and where the company has the greatest leverage to influence supplier </a:t>
            </a:r>
            <a:r>
              <a:rPr lang="en-US" sz="1200" dirty="0" err="1"/>
              <a:t>behaviour</a:t>
            </a:r>
            <a:r>
              <a:rPr lang="en-US" sz="1200" dirty="0"/>
              <a:t>.</a:t>
            </a:r>
          </a:p>
          <a:p>
            <a:r>
              <a:rPr lang="en-US" sz="1200" dirty="0"/>
              <a:t>Participants are therefore asked to </a:t>
            </a:r>
            <a:r>
              <a:rPr lang="en-US" sz="1200" dirty="0" err="1"/>
              <a:t>analyse</a:t>
            </a:r>
            <a:r>
              <a:rPr lang="en-US" sz="1200" dirty="0"/>
              <a:t> the supplier landscape using the provided tools. The goal is to map the most relevant suppliers, assess potential ESG risks based on country and sector exposure, and evaluate the company’s level of dependency and control.</a:t>
            </a:r>
          </a:p>
          <a:p>
            <a:r>
              <a:rPr lang="en-US" sz="1200" dirty="0"/>
              <a:t>Based on this analysis, participants should identify priority areas within the supply chain and define </a:t>
            </a:r>
            <a:r>
              <a:rPr lang="en-US" sz="1200" b="1" dirty="0"/>
              <a:t>three concrete actions that could improve ESG control and supplier risk management</a:t>
            </a:r>
            <a:r>
              <a:rPr lang="en-US" sz="1200" dirty="0"/>
              <a:t>. These actions may include governance measures, contractual requirements, monitoring mechanisms, or supplier engagement initiatives.</a:t>
            </a:r>
          </a:p>
          <a:p>
            <a:r>
              <a:rPr lang="en-US" sz="1200" dirty="0"/>
              <a:t>The case illustrates a typical situation for many SMEs that must develop pragmatic approaches to manage ESG risks in increasingly complex global supply chains.</a:t>
            </a:r>
          </a:p>
          <a:p>
            <a:pPr marL="197484" indent="-171450">
              <a:lnSpc>
                <a:spcPct val="100000"/>
              </a:lnSpc>
              <a:spcBef>
                <a:spcPts val="100"/>
              </a:spcBef>
              <a:buFont typeface="Arial" panose="020B0604020202020204" pitchFamily="34" charset="0"/>
              <a:buChar char="•"/>
            </a:pPr>
            <a:endParaRPr lang="tr-TR" sz="1200" dirty="0">
              <a:solidFill>
                <a:schemeClr val="tx1"/>
              </a:solidFill>
              <a:latin typeface="+mj-lt"/>
              <a:ea typeface="+mn-ea"/>
              <a:cs typeface="Geneva"/>
            </a:endParaRPr>
          </a:p>
          <a:p>
            <a:pPr marL="197484" indent="-171450">
              <a:lnSpc>
                <a:spcPct val="100000"/>
              </a:lnSpc>
              <a:spcBef>
                <a:spcPts val="100"/>
              </a:spcBef>
              <a:buFont typeface="Arial" panose="020B0604020202020204" pitchFamily="34" charset="0"/>
              <a:buChar char="•"/>
            </a:pPr>
            <a:endParaRPr lang="tr-TR" sz="1200" dirty="0">
              <a:solidFill>
                <a:schemeClr val="tx1"/>
              </a:solidFill>
              <a:latin typeface="+mj-lt"/>
              <a:ea typeface="+mn-ea"/>
              <a:cs typeface="Geneva"/>
            </a:endParaRPr>
          </a:p>
          <a:p>
            <a:pPr marL="197484" indent="-171450">
              <a:lnSpc>
                <a:spcPct val="100000"/>
              </a:lnSpc>
              <a:spcBef>
                <a:spcPts val="100"/>
              </a:spcBef>
              <a:buFont typeface="Arial" panose="020B0604020202020204" pitchFamily="34" charset="0"/>
              <a:buChar char="•"/>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sz="1200" dirty="0">
              <a:solidFill>
                <a:schemeClr val="tx1"/>
              </a:solidFill>
              <a:latin typeface="+mj-lt"/>
              <a:ea typeface="+mn-ea"/>
              <a:cs typeface="Genev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5" name="object 15"/>
          <p:cNvPicPr/>
          <p:nvPr/>
        </p:nvPicPr>
        <p:blipFill>
          <a:blip r:embed="rId5" cstate="print"/>
          <a:stretch>
            <a:fillRect/>
          </a:stretch>
        </p:blipFill>
        <p:spPr>
          <a:xfrm>
            <a:off x="7180200" y="10278840"/>
            <a:ext cx="190499" cy="9524"/>
          </a:xfrm>
          <a:prstGeom prst="rect">
            <a:avLst/>
          </a:prstGeom>
        </p:spPr>
      </p:pic>
      <p:sp>
        <p:nvSpPr>
          <p:cNvPr id="16" name="Metin kutusu 15"/>
          <p:cNvSpPr txBox="1"/>
          <p:nvPr/>
        </p:nvSpPr>
        <p:spPr>
          <a:xfrm>
            <a:off x="306002" y="7915786"/>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3" y="1036663"/>
            <a:ext cx="6745731" cy="8844729"/>
          </a:xfrm>
          <a:prstGeom prst="rect">
            <a:avLst/>
          </a:prstGeom>
        </p:spPr>
        <p:txBody>
          <a:bodyPr vert="horz" wrap="square" lIns="0" tIns="72390" rIns="0" bIns="0" rtlCol="0">
            <a:spAutoFit/>
          </a:bodyPr>
          <a:lstStyle/>
          <a:p>
            <a:pPr marL="12700">
              <a:lnSpc>
                <a:spcPct val="100000"/>
              </a:lnSpc>
              <a:spcBef>
                <a:spcPts val="570"/>
              </a:spcBef>
            </a:pPr>
            <a:endParaRPr lang="tr-TR" sz="1200" dirty="0">
              <a:latin typeface="+mn-lt"/>
              <a:cs typeface="Arial"/>
            </a:endParaRPr>
          </a:p>
          <a:p>
            <a:r>
              <a:rPr lang="en-US" sz="1200" b="1" dirty="0">
                <a:latin typeface="+mj-lt"/>
              </a:rPr>
              <a:t>Supplier Landscape Overview – Case Background</a:t>
            </a:r>
          </a:p>
          <a:p>
            <a:r>
              <a:rPr lang="en-US" sz="1200" dirty="0">
                <a:latin typeface="+mj-lt"/>
              </a:rPr>
              <a:t>The machinery manufacturer relies on a diversified supplier landscape that combines domestic sourcing, European partners, and international suppliers and service providers. Core materials, particularly structural steel and metal components, are sourced from two suppliers (2.000 and 1.500 employees) located in Germany. These suppliers operate within a well-regulated environment and already provide product-related CO₂ footprint data and ESG information. Long-standing contractual relationships, high transparency, and geographical proximity characterize these partnerships, although energy price developments and embedded emissions remain relevant aspects of the supply relationship.</a:t>
            </a:r>
          </a:p>
          <a:p>
            <a:r>
              <a:rPr lang="en-US" sz="1200" dirty="0">
                <a:latin typeface="+mj-lt"/>
              </a:rPr>
              <a:t>A strategically important part of the value chain is the supply of electronic control systems. The company depends on a single French supplier (500 employees) for these control units. Due to deep technical integration, certification requirements, and system compatibility, switching to alternative suppliers would involve significant effort and cost. While the supplier demonstrates a basic level of ESG maturity, transparency regarding upstream sub-suppliers remains limited, making visibility beyond Tier 1 incomplete.</a:t>
            </a:r>
          </a:p>
          <a:p>
            <a:r>
              <a:rPr lang="en-US" sz="1200" dirty="0">
                <a:latin typeface="+mj-lt"/>
              </a:rPr>
              <a:t>Electrical and electronic components represent another distinct part of the supply chain. These parts are procured indirectly through a lot of different Asian trading companies, while the actual manufacturing takes place in China. The company has no direct contact with the original manufacturers and therefore nearly zero influence over upstream production conditions. ESG-related data availability for these components is inconsistent, and transparency along the extended supply chain is low. This segment of the supplier base is characterized by geographical distance, indirect procurement structures, and restricted steering options.</a:t>
            </a:r>
          </a:p>
          <a:p>
            <a:r>
              <a:rPr lang="en-US" sz="1200" dirty="0">
                <a:latin typeface="+mj-lt"/>
              </a:rPr>
              <a:t>In addition to component sourcing, the company operates assembly and sub-manufacturing units (each about 20 employees) in Bosnia, India, and Indonesia to serve regional markets. These units are run through subsidiaries or long-term local partners. Regulatory frameworks, labor standards, and enforcement practices differ across these countries, requiring tailored governance approaches. Local workforce management, occupational safety, and compliance with national regulations are operationally relevant aspects of these activities.</a:t>
            </a:r>
          </a:p>
          <a:p>
            <a:r>
              <a:rPr lang="en-US" sz="1200" dirty="0">
                <a:latin typeface="+mj-lt"/>
              </a:rPr>
              <a:t>Domestic service providers form another group of suppliers. Security services and cleaning services are sourced exclusively from providers based in Germany. These services operate within a regulated labor environment and are typically contracted on a long-term basis. They are operationally necessary but have limited strategic relevance for the core business and limited impact on the overall value chain.</a:t>
            </a:r>
          </a:p>
          <a:p>
            <a:r>
              <a:rPr lang="en-US" sz="1200" dirty="0">
                <a:latin typeface="+mj-lt"/>
              </a:rPr>
              <a:t>Logistics and transportation are handled by a global logistics partner headquartered </a:t>
            </a:r>
            <a:r>
              <a:rPr lang="en-US" sz="1200">
                <a:latin typeface="+mj-lt"/>
              </a:rPr>
              <a:t>in  Turkey. </a:t>
            </a:r>
            <a:r>
              <a:rPr lang="en-US" sz="1200" dirty="0">
                <a:latin typeface="+mj-lt"/>
              </a:rPr>
              <a:t>This partner is responsible for the international transport of machines and components to customers worldwide. While the cooperation is essential for global market access, transparency regarding subcontractors, fleet composition, and transport-related emissions is limited. The logistics partnership connects the company to a broader network of transport providers across multiple regions.</a:t>
            </a:r>
          </a:p>
          <a:p>
            <a:r>
              <a:rPr lang="en-US" sz="1200" dirty="0">
                <a:latin typeface="+mj-lt"/>
              </a:rPr>
              <a:t>Overall, the company’s ability to steer and influence suppliers varies significantly across the supply chain. Steering capabilities are strongest for German-based material suppliers and service providers, moderate for European Tier-1 suppliers and international assembly units, and lowest for indirectly sourced electronic components originating outside the European Union.</a:t>
            </a: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sz="1200" dirty="0">
              <a:latin typeface="+mn-lt"/>
              <a:cs typeface="Geneva"/>
            </a:endParaRPr>
          </a:p>
        </p:txBody>
      </p:sp>
      <p:pic>
        <p:nvPicPr>
          <p:cNvPr id="11" name="object 11">
            <a:extLst>
              <a:ext uri="{FF2B5EF4-FFF2-40B4-BE49-F238E27FC236}">
                <a16:creationId xmlns:a16="http://schemas.microsoft.com/office/drawing/2014/main" id="{BDFA92D5-692D-64D6-4F93-C55F383B9BD4}"/>
              </a:ext>
            </a:extLst>
          </p:cNvPr>
          <p:cNvPicPr/>
          <p:nvPr/>
        </p:nvPicPr>
        <p:blipFill>
          <a:blip r:embed="rId6" cstate="print"/>
          <a:stretch>
            <a:fillRect/>
          </a:stretch>
        </p:blipFill>
        <p:spPr>
          <a:xfrm>
            <a:off x="0" y="8307176"/>
            <a:ext cx="6248399" cy="542924"/>
          </a:xfrm>
          <a:prstGeom prst="rect">
            <a:avLst/>
          </a:prstGeom>
        </p:spPr>
      </p:pic>
      <p:sp>
        <p:nvSpPr>
          <p:cNvPr id="12" name="object 12">
            <a:extLst>
              <a:ext uri="{FF2B5EF4-FFF2-40B4-BE49-F238E27FC236}">
                <a16:creationId xmlns:a16="http://schemas.microsoft.com/office/drawing/2014/main" id="{4040DD51-B49B-4E28-275B-5E1E2F850727}"/>
              </a:ext>
            </a:extLst>
          </p:cNvPr>
          <p:cNvSpPr txBox="1"/>
          <p:nvPr/>
        </p:nvSpPr>
        <p:spPr>
          <a:xfrm>
            <a:off x="82351" y="8321350"/>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7. Suggested Tools from the PEARL Toolbox</a:t>
            </a:r>
            <a:endParaRPr sz="2600" dirty="0">
              <a:latin typeface="+mn-lt"/>
              <a:cs typeface="Arial"/>
            </a:endParaRPr>
          </a:p>
          <a:p>
            <a:pPr marL="175895">
              <a:lnSpc>
                <a:spcPct val="100000"/>
              </a:lnSpc>
              <a:spcBef>
                <a:spcPts val="1260"/>
              </a:spcBef>
            </a:pPr>
            <a:r>
              <a:rPr sz="1600" b="1" dirty="0">
                <a:latin typeface="+mn-lt"/>
                <a:cs typeface="Arial"/>
              </a:rPr>
              <a:t>Indicate which PEARL tools can be applied in this case and how?</a:t>
            </a:r>
            <a:endParaRPr sz="1600" dirty="0">
              <a:latin typeface="+mn-lt"/>
              <a:cs typeface="Arial"/>
            </a:endParaRPr>
          </a:p>
        </p:txBody>
      </p:sp>
      <p:sp>
        <p:nvSpPr>
          <p:cNvPr id="13" name="object 13">
            <a:extLst>
              <a:ext uri="{FF2B5EF4-FFF2-40B4-BE49-F238E27FC236}">
                <a16:creationId xmlns:a16="http://schemas.microsoft.com/office/drawing/2014/main" id="{3A725391-7A12-3307-14BC-E587A1AB2FEF}"/>
              </a:ext>
            </a:extLst>
          </p:cNvPr>
          <p:cNvSpPr txBox="1"/>
          <p:nvPr/>
        </p:nvSpPr>
        <p:spPr>
          <a:xfrm>
            <a:off x="245564" y="9105192"/>
            <a:ext cx="3214092" cy="664283"/>
          </a:xfrm>
          <a:prstGeom prst="rect">
            <a:avLst/>
          </a:prstGeom>
        </p:spPr>
        <p:txBody>
          <a:bodyPr vert="horz" wrap="square" lIns="0" tIns="58419" rIns="0" bIns="0" rtlCol="0">
            <a:spAutoFit/>
          </a:bodyPr>
          <a:lstStyle/>
          <a:p>
            <a:pPr marL="171450" lvl="1" indent="-171450">
              <a:lnSpc>
                <a:spcPct val="100000"/>
              </a:lnSpc>
              <a:spcBef>
                <a:spcPts val="360"/>
              </a:spcBef>
              <a:buFont typeface="Arial" panose="020B0604020202020204" pitchFamily="34" charset="0"/>
              <a:buChar char="•"/>
            </a:pPr>
            <a:r>
              <a:rPr lang="de-DE" altLang="de-DE" sz="1200" dirty="0">
                <a:latin typeface="+mj-lt"/>
              </a:rPr>
              <a:t>Supply Chain Risk Check (M3)</a:t>
            </a:r>
            <a:endParaRPr lang="tr-TR" sz="1200" dirty="0">
              <a:latin typeface="+mj-lt"/>
            </a:endParaRPr>
          </a:p>
          <a:p>
            <a:pPr marL="171450" lvl="1" indent="-171450">
              <a:lnSpc>
                <a:spcPct val="100000"/>
              </a:lnSpc>
              <a:spcBef>
                <a:spcPts val="360"/>
              </a:spcBef>
              <a:buFont typeface="Arial" panose="020B0604020202020204" pitchFamily="34" charset="0"/>
              <a:buChar char="•"/>
            </a:pPr>
            <a:r>
              <a:rPr lang="de-DE" altLang="de-DE" sz="1200" dirty="0">
                <a:latin typeface="+mj-lt"/>
              </a:rPr>
              <a:t>Supplier Mapping </a:t>
            </a:r>
            <a:r>
              <a:rPr lang="de-DE" altLang="de-DE" sz="1200" dirty="0" err="1">
                <a:latin typeface="+mj-lt"/>
              </a:rPr>
              <a:t>with</a:t>
            </a:r>
            <a:r>
              <a:rPr lang="de-DE" altLang="de-DE" sz="1200" dirty="0">
                <a:latin typeface="+mj-lt"/>
              </a:rPr>
              <a:t> Matrix (M4)</a:t>
            </a:r>
            <a:br>
              <a:rPr lang="de-DE" altLang="de-DE" sz="1200" dirty="0">
                <a:latin typeface="+mj-lt"/>
              </a:rPr>
            </a:br>
            <a:endParaRPr lang="tr-TR" sz="1200" dirty="0">
              <a:latin typeface="+mj-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129187" y="173347"/>
            <a:ext cx="2419349" cy="1162049"/>
          </a:xfrm>
          <a:prstGeom prst="rect">
            <a:avLst/>
          </a:prstGeom>
        </p:spPr>
      </p:pic>
      <p:pic>
        <p:nvPicPr>
          <p:cNvPr id="7" name="object 7"/>
          <p:cNvPicPr/>
          <p:nvPr/>
        </p:nvPicPr>
        <p:blipFill>
          <a:blip r:embed="rId6" cstate="print"/>
          <a:stretch>
            <a:fillRect/>
          </a:stretch>
        </p:blipFill>
        <p:spPr>
          <a:xfrm>
            <a:off x="4810702" y="4817649"/>
            <a:ext cx="2742622" cy="5572124"/>
          </a:xfrm>
          <a:prstGeom prst="rect">
            <a:avLst/>
          </a:prstGeom>
        </p:spPr>
      </p:pic>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graphicFrame>
        <p:nvGraphicFramePr>
          <p:cNvPr id="13" name="Tabelle 12">
            <a:extLst>
              <a:ext uri="{FF2B5EF4-FFF2-40B4-BE49-F238E27FC236}">
                <a16:creationId xmlns:a16="http://schemas.microsoft.com/office/drawing/2014/main" id="{CD41FD01-BEEA-769A-C877-D92ABD777EAB}"/>
              </a:ext>
            </a:extLst>
          </p:cNvPr>
          <p:cNvGraphicFramePr>
            <a:graphicFrameLocks noGrp="1"/>
          </p:cNvGraphicFramePr>
          <p:nvPr>
            <p:extLst>
              <p:ext uri="{D42A27DB-BD31-4B8C-83A1-F6EECF244321}">
                <p14:modId xmlns:p14="http://schemas.microsoft.com/office/powerpoint/2010/main" val="3341693417"/>
              </p:ext>
            </p:extLst>
          </p:nvPr>
        </p:nvGraphicFramePr>
        <p:xfrm>
          <a:off x="112214" y="1112062"/>
          <a:ext cx="7441110" cy="8855074"/>
        </p:xfrm>
        <a:graphic>
          <a:graphicData uri="http://schemas.openxmlformats.org/drawingml/2006/table">
            <a:tbl>
              <a:tblPr/>
              <a:tblGrid>
                <a:gridCol w="744111">
                  <a:extLst>
                    <a:ext uri="{9D8B030D-6E8A-4147-A177-3AD203B41FA5}">
                      <a16:colId xmlns:a16="http://schemas.microsoft.com/office/drawing/2014/main" val="3019131200"/>
                    </a:ext>
                  </a:extLst>
                </a:gridCol>
                <a:gridCol w="570873">
                  <a:extLst>
                    <a:ext uri="{9D8B030D-6E8A-4147-A177-3AD203B41FA5}">
                      <a16:colId xmlns:a16="http://schemas.microsoft.com/office/drawing/2014/main" val="4184804613"/>
                    </a:ext>
                  </a:extLst>
                </a:gridCol>
                <a:gridCol w="533400">
                  <a:extLst>
                    <a:ext uri="{9D8B030D-6E8A-4147-A177-3AD203B41FA5}">
                      <a16:colId xmlns:a16="http://schemas.microsoft.com/office/drawing/2014/main" val="1711771205"/>
                    </a:ext>
                  </a:extLst>
                </a:gridCol>
                <a:gridCol w="446052">
                  <a:extLst>
                    <a:ext uri="{9D8B030D-6E8A-4147-A177-3AD203B41FA5}">
                      <a16:colId xmlns:a16="http://schemas.microsoft.com/office/drawing/2014/main" val="3054886892"/>
                    </a:ext>
                  </a:extLst>
                </a:gridCol>
                <a:gridCol w="1143000">
                  <a:extLst>
                    <a:ext uri="{9D8B030D-6E8A-4147-A177-3AD203B41FA5}">
                      <a16:colId xmlns:a16="http://schemas.microsoft.com/office/drawing/2014/main" val="4192239704"/>
                    </a:ext>
                  </a:extLst>
                </a:gridCol>
                <a:gridCol w="685800">
                  <a:extLst>
                    <a:ext uri="{9D8B030D-6E8A-4147-A177-3AD203B41FA5}">
                      <a16:colId xmlns:a16="http://schemas.microsoft.com/office/drawing/2014/main" val="4103028896"/>
                    </a:ext>
                  </a:extLst>
                </a:gridCol>
                <a:gridCol w="609600">
                  <a:extLst>
                    <a:ext uri="{9D8B030D-6E8A-4147-A177-3AD203B41FA5}">
                      <a16:colId xmlns:a16="http://schemas.microsoft.com/office/drawing/2014/main" val="2047665279"/>
                    </a:ext>
                  </a:extLst>
                </a:gridCol>
                <a:gridCol w="762000">
                  <a:extLst>
                    <a:ext uri="{9D8B030D-6E8A-4147-A177-3AD203B41FA5}">
                      <a16:colId xmlns:a16="http://schemas.microsoft.com/office/drawing/2014/main" val="3803879161"/>
                    </a:ext>
                  </a:extLst>
                </a:gridCol>
                <a:gridCol w="762000">
                  <a:extLst>
                    <a:ext uri="{9D8B030D-6E8A-4147-A177-3AD203B41FA5}">
                      <a16:colId xmlns:a16="http://schemas.microsoft.com/office/drawing/2014/main" val="2077455412"/>
                    </a:ext>
                  </a:extLst>
                </a:gridCol>
                <a:gridCol w="1184274">
                  <a:extLst>
                    <a:ext uri="{9D8B030D-6E8A-4147-A177-3AD203B41FA5}">
                      <a16:colId xmlns:a16="http://schemas.microsoft.com/office/drawing/2014/main" val="519410290"/>
                    </a:ext>
                  </a:extLst>
                </a:gridCol>
              </a:tblGrid>
              <a:tr h="504887">
                <a:tc>
                  <a:txBody>
                    <a:bodyPr/>
                    <a:lstStyle/>
                    <a:p>
                      <a:pPr>
                        <a:buNone/>
                      </a:pPr>
                      <a:r>
                        <a:rPr lang="de-DE" sz="1200"/>
                        <a:t>Supplier</a:t>
                      </a:r>
                    </a:p>
                  </a:txBody>
                  <a:tcPr marL="6401" marR="6401" marT="3201" marB="3201" anchor="ctr">
                    <a:lnL>
                      <a:noFill/>
                    </a:lnL>
                    <a:lnR>
                      <a:noFill/>
                    </a:lnR>
                    <a:lnT>
                      <a:noFill/>
                    </a:lnT>
                    <a:lnB>
                      <a:noFill/>
                    </a:lnB>
                    <a:noFill/>
                  </a:tcPr>
                </a:tc>
                <a:tc>
                  <a:txBody>
                    <a:bodyPr/>
                    <a:lstStyle/>
                    <a:p>
                      <a:pPr>
                        <a:buNone/>
                      </a:pPr>
                      <a:r>
                        <a:rPr lang="de-DE" sz="1200" dirty="0"/>
                        <a:t>Country Risk</a:t>
                      </a:r>
                    </a:p>
                  </a:txBody>
                  <a:tcPr marL="6401" marR="6401" marT="3201" marB="3201" anchor="ctr">
                    <a:lnL>
                      <a:noFill/>
                    </a:lnL>
                    <a:lnR>
                      <a:noFill/>
                    </a:lnR>
                    <a:lnT>
                      <a:noFill/>
                    </a:lnT>
                    <a:lnB>
                      <a:noFill/>
                    </a:lnB>
                    <a:noFill/>
                  </a:tcPr>
                </a:tc>
                <a:tc>
                  <a:txBody>
                    <a:bodyPr/>
                    <a:lstStyle/>
                    <a:p>
                      <a:pPr>
                        <a:buNone/>
                      </a:pPr>
                      <a:r>
                        <a:rPr lang="de-DE" sz="1200" dirty="0" err="1"/>
                        <a:t>Sector</a:t>
                      </a:r>
                      <a:r>
                        <a:rPr lang="de-DE" sz="1200" dirty="0"/>
                        <a:t> Risk</a:t>
                      </a:r>
                    </a:p>
                  </a:txBody>
                  <a:tcPr marL="6401" marR="6401" marT="3201" marB="3201" anchor="ctr">
                    <a:lnL>
                      <a:noFill/>
                    </a:lnL>
                    <a:lnR>
                      <a:noFill/>
                    </a:lnR>
                    <a:lnT>
                      <a:noFill/>
                    </a:lnT>
                    <a:lnB>
                      <a:noFill/>
                    </a:lnB>
                    <a:noFill/>
                  </a:tcPr>
                </a:tc>
                <a:tc>
                  <a:txBody>
                    <a:bodyPr/>
                    <a:lstStyle/>
                    <a:p>
                      <a:pPr>
                        <a:buNone/>
                      </a:pPr>
                      <a:r>
                        <a:rPr lang="de-DE" sz="1200" dirty="0"/>
                        <a:t>ESG </a:t>
                      </a:r>
                    </a:p>
                  </a:txBody>
                  <a:tcPr marL="6401" marR="6401" marT="3201" marB="3201" anchor="ctr">
                    <a:lnL>
                      <a:noFill/>
                    </a:lnL>
                    <a:lnR>
                      <a:noFill/>
                    </a:lnR>
                    <a:lnT>
                      <a:noFill/>
                    </a:lnT>
                    <a:lnB>
                      <a:noFill/>
                    </a:lnB>
                    <a:noFill/>
                  </a:tcPr>
                </a:tc>
                <a:tc>
                  <a:txBody>
                    <a:bodyPr/>
                    <a:lstStyle/>
                    <a:p>
                      <a:pPr>
                        <a:buNone/>
                      </a:pPr>
                      <a:r>
                        <a:rPr lang="de-DE" sz="1200" dirty="0" err="1"/>
                        <a:t>Issue</a:t>
                      </a:r>
                      <a:r>
                        <a:rPr lang="de-DE" sz="1200" dirty="0"/>
                        <a:t> Description</a:t>
                      </a:r>
                    </a:p>
                  </a:txBody>
                  <a:tcPr marL="6401" marR="6401" marT="3201" marB="3201" anchor="ctr">
                    <a:lnL>
                      <a:noFill/>
                    </a:lnL>
                    <a:lnR>
                      <a:noFill/>
                    </a:lnR>
                    <a:lnT>
                      <a:noFill/>
                    </a:lnT>
                    <a:lnB>
                      <a:noFill/>
                    </a:lnB>
                    <a:noFill/>
                  </a:tcPr>
                </a:tc>
                <a:tc>
                  <a:txBody>
                    <a:bodyPr/>
                    <a:lstStyle/>
                    <a:p>
                      <a:pPr>
                        <a:buNone/>
                      </a:pPr>
                      <a:r>
                        <a:rPr lang="de-DE" sz="1200" dirty="0" err="1"/>
                        <a:t>Likelihood</a:t>
                      </a:r>
                      <a:endParaRPr lang="de-DE" sz="1200" dirty="0"/>
                    </a:p>
                  </a:txBody>
                  <a:tcPr marL="6401" marR="6401" marT="3201" marB="3201" anchor="ctr">
                    <a:lnL>
                      <a:noFill/>
                    </a:lnL>
                    <a:lnR>
                      <a:noFill/>
                    </a:lnR>
                    <a:lnT>
                      <a:noFill/>
                    </a:lnT>
                    <a:lnB>
                      <a:noFill/>
                    </a:lnB>
                    <a:noFill/>
                  </a:tcPr>
                </a:tc>
                <a:tc>
                  <a:txBody>
                    <a:bodyPr/>
                    <a:lstStyle/>
                    <a:p>
                      <a:pPr>
                        <a:buNone/>
                      </a:pPr>
                      <a:r>
                        <a:rPr lang="de-DE" sz="1200" dirty="0"/>
                        <a:t>Impact</a:t>
                      </a:r>
                    </a:p>
                  </a:txBody>
                  <a:tcPr marL="6401" marR="6401" marT="3201" marB="3201" anchor="ctr">
                    <a:lnL>
                      <a:noFill/>
                    </a:lnL>
                    <a:lnR>
                      <a:noFill/>
                    </a:lnR>
                    <a:lnT>
                      <a:noFill/>
                    </a:lnT>
                    <a:lnB>
                      <a:noFill/>
                    </a:lnB>
                    <a:noFill/>
                  </a:tcPr>
                </a:tc>
                <a:tc>
                  <a:txBody>
                    <a:bodyPr/>
                    <a:lstStyle/>
                    <a:p>
                      <a:pPr>
                        <a:buNone/>
                      </a:pPr>
                      <a:r>
                        <a:rPr lang="de-DE" sz="1200" dirty="0"/>
                        <a:t>Overall Risk</a:t>
                      </a:r>
                    </a:p>
                  </a:txBody>
                  <a:tcPr marL="6401" marR="6401" marT="3201" marB="3201" anchor="ctr">
                    <a:lnL>
                      <a:noFill/>
                    </a:lnL>
                    <a:lnR>
                      <a:noFill/>
                    </a:lnR>
                    <a:lnT>
                      <a:noFill/>
                    </a:lnT>
                    <a:lnB>
                      <a:noFill/>
                    </a:lnB>
                    <a:noFill/>
                  </a:tcPr>
                </a:tc>
                <a:tc>
                  <a:txBody>
                    <a:bodyPr/>
                    <a:lstStyle/>
                    <a:p>
                      <a:pPr>
                        <a:buNone/>
                      </a:pPr>
                      <a:r>
                        <a:rPr lang="de-DE" sz="1200" dirty="0" err="1"/>
                        <a:t>Existing</a:t>
                      </a:r>
                      <a:r>
                        <a:rPr lang="de-DE" sz="1200" dirty="0"/>
                        <a:t> Controls</a:t>
                      </a:r>
                    </a:p>
                  </a:txBody>
                  <a:tcPr marL="6401" marR="6401" marT="3201" marB="3201" anchor="ctr">
                    <a:lnL>
                      <a:noFill/>
                    </a:lnL>
                    <a:lnR>
                      <a:noFill/>
                    </a:lnR>
                    <a:lnT>
                      <a:noFill/>
                    </a:lnT>
                    <a:lnB>
                      <a:noFill/>
                    </a:lnB>
                    <a:noFill/>
                  </a:tcPr>
                </a:tc>
                <a:tc>
                  <a:txBody>
                    <a:bodyPr/>
                    <a:lstStyle/>
                    <a:p>
                      <a:pPr>
                        <a:buNone/>
                      </a:pPr>
                      <a:r>
                        <a:rPr lang="de-DE" sz="1200"/>
                        <a:t>Recommended Action</a:t>
                      </a:r>
                    </a:p>
                  </a:txBody>
                  <a:tcPr marL="6401" marR="6401" marT="3201" marB="3201" anchor="ctr">
                    <a:lnL>
                      <a:noFill/>
                    </a:lnL>
                    <a:lnR>
                      <a:noFill/>
                    </a:lnR>
                    <a:lnT>
                      <a:noFill/>
                    </a:lnT>
                    <a:lnB>
                      <a:noFill/>
                    </a:lnB>
                    <a:noFill/>
                  </a:tcPr>
                </a:tc>
                <a:extLst>
                  <a:ext uri="{0D108BD9-81ED-4DB2-BD59-A6C34878D82A}">
                    <a16:rowId xmlns:a16="http://schemas.microsoft.com/office/drawing/2014/main" val="3622239737"/>
                  </a:ext>
                </a:extLst>
              </a:tr>
              <a:tr h="791958">
                <a:tc>
                  <a:txBody>
                    <a:bodyPr/>
                    <a:lstStyle/>
                    <a:p>
                      <a:pPr>
                        <a:buNone/>
                      </a:pPr>
                      <a:r>
                        <a:rPr lang="de-DE" sz="1200"/>
                        <a:t>German Steel Supplier</a:t>
                      </a:r>
                    </a:p>
                  </a:txBody>
                  <a:tcPr marL="6401" marR="6401" marT="3201" marB="3201" anchor="ctr">
                    <a:lnL>
                      <a:noFill/>
                    </a:lnL>
                    <a:lnR>
                      <a:noFill/>
                    </a:lnR>
                    <a:lnT>
                      <a:noFill/>
                    </a:lnT>
                    <a:lnB>
                      <a:noFill/>
                    </a:lnB>
                    <a:noFill/>
                  </a:tcPr>
                </a:tc>
                <a:tc>
                  <a:txBody>
                    <a:bodyPr/>
                    <a:lstStyle/>
                    <a:p>
                      <a:pPr>
                        <a:buNone/>
                      </a:pPr>
                      <a:r>
                        <a:rPr lang="de-DE" sz="1200"/>
                        <a:t>Low</a:t>
                      </a:r>
                    </a:p>
                  </a:txBody>
                  <a:tcPr marL="6401" marR="6401" marT="3201" marB="3201" anchor="ctr">
                    <a:lnL>
                      <a:noFill/>
                    </a:lnL>
                    <a:lnR>
                      <a:noFill/>
                    </a:lnR>
                    <a:lnT>
                      <a:noFill/>
                    </a:lnT>
                    <a:lnB>
                      <a:noFill/>
                    </a:lnB>
                    <a:noFill/>
                  </a:tcPr>
                </a:tc>
                <a:tc>
                  <a:txBody>
                    <a:bodyPr/>
                    <a:lstStyle/>
                    <a:p>
                      <a:pPr>
                        <a:buNone/>
                      </a:pPr>
                      <a:r>
                        <a:rPr lang="de-DE" sz="1200" dirty="0"/>
                        <a:t>Medium</a:t>
                      </a:r>
                    </a:p>
                  </a:txBody>
                  <a:tcPr marL="6401" marR="6401" marT="3201" marB="3201" anchor="ctr">
                    <a:lnL>
                      <a:noFill/>
                    </a:lnL>
                    <a:lnR>
                      <a:noFill/>
                    </a:lnR>
                    <a:lnT>
                      <a:noFill/>
                    </a:lnT>
                    <a:lnB>
                      <a:noFill/>
                    </a:lnB>
                    <a:noFill/>
                  </a:tcPr>
                </a:tc>
                <a:tc>
                  <a:txBody>
                    <a:bodyPr/>
                    <a:lstStyle/>
                    <a:p>
                      <a:pPr>
                        <a:buNone/>
                      </a:pPr>
                      <a:r>
                        <a:rPr lang="de-DE" sz="1200" dirty="0"/>
                        <a:t>E</a:t>
                      </a:r>
                    </a:p>
                  </a:txBody>
                  <a:tcPr marL="6401" marR="6401" marT="3201" marB="3201" anchor="ctr">
                    <a:lnL>
                      <a:noFill/>
                    </a:lnL>
                    <a:lnR>
                      <a:noFill/>
                    </a:lnR>
                    <a:lnT>
                      <a:noFill/>
                    </a:lnT>
                    <a:lnB>
                      <a:noFill/>
                    </a:lnB>
                    <a:noFill/>
                  </a:tcPr>
                </a:tc>
                <a:tc>
                  <a:txBody>
                    <a:bodyPr/>
                    <a:lstStyle/>
                    <a:p>
                      <a:pPr>
                        <a:buNone/>
                      </a:pPr>
                      <a:r>
                        <a:rPr lang="en-US" sz="1200"/>
                        <a:t>CO₂ emissions from steel production</a:t>
                      </a:r>
                    </a:p>
                  </a:txBody>
                  <a:tcPr marL="6401" marR="6401" marT="3201" marB="3201" anchor="ctr">
                    <a:lnL>
                      <a:noFill/>
                    </a:lnL>
                    <a:lnR>
                      <a:noFill/>
                    </a:lnR>
                    <a:lnT>
                      <a:noFill/>
                    </a:lnT>
                    <a:lnB>
                      <a:noFill/>
                    </a:lnB>
                    <a:noFill/>
                  </a:tcPr>
                </a:tc>
                <a:tc>
                  <a:txBody>
                    <a:bodyPr/>
                    <a:lstStyle/>
                    <a:p>
                      <a:pPr>
                        <a:buNone/>
                      </a:pPr>
                      <a:r>
                        <a:rPr lang="de-DE" sz="1200"/>
                        <a:t>Medium</a:t>
                      </a:r>
                    </a:p>
                  </a:txBody>
                  <a:tcPr marL="6401" marR="6401" marT="3201" marB="3201" anchor="ctr">
                    <a:lnL>
                      <a:noFill/>
                    </a:lnL>
                    <a:lnR>
                      <a:noFill/>
                    </a:lnR>
                    <a:lnT>
                      <a:noFill/>
                    </a:lnT>
                    <a:lnB>
                      <a:noFill/>
                    </a:lnB>
                    <a:noFill/>
                  </a:tcPr>
                </a:tc>
                <a:tc>
                  <a:txBody>
                    <a:bodyPr/>
                    <a:lstStyle/>
                    <a:p>
                      <a:pPr>
                        <a:buNone/>
                      </a:pPr>
                      <a:r>
                        <a:rPr lang="de-DE" sz="1200"/>
                        <a:t>High</a:t>
                      </a:r>
                    </a:p>
                  </a:txBody>
                  <a:tcPr marL="6401" marR="6401" marT="3201" marB="3201" anchor="ctr">
                    <a:lnL>
                      <a:noFill/>
                    </a:lnL>
                    <a:lnR>
                      <a:noFill/>
                    </a:lnR>
                    <a:lnT>
                      <a:noFill/>
                    </a:lnT>
                    <a:lnB>
                      <a:noFill/>
                    </a:lnB>
                    <a:noFill/>
                  </a:tcPr>
                </a:tc>
                <a:tc>
                  <a:txBody>
                    <a:bodyPr/>
                    <a:lstStyle/>
                    <a:p>
                      <a:pPr>
                        <a:buNone/>
                      </a:pPr>
                      <a:r>
                        <a:rPr lang="de-DE" sz="1200"/>
                        <a:t>Medium</a:t>
                      </a:r>
                    </a:p>
                  </a:txBody>
                  <a:tcPr marL="6401" marR="6401" marT="3201" marB="3201" anchor="ctr">
                    <a:lnL>
                      <a:noFill/>
                    </a:lnL>
                    <a:lnR>
                      <a:noFill/>
                    </a:lnR>
                    <a:lnT>
                      <a:noFill/>
                    </a:lnT>
                    <a:lnB>
                      <a:noFill/>
                    </a:lnB>
                    <a:noFill/>
                  </a:tcPr>
                </a:tc>
                <a:tc>
                  <a:txBody>
                    <a:bodyPr/>
                    <a:lstStyle/>
                    <a:p>
                      <a:pPr>
                        <a:buNone/>
                      </a:pPr>
                      <a:r>
                        <a:rPr lang="de-DE" sz="1200"/>
                        <a:t>Supplier ESG reporting</a:t>
                      </a:r>
                    </a:p>
                  </a:txBody>
                  <a:tcPr marL="6401" marR="6401" marT="3201" marB="3201" anchor="ctr">
                    <a:lnL>
                      <a:noFill/>
                    </a:lnL>
                    <a:lnR>
                      <a:noFill/>
                    </a:lnR>
                    <a:lnT>
                      <a:noFill/>
                    </a:lnT>
                    <a:lnB>
                      <a:noFill/>
                    </a:lnB>
                    <a:noFill/>
                  </a:tcPr>
                </a:tc>
                <a:tc>
                  <a:txBody>
                    <a:bodyPr/>
                    <a:lstStyle/>
                    <a:p>
                      <a:pPr>
                        <a:buNone/>
                      </a:pPr>
                      <a:r>
                        <a:rPr lang="de-DE" sz="1200"/>
                        <a:t>Request carbon reduction roadmap</a:t>
                      </a:r>
                    </a:p>
                  </a:txBody>
                  <a:tcPr marL="6401" marR="6401" marT="3201" marB="3201" anchor="ctr">
                    <a:lnL>
                      <a:noFill/>
                    </a:lnL>
                    <a:lnR>
                      <a:noFill/>
                    </a:lnR>
                    <a:lnT>
                      <a:noFill/>
                    </a:lnT>
                    <a:lnB>
                      <a:noFill/>
                    </a:lnB>
                    <a:noFill/>
                  </a:tcPr>
                </a:tc>
                <a:extLst>
                  <a:ext uri="{0D108BD9-81ED-4DB2-BD59-A6C34878D82A}">
                    <a16:rowId xmlns:a16="http://schemas.microsoft.com/office/drawing/2014/main" val="2360808072"/>
                  </a:ext>
                </a:extLst>
              </a:tr>
              <a:tr h="720190">
                <a:tc>
                  <a:txBody>
                    <a:bodyPr/>
                    <a:lstStyle/>
                    <a:p>
                      <a:pPr>
                        <a:buNone/>
                      </a:pPr>
                      <a:r>
                        <a:rPr lang="de-DE" sz="1200"/>
                        <a:t>German Metal Supplier</a:t>
                      </a:r>
                    </a:p>
                  </a:txBody>
                  <a:tcPr marL="6401" marR="6401" marT="3201" marB="3201" anchor="ctr">
                    <a:lnL>
                      <a:noFill/>
                    </a:lnL>
                    <a:lnR>
                      <a:noFill/>
                    </a:lnR>
                    <a:lnT>
                      <a:noFill/>
                    </a:lnT>
                    <a:lnB>
                      <a:noFill/>
                    </a:lnB>
                    <a:noFill/>
                  </a:tcPr>
                </a:tc>
                <a:tc>
                  <a:txBody>
                    <a:bodyPr/>
                    <a:lstStyle/>
                    <a:p>
                      <a:pPr>
                        <a:buNone/>
                      </a:pPr>
                      <a:r>
                        <a:rPr lang="de-DE" sz="1200" dirty="0"/>
                        <a:t>Low</a:t>
                      </a:r>
                    </a:p>
                  </a:txBody>
                  <a:tcPr marL="6401" marR="6401" marT="3201" marB="3201" anchor="ctr">
                    <a:lnL>
                      <a:noFill/>
                    </a:lnL>
                    <a:lnR>
                      <a:noFill/>
                    </a:lnR>
                    <a:lnT>
                      <a:noFill/>
                    </a:lnT>
                    <a:lnB>
                      <a:noFill/>
                    </a:lnB>
                    <a:noFill/>
                  </a:tcPr>
                </a:tc>
                <a:tc>
                  <a:txBody>
                    <a:bodyPr/>
                    <a:lstStyle/>
                    <a:p>
                      <a:pPr>
                        <a:buNone/>
                      </a:pPr>
                      <a:r>
                        <a:rPr lang="de-DE" sz="1200"/>
                        <a:t>Medium</a:t>
                      </a:r>
                    </a:p>
                  </a:txBody>
                  <a:tcPr marL="6401" marR="6401" marT="3201" marB="3201" anchor="ctr">
                    <a:lnL>
                      <a:noFill/>
                    </a:lnL>
                    <a:lnR>
                      <a:noFill/>
                    </a:lnR>
                    <a:lnT>
                      <a:noFill/>
                    </a:lnT>
                    <a:lnB>
                      <a:noFill/>
                    </a:lnB>
                    <a:noFill/>
                  </a:tcPr>
                </a:tc>
                <a:tc>
                  <a:txBody>
                    <a:bodyPr/>
                    <a:lstStyle/>
                    <a:p>
                      <a:pPr>
                        <a:buNone/>
                      </a:pPr>
                      <a:r>
                        <a:rPr lang="de-DE" sz="1200"/>
                        <a:t>E</a:t>
                      </a:r>
                    </a:p>
                  </a:txBody>
                  <a:tcPr marL="6401" marR="6401" marT="3201" marB="3201" anchor="ctr">
                    <a:lnL>
                      <a:noFill/>
                    </a:lnL>
                    <a:lnR>
                      <a:noFill/>
                    </a:lnR>
                    <a:lnT>
                      <a:noFill/>
                    </a:lnT>
                    <a:lnB>
                      <a:noFill/>
                    </a:lnB>
                    <a:noFill/>
                  </a:tcPr>
                </a:tc>
                <a:tc>
                  <a:txBody>
                    <a:bodyPr/>
                    <a:lstStyle/>
                    <a:p>
                      <a:pPr>
                        <a:buNone/>
                      </a:pPr>
                      <a:r>
                        <a:rPr lang="de-DE" sz="1200"/>
                        <a:t>Energy intensive manufacturing</a:t>
                      </a:r>
                    </a:p>
                  </a:txBody>
                  <a:tcPr marL="6401" marR="6401" marT="3201" marB="3201" anchor="ctr">
                    <a:lnL>
                      <a:noFill/>
                    </a:lnL>
                    <a:lnR>
                      <a:noFill/>
                    </a:lnR>
                    <a:lnT>
                      <a:noFill/>
                    </a:lnT>
                    <a:lnB>
                      <a:noFill/>
                    </a:lnB>
                    <a:noFill/>
                  </a:tcPr>
                </a:tc>
                <a:tc>
                  <a:txBody>
                    <a:bodyPr/>
                    <a:lstStyle/>
                    <a:p>
                      <a:pPr>
                        <a:buNone/>
                      </a:pPr>
                      <a:r>
                        <a:rPr lang="de-DE" sz="1200"/>
                        <a:t>Medium</a:t>
                      </a:r>
                    </a:p>
                  </a:txBody>
                  <a:tcPr marL="6401" marR="6401" marT="3201" marB="3201" anchor="ctr">
                    <a:lnL>
                      <a:noFill/>
                    </a:lnL>
                    <a:lnR>
                      <a:noFill/>
                    </a:lnR>
                    <a:lnT>
                      <a:noFill/>
                    </a:lnT>
                    <a:lnB>
                      <a:noFill/>
                    </a:lnB>
                    <a:noFill/>
                  </a:tcPr>
                </a:tc>
                <a:tc>
                  <a:txBody>
                    <a:bodyPr/>
                    <a:lstStyle/>
                    <a:p>
                      <a:pPr>
                        <a:buNone/>
                      </a:pPr>
                      <a:r>
                        <a:rPr lang="de-DE" sz="1200"/>
                        <a:t>Medium</a:t>
                      </a:r>
                    </a:p>
                  </a:txBody>
                  <a:tcPr marL="6401" marR="6401" marT="3201" marB="3201" anchor="ctr">
                    <a:lnL>
                      <a:noFill/>
                    </a:lnL>
                    <a:lnR>
                      <a:noFill/>
                    </a:lnR>
                    <a:lnT>
                      <a:noFill/>
                    </a:lnT>
                    <a:lnB>
                      <a:noFill/>
                    </a:lnB>
                    <a:noFill/>
                  </a:tcPr>
                </a:tc>
                <a:tc>
                  <a:txBody>
                    <a:bodyPr/>
                    <a:lstStyle/>
                    <a:p>
                      <a:pPr>
                        <a:buNone/>
                      </a:pPr>
                      <a:r>
                        <a:rPr lang="de-DE" sz="1200"/>
                        <a:t>Medium</a:t>
                      </a:r>
                    </a:p>
                  </a:txBody>
                  <a:tcPr marL="6401" marR="6401" marT="3201" marB="3201" anchor="ctr">
                    <a:lnL>
                      <a:noFill/>
                    </a:lnL>
                    <a:lnR>
                      <a:noFill/>
                    </a:lnR>
                    <a:lnT>
                      <a:noFill/>
                    </a:lnT>
                    <a:lnB>
                      <a:noFill/>
                    </a:lnB>
                    <a:noFill/>
                  </a:tcPr>
                </a:tc>
                <a:tc>
                  <a:txBody>
                    <a:bodyPr/>
                    <a:lstStyle/>
                    <a:p>
                      <a:pPr>
                        <a:buNone/>
                      </a:pPr>
                      <a:r>
                        <a:rPr lang="de-DE" sz="1200"/>
                        <a:t>Long-term contract</a:t>
                      </a:r>
                    </a:p>
                  </a:txBody>
                  <a:tcPr marL="6401" marR="6401" marT="3201" marB="3201" anchor="ctr">
                    <a:lnL>
                      <a:noFill/>
                    </a:lnL>
                    <a:lnR>
                      <a:noFill/>
                    </a:lnR>
                    <a:lnT>
                      <a:noFill/>
                    </a:lnT>
                    <a:lnB>
                      <a:noFill/>
                    </a:lnB>
                    <a:noFill/>
                  </a:tcPr>
                </a:tc>
                <a:tc>
                  <a:txBody>
                    <a:bodyPr/>
                    <a:lstStyle/>
                    <a:p>
                      <a:pPr>
                        <a:buNone/>
                      </a:pPr>
                      <a:r>
                        <a:rPr lang="de-DE" sz="1200"/>
                        <a:t>Monitor emission intensity</a:t>
                      </a:r>
                    </a:p>
                  </a:txBody>
                  <a:tcPr marL="6401" marR="6401" marT="3201" marB="3201" anchor="ctr">
                    <a:lnL>
                      <a:noFill/>
                    </a:lnL>
                    <a:lnR>
                      <a:noFill/>
                    </a:lnR>
                    <a:lnT>
                      <a:noFill/>
                    </a:lnT>
                    <a:lnB>
                      <a:noFill/>
                    </a:lnB>
                    <a:noFill/>
                  </a:tcPr>
                </a:tc>
                <a:extLst>
                  <a:ext uri="{0D108BD9-81ED-4DB2-BD59-A6C34878D82A}">
                    <a16:rowId xmlns:a16="http://schemas.microsoft.com/office/drawing/2014/main" val="3555082365"/>
                  </a:ext>
                </a:extLst>
              </a:tr>
              <a:tr h="863726">
                <a:tc>
                  <a:txBody>
                    <a:bodyPr/>
                    <a:lstStyle/>
                    <a:p>
                      <a:pPr>
                        <a:buNone/>
                      </a:pPr>
                      <a:r>
                        <a:rPr lang="de-DE" sz="1200"/>
                        <a:t>French Electronics Supplier</a:t>
                      </a:r>
                    </a:p>
                  </a:txBody>
                  <a:tcPr marL="6401" marR="6401" marT="3201" marB="3201" anchor="ctr">
                    <a:lnL>
                      <a:noFill/>
                    </a:lnL>
                    <a:lnR>
                      <a:noFill/>
                    </a:lnR>
                    <a:lnT>
                      <a:noFill/>
                    </a:lnT>
                    <a:lnB>
                      <a:noFill/>
                    </a:lnB>
                    <a:noFill/>
                  </a:tcPr>
                </a:tc>
                <a:tc>
                  <a:txBody>
                    <a:bodyPr/>
                    <a:lstStyle/>
                    <a:p>
                      <a:pPr>
                        <a:buNone/>
                      </a:pPr>
                      <a:r>
                        <a:rPr lang="de-DE" sz="1200"/>
                        <a:t>Low</a:t>
                      </a:r>
                    </a:p>
                  </a:txBody>
                  <a:tcPr marL="6401" marR="6401" marT="3201" marB="3201" anchor="ctr">
                    <a:lnL>
                      <a:noFill/>
                    </a:lnL>
                    <a:lnR>
                      <a:noFill/>
                    </a:lnR>
                    <a:lnT>
                      <a:noFill/>
                    </a:lnT>
                    <a:lnB>
                      <a:noFill/>
                    </a:lnB>
                    <a:noFill/>
                  </a:tcPr>
                </a:tc>
                <a:tc>
                  <a:txBody>
                    <a:bodyPr/>
                    <a:lstStyle/>
                    <a:p>
                      <a:pPr>
                        <a:buNone/>
                      </a:pPr>
                      <a:r>
                        <a:rPr lang="de-DE" sz="1200"/>
                        <a:t>Medium</a:t>
                      </a:r>
                    </a:p>
                  </a:txBody>
                  <a:tcPr marL="6401" marR="6401" marT="3201" marB="3201" anchor="ctr">
                    <a:lnL>
                      <a:noFill/>
                    </a:lnL>
                    <a:lnR>
                      <a:noFill/>
                    </a:lnR>
                    <a:lnT>
                      <a:noFill/>
                    </a:lnT>
                    <a:lnB>
                      <a:noFill/>
                    </a:lnB>
                    <a:noFill/>
                  </a:tcPr>
                </a:tc>
                <a:tc>
                  <a:txBody>
                    <a:bodyPr/>
                    <a:lstStyle/>
                    <a:p>
                      <a:pPr>
                        <a:buNone/>
                      </a:pPr>
                      <a:r>
                        <a:rPr lang="de-DE" sz="1200" dirty="0"/>
                        <a:t>G</a:t>
                      </a:r>
                    </a:p>
                  </a:txBody>
                  <a:tcPr marL="6401" marR="6401" marT="3201" marB="3201" anchor="ctr">
                    <a:lnL>
                      <a:noFill/>
                    </a:lnL>
                    <a:lnR>
                      <a:noFill/>
                    </a:lnR>
                    <a:lnT>
                      <a:noFill/>
                    </a:lnT>
                    <a:lnB>
                      <a:noFill/>
                    </a:lnB>
                    <a:noFill/>
                  </a:tcPr>
                </a:tc>
                <a:tc>
                  <a:txBody>
                    <a:bodyPr/>
                    <a:lstStyle/>
                    <a:p>
                      <a:pPr>
                        <a:buNone/>
                      </a:pPr>
                      <a:r>
                        <a:rPr lang="en-US" sz="1200"/>
                        <a:t>Limited transparency of Tier 2 suppliers</a:t>
                      </a:r>
                    </a:p>
                  </a:txBody>
                  <a:tcPr marL="6401" marR="6401" marT="3201" marB="3201" anchor="ctr">
                    <a:lnL>
                      <a:noFill/>
                    </a:lnL>
                    <a:lnR>
                      <a:noFill/>
                    </a:lnR>
                    <a:lnT>
                      <a:noFill/>
                    </a:lnT>
                    <a:lnB>
                      <a:noFill/>
                    </a:lnB>
                    <a:noFill/>
                  </a:tcPr>
                </a:tc>
                <a:tc>
                  <a:txBody>
                    <a:bodyPr/>
                    <a:lstStyle/>
                    <a:p>
                      <a:pPr>
                        <a:buNone/>
                      </a:pPr>
                      <a:r>
                        <a:rPr lang="de-DE" sz="1200"/>
                        <a:t>Medium</a:t>
                      </a:r>
                    </a:p>
                  </a:txBody>
                  <a:tcPr marL="6401" marR="6401" marT="3201" marB="3201" anchor="ctr">
                    <a:lnL>
                      <a:noFill/>
                    </a:lnL>
                    <a:lnR>
                      <a:noFill/>
                    </a:lnR>
                    <a:lnT>
                      <a:noFill/>
                    </a:lnT>
                    <a:lnB>
                      <a:noFill/>
                    </a:lnB>
                    <a:noFill/>
                  </a:tcPr>
                </a:tc>
                <a:tc>
                  <a:txBody>
                    <a:bodyPr/>
                    <a:lstStyle/>
                    <a:p>
                      <a:pPr>
                        <a:buNone/>
                      </a:pPr>
                      <a:r>
                        <a:rPr lang="de-DE" sz="1200" dirty="0"/>
                        <a:t>High</a:t>
                      </a:r>
                    </a:p>
                  </a:txBody>
                  <a:tcPr marL="6401" marR="6401" marT="3201" marB="3201" anchor="ctr">
                    <a:lnL>
                      <a:noFill/>
                    </a:lnL>
                    <a:lnR>
                      <a:noFill/>
                    </a:lnR>
                    <a:lnT>
                      <a:noFill/>
                    </a:lnT>
                    <a:lnB>
                      <a:noFill/>
                    </a:lnB>
                    <a:noFill/>
                  </a:tcPr>
                </a:tc>
                <a:tc>
                  <a:txBody>
                    <a:bodyPr/>
                    <a:lstStyle/>
                    <a:p>
                      <a:pPr>
                        <a:buNone/>
                      </a:pPr>
                      <a:r>
                        <a:rPr lang="de-DE" sz="1200" dirty="0"/>
                        <a:t>High</a:t>
                      </a:r>
                    </a:p>
                  </a:txBody>
                  <a:tcPr marL="6401" marR="6401" marT="3201" marB="3201" anchor="ctr">
                    <a:lnL>
                      <a:noFill/>
                    </a:lnL>
                    <a:lnR>
                      <a:noFill/>
                    </a:lnR>
                    <a:lnT>
                      <a:noFill/>
                    </a:lnT>
                    <a:lnB>
                      <a:noFill/>
                    </a:lnB>
                    <a:noFill/>
                  </a:tcPr>
                </a:tc>
                <a:tc>
                  <a:txBody>
                    <a:bodyPr/>
                    <a:lstStyle/>
                    <a:p>
                      <a:pPr>
                        <a:buNone/>
                      </a:pPr>
                      <a:r>
                        <a:rPr lang="de-DE" sz="1200" dirty="0"/>
                        <a:t>Supplier </a:t>
                      </a:r>
                      <a:r>
                        <a:rPr lang="de-DE" sz="1200" dirty="0" err="1"/>
                        <a:t>relationship</a:t>
                      </a:r>
                      <a:endParaRPr lang="de-DE" sz="1200" dirty="0"/>
                    </a:p>
                  </a:txBody>
                  <a:tcPr marL="6401" marR="6401" marT="3201" marB="3201" anchor="ctr">
                    <a:lnL>
                      <a:noFill/>
                    </a:lnL>
                    <a:lnR>
                      <a:noFill/>
                    </a:lnR>
                    <a:lnT>
                      <a:noFill/>
                    </a:lnT>
                    <a:lnB>
                      <a:noFill/>
                    </a:lnB>
                    <a:noFill/>
                  </a:tcPr>
                </a:tc>
                <a:tc>
                  <a:txBody>
                    <a:bodyPr/>
                    <a:lstStyle/>
                    <a:p>
                      <a:pPr>
                        <a:buNone/>
                      </a:pPr>
                      <a:r>
                        <a:rPr lang="de-DE" sz="1200"/>
                        <a:t>Request supplier mapping</a:t>
                      </a:r>
                    </a:p>
                  </a:txBody>
                  <a:tcPr marL="6401" marR="6401" marT="3201" marB="3201" anchor="ctr">
                    <a:lnL>
                      <a:noFill/>
                    </a:lnL>
                    <a:lnR>
                      <a:noFill/>
                    </a:lnR>
                    <a:lnT>
                      <a:noFill/>
                    </a:lnT>
                    <a:lnB>
                      <a:noFill/>
                    </a:lnB>
                    <a:noFill/>
                  </a:tcPr>
                </a:tc>
                <a:extLst>
                  <a:ext uri="{0D108BD9-81ED-4DB2-BD59-A6C34878D82A}">
                    <a16:rowId xmlns:a16="http://schemas.microsoft.com/office/drawing/2014/main" val="2184311470"/>
                  </a:ext>
                </a:extLst>
              </a:tr>
              <a:tr h="1007262">
                <a:tc>
                  <a:txBody>
                    <a:bodyPr/>
                    <a:lstStyle/>
                    <a:p>
                      <a:pPr>
                        <a:buNone/>
                      </a:pPr>
                      <a:r>
                        <a:rPr lang="de-DE" sz="1200"/>
                        <a:t>Asian Electronics Supply Chain</a:t>
                      </a:r>
                    </a:p>
                  </a:txBody>
                  <a:tcPr marL="6401" marR="6401" marT="3201" marB="3201" anchor="ctr">
                    <a:lnL>
                      <a:noFill/>
                    </a:lnL>
                    <a:lnR>
                      <a:noFill/>
                    </a:lnR>
                    <a:lnT>
                      <a:noFill/>
                    </a:lnT>
                    <a:lnB>
                      <a:noFill/>
                    </a:lnB>
                    <a:noFill/>
                  </a:tcPr>
                </a:tc>
                <a:tc>
                  <a:txBody>
                    <a:bodyPr/>
                    <a:lstStyle/>
                    <a:p>
                      <a:pPr>
                        <a:buNone/>
                      </a:pPr>
                      <a:r>
                        <a:rPr lang="de-DE" sz="1200"/>
                        <a:t>High</a:t>
                      </a:r>
                    </a:p>
                  </a:txBody>
                  <a:tcPr marL="6401" marR="6401" marT="3201" marB="3201" anchor="ctr">
                    <a:lnL>
                      <a:noFill/>
                    </a:lnL>
                    <a:lnR>
                      <a:noFill/>
                    </a:lnR>
                    <a:lnT>
                      <a:noFill/>
                    </a:lnT>
                    <a:lnB>
                      <a:noFill/>
                    </a:lnB>
                    <a:noFill/>
                  </a:tcPr>
                </a:tc>
                <a:tc>
                  <a:txBody>
                    <a:bodyPr/>
                    <a:lstStyle/>
                    <a:p>
                      <a:pPr>
                        <a:buNone/>
                      </a:pPr>
                      <a:r>
                        <a:rPr lang="de-DE" sz="1200" dirty="0"/>
                        <a:t>High</a:t>
                      </a:r>
                    </a:p>
                  </a:txBody>
                  <a:tcPr marL="6401" marR="6401" marT="3201" marB="3201" anchor="ctr">
                    <a:lnL>
                      <a:noFill/>
                    </a:lnL>
                    <a:lnR>
                      <a:noFill/>
                    </a:lnR>
                    <a:lnT>
                      <a:noFill/>
                    </a:lnT>
                    <a:lnB>
                      <a:noFill/>
                    </a:lnB>
                    <a:noFill/>
                  </a:tcPr>
                </a:tc>
                <a:tc>
                  <a:txBody>
                    <a:bodyPr/>
                    <a:lstStyle/>
                    <a:p>
                      <a:pPr>
                        <a:buNone/>
                      </a:pPr>
                      <a:r>
                        <a:rPr lang="de-DE" sz="1200" dirty="0"/>
                        <a:t>S</a:t>
                      </a:r>
                    </a:p>
                  </a:txBody>
                  <a:tcPr marL="6401" marR="6401" marT="3201" marB="3201" anchor="ctr">
                    <a:lnL>
                      <a:noFill/>
                    </a:lnL>
                    <a:lnR>
                      <a:noFill/>
                    </a:lnR>
                    <a:lnT>
                      <a:noFill/>
                    </a:lnT>
                    <a:lnB>
                      <a:noFill/>
                    </a:lnB>
                    <a:noFill/>
                  </a:tcPr>
                </a:tc>
                <a:tc>
                  <a:txBody>
                    <a:bodyPr/>
                    <a:lstStyle/>
                    <a:p>
                      <a:pPr>
                        <a:buNone/>
                      </a:pPr>
                      <a:r>
                        <a:rPr lang="en-US" sz="1200"/>
                        <a:t>Limited transparency regarding labor standards</a:t>
                      </a:r>
                    </a:p>
                  </a:txBody>
                  <a:tcPr marL="6401" marR="6401" marT="3201" marB="3201" anchor="ctr">
                    <a:lnL>
                      <a:noFill/>
                    </a:lnL>
                    <a:lnR>
                      <a:noFill/>
                    </a:lnR>
                    <a:lnT>
                      <a:noFill/>
                    </a:lnT>
                    <a:lnB>
                      <a:noFill/>
                    </a:lnB>
                    <a:noFill/>
                  </a:tcPr>
                </a:tc>
                <a:tc>
                  <a:txBody>
                    <a:bodyPr/>
                    <a:lstStyle/>
                    <a:p>
                      <a:pPr>
                        <a:buNone/>
                      </a:pPr>
                      <a:r>
                        <a:rPr lang="de-DE" sz="1200" dirty="0"/>
                        <a:t>High</a:t>
                      </a:r>
                    </a:p>
                  </a:txBody>
                  <a:tcPr marL="6401" marR="6401" marT="3201" marB="3201" anchor="ctr">
                    <a:lnL>
                      <a:noFill/>
                    </a:lnL>
                    <a:lnR>
                      <a:noFill/>
                    </a:lnR>
                    <a:lnT>
                      <a:noFill/>
                    </a:lnT>
                    <a:lnB>
                      <a:noFill/>
                    </a:lnB>
                    <a:noFill/>
                  </a:tcPr>
                </a:tc>
                <a:tc>
                  <a:txBody>
                    <a:bodyPr/>
                    <a:lstStyle/>
                    <a:p>
                      <a:pPr>
                        <a:buNone/>
                      </a:pPr>
                      <a:r>
                        <a:rPr lang="de-DE" sz="1200"/>
                        <a:t>High</a:t>
                      </a:r>
                    </a:p>
                  </a:txBody>
                  <a:tcPr marL="6401" marR="6401" marT="3201" marB="3201" anchor="ctr">
                    <a:lnL>
                      <a:noFill/>
                    </a:lnL>
                    <a:lnR>
                      <a:noFill/>
                    </a:lnR>
                    <a:lnT>
                      <a:noFill/>
                    </a:lnT>
                    <a:lnB>
                      <a:noFill/>
                    </a:lnB>
                    <a:noFill/>
                  </a:tcPr>
                </a:tc>
                <a:tc>
                  <a:txBody>
                    <a:bodyPr/>
                    <a:lstStyle/>
                    <a:p>
                      <a:pPr>
                        <a:buNone/>
                      </a:pPr>
                      <a:r>
                        <a:rPr lang="de-DE" sz="1200"/>
                        <a:t>Very High</a:t>
                      </a:r>
                    </a:p>
                  </a:txBody>
                  <a:tcPr marL="6401" marR="6401" marT="3201" marB="3201" anchor="ctr">
                    <a:lnL>
                      <a:noFill/>
                    </a:lnL>
                    <a:lnR>
                      <a:noFill/>
                    </a:lnR>
                    <a:lnT>
                      <a:noFill/>
                    </a:lnT>
                    <a:lnB>
                      <a:noFill/>
                    </a:lnB>
                    <a:noFill/>
                  </a:tcPr>
                </a:tc>
                <a:tc>
                  <a:txBody>
                    <a:bodyPr/>
                    <a:lstStyle/>
                    <a:p>
                      <a:pPr>
                        <a:buNone/>
                      </a:pPr>
                      <a:r>
                        <a:rPr lang="de-DE" sz="1200"/>
                        <a:t>None</a:t>
                      </a:r>
                    </a:p>
                  </a:txBody>
                  <a:tcPr marL="6401" marR="6401" marT="3201" marB="3201" anchor="ctr">
                    <a:lnL>
                      <a:noFill/>
                    </a:lnL>
                    <a:lnR>
                      <a:noFill/>
                    </a:lnR>
                    <a:lnT>
                      <a:noFill/>
                    </a:lnT>
                    <a:lnB>
                      <a:noFill/>
                    </a:lnB>
                    <a:noFill/>
                  </a:tcPr>
                </a:tc>
                <a:tc>
                  <a:txBody>
                    <a:bodyPr/>
                    <a:lstStyle/>
                    <a:p>
                      <a:pPr>
                        <a:buNone/>
                      </a:pPr>
                      <a:r>
                        <a:rPr lang="de-DE" sz="1200" dirty="0" err="1"/>
                        <a:t>Introduce</a:t>
                      </a:r>
                      <a:r>
                        <a:rPr lang="de-DE" sz="1200" dirty="0"/>
                        <a:t> supplier </a:t>
                      </a:r>
                      <a:r>
                        <a:rPr lang="de-DE" sz="1200" dirty="0" err="1"/>
                        <a:t>screening</a:t>
                      </a:r>
                      <a:r>
                        <a:rPr lang="de-DE" sz="1200" dirty="0"/>
                        <a:t> </a:t>
                      </a:r>
                      <a:r>
                        <a:rPr lang="de-DE" sz="1200" dirty="0" err="1"/>
                        <a:t>process</a:t>
                      </a:r>
                      <a:endParaRPr lang="de-DE" sz="1200" dirty="0"/>
                    </a:p>
                  </a:txBody>
                  <a:tcPr marL="6401" marR="6401" marT="3201" marB="3201" anchor="ctr">
                    <a:lnL>
                      <a:noFill/>
                    </a:lnL>
                    <a:lnR>
                      <a:noFill/>
                    </a:lnR>
                    <a:lnT>
                      <a:noFill/>
                    </a:lnT>
                    <a:lnB>
                      <a:noFill/>
                    </a:lnB>
                    <a:noFill/>
                  </a:tcPr>
                </a:tc>
                <a:extLst>
                  <a:ext uri="{0D108BD9-81ED-4DB2-BD59-A6C34878D82A}">
                    <a16:rowId xmlns:a16="http://schemas.microsoft.com/office/drawing/2014/main" val="847842021"/>
                  </a:ext>
                </a:extLst>
              </a:tr>
              <a:tr h="935494">
                <a:tc>
                  <a:txBody>
                    <a:bodyPr/>
                    <a:lstStyle/>
                    <a:p>
                      <a:pPr>
                        <a:buNone/>
                      </a:pPr>
                      <a:r>
                        <a:rPr lang="de-DE" sz="1200"/>
                        <a:t>Assembly Unit Bosnia</a:t>
                      </a:r>
                    </a:p>
                  </a:txBody>
                  <a:tcPr marL="6401" marR="6401" marT="3201" marB="3201" anchor="ctr">
                    <a:lnL>
                      <a:noFill/>
                    </a:lnL>
                    <a:lnR>
                      <a:noFill/>
                    </a:lnR>
                    <a:lnT>
                      <a:noFill/>
                    </a:lnT>
                    <a:lnB>
                      <a:noFill/>
                    </a:lnB>
                    <a:noFill/>
                  </a:tcPr>
                </a:tc>
                <a:tc>
                  <a:txBody>
                    <a:bodyPr/>
                    <a:lstStyle/>
                    <a:p>
                      <a:pPr>
                        <a:buNone/>
                      </a:pPr>
                      <a:r>
                        <a:rPr lang="de-DE" sz="1200" dirty="0"/>
                        <a:t>Medium</a:t>
                      </a:r>
                    </a:p>
                  </a:txBody>
                  <a:tcPr marL="6401" marR="6401" marT="3201" marB="3201" anchor="ctr">
                    <a:lnL>
                      <a:noFill/>
                    </a:lnL>
                    <a:lnR>
                      <a:noFill/>
                    </a:lnR>
                    <a:lnT>
                      <a:noFill/>
                    </a:lnT>
                    <a:lnB>
                      <a:noFill/>
                    </a:lnB>
                    <a:noFill/>
                  </a:tcPr>
                </a:tc>
                <a:tc>
                  <a:txBody>
                    <a:bodyPr/>
                    <a:lstStyle/>
                    <a:p>
                      <a:pPr>
                        <a:buNone/>
                      </a:pPr>
                      <a:r>
                        <a:rPr lang="de-DE" sz="1200"/>
                        <a:t>Medium</a:t>
                      </a:r>
                    </a:p>
                  </a:txBody>
                  <a:tcPr marL="6401" marR="6401" marT="3201" marB="3201" anchor="ctr">
                    <a:lnL>
                      <a:noFill/>
                    </a:lnL>
                    <a:lnR>
                      <a:noFill/>
                    </a:lnR>
                    <a:lnT>
                      <a:noFill/>
                    </a:lnT>
                    <a:lnB>
                      <a:noFill/>
                    </a:lnB>
                    <a:noFill/>
                  </a:tcPr>
                </a:tc>
                <a:tc>
                  <a:txBody>
                    <a:bodyPr/>
                    <a:lstStyle/>
                    <a:p>
                      <a:pPr>
                        <a:buNone/>
                      </a:pPr>
                      <a:r>
                        <a:rPr lang="de-DE" sz="1200" dirty="0"/>
                        <a:t>S</a:t>
                      </a:r>
                    </a:p>
                  </a:txBody>
                  <a:tcPr marL="6401" marR="6401" marT="3201" marB="3201" anchor="ctr">
                    <a:lnL>
                      <a:noFill/>
                    </a:lnL>
                    <a:lnR>
                      <a:noFill/>
                    </a:lnR>
                    <a:lnT>
                      <a:noFill/>
                    </a:lnT>
                    <a:lnB>
                      <a:noFill/>
                    </a:lnB>
                    <a:noFill/>
                  </a:tcPr>
                </a:tc>
                <a:tc>
                  <a:txBody>
                    <a:bodyPr/>
                    <a:lstStyle/>
                    <a:p>
                      <a:pPr>
                        <a:buNone/>
                      </a:pPr>
                      <a:r>
                        <a:rPr lang="en-US" sz="1200" dirty="0"/>
                        <a:t>Occupational safety and labor compliance</a:t>
                      </a:r>
                    </a:p>
                  </a:txBody>
                  <a:tcPr marL="6401" marR="6401" marT="3201" marB="3201" anchor="ctr">
                    <a:lnL>
                      <a:noFill/>
                    </a:lnL>
                    <a:lnR>
                      <a:noFill/>
                    </a:lnR>
                    <a:lnT>
                      <a:noFill/>
                    </a:lnT>
                    <a:lnB>
                      <a:noFill/>
                    </a:lnB>
                    <a:noFill/>
                  </a:tcPr>
                </a:tc>
                <a:tc>
                  <a:txBody>
                    <a:bodyPr/>
                    <a:lstStyle/>
                    <a:p>
                      <a:pPr>
                        <a:buNone/>
                      </a:pPr>
                      <a:r>
                        <a:rPr lang="de-DE" sz="1200"/>
                        <a:t>Medium</a:t>
                      </a:r>
                    </a:p>
                  </a:txBody>
                  <a:tcPr marL="6401" marR="6401" marT="3201" marB="3201" anchor="ctr">
                    <a:lnL>
                      <a:noFill/>
                    </a:lnL>
                    <a:lnR>
                      <a:noFill/>
                    </a:lnR>
                    <a:lnT>
                      <a:noFill/>
                    </a:lnT>
                    <a:lnB>
                      <a:noFill/>
                    </a:lnB>
                    <a:noFill/>
                  </a:tcPr>
                </a:tc>
                <a:tc>
                  <a:txBody>
                    <a:bodyPr/>
                    <a:lstStyle/>
                    <a:p>
                      <a:pPr>
                        <a:buNone/>
                      </a:pPr>
                      <a:r>
                        <a:rPr lang="de-DE" sz="1200" dirty="0"/>
                        <a:t>Medium</a:t>
                      </a:r>
                    </a:p>
                  </a:txBody>
                  <a:tcPr marL="6401" marR="6401" marT="3201" marB="3201" anchor="ctr">
                    <a:lnL>
                      <a:noFill/>
                    </a:lnL>
                    <a:lnR>
                      <a:noFill/>
                    </a:lnR>
                    <a:lnT>
                      <a:noFill/>
                    </a:lnT>
                    <a:lnB>
                      <a:noFill/>
                    </a:lnB>
                    <a:noFill/>
                  </a:tcPr>
                </a:tc>
                <a:tc>
                  <a:txBody>
                    <a:bodyPr/>
                    <a:lstStyle/>
                    <a:p>
                      <a:pPr>
                        <a:buNone/>
                      </a:pPr>
                      <a:r>
                        <a:rPr lang="de-DE" sz="1200" dirty="0"/>
                        <a:t>Medium</a:t>
                      </a:r>
                    </a:p>
                  </a:txBody>
                  <a:tcPr marL="6401" marR="6401" marT="3201" marB="3201" anchor="ctr">
                    <a:lnL>
                      <a:noFill/>
                    </a:lnL>
                    <a:lnR>
                      <a:noFill/>
                    </a:lnR>
                    <a:lnT>
                      <a:noFill/>
                    </a:lnT>
                    <a:lnB>
                      <a:noFill/>
                    </a:lnB>
                    <a:noFill/>
                  </a:tcPr>
                </a:tc>
                <a:tc>
                  <a:txBody>
                    <a:bodyPr/>
                    <a:lstStyle/>
                    <a:p>
                      <a:pPr>
                        <a:buNone/>
                      </a:pPr>
                      <a:r>
                        <a:rPr lang="de-DE" sz="1200"/>
                        <a:t>Internal management</a:t>
                      </a:r>
                    </a:p>
                  </a:txBody>
                  <a:tcPr marL="6401" marR="6401" marT="3201" marB="3201" anchor="ctr">
                    <a:lnL>
                      <a:noFill/>
                    </a:lnL>
                    <a:lnR>
                      <a:noFill/>
                    </a:lnR>
                    <a:lnT>
                      <a:noFill/>
                    </a:lnT>
                    <a:lnB>
                      <a:noFill/>
                    </a:lnB>
                    <a:noFill/>
                  </a:tcPr>
                </a:tc>
                <a:tc>
                  <a:txBody>
                    <a:bodyPr/>
                    <a:lstStyle/>
                    <a:p>
                      <a:pPr>
                        <a:buNone/>
                      </a:pPr>
                      <a:r>
                        <a:rPr lang="de-DE" sz="1200" dirty="0"/>
                        <a:t>Conduct ESG </a:t>
                      </a:r>
                      <a:r>
                        <a:rPr lang="de-DE" sz="1200" dirty="0" err="1"/>
                        <a:t>audit</a:t>
                      </a:r>
                      <a:endParaRPr lang="de-DE" sz="1200" dirty="0"/>
                    </a:p>
                  </a:txBody>
                  <a:tcPr marL="6401" marR="6401" marT="3201" marB="3201" anchor="ctr">
                    <a:lnL>
                      <a:noFill/>
                    </a:lnL>
                    <a:lnR>
                      <a:noFill/>
                    </a:lnR>
                    <a:lnT>
                      <a:noFill/>
                    </a:lnT>
                    <a:lnB>
                      <a:noFill/>
                    </a:lnB>
                    <a:noFill/>
                  </a:tcPr>
                </a:tc>
                <a:extLst>
                  <a:ext uri="{0D108BD9-81ED-4DB2-BD59-A6C34878D82A}">
                    <a16:rowId xmlns:a16="http://schemas.microsoft.com/office/drawing/2014/main" val="2692626195"/>
                  </a:ext>
                </a:extLst>
              </a:tr>
              <a:tr h="791958">
                <a:tc>
                  <a:txBody>
                    <a:bodyPr/>
                    <a:lstStyle/>
                    <a:p>
                      <a:pPr>
                        <a:buNone/>
                      </a:pPr>
                      <a:r>
                        <a:rPr lang="de-DE" sz="1200"/>
                        <a:t>Assembly Unit India</a:t>
                      </a:r>
                    </a:p>
                  </a:txBody>
                  <a:tcPr marL="6401" marR="6401" marT="3201" marB="3201" anchor="ctr">
                    <a:lnL>
                      <a:noFill/>
                    </a:lnL>
                    <a:lnR>
                      <a:noFill/>
                    </a:lnR>
                    <a:lnT>
                      <a:noFill/>
                    </a:lnT>
                    <a:lnB>
                      <a:noFill/>
                    </a:lnB>
                    <a:noFill/>
                  </a:tcPr>
                </a:tc>
                <a:tc>
                  <a:txBody>
                    <a:bodyPr/>
                    <a:lstStyle/>
                    <a:p>
                      <a:pPr>
                        <a:buNone/>
                      </a:pPr>
                      <a:r>
                        <a:rPr lang="de-DE" sz="1200" dirty="0"/>
                        <a:t>Medium</a:t>
                      </a:r>
                    </a:p>
                  </a:txBody>
                  <a:tcPr marL="6401" marR="6401" marT="3201" marB="3201" anchor="ctr">
                    <a:lnL>
                      <a:noFill/>
                    </a:lnL>
                    <a:lnR>
                      <a:noFill/>
                    </a:lnR>
                    <a:lnT>
                      <a:noFill/>
                    </a:lnT>
                    <a:lnB>
                      <a:noFill/>
                    </a:lnB>
                    <a:noFill/>
                  </a:tcPr>
                </a:tc>
                <a:tc>
                  <a:txBody>
                    <a:bodyPr/>
                    <a:lstStyle/>
                    <a:p>
                      <a:pPr>
                        <a:buNone/>
                      </a:pPr>
                      <a:r>
                        <a:rPr lang="de-DE" sz="1200"/>
                        <a:t>Medium</a:t>
                      </a:r>
                    </a:p>
                  </a:txBody>
                  <a:tcPr marL="6401" marR="6401" marT="3201" marB="3201" anchor="ctr">
                    <a:lnL>
                      <a:noFill/>
                    </a:lnL>
                    <a:lnR>
                      <a:noFill/>
                    </a:lnR>
                    <a:lnT>
                      <a:noFill/>
                    </a:lnT>
                    <a:lnB>
                      <a:noFill/>
                    </a:lnB>
                    <a:noFill/>
                  </a:tcPr>
                </a:tc>
                <a:tc>
                  <a:txBody>
                    <a:bodyPr/>
                    <a:lstStyle/>
                    <a:p>
                      <a:pPr>
                        <a:buNone/>
                      </a:pPr>
                      <a:r>
                        <a:rPr lang="de-DE" sz="1200" dirty="0"/>
                        <a:t>S</a:t>
                      </a:r>
                    </a:p>
                  </a:txBody>
                  <a:tcPr marL="6401" marR="6401" marT="3201" marB="3201" anchor="ctr">
                    <a:lnL>
                      <a:noFill/>
                    </a:lnL>
                    <a:lnR>
                      <a:noFill/>
                    </a:lnR>
                    <a:lnT>
                      <a:noFill/>
                    </a:lnT>
                    <a:lnB>
                      <a:noFill/>
                    </a:lnB>
                    <a:noFill/>
                  </a:tcPr>
                </a:tc>
                <a:tc>
                  <a:txBody>
                    <a:bodyPr/>
                    <a:lstStyle/>
                    <a:p>
                      <a:pPr>
                        <a:buNone/>
                      </a:pPr>
                      <a:r>
                        <a:rPr lang="de-DE" sz="1200" dirty="0" err="1"/>
                        <a:t>Local</a:t>
                      </a:r>
                      <a:r>
                        <a:rPr lang="de-DE" sz="1200" dirty="0"/>
                        <a:t> </a:t>
                      </a:r>
                      <a:r>
                        <a:rPr lang="de-DE" sz="1200" dirty="0" err="1"/>
                        <a:t>labor</a:t>
                      </a:r>
                      <a:r>
                        <a:rPr lang="de-DE" sz="1200" dirty="0"/>
                        <a:t> </a:t>
                      </a:r>
                      <a:r>
                        <a:rPr lang="de-DE" sz="1200" dirty="0" err="1"/>
                        <a:t>standards</a:t>
                      </a:r>
                      <a:r>
                        <a:rPr lang="de-DE" sz="1200" dirty="0"/>
                        <a:t> </a:t>
                      </a:r>
                      <a:r>
                        <a:rPr lang="de-DE" sz="1200" dirty="0" err="1"/>
                        <a:t>enforcement</a:t>
                      </a:r>
                      <a:endParaRPr lang="de-DE" sz="1200" dirty="0"/>
                    </a:p>
                  </a:txBody>
                  <a:tcPr marL="6401" marR="6401" marT="3201" marB="3201" anchor="ctr">
                    <a:lnL>
                      <a:noFill/>
                    </a:lnL>
                    <a:lnR>
                      <a:noFill/>
                    </a:lnR>
                    <a:lnT>
                      <a:noFill/>
                    </a:lnT>
                    <a:lnB>
                      <a:noFill/>
                    </a:lnB>
                    <a:noFill/>
                  </a:tcPr>
                </a:tc>
                <a:tc>
                  <a:txBody>
                    <a:bodyPr/>
                    <a:lstStyle/>
                    <a:p>
                      <a:pPr>
                        <a:buNone/>
                      </a:pPr>
                      <a:r>
                        <a:rPr lang="de-DE" sz="1200" dirty="0"/>
                        <a:t>Medium</a:t>
                      </a:r>
                    </a:p>
                  </a:txBody>
                  <a:tcPr marL="6401" marR="6401" marT="3201" marB="3201" anchor="ctr">
                    <a:lnL>
                      <a:noFill/>
                    </a:lnL>
                    <a:lnR>
                      <a:noFill/>
                    </a:lnR>
                    <a:lnT>
                      <a:noFill/>
                    </a:lnT>
                    <a:lnB>
                      <a:noFill/>
                    </a:lnB>
                    <a:noFill/>
                  </a:tcPr>
                </a:tc>
                <a:tc>
                  <a:txBody>
                    <a:bodyPr/>
                    <a:lstStyle/>
                    <a:p>
                      <a:pPr>
                        <a:buNone/>
                      </a:pPr>
                      <a:r>
                        <a:rPr lang="de-DE" sz="1200"/>
                        <a:t>Medium</a:t>
                      </a:r>
                    </a:p>
                  </a:txBody>
                  <a:tcPr marL="6401" marR="6401" marT="3201" marB="3201" anchor="ctr">
                    <a:lnL>
                      <a:noFill/>
                    </a:lnL>
                    <a:lnR>
                      <a:noFill/>
                    </a:lnR>
                    <a:lnT>
                      <a:noFill/>
                    </a:lnT>
                    <a:lnB>
                      <a:noFill/>
                    </a:lnB>
                    <a:noFill/>
                  </a:tcPr>
                </a:tc>
                <a:tc>
                  <a:txBody>
                    <a:bodyPr/>
                    <a:lstStyle/>
                    <a:p>
                      <a:pPr>
                        <a:buNone/>
                      </a:pPr>
                      <a:r>
                        <a:rPr lang="de-DE" sz="1200" dirty="0"/>
                        <a:t>Medium</a:t>
                      </a:r>
                    </a:p>
                  </a:txBody>
                  <a:tcPr marL="6401" marR="6401" marT="3201" marB="3201" anchor="ctr">
                    <a:lnL>
                      <a:noFill/>
                    </a:lnL>
                    <a:lnR>
                      <a:noFill/>
                    </a:lnR>
                    <a:lnT>
                      <a:noFill/>
                    </a:lnT>
                    <a:lnB>
                      <a:noFill/>
                    </a:lnB>
                    <a:noFill/>
                  </a:tcPr>
                </a:tc>
                <a:tc>
                  <a:txBody>
                    <a:bodyPr/>
                    <a:lstStyle/>
                    <a:p>
                      <a:pPr>
                        <a:buNone/>
                      </a:pPr>
                      <a:r>
                        <a:rPr lang="de-DE" sz="1200"/>
                        <a:t>Internal policies</a:t>
                      </a:r>
                    </a:p>
                  </a:txBody>
                  <a:tcPr marL="6401" marR="6401" marT="3201" marB="3201" anchor="ctr">
                    <a:lnL>
                      <a:noFill/>
                    </a:lnL>
                    <a:lnR>
                      <a:noFill/>
                    </a:lnR>
                    <a:lnT>
                      <a:noFill/>
                    </a:lnT>
                    <a:lnB>
                      <a:noFill/>
                    </a:lnB>
                    <a:noFill/>
                  </a:tcPr>
                </a:tc>
                <a:tc>
                  <a:txBody>
                    <a:bodyPr/>
                    <a:lstStyle/>
                    <a:p>
                      <a:pPr>
                        <a:buNone/>
                      </a:pPr>
                      <a:r>
                        <a:rPr lang="de-DE" sz="1200"/>
                        <a:t>Implement local ESG monitoring</a:t>
                      </a:r>
                    </a:p>
                  </a:txBody>
                  <a:tcPr marL="6401" marR="6401" marT="3201" marB="3201" anchor="ctr">
                    <a:lnL>
                      <a:noFill/>
                    </a:lnL>
                    <a:lnR>
                      <a:noFill/>
                    </a:lnR>
                    <a:lnT>
                      <a:noFill/>
                    </a:lnT>
                    <a:lnB>
                      <a:noFill/>
                    </a:lnB>
                    <a:noFill/>
                  </a:tcPr>
                </a:tc>
                <a:extLst>
                  <a:ext uri="{0D108BD9-81ED-4DB2-BD59-A6C34878D82A}">
                    <a16:rowId xmlns:a16="http://schemas.microsoft.com/office/drawing/2014/main" val="2394450220"/>
                  </a:ext>
                </a:extLst>
              </a:tr>
              <a:tr h="720190">
                <a:tc>
                  <a:txBody>
                    <a:bodyPr/>
                    <a:lstStyle/>
                    <a:p>
                      <a:pPr>
                        <a:buNone/>
                      </a:pPr>
                      <a:r>
                        <a:rPr lang="de-DE" sz="1200"/>
                        <a:t>Assembly Unit Indonesia</a:t>
                      </a:r>
                    </a:p>
                  </a:txBody>
                  <a:tcPr marL="6401" marR="6401" marT="3201" marB="3201" anchor="ctr">
                    <a:lnL>
                      <a:noFill/>
                    </a:lnL>
                    <a:lnR>
                      <a:noFill/>
                    </a:lnR>
                    <a:lnT>
                      <a:noFill/>
                    </a:lnT>
                    <a:lnB>
                      <a:noFill/>
                    </a:lnB>
                    <a:noFill/>
                  </a:tcPr>
                </a:tc>
                <a:tc>
                  <a:txBody>
                    <a:bodyPr/>
                    <a:lstStyle/>
                    <a:p>
                      <a:pPr>
                        <a:buNone/>
                      </a:pPr>
                      <a:r>
                        <a:rPr lang="de-DE" sz="1200"/>
                        <a:t>Medium</a:t>
                      </a:r>
                    </a:p>
                  </a:txBody>
                  <a:tcPr marL="6401" marR="6401" marT="3201" marB="3201" anchor="ctr">
                    <a:lnL>
                      <a:noFill/>
                    </a:lnL>
                    <a:lnR>
                      <a:noFill/>
                    </a:lnR>
                    <a:lnT>
                      <a:noFill/>
                    </a:lnT>
                    <a:lnB>
                      <a:noFill/>
                    </a:lnB>
                    <a:noFill/>
                  </a:tcPr>
                </a:tc>
                <a:tc>
                  <a:txBody>
                    <a:bodyPr/>
                    <a:lstStyle/>
                    <a:p>
                      <a:pPr>
                        <a:buNone/>
                      </a:pPr>
                      <a:r>
                        <a:rPr lang="de-DE" sz="1200"/>
                        <a:t>Medium</a:t>
                      </a:r>
                    </a:p>
                  </a:txBody>
                  <a:tcPr marL="6401" marR="6401" marT="3201" marB="3201" anchor="ctr">
                    <a:lnL>
                      <a:noFill/>
                    </a:lnL>
                    <a:lnR>
                      <a:noFill/>
                    </a:lnR>
                    <a:lnT>
                      <a:noFill/>
                    </a:lnT>
                    <a:lnB>
                      <a:noFill/>
                    </a:lnB>
                    <a:noFill/>
                  </a:tcPr>
                </a:tc>
                <a:tc>
                  <a:txBody>
                    <a:bodyPr/>
                    <a:lstStyle/>
                    <a:p>
                      <a:pPr>
                        <a:buNone/>
                      </a:pPr>
                      <a:r>
                        <a:rPr lang="de-DE" sz="1200" dirty="0"/>
                        <a:t>S</a:t>
                      </a:r>
                    </a:p>
                  </a:txBody>
                  <a:tcPr marL="6401" marR="6401" marT="3201" marB="3201" anchor="ctr">
                    <a:lnL>
                      <a:noFill/>
                    </a:lnL>
                    <a:lnR>
                      <a:noFill/>
                    </a:lnR>
                    <a:lnT>
                      <a:noFill/>
                    </a:lnT>
                    <a:lnB>
                      <a:noFill/>
                    </a:lnB>
                    <a:noFill/>
                  </a:tcPr>
                </a:tc>
                <a:tc>
                  <a:txBody>
                    <a:bodyPr/>
                    <a:lstStyle/>
                    <a:p>
                      <a:pPr>
                        <a:buNone/>
                      </a:pPr>
                      <a:r>
                        <a:rPr lang="en-US" sz="1200" dirty="0"/>
                        <a:t>Worker safety and working conditions</a:t>
                      </a:r>
                    </a:p>
                  </a:txBody>
                  <a:tcPr marL="6401" marR="6401" marT="3201" marB="3201" anchor="ctr">
                    <a:lnL>
                      <a:noFill/>
                    </a:lnL>
                    <a:lnR>
                      <a:noFill/>
                    </a:lnR>
                    <a:lnT>
                      <a:noFill/>
                    </a:lnT>
                    <a:lnB>
                      <a:noFill/>
                    </a:lnB>
                    <a:noFill/>
                  </a:tcPr>
                </a:tc>
                <a:tc>
                  <a:txBody>
                    <a:bodyPr/>
                    <a:lstStyle/>
                    <a:p>
                      <a:pPr>
                        <a:buNone/>
                      </a:pPr>
                      <a:r>
                        <a:rPr lang="de-DE" sz="1200" dirty="0"/>
                        <a:t>Medium</a:t>
                      </a:r>
                    </a:p>
                  </a:txBody>
                  <a:tcPr marL="6401" marR="6401" marT="3201" marB="3201" anchor="ctr">
                    <a:lnL>
                      <a:noFill/>
                    </a:lnL>
                    <a:lnR>
                      <a:noFill/>
                    </a:lnR>
                    <a:lnT>
                      <a:noFill/>
                    </a:lnT>
                    <a:lnB>
                      <a:noFill/>
                    </a:lnB>
                    <a:noFill/>
                  </a:tcPr>
                </a:tc>
                <a:tc>
                  <a:txBody>
                    <a:bodyPr/>
                    <a:lstStyle/>
                    <a:p>
                      <a:pPr>
                        <a:buNone/>
                      </a:pPr>
                      <a:r>
                        <a:rPr lang="de-DE" sz="1200"/>
                        <a:t>Medium</a:t>
                      </a:r>
                    </a:p>
                  </a:txBody>
                  <a:tcPr marL="6401" marR="6401" marT="3201" marB="3201" anchor="ctr">
                    <a:lnL>
                      <a:noFill/>
                    </a:lnL>
                    <a:lnR>
                      <a:noFill/>
                    </a:lnR>
                    <a:lnT>
                      <a:noFill/>
                    </a:lnT>
                    <a:lnB>
                      <a:noFill/>
                    </a:lnB>
                    <a:noFill/>
                  </a:tcPr>
                </a:tc>
                <a:tc>
                  <a:txBody>
                    <a:bodyPr/>
                    <a:lstStyle/>
                    <a:p>
                      <a:pPr>
                        <a:buNone/>
                      </a:pPr>
                      <a:r>
                        <a:rPr lang="de-DE" sz="1200"/>
                        <a:t>Medium</a:t>
                      </a:r>
                    </a:p>
                  </a:txBody>
                  <a:tcPr marL="6401" marR="6401" marT="3201" marB="3201" anchor="ctr">
                    <a:lnL>
                      <a:noFill/>
                    </a:lnL>
                    <a:lnR>
                      <a:noFill/>
                    </a:lnR>
                    <a:lnT>
                      <a:noFill/>
                    </a:lnT>
                    <a:lnB>
                      <a:noFill/>
                    </a:lnB>
                    <a:noFill/>
                  </a:tcPr>
                </a:tc>
                <a:tc>
                  <a:txBody>
                    <a:bodyPr/>
                    <a:lstStyle/>
                    <a:p>
                      <a:pPr>
                        <a:buNone/>
                      </a:pPr>
                      <a:r>
                        <a:rPr lang="de-DE" sz="1200"/>
                        <a:t>Local partners</a:t>
                      </a:r>
                    </a:p>
                  </a:txBody>
                  <a:tcPr marL="6401" marR="6401" marT="3201" marB="3201" anchor="ctr">
                    <a:lnL>
                      <a:noFill/>
                    </a:lnL>
                    <a:lnR>
                      <a:noFill/>
                    </a:lnR>
                    <a:lnT>
                      <a:noFill/>
                    </a:lnT>
                    <a:lnB>
                      <a:noFill/>
                    </a:lnB>
                    <a:noFill/>
                  </a:tcPr>
                </a:tc>
                <a:tc>
                  <a:txBody>
                    <a:bodyPr/>
                    <a:lstStyle/>
                    <a:p>
                      <a:pPr>
                        <a:buNone/>
                      </a:pPr>
                      <a:r>
                        <a:rPr lang="de-DE" sz="1200" dirty="0" err="1"/>
                        <a:t>Introduce</a:t>
                      </a:r>
                      <a:r>
                        <a:rPr lang="de-DE" sz="1200" dirty="0"/>
                        <a:t> </a:t>
                      </a:r>
                      <a:r>
                        <a:rPr lang="de-DE" sz="1200" dirty="0" err="1"/>
                        <a:t>training</a:t>
                      </a:r>
                      <a:r>
                        <a:rPr lang="de-DE" sz="1200" dirty="0"/>
                        <a:t> </a:t>
                      </a:r>
                      <a:r>
                        <a:rPr lang="de-DE" sz="1200" dirty="0" err="1"/>
                        <a:t>programs</a:t>
                      </a:r>
                      <a:endParaRPr lang="de-DE" sz="1200" dirty="0"/>
                    </a:p>
                  </a:txBody>
                  <a:tcPr marL="6401" marR="6401" marT="3201" marB="3201" anchor="ctr">
                    <a:lnL>
                      <a:noFill/>
                    </a:lnL>
                    <a:lnR>
                      <a:noFill/>
                    </a:lnR>
                    <a:lnT>
                      <a:noFill/>
                    </a:lnT>
                    <a:lnB>
                      <a:noFill/>
                    </a:lnB>
                    <a:noFill/>
                  </a:tcPr>
                </a:tc>
                <a:extLst>
                  <a:ext uri="{0D108BD9-81ED-4DB2-BD59-A6C34878D82A}">
                    <a16:rowId xmlns:a16="http://schemas.microsoft.com/office/drawing/2014/main" val="2858190241"/>
                  </a:ext>
                </a:extLst>
              </a:tr>
              <a:tr h="1079029">
                <a:tc>
                  <a:txBody>
                    <a:bodyPr/>
                    <a:lstStyle/>
                    <a:p>
                      <a:pPr>
                        <a:buNone/>
                      </a:pPr>
                      <a:r>
                        <a:rPr lang="de-DE" sz="1200"/>
                        <a:t>Logistics Partner Turkey</a:t>
                      </a:r>
                    </a:p>
                  </a:txBody>
                  <a:tcPr marL="6401" marR="6401" marT="3201" marB="3201" anchor="ctr">
                    <a:lnL>
                      <a:noFill/>
                    </a:lnL>
                    <a:lnR>
                      <a:noFill/>
                    </a:lnR>
                    <a:lnT>
                      <a:noFill/>
                    </a:lnT>
                    <a:lnB>
                      <a:noFill/>
                    </a:lnB>
                    <a:noFill/>
                  </a:tcPr>
                </a:tc>
                <a:tc>
                  <a:txBody>
                    <a:bodyPr/>
                    <a:lstStyle/>
                    <a:p>
                      <a:pPr>
                        <a:buNone/>
                      </a:pPr>
                      <a:r>
                        <a:rPr lang="de-DE" sz="1200"/>
                        <a:t>Medium</a:t>
                      </a:r>
                    </a:p>
                  </a:txBody>
                  <a:tcPr marL="6401" marR="6401" marT="3201" marB="3201" anchor="ctr">
                    <a:lnL>
                      <a:noFill/>
                    </a:lnL>
                    <a:lnR>
                      <a:noFill/>
                    </a:lnR>
                    <a:lnT>
                      <a:noFill/>
                    </a:lnT>
                    <a:lnB>
                      <a:noFill/>
                    </a:lnB>
                    <a:noFill/>
                  </a:tcPr>
                </a:tc>
                <a:tc>
                  <a:txBody>
                    <a:bodyPr/>
                    <a:lstStyle/>
                    <a:p>
                      <a:pPr>
                        <a:buNone/>
                      </a:pPr>
                      <a:r>
                        <a:rPr lang="de-DE" sz="1200"/>
                        <a:t>Medium</a:t>
                      </a:r>
                    </a:p>
                  </a:txBody>
                  <a:tcPr marL="6401" marR="6401" marT="3201" marB="3201" anchor="ctr">
                    <a:lnL>
                      <a:noFill/>
                    </a:lnL>
                    <a:lnR>
                      <a:noFill/>
                    </a:lnR>
                    <a:lnT>
                      <a:noFill/>
                    </a:lnT>
                    <a:lnB>
                      <a:noFill/>
                    </a:lnB>
                    <a:noFill/>
                  </a:tcPr>
                </a:tc>
                <a:tc>
                  <a:txBody>
                    <a:bodyPr/>
                    <a:lstStyle/>
                    <a:p>
                      <a:pPr>
                        <a:buNone/>
                      </a:pPr>
                      <a:r>
                        <a:rPr lang="de-DE" sz="1200" dirty="0"/>
                        <a:t>E</a:t>
                      </a:r>
                    </a:p>
                  </a:txBody>
                  <a:tcPr marL="6401" marR="6401" marT="3201" marB="3201" anchor="ctr">
                    <a:lnL>
                      <a:noFill/>
                    </a:lnL>
                    <a:lnR>
                      <a:noFill/>
                    </a:lnR>
                    <a:lnT>
                      <a:noFill/>
                    </a:lnT>
                    <a:lnB>
                      <a:noFill/>
                    </a:lnB>
                    <a:noFill/>
                  </a:tcPr>
                </a:tc>
                <a:tc>
                  <a:txBody>
                    <a:bodyPr/>
                    <a:lstStyle/>
                    <a:p>
                      <a:pPr>
                        <a:buNone/>
                      </a:pPr>
                      <a:r>
                        <a:rPr lang="en-US" sz="1200"/>
                        <a:t>Transport emissions and subcontractor transparency</a:t>
                      </a:r>
                    </a:p>
                  </a:txBody>
                  <a:tcPr marL="6401" marR="6401" marT="3201" marB="3201" anchor="ctr">
                    <a:lnL>
                      <a:noFill/>
                    </a:lnL>
                    <a:lnR>
                      <a:noFill/>
                    </a:lnR>
                    <a:lnT>
                      <a:noFill/>
                    </a:lnT>
                    <a:lnB>
                      <a:noFill/>
                    </a:lnB>
                    <a:noFill/>
                  </a:tcPr>
                </a:tc>
                <a:tc>
                  <a:txBody>
                    <a:bodyPr/>
                    <a:lstStyle/>
                    <a:p>
                      <a:pPr>
                        <a:buNone/>
                      </a:pPr>
                      <a:r>
                        <a:rPr lang="de-DE" sz="1200" dirty="0"/>
                        <a:t>Medium</a:t>
                      </a:r>
                    </a:p>
                  </a:txBody>
                  <a:tcPr marL="6401" marR="6401" marT="3201" marB="3201" anchor="ctr">
                    <a:lnL>
                      <a:noFill/>
                    </a:lnL>
                    <a:lnR>
                      <a:noFill/>
                    </a:lnR>
                    <a:lnT>
                      <a:noFill/>
                    </a:lnT>
                    <a:lnB>
                      <a:noFill/>
                    </a:lnB>
                    <a:noFill/>
                  </a:tcPr>
                </a:tc>
                <a:tc>
                  <a:txBody>
                    <a:bodyPr/>
                    <a:lstStyle/>
                    <a:p>
                      <a:pPr>
                        <a:buNone/>
                      </a:pPr>
                      <a:r>
                        <a:rPr lang="de-DE" sz="1200" dirty="0"/>
                        <a:t>Medium</a:t>
                      </a:r>
                    </a:p>
                  </a:txBody>
                  <a:tcPr marL="6401" marR="6401" marT="3201" marB="3201" anchor="ctr">
                    <a:lnL>
                      <a:noFill/>
                    </a:lnL>
                    <a:lnR>
                      <a:noFill/>
                    </a:lnR>
                    <a:lnT>
                      <a:noFill/>
                    </a:lnT>
                    <a:lnB>
                      <a:noFill/>
                    </a:lnB>
                    <a:noFill/>
                  </a:tcPr>
                </a:tc>
                <a:tc>
                  <a:txBody>
                    <a:bodyPr/>
                    <a:lstStyle/>
                    <a:p>
                      <a:pPr>
                        <a:buNone/>
                      </a:pPr>
                      <a:r>
                        <a:rPr lang="de-DE" sz="1200" dirty="0"/>
                        <a:t>Medium</a:t>
                      </a:r>
                    </a:p>
                  </a:txBody>
                  <a:tcPr marL="6401" marR="6401" marT="3201" marB="3201" anchor="ctr">
                    <a:lnL>
                      <a:noFill/>
                    </a:lnL>
                    <a:lnR>
                      <a:noFill/>
                    </a:lnR>
                    <a:lnT>
                      <a:noFill/>
                    </a:lnT>
                    <a:lnB>
                      <a:noFill/>
                    </a:lnB>
                    <a:noFill/>
                  </a:tcPr>
                </a:tc>
                <a:tc>
                  <a:txBody>
                    <a:bodyPr/>
                    <a:lstStyle/>
                    <a:p>
                      <a:pPr>
                        <a:buNone/>
                      </a:pPr>
                      <a:r>
                        <a:rPr lang="de-DE" sz="1200"/>
                        <a:t>Logistics contract</a:t>
                      </a:r>
                    </a:p>
                  </a:txBody>
                  <a:tcPr marL="6401" marR="6401" marT="3201" marB="3201" anchor="ctr">
                    <a:lnL>
                      <a:noFill/>
                    </a:lnL>
                    <a:lnR>
                      <a:noFill/>
                    </a:lnR>
                    <a:lnT>
                      <a:noFill/>
                    </a:lnT>
                    <a:lnB>
                      <a:noFill/>
                    </a:lnB>
                    <a:noFill/>
                  </a:tcPr>
                </a:tc>
                <a:tc>
                  <a:txBody>
                    <a:bodyPr/>
                    <a:lstStyle/>
                    <a:p>
                      <a:pPr>
                        <a:buNone/>
                      </a:pPr>
                      <a:r>
                        <a:rPr lang="de-DE" sz="1200" dirty="0"/>
                        <a:t>Request </a:t>
                      </a:r>
                      <a:r>
                        <a:rPr lang="de-DE" sz="1200" dirty="0" err="1"/>
                        <a:t>emissions</a:t>
                      </a:r>
                      <a:r>
                        <a:rPr lang="de-DE" sz="1200" dirty="0"/>
                        <a:t> </a:t>
                      </a:r>
                      <a:r>
                        <a:rPr lang="de-DE" sz="1200" dirty="0" err="1"/>
                        <a:t>reporting</a:t>
                      </a:r>
                      <a:endParaRPr lang="de-DE" sz="1200" dirty="0"/>
                    </a:p>
                  </a:txBody>
                  <a:tcPr marL="6401" marR="6401" marT="3201" marB="3201" anchor="ctr">
                    <a:lnL>
                      <a:noFill/>
                    </a:lnL>
                    <a:lnR>
                      <a:noFill/>
                    </a:lnR>
                    <a:lnT>
                      <a:noFill/>
                    </a:lnT>
                    <a:lnB>
                      <a:noFill/>
                    </a:lnB>
                    <a:noFill/>
                  </a:tcPr>
                </a:tc>
                <a:extLst>
                  <a:ext uri="{0D108BD9-81ED-4DB2-BD59-A6C34878D82A}">
                    <a16:rowId xmlns:a16="http://schemas.microsoft.com/office/drawing/2014/main" val="393445583"/>
                  </a:ext>
                </a:extLst>
              </a:tr>
              <a:tr h="720190">
                <a:tc>
                  <a:txBody>
                    <a:bodyPr/>
                    <a:lstStyle/>
                    <a:p>
                      <a:pPr>
                        <a:buNone/>
                      </a:pPr>
                      <a:r>
                        <a:rPr lang="de-DE" sz="1200"/>
                        <a:t>Cleaning Services Germany</a:t>
                      </a:r>
                    </a:p>
                  </a:txBody>
                  <a:tcPr marL="6401" marR="6401" marT="3201" marB="3201" anchor="ctr">
                    <a:lnL>
                      <a:noFill/>
                    </a:lnL>
                    <a:lnR>
                      <a:noFill/>
                    </a:lnR>
                    <a:lnT>
                      <a:noFill/>
                    </a:lnT>
                    <a:lnB>
                      <a:noFill/>
                    </a:lnB>
                    <a:noFill/>
                  </a:tcPr>
                </a:tc>
                <a:tc>
                  <a:txBody>
                    <a:bodyPr/>
                    <a:lstStyle/>
                    <a:p>
                      <a:pPr>
                        <a:buNone/>
                      </a:pPr>
                      <a:r>
                        <a:rPr lang="de-DE" sz="1200"/>
                        <a:t>Low</a:t>
                      </a:r>
                    </a:p>
                  </a:txBody>
                  <a:tcPr marL="6401" marR="6401" marT="3201" marB="3201" anchor="ctr">
                    <a:lnL>
                      <a:noFill/>
                    </a:lnL>
                    <a:lnR>
                      <a:noFill/>
                    </a:lnR>
                    <a:lnT>
                      <a:noFill/>
                    </a:lnT>
                    <a:lnB>
                      <a:noFill/>
                    </a:lnB>
                    <a:noFill/>
                  </a:tcPr>
                </a:tc>
                <a:tc>
                  <a:txBody>
                    <a:bodyPr/>
                    <a:lstStyle/>
                    <a:p>
                      <a:pPr>
                        <a:buNone/>
                      </a:pPr>
                      <a:r>
                        <a:rPr lang="de-DE" sz="1200"/>
                        <a:t>Low</a:t>
                      </a:r>
                    </a:p>
                  </a:txBody>
                  <a:tcPr marL="6401" marR="6401" marT="3201" marB="3201" anchor="ctr">
                    <a:lnL>
                      <a:noFill/>
                    </a:lnL>
                    <a:lnR>
                      <a:noFill/>
                    </a:lnR>
                    <a:lnT>
                      <a:noFill/>
                    </a:lnT>
                    <a:lnB>
                      <a:noFill/>
                    </a:lnB>
                    <a:noFill/>
                  </a:tcPr>
                </a:tc>
                <a:tc>
                  <a:txBody>
                    <a:bodyPr/>
                    <a:lstStyle/>
                    <a:p>
                      <a:pPr>
                        <a:buNone/>
                      </a:pPr>
                      <a:r>
                        <a:rPr lang="de-DE" sz="1200" dirty="0"/>
                        <a:t>S</a:t>
                      </a:r>
                    </a:p>
                  </a:txBody>
                  <a:tcPr marL="6401" marR="6401" marT="3201" marB="3201" anchor="ctr">
                    <a:lnL>
                      <a:noFill/>
                    </a:lnL>
                    <a:lnR>
                      <a:noFill/>
                    </a:lnR>
                    <a:lnT>
                      <a:noFill/>
                    </a:lnT>
                    <a:lnB>
                      <a:noFill/>
                    </a:lnB>
                    <a:noFill/>
                  </a:tcPr>
                </a:tc>
                <a:tc>
                  <a:txBody>
                    <a:bodyPr/>
                    <a:lstStyle/>
                    <a:p>
                      <a:pPr>
                        <a:buNone/>
                      </a:pPr>
                      <a:r>
                        <a:rPr lang="en-US" sz="1200" dirty="0"/>
                        <a:t>Labor standards in facility services</a:t>
                      </a:r>
                    </a:p>
                  </a:txBody>
                  <a:tcPr marL="6401" marR="6401" marT="3201" marB="3201" anchor="ctr">
                    <a:lnL>
                      <a:noFill/>
                    </a:lnL>
                    <a:lnR>
                      <a:noFill/>
                    </a:lnR>
                    <a:lnT>
                      <a:noFill/>
                    </a:lnT>
                    <a:lnB>
                      <a:noFill/>
                    </a:lnB>
                    <a:noFill/>
                  </a:tcPr>
                </a:tc>
                <a:tc>
                  <a:txBody>
                    <a:bodyPr/>
                    <a:lstStyle/>
                    <a:p>
                      <a:pPr>
                        <a:buNone/>
                      </a:pPr>
                      <a:r>
                        <a:rPr lang="de-DE" sz="1200" dirty="0"/>
                        <a:t>Low</a:t>
                      </a:r>
                    </a:p>
                  </a:txBody>
                  <a:tcPr marL="6401" marR="6401" marT="3201" marB="3201" anchor="ctr">
                    <a:lnL>
                      <a:noFill/>
                    </a:lnL>
                    <a:lnR>
                      <a:noFill/>
                    </a:lnR>
                    <a:lnT>
                      <a:noFill/>
                    </a:lnT>
                    <a:lnB>
                      <a:noFill/>
                    </a:lnB>
                    <a:noFill/>
                  </a:tcPr>
                </a:tc>
                <a:tc>
                  <a:txBody>
                    <a:bodyPr/>
                    <a:lstStyle/>
                    <a:p>
                      <a:pPr>
                        <a:buNone/>
                      </a:pPr>
                      <a:r>
                        <a:rPr lang="de-DE" sz="1200" dirty="0"/>
                        <a:t>Low</a:t>
                      </a:r>
                    </a:p>
                  </a:txBody>
                  <a:tcPr marL="6401" marR="6401" marT="3201" marB="3201" anchor="ctr">
                    <a:lnL>
                      <a:noFill/>
                    </a:lnL>
                    <a:lnR>
                      <a:noFill/>
                    </a:lnR>
                    <a:lnT>
                      <a:noFill/>
                    </a:lnT>
                    <a:lnB>
                      <a:noFill/>
                    </a:lnB>
                    <a:noFill/>
                  </a:tcPr>
                </a:tc>
                <a:tc>
                  <a:txBody>
                    <a:bodyPr/>
                    <a:lstStyle/>
                    <a:p>
                      <a:pPr>
                        <a:buNone/>
                      </a:pPr>
                      <a:r>
                        <a:rPr lang="de-DE" sz="1200"/>
                        <a:t>Low</a:t>
                      </a:r>
                    </a:p>
                  </a:txBody>
                  <a:tcPr marL="6401" marR="6401" marT="3201" marB="3201" anchor="ctr">
                    <a:lnL>
                      <a:noFill/>
                    </a:lnL>
                    <a:lnR>
                      <a:noFill/>
                    </a:lnR>
                    <a:lnT>
                      <a:noFill/>
                    </a:lnT>
                    <a:lnB>
                      <a:noFill/>
                    </a:lnB>
                    <a:noFill/>
                  </a:tcPr>
                </a:tc>
                <a:tc>
                  <a:txBody>
                    <a:bodyPr/>
                    <a:lstStyle/>
                    <a:p>
                      <a:pPr>
                        <a:buNone/>
                      </a:pPr>
                      <a:r>
                        <a:rPr lang="de-DE" sz="1200"/>
                        <a:t>Contractual compliance</a:t>
                      </a:r>
                    </a:p>
                  </a:txBody>
                  <a:tcPr marL="6401" marR="6401" marT="3201" marB="3201" anchor="ctr">
                    <a:lnL>
                      <a:noFill/>
                    </a:lnL>
                    <a:lnR>
                      <a:noFill/>
                    </a:lnR>
                    <a:lnT>
                      <a:noFill/>
                    </a:lnT>
                    <a:lnB>
                      <a:noFill/>
                    </a:lnB>
                    <a:noFill/>
                  </a:tcPr>
                </a:tc>
                <a:tc>
                  <a:txBody>
                    <a:bodyPr/>
                    <a:lstStyle/>
                    <a:p>
                      <a:pPr>
                        <a:buNone/>
                      </a:pPr>
                      <a:r>
                        <a:rPr lang="de-DE" sz="1200" dirty="0" err="1"/>
                        <a:t>Maintain</a:t>
                      </a:r>
                      <a:r>
                        <a:rPr lang="de-DE" sz="1200" dirty="0"/>
                        <a:t> </a:t>
                      </a:r>
                      <a:r>
                        <a:rPr lang="de-DE" sz="1200" dirty="0" err="1"/>
                        <a:t>monitoring</a:t>
                      </a:r>
                      <a:endParaRPr lang="de-DE" sz="1200" dirty="0"/>
                    </a:p>
                  </a:txBody>
                  <a:tcPr marL="6401" marR="6401" marT="3201" marB="3201" anchor="ctr">
                    <a:lnL>
                      <a:noFill/>
                    </a:lnL>
                    <a:lnR>
                      <a:noFill/>
                    </a:lnR>
                    <a:lnT>
                      <a:noFill/>
                    </a:lnT>
                    <a:lnB>
                      <a:noFill/>
                    </a:lnB>
                    <a:noFill/>
                  </a:tcPr>
                </a:tc>
                <a:extLst>
                  <a:ext uri="{0D108BD9-81ED-4DB2-BD59-A6C34878D82A}">
                    <a16:rowId xmlns:a16="http://schemas.microsoft.com/office/drawing/2014/main" val="4285243159"/>
                  </a:ext>
                </a:extLst>
              </a:tr>
              <a:tr h="720190">
                <a:tc>
                  <a:txBody>
                    <a:bodyPr/>
                    <a:lstStyle/>
                    <a:p>
                      <a:pPr>
                        <a:buNone/>
                      </a:pPr>
                      <a:r>
                        <a:rPr lang="de-DE" sz="1200"/>
                        <a:t>Security Provider Germany</a:t>
                      </a:r>
                    </a:p>
                  </a:txBody>
                  <a:tcPr marL="6401" marR="6401" marT="3201" marB="3201" anchor="ctr">
                    <a:lnL>
                      <a:noFill/>
                    </a:lnL>
                    <a:lnR>
                      <a:noFill/>
                    </a:lnR>
                    <a:lnT>
                      <a:noFill/>
                    </a:lnT>
                    <a:lnB>
                      <a:noFill/>
                    </a:lnB>
                    <a:noFill/>
                  </a:tcPr>
                </a:tc>
                <a:tc>
                  <a:txBody>
                    <a:bodyPr/>
                    <a:lstStyle/>
                    <a:p>
                      <a:pPr>
                        <a:buNone/>
                      </a:pPr>
                      <a:r>
                        <a:rPr lang="de-DE" sz="1200"/>
                        <a:t>Low</a:t>
                      </a:r>
                    </a:p>
                  </a:txBody>
                  <a:tcPr marL="6401" marR="6401" marT="3201" marB="3201" anchor="ctr">
                    <a:lnL>
                      <a:noFill/>
                    </a:lnL>
                    <a:lnR>
                      <a:noFill/>
                    </a:lnR>
                    <a:lnT>
                      <a:noFill/>
                    </a:lnT>
                    <a:lnB>
                      <a:noFill/>
                    </a:lnB>
                    <a:noFill/>
                  </a:tcPr>
                </a:tc>
                <a:tc>
                  <a:txBody>
                    <a:bodyPr/>
                    <a:lstStyle/>
                    <a:p>
                      <a:pPr>
                        <a:buNone/>
                      </a:pPr>
                      <a:r>
                        <a:rPr lang="de-DE" sz="1200"/>
                        <a:t>Low</a:t>
                      </a:r>
                    </a:p>
                  </a:txBody>
                  <a:tcPr marL="6401" marR="6401" marT="3201" marB="3201" anchor="ctr">
                    <a:lnL>
                      <a:noFill/>
                    </a:lnL>
                    <a:lnR>
                      <a:noFill/>
                    </a:lnR>
                    <a:lnT>
                      <a:noFill/>
                    </a:lnT>
                    <a:lnB>
                      <a:noFill/>
                    </a:lnB>
                    <a:noFill/>
                  </a:tcPr>
                </a:tc>
                <a:tc>
                  <a:txBody>
                    <a:bodyPr/>
                    <a:lstStyle/>
                    <a:p>
                      <a:pPr>
                        <a:buNone/>
                      </a:pPr>
                      <a:r>
                        <a:rPr lang="de-DE" sz="1200" dirty="0"/>
                        <a:t>S</a:t>
                      </a:r>
                    </a:p>
                  </a:txBody>
                  <a:tcPr marL="6401" marR="6401" marT="3201" marB="3201" anchor="ctr">
                    <a:lnL>
                      <a:noFill/>
                    </a:lnL>
                    <a:lnR>
                      <a:noFill/>
                    </a:lnR>
                    <a:lnT>
                      <a:noFill/>
                    </a:lnT>
                    <a:lnB>
                      <a:noFill/>
                    </a:lnB>
                    <a:noFill/>
                  </a:tcPr>
                </a:tc>
                <a:tc>
                  <a:txBody>
                    <a:bodyPr/>
                    <a:lstStyle/>
                    <a:p>
                      <a:pPr>
                        <a:buNone/>
                      </a:pPr>
                      <a:r>
                        <a:rPr lang="en-US" sz="1200" dirty="0"/>
                        <a:t>Labor conditions and working hours</a:t>
                      </a:r>
                    </a:p>
                  </a:txBody>
                  <a:tcPr marL="6401" marR="6401" marT="3201" marB="3201" anchor="ctr">
                    <a:lnL>
                      <a:noFill/>
                    </a:lnL>
                    <a:lnR>
                      <a:noFill/>
                    </a:lnR>
                    <a:lnT>
                      <a:noFill/>
                    </a:lnT>
                    <a:lnB>
                      <a:noFill/>
                    </a:lnB>
                    <a:noFill/>
                  </a:tcPr>
                </a:tc>
                <a:tc>
                  <a:txBody>
                    <a:bodyPr/>
                    <a:lstStyle/>
                    <a:p>
                      <a:pPr>
                        <a:buNone/>
                      </a:pPr>
                      <a:r>
                        <a:rPr lang="de-DE" sz="1200" dirty="0"/>
                        <a:t>Low</a:t>
                      </a:r>
                    </a:p>
                  </a:txBody>
                  <a:tcPr marL="6401" marR="6401" marT="3201" marB="3201" anchor="ctr">
                    <a:lnL>
                      <a:noFill/>
                    </a:lnL>
                    <a:lnR>
                      <a:noFill/>
                    </a:lnR>
                    <a:lnT>
                      <a:noFill/>
                    </a:lnT>
                    <a:lnB>
                      <a:noFill/>
                    </a:lnB>
                    <a:noFill/>
                  </a:tcPr>
                </a:tc>
                <a:tc>
                  <a:txBody>
                    <a:bodyPr/>
                    <a:lstStyle/>
                    <a:p>
                      <a:pPr>
                        <a:buNone/>
                      </a:pPr>
                      <a:r>
                        <a:rPr lang="de-DE" sz="1200" dirty="0"/>
                        <a:t>Low</a:t>
                      </a:r>
                    </a:p>
                  </a:txBody>
                  <a:tcPr marL="6401" marR="6401" marT="3201" marB="3201" anchor="ctr">
                    <a:lnL>
                      <a:noFill/>
                    </a:lnL>
                    <a:lnR>
                      <a:noFill/>
                    </a:lnR>
                    <a:lnT>
                      <a:noFill/>
                    </a:lnT>
                    <a:lnB>
                      <a:noFill/>
                    </a:lnB>
                    <a:noFill/>
                  </a:tcPr>
                </a:tc>
                <a:tc>
                  <a:txBody>
                    <a:bodyPr/>
                    <a:lstStyle/>
                    <a:p>
                      <a:pPr>
                        <a:buNone/>
                      </a:pPr>
                      <a:r>
                        <a:rPr lang="de-DE" sz="1200" dirty="0"/>
                        <a:t>Low</a:t>
                      </a:r>
                    </a:p>
                  </a:txBody>
                  <a:tcPr marL="6401" marR="6401" marT="3201" marB="3201" anchor="ctr">
                    <a:lnL>
                      <a:noFill/>
                    </a:lnL>
                    <a:lnR>
                      <a:noFill/>
                    </a:lnR>
                    <a:lnT>
                      <a:noFill/>
                    </a:lnT>
                    <a:lnB>
                      <a:noFill/>
                    </a:lnB>
                    <a:noFill/>
                  </a:tcPr>
                </a:tc>
                <a:tc>
                  <a:txBody>
                    <a:bodyPr/>
                    <a:lstStyle/>
                    <a:p>
                      <a:pPr>
                        <a:buNone/>
                      </a:pPr>
                      <a:r>
                        <a:rPr lang="de-DE" sz="1200" dirty="0" err="1"/>
                        <a:t>Contract</a:t>
                      </a:r>
                      <a:r>
                        <a:rPr lang="de-DE" sz="1200" dirty="0"/>
                        <a:t> </a:t>
                      </a:r>
                      <a:r>
                        <a:rPr lang="de-DE" sz="1200" dirty="0" err="1"/>
                        <a:t>clauses</a:t>
                      </a:r>
                      <a:endParaRPr lang="de-DE" sz="1200" dirty="0"/>
                    </a:p>
                  </a:txBody>
                  <a:tcPr marL="6401" marR="6401" marT="3201" marB="3201" anchor="ctr">
                    <a:lnL>
                      <a:noFill/>
                    </a:lnL>
                    <a:lnR>
                      <a:noFill/>
                    </a:lnR>
                    <a:lnT>
                      <a:noFill/>
                    </a:lnT>
                    <a:lnB>
                      <a:noFill/>
                    </a:lnB>
                    <a:noFill/>
                  </a:tcPr>
                </a:tc>
                <a:tc>
                  <a:txBody>
                    <a:bodyPr/>
                    <a:lstStyle/>
                    <a:p>
                      <a:pPr>
                        <a:buNone/>
                      </a:pPr>
                      <a:r>
                        <a:rPr lang="de-DE" sz="1200" dirty="0" err="1"/>
                        <a:t>Maintain</a:t>
                      </a:r>
                      <a:r>
                        <a:rPr lang="de-DE" sz="1200" dirty="0"/>
                        <a:t> </a:t>
                      </a:r>
                      <a:r>
                        <a:rPr lang="de-DE" sz="1200" dirty="0" err="1"/>
                        <a:t>monitoring</a:t>
                      </a:r>
                      <a:endParaRPr lang="de-DE" sz="1200" dirty="0"/>
                    </a:p>
                  </a:txBody>
                  <a:tcPr marL="6401" marR="6401" marT="3201" marB="3201" anchor="ctr">
                    <a:lnL>
                      <a:noFill/>
                    </a:lnL>
                    <a:lnR>
                      <a:noFill/>
                    </a:lnR>
                    <a:lnT>
                      <a:noFill/>
                    </a:lnT>
                    <a:lnB>
                      <a:noFill/>
                    </a:lnB>
                    <a:noFill/>
                  </a:tcPr>
                </a:tc>
                <a:extLst>
                  <a:ext uri="{0D108BD9-81ED-4DB2-BD59-A6C34878D82A}">
                    <a16:rowId xmlns:a16="http://schemas.microsoft.com/office/drawing/2014/main" val="3827228558"/>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62D9B-250A-0CAE-EEDA-728E5F10F5EF}"/>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04693F32-D451-AEC7-B889-8281E6C4D0FC}"/>
              </a:ext>
            </a:extLst>
          </p:cNvPr>
          <p:cNvPicPr/>
          <p:nvPr/>
        </p:nvPicPr>
        <p:blipFill>
          <a:blip r:embed="rId2" cstate="print"/>
          <a:stretch>
            <a:fillRect/>
          </a:stretch>
        </p:blipFill>
        <p:spPr>
          <a:xfrm>
            <a:off x="409213" y="9956836"/>
            <a:ext cx="561974" cy="295274"/>
          </a:xfrm>
          <a:prstGeom prst="rect">
            <a:avLst/>
          </a:prstGeom>
        </p:spPr>
      </p:pic>
      <p:pic>
        <p:nvPicPr>
          <p:cNvPr id="3" name="object 3">
            <a:extLst>
              <a:ext uri="{FF2B5EF4-FFF2-40B4-BE49-F238E27FC236}">
                <a16:creationId xmlns:a16="http://schemas.microsoft.com/office/drawing/2014/main" id="{A9EF327E-4EF4-363D-5B43-428A4A3793D1}"/>
              </a:ext>
            </a:extLst>
          </p:cNvPr>
          <p:cNvPicPr/>
          <p:nvPr/>
        </p:nvPicPr>
        <p:blipFill>
          <a:blip r:embed="rId3" cstate="print"/>
          <a:stretch>
            <a:fillRect/>
          </a:stretch>
        </p:blipFill>
        <p:spPr>
          <a:xfrm>
            <a:off x="1046824" y="9947319"/>
            <a:ext cx="581024" cy="304799"/>
          </a:xfrm>
          <a:prstGeom prst="rect">
            <a:avLst/>
          </a:prstGeom>
        </p:spPr>
      </p:pic>
      <p:pic>
        <p:nvPicPr>
          <p:cNvPr id="4" name="object 4">
            <a:extLst>
              <a:ext uri="{FF2B5EF4-FFF2-40B4-BE49-F238E27FC236}">
                <a16:creationId xmlns:a16="http://schemas.microsoft.com/office/drawing/2014/main" id="{1C9E7FDB-A55B-94D7-6B39-EB82027C6307}"/>
              </a:ext>
            </a:extLst>
          </p:cNvPr>
          <p:cNvPicPr/>
          <p:nvPr/>
        </p:nvPicPr>
        <p:blipFill>
          <a:blip r:embed="rId4" cstate="print"/>
          <a:stretch>
            <a:fillRect/>
          </a:stretch>
        </p:blipFill>
        <p:spPr>
          <a:xfrm>
            <a:off x="1684436" y="9937802"/>
            <a:ext cx="1619249" cy="333374"/>
          </a:xfrm>
          <a:prstGeom prst="rect">
            <a:avLst/>
          </a:prstGeom>
        </p:spPr>
      </p:pic>
      <p:pic>
        <p:nvPicPr>
          <p:cNvPr id="5" name="object 5">
            <a:extLst>
              <a:ext uri="{FF2B5EF4-FFF2-40B4-BE49-F238E27FC236}">
                <a16:creationId xmlns:a16="http://schemas.microsoft.com/office/drawing/2014/main" id="{EAC225CD-5969-17E0-97C7-991A4F22F63A}"/>
              </a:ext>
            </a:extLst>
          </p:cNvPr>
          <p:cNvPicPr/>
          <p:nvPr/>
        </p:nvPicPr>
        <p:blipFill>
          <a:blip r:embed="rId5" cstate="print"/>
          <a:stretch>
            <a:fillRect/>
          </a:stretch>
        </p:blipFill>
        <p:spPr>
          <a:xfrm>
            <a:off x="129187" y="173347"/>
            <a:ext cx="2419349" cy="1162049"/>
          </a:xfrm>
          <a:prstGeom prst="rect">
            <a:avLst/>
          </a:prstGeom>
        </p:spPr>
      </p:pic>
      <p:pic>
        <p:nvPicPr>
          <p:cNvPr id="7" name="object 7">
            <a:extLst>
              <a:ext uri="{FF2B5EF4-FFF2-40B4-BE49-F238E27FC236}">
                <a16:creationId xmlns:a16="http://schemas.microsoft.com/office/drawing/2014/main" id="{280E9CC6-8B1E-3C62-3429-EF9F5FD3F768}"/>
              </a:ext>
            </a:extLst>
          </p:cNvPr>
          <p:cNvPicPr/>
          <p:nvPr/>
        </p:nvPicPr>
        <p:blipFill>
          <a:blip r:embed="rId6" cstate="print"/>
          <a:stretch>
            <a:fillRect/>
          </a:stretch>
        </p:blipFill>
        <p:spPr>
          <a:xfrm>
            <a:off x="4810702" y="4817649"/>
            <a:ext cx="2742622" cy="5572124"/>
          </a:xfrm>
          <a:prstGeom prst="rect">
            <a:avLst/>
          </a:prstGeom>
        </p:spPr>
      </p:pic>
      <p:pic>
        <p:nvPicPr>
          <p:cNvPr id="10" name="object 10">
            <a:extLst>
              <a:ext uri="{FF2B5EF4-FFF2-40B4-BE49-F238E27FC236}">
                <a16:creationId xmlns:a16="http://schemas.microsoft.com/office/drawing/2014/main" id="{55C68A07-8226-43F4-E8D8-2B8D5EA59E3F}"/>
              </a:ext>
            </a:extLst>
          </p:cNvPr>
          <p:cNvPicPr/>
          <p:nvPr/>
        </p:nvPicPr>
        <p:blipFill>
          <a:blip r:embed="rId7" cstate="print"/>
          <a:stretch>
            <a:fillRect/>
          </a:stretch>
        </p:blipFill>
        <p:spPr>
          <a:xfrm>
            <a:off x="-11142" y="1542684"/>
            <a:ext cx="7553324" cy="556982"/>
          </a:xfrm>
          <a:prstGeom prst="rect">
            <a:avLst/>
          </a:prstGeom>
        </p:spPr>
      </p:pic>
      <p:sp>
        <p:nvSpPr>
          <p:cNvPr id="11" name="object 11" descr="$PPTXTitle">
            <a:extLst>
              <a:ext uri="{FF2B5EF4-FFF2-40B4-BE49-F238E27FC236}">
                <a16:creationId xmlns:a16="http://schemas.microsoft.com/office/drawing/2014/main" id="{8EF4A728-339C-1AA1-9866-335F0DE94327}"/>
              </a:ext>
            </a:extLst>
          </p:cNvPr>
          <p:cNvSpPr txBox="1">
            <a:spLocks noGrp="1"/>
          </p:cNvSpPr>
          <p:nvPr>
            <p:ph type="title"/>
          </p:nvPr>
        </p:nvSpPr>
        <p:spPr>
          <a:xfrm>
            <a:off x="101066" y="1578624"/>
            <a:ext cx="7188260" cy="473848"/>
          </a:xfrm>
          <a:prstGeom prst="rect">
            <a:avLst/>
          </a:prstGeom>
        </p:spPr>
        <p:txBody>
          <a:bodyPr vert="horz" wrap="square" lIns="0" tIns="12065" rIns="0" bIns="0" rtlCol="0">
            <a:spAutoFit/>
          </a:bodyPr>
          <a:lstStyle/>
          <a:p>
            <a:pPr marL="12700" marR="5080"/>
            <a:r>
              <a:rPr lang="de-DE" dirty="0">
                <a:latin typeface="+mn-lt"/>
              </a:rPr>
              <a:t>8</a:t>
            </a:r>
            <a:r>
              <a:rPr dirty="0">
                <a:latin typeface="+mn-lt"/>
              </a:rPr>
              <a:t>. </a:t>
            </a:r>
            <a:r>
              <a:rPr lang="de-DE" dirty="0" err="1">
                <a:latin typeface="+mn-lt"/>
              </a:rPr>
              <a:t>Suggested</a:t>
            </a:r>
            <a:r>
              <a:rPr lang="de-DE" dirty="0">
                <a:latin typeface="+mn-lt"/>
              </a:rPr>
              <a:t> Solution</a:t>
            </a:r>
            <a:endParaRPr dirty="0">
              <a:latin typeface="+mn-lt"/>
            </a:endParaRPr>
          </a:p>
        </p:txBody>
      </p:sp>
      <p:sp>
        <p:nvSpPr>
          <p:cNvPr id="12" name="Metin Kutusu 75">
            <a:extLst>
              <a:ext uri="{FF2B5EF4-FFF2-40B4-BE49-F238E27FC236}">
                <a16:creationId xmlns:a16="http://schemas.microsoft.com/office/drawing/2014/main" id="{821787D6-F5CD-8A90-02A4-95C044E87500}"/>
              </a:ext>
            </a:extLst>
          </p:cNvPr>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graphicFrame>
        <p:nvGraphicFramePr>
          <p:cNvPr id="8" name="Tabelle 7">
            <a:extLst>
              <a:ext uri="{FF2B5EF4-FFF2-40B4-BE49-F238E27FC236}">
                <a16:creationId xmlns:a16="http://schemas.microsoft.com/office/drawing/2014/main" id="{3E94AB5A-BBD8-B2D2-D916-05980A60AB65}"/>
              </a:ext>
            </a:extLst>
          </p:cNvPr>
          <p:cNvGraphicFramePr>
            <a:graphicFrameLocks noGrp="1"/>
          </p:cNvGraphicFramePr>
          <p:nvPr/>
        </p:nvGraphicFramePr>
        <p:xfrm>
          <a:off x="501650" y="2306954"/>
          <a:ext cx="6553197" cy="6143676"/>
        </p:xfrm>
        <a:graphic>
          <a:graphicData uri="http://schemas.openxmlformats.org/drawingml/2006/table">
            <a:tbl>
              <a:tblPr/>
              <a:tblGrid>
                <a:gridCol w="936171">
                  <a:extLst>
                    <a:ext uri="{9D8B030D-6E8A-4147-A177-3AD203B41FA5}">
                      <a16:colId xmlns:a16="http://schemas.microsoft.com/office/drawing/2014/main" val="2467746142"/>
                    </a:ext>
                  </a:extLst>
                </a:gridCol>
                <a:gridCol w="936171">
                  <a:extLst>
                    <a:ext uri="{9D8B030D-6E8A-4147-A177-3AD203B41FA5}">
                      <a16:colId xmlns:a16="http://schemas.microsoft.com/office/drawing/2014/main" val="740902123"/>
                    </a:ext>
                  </a:extLst>
                </a:gridCol>
                <a:gridCol w="794658">
                  <a:extLst>
                    <a:ext uri="{9D8B030D-6E8A-4147-A177-3AD203B41FA5}">
                      <a16:colId xmlns:a16="http://schemas.microsoft.com/office/drawing/2014/main" val="3791709690"/>
                    </a:ext>
                  </a:extLst>
                </a:gridCol>
                <a:gridCol w="1077684">
                  <a:extLst>
                    <a:ext uri="{9D8B030D-6E8A-4147-A177-3AD203B41FA5}">
                      <a16:colId xmlns:a16="http://schemas.microsoft.com/office/drawing/2014/main" val="2531570424"/>
                    </a:ext>
                  </a:extLst>
                </a:gridCol>
                <a:gridCol w="936171">
                  <a:extLst>
                    <a:ext uri="{9D8B030D-6E8A-4147-A177-3AD203B41FA5}">
                      <a16:colId xmlns:a16="http://schemas.microsoft.com/office/drawing/2014/main" val="4016000476"/>
                    </a:ext>
                  </a:extLst>
                </a:gridCol>
                <a:gridCol w="653145">
                  <a:extLst>
                    <a:ext uri="{9D8B030D-6E8A-4147-A177-3AD203B41FA5}">
                      <a16:colId xmlns:a16="http://schemas.microsoft.com/office/drawing/2014/main" val="2460596611"/>
                    </a:ext>
                  </a:extLst>
                </a:gridCol>
                <a:gridCol w="1219197">
                  <a:extLst>
                    <a:ext uri="{9D8B030D-6E8A-4147-A177-3AD203B41FA5}">
                      <a16:colId xmlns:a16="http://schemas.microsoft.com/office/drawing/2014/main" val="4156943856"/>
                    </a:ext>
                  </a:extLst>
                </a:gridCol>
              </a:tblGrid>
              <a:tr h="249709">
                <a:tc>
                  <a:txBody>
                    <a:bodyPr/>
                    <a:lstStyle/>
                    <a:p>
                      <a:pPr>
                        <a:buNone/>
                      </a:pPr>
                      <a:r>
                        <a:rPr lang="de-DE" sz="1200" dirty="0"/>
                        <a:t>Supplier Name</a:t>
                      </a:r>
                    </a:p>
                  </a:txBody>
                  <a:tcPr marL="9877" marR="9877" marT="4938" marB="4938" anchor="ctr">
                    <a:lnL>
                      <a:noFill/>
                    </a:lnL>
                    <a:lnR>
                      <a:noFill/>
                    </a:lnR>
                    <a:lnT>
                      <a:noFill/>
                    </a:lnT>
                    <a:lnB>
                      <a:noFill/>
                    </a:lnB>
                    <a:noFill/>
                  </a:tcPr>
                </a:tc>
                <a:tc>
                  <a:txBody>
                    <a:bodyPr/>
                    <a:lstStyle/>
                    <a:p>
                      <a:pPr>
                        <a:buNone/>
                      </a:pPr>
                      <a:r>
                        <a:rPr lang="de-DE" sz="1200" dirty="0"/>
                        <a:t>Country</a:t>
                      </a:r>
                    </a:p>
                  </a:txBody>
                  <a:tcPr marL="9877" marR="9877" marT="4938" marB="4938" anchor="ctr">
                    <a:lnL>
                      <a:noFill/>
                    </a:lnL>
                    <a:lnR>
                      <a:noFill/>
                    </a:lnR>
                    <a:lnT>
                      <a:noFill/>
                    </a:lnT>
                    <a:lnB>
                      <a:noFill/>
                    </a:lnB>
                    <a:noFill/>
                  </a:tcPr>
                </a:tc>
                <a:tc>
                  <a:txBody>
                    <a:bodyPr/>
                    <a:lstStyle/>
                    <a:p>
                      <a:pPr>
                        <a:buNone/>
                      </a:pPr>
                      <a:r>
                        <a:rPr lang="de-DE" sz="1200" dirty="0"/>
                        <a:t>Tier</a:t>
                      </a:r>
                    </a:p>
                  </a:txBody>
                  <a:tcPr marL="9877" marR="9877" marT="4938" marB="4938" anchor="ctr">
                    <a:lnL>
                      <a:noFill/>
                    </a:lnL>
                    <a:lnR>
                      <a:noFill/>
                    </a:lnR>
                    <a:lnT>
                      <a:noFill/>
                    </a:lnT>
                    <a:lnB>
                      <a:noFill/>
                    </a:lnB>
                    <a:noFill/>
                  </a:tcPr>
                </a:tc>
                <a:tc>
                  <a:txBody>
                    <a:bodyPr/>
                    <a:lstStyle/>
                    <a:p>
                      <a:pPr>
                        <a:buNone/>
                      </a:pPr>
                      <a:r>
                        <a:rPr lang="de-DE" sz="1200"/>
                        <a:t>Material / Service</a:t>
                      </a:r>
                    </a:p>
                  </a:txBody>
                  <a:tcPr marL="9877" marR="9877" marT="4938" marB="4938" anchor="ctr">
                    <a:lnL>
                      <a:noFill/>
                    </a:lnL>
                    <a:lnR>
                      <a:noFill/>
                    </a:lnR>
                    <a:lnT>
                      <a:noFill/>
                    </a:lnT>
                    <a:lnB>
                      <a:noFill/>
                    </a:lnB>
                    <a:noFill/>
                  </a:tcPr>
                </a:tc>
                <a:tc>
                  <a:txBody>
                    <a:bodyPr/>
                    <a:lstStyle/>
                    <a:p>
                      <a:pPr>
                        <a:buNone/>
                      </a:pPr>
                      <a:r>
                        <a:rPr lang="de-DE" sz="1200"/>
                        <a:t>Strategic Relevance</a:t>
                      </a:r>
                    </a:p>
                  </a:txBody>
                  <a:tcPr marL="9877" marR="9877" marT="4938" marB="4938" anchor="ctr">
                    <a:lnL>
                      <a:noFill/>
                    </a:lnL>
                    <a:lnR>
                      <a:noFill/>
                    </a:lnR>
                    <a:lnT>
                      <a:noFill/>
                    </a:lnT>
                    <a:lnB>
                      <a:noFill/>
                    </a:lnB>
                    <a:noFill/>
                  </a:tcPr>
                </a:tc>
                <a:tc>
                  <a:txBody>
                    <a:bodyPr/>
                    <a:lstStyle/>
                    <a:p>
                      <a:pPr>
                        <a:buNone/>
                      </a:pPr>
                      <a:r>
                        <a:rPr lang="de-DE" sz="1200" dirty="0" err="1"/>
                        <a:t>Dependency</a:t>
                      </a:r>
                      <a:r>
                        <a:rPr lang="de-DE" sz="1200" dirty="0"/>
                        <a:t> Level</a:t>
                      </a:r>
                    </a:p>
                  </a:txBody>
                  <a:tcPr marL="9877" marR="9877" marT="4938" marB="4938" anchor="ctr">
                    <a:lnL>
                      <a:noFill/>
                    </a:lnL>
                    <a:lnR>
                      <a:noFill/>
                    </a:lnR>
                    <a:lnT>
                      <a:noFill/>
                    </a:lnT>
                    <a:lnB>
                      <a:noFill/>
                    </a:lnB>
                    <a:noFill/>
                  </a:tcPr>
                </a:tc>
                <a:tc>
                  <a:txBody>
                    <a:bodyPr/>
                    <a:lstStyle/>
                    <a:p>
                      <a:pPr>
                        <a:buNone/>
                      </a:pPr>
                      <a:r>
                        <a:rPr lang="de-DE" sz="1200" dirty="0"/>
                        <a:t>ESG Control Options</a:t>
                      </a:r>
                    </a:p>
                  </a:txBody>
                  <a:tcPr marL="9877" marR="9877" marT="4938" marB="4938" anchor="ctr">
                    <a:lnL>
                      <a:noFill/>
                    </a:lnL>
                    <a:lnR>
                      <a:noFill/>
                    </a:lnR>
                    <a:lnT>
                      <a:noFill/>
                    </a:lnT>
                    <a:lnB>
                      <a:noFill/>
                    </a:lnB>
                    <a:noFill/>
                  </a:tcPr>
                </a:tc>
                <a:extLst>
                  <a:ext uri="{0D108BD9-81ED-4DB2-BD59-A6C34878D82A}">
                    <a16:rowId xmlns:a16="http://schemas.microsoft.com/office/drawing/2014/main" val="1657219831"/>
                  </a:ext>
                </a:extLst>
              </a:tr>
              <a:tr h="422957">
                <a:tc>
                  <a:txBody>
                    <a:bodyPr/>
                    <a:lstStyle/>
                    <a:p>
                      <a:pPr>
                        <a:buNone/>
                      </a:pPr>
                      <a:r>
                        <a:rPr lang="de-DE" sz="1200"/>
                        <a:t>German Steel Supplier</a:t>
                      </a:r>
                    </a:p>
                  </a:txBody>
                  <a:tcPr marL="9877" marR="9877" marT="4938" marB="4938" anchor="ctr">
                    <a:lnL>
                      <a:noFill/>
                    </a:lnL>
                    <a:lnR>
                      <a:noFill/>
                    </a:lnR>
                    <a:lnT>
                      <a:noFill/>
                    </a:lnT>
                    <a:lnB>
                      <a:noFill/>
                    </a:lnB>
                    <a:noFill/>
                  </a:tcPr>
                </a:tc>
                <a:tc>
                  <a:txBody>
                    <a:bodyPr/>
                    <a:lstStyle/>
                    <a:p>
                      <a:pPr>
                        <a:buNone/>
                      </a:pPr>
                      <a:r>
                        <a:rPr lang="de-DE" sz="1200"/>
                        <a:t>Germany</a:t>
                      </a:r>
                    </a:p>
                  </a:txBody>
                  <a:tcPr marL="9877" marR="9877" marT="4938" marB="4938" anchor="ctr">
                    <a:lnL>
                      <a:noFill/>
                    </a:lnL>
                    <a:lnR>
                      <a:noFill/>
                    </a:lnR>
                    <a:lnT>
                      <a:noFill/>
                    </a:lnT>
                    <a:lnB>
                      <a:noFill/>
                    </a:lnB>
                    <a:noFill/>
                  </a:tcPr>
                </a:tc>
                <a:tc>
                  <a:txBody>
                    <a:bodyPr/>
                    <a:lstStyle/>
                    <a:p>
                      <a:pPr>
                        <a:buNone/>
                      </a:pPr>
                      <a:r>
                        <a:rPr lang="de-DE" sz="1200"/>
                        <a:t>Tier 1</a:t>
                      </a:r>
                    </a:p>
                  </a:txBody>
                  <a:tcPr marL="9877" marR="9877" marT="4938" marB="4938" anchor="ctr">
                    <a:lnL>
                      <a:noFill/>
                    </a:lnL>
                    <a:lnR>
                      <a:noFill/>
                    </a:lnR>
                    <a:lnT>
                      <a:noFill/>
                    </a:lnT>
                    <a:lnB>
                      <a:noFill/>
                    </a:lnB>
                    <a:noFill/>
                  </a:tcPr>
                </a:tc>
                <a:tc>
                  <a:txBody>
                    <a:bodyPr/>
                    <a:lstStyle/>
                    <a:p>
                      <a:pPr>
                        <a:buNone/>
                      </a:pPr>
                      <a:r>
                        <a:rPr lang="de-DE" sz="1200"/>
                        <a:t>Structural steel components</a:t>
                      </a:r>
                    </a:p>
                  </a:txBody>
                  <a:tcPr marL="9877" marR="9877" marT="4938" marB="4938" anchor="ctr">
                    <a:lnL>
                      <a:noFill/>
                    </a:lnL>
                    <a:lnR>
                      <a:noFill/>
                    </a:lnR>
                    <a:lnT>
                      <a:noFill/>
                    </a:lnT>
                    <a:lnB>
                      <a:noFill/>
                    </a:lnB>
                    <a:noFill/>
                  </a:tcPr>
                </a:tc>
                <a:tc>
                  <a:txBody>
                    <a:bodyPr/>
                    <a:lstStyle/>
                    <a:p>
                      <a:pPr>
                        <a:buNone/>
                      </a:pPr>
                      <a:r>
                        <a:rPr lang="de-DE" sz="1200"/>
                        <a:t>High</a:t>
                      </a:r>
                    </a:p>
                  </a:txBody>
                  <a:tcPr marL="9877" marR="9877" marT="4938" marB="4938" anchor="ctr">
                    <a:lnL>
                      <a:noFill/>
                    </a:lnL>
                    <a:lnR>
                      <a:noFill/>
                    </a:lnR>
                    <a:lnT>
                      <a:noFill/>
                    </a:lnT>
                    <a:lnB>
                      <a:noFill/>
                    </a:lnB>
                    <a:noFill/>
                  </a:tcPr>
                </a:tc>
                <a:tc>
                  <a:txBody>
                    <a:bodyPr/>
                    <a:lstStyle/>
                    <a:p>
                      <a:pPr>
                        <a:buNone/>
                      </a:pPr>
                      <a:r>
                        <a:rPr lang="de-DE" sz="1200"/>
                        <a:t>Medium</a:t>
                      </a:r>
                    </a:p>
                  </a:txBody>
                  <a:tcPr marL="9877" marR="9877" marT="4938" marB="4938" anchor="ctr">
                    <a:lnL>
                      <a:noFill/>
                    </a:lnL>
                    <a:lnR>
                      <a:noFill/>
                    </a:lnR>
                    <a:lnT>
                      <a:noFill/>
                    </a:lnT>
                    <a:lnB>
                      <a:noFill/>
                    </a:lnB>
                    <a:noFill/>
                  </a:tcPr>
                </a:tc>
                <a:tc>
                  <a:txBody>
                    <a:bodyPr/>
                    <a:lstStyle/>
                    <a:p>
                      <a:pPr>
                        <a:buNone/>
                      </a:pPr>
                      <a:r>
                        <a:rPr lang="en-US" sz="1200" dirty="0"/>
                        <a:t>Contract clauses, ESG reporting, audits</a:t>
                      </a:r>
                    </a:p>
                  </a:txBody>
                  <a:tcPr marL="9877" marR="9877" marT="4938" marB="4938" anchor="ctr">
                    <a:lnL>
                      <a:noFill/>
                    </a:lnL>
                    <a:lnR>
                      <a:noFill/>
                    </a:lnR>
                    <a:lnT>
                      <a:noFill/>
                    </a:lnT>
                    <a:lnB>
                      <a:noFill/>
                    </a:lnB>
                    <a:noFill/>
                  </a:tcPr>
                </a:tc>
                <a:extLst>
                  <a:ext uri="{0D108BD9-81ED-4DB2-BD59-A6C34878D82A}">
                    <a16:rowId xmlns:a16="http://schemas.microsoft.com/office/drawing/2014/main" val="367776314"/>
                  </a:ext>
                </a:extLst>
              </a:tr>
              <a:tr h="355558">
                <a:tc>
                  <a:txBody>
                    <a:bodyPr/>
                    <a:lstStyle/>
                    <a:p>
                      <a:pPr>
                        <a:buNone/>
                      </a:pPr>
                      <a:r>
                        <a:rPr lang="de-DE" sz="1200"/>
                        <a:t>German Metal Supplier</a:t>
                      </a:r>
                    </a:p>
                  </a:txBody>
                  <a:tcPr marL="9877" marR="9877" marT="4938" marB="4938" anchor="ctr">
                    <a:lnL>
                      <a:noFill/>
                    </a:lnL>
                    <a:lnR>
                      <a:noFill/>
                    </a:lnR>
                    <a:lnT>
                      <a:noFill/>
                    </a:lnT>
                    <a:lnB>
                      <a:noFill/>
                    </a:lnB>
                    <a:noFill/>
                  </a:tcPr>
                </a:tc>
                <a:tc>
                  <a:txBody>
                    <a:bodyPr/>
                    <a:lstStyle/>
                    <a:p>
                      <a:pPr>
                        <a:buNone/>
                      </a:pPr>
                      <a:r>
                        <a:rPr lang="de-DE" sz="1200"/>
                        <a:t>Germany</a:t>
                      </a:r>
                    </a:p>
                  </a:txBody>
                  <a:tcPr marL="9877" marR="9877" marT="4938" marB="4938" anchor="ctr">
                    <a:lnL>
                      <a:noFill/>
                    </a:lnL>
                    <a:lnR>
                      <a:noFill/>
                    </a:lnR>
                    <a:lnT>
                      <a:noFill/>
                    </a:lnT>
                    <a:lnB>
                      <a:noFill/>
                    </a:lnB>
                    <a:noFill/>
                  </a:tcPr>
                </a:tc>
                <a:tc>
                  <a:txBody>
                    <a:bodyPr/>
                    <a:lstStyle/>
                    <a:p>
                      <a:pPr>
                        <a:buNone/>
                      </a:pPr>
                      <a:r>
                        <a:rPr lang="de-DE" sz="1200"/>
                        <a:t>Tier 1</a:t>
                      </a:r>
                    </a:p>
                  </a:txBody>
                  <a:tcPr marL="9877" marR="9877" marT="4938" marB="4938" anchor="ctr">
                    <a:lnL>
                      <a:noFill/>
                    </a:lnL>
                    <a:lnR>
                      <a:noFill/>
                    </a:lnR>
                    <a:lnT>
                      <a:noFill/>
                    </a:lnT>
                    <a:lnB>
                      <a:noFill/>
                    </a:lnB>
                    <a:noFill/>
                  </a:tcPr>
                </a:tc>
                <a:tc>
                  <a:txBody>
                    <a:bodyPr/>
                    <a:lstStyle/>
                    <a:p>
                      <a:pPr>
                        <a:buNone/>
                      </a:pPr>
                      <a:r>
                        <a:rPr lang="de-DE" sz="1200"/>
                        <a:t>Metal parts and assemblies</a:t>
                      </a:r>
                    </a:p>
                  </a:txBody>
                  <a:tcPr marL="9877" marR="9877" marT="4938" marB="4938" anchor="ctr">
                    <a:lnL>
                      <a:noFill/>
                    </a:lnL>
                    <a:lnR>
                      <a:noFill/>
                    </a:lnR>
                    <a:lnT>
                      <a:noFill/>
                    </a:lnT>
                    <a:lnB>
                      <a:noFill/>
                    </a:lnB>
                    <a:noFill/>
                  </a:tcPr>
                </a:tc>
                <a:tc>
                  <a:txBody>
                    <a:bodyPr/>
                    <a:lstStyle/>
                    <a:p>
                      <a:pPr>
                        <a:buNone/>
                      </a:pPr>
                      <a:r>
                        <a:rPr lang="de-DE" sz="1200"/>
                        <a:t>High</a:t>
                      </a:r>
                    </a:p>
                  </a:txBody>
                  <a:tcPr marL="9877" marR="9877" marT="4938" marB="4938" anchor="ctr">
                    <a:lnL>
                      <a:noFill/>
                    </a:lnL>
                    <a:lnR>
                      <a:noFill/>
                    </a:lnR>
                    <a:lnT>
                      <a:noFill/>
                    </a:lnT>
                    <a:lnB>
                      <a:noFill/>
                    </a:lnB>
                    <a:noFill/>
                  </a:tcPr>
                </a:tc>
                <a:tc>
                  <a:txBody>
                    <a:bodyPr/>
                    <a:lstStyle/>
                    <a:p>
                      <a:pPr>
                        <a:buNone/>
                      </a:pPr>
                      <a:r>
                        <a:rPr lang="de-DE" sz="1200"/>
                        <a:t>Medium</a:t>
                      </a:r>
                    </a:p>
                  </a:txBody>
                  <a:tcPr marL="9877" marR="9877" marT="4938" marB="4938" anchor="ctr">
                    <a:lnL>
                      <a:noFill/>
                    </a:lnL>
                    <a:lnR>
                      <a:noFill/>
                    </a:lnR>
                    <a:lnT>
                      <a:noFill/>
                    </a:lnT>
                    <a:lnB>
                      <a:noFill/>
                    </a:lnB>
                    <a:noFill/>
                  </a:tcPr>
                </a:tc>
                <a:tc>
                  <a:txBody>
                    <a:bodyPr/>
                    <a:lstStyle/>
                    <a:p>
                      <a:pPr>
                        <a:buNone/>
                      </a:pPr>
                      <a:r>
                        <a:rPr lang="en-US" sz="1200"/>
                        <a:t>Supplier code of conduct, audits</a:t>
                      </a:r>
                    </a:p>
                  </a:txBody>
                  <a:tcPr marL="9877" marR="9877" marT="4938" marB="4938" anchor="ctr">
                    <a:lnL>
                      <a:noFill/>
                    </a:lnL>
                    <a:lnR>
                      <a:noFill/>
                    </a:lnR>
                    <a:lnT>
                      <a:noFill/>
                    </a:lnT>
                    <a:lnB>
                      <a:noFill/>
                    </a:lnB>
                    <a:noFill/>
                  </a:tcPr>
                </a:tc>
                <a:extLst>
                  <a:ext uri="{0D108BD9-81ED-4DB2-BD59-A6C34878D82A}">
                    <a16:rowId xmlns:a16="http://schemas.microsoft.com/office/drawing/2014/main" val="3063691805"/>
                  </a:ext>
                </a:extLst>
              </a:tr>
              <a:tr h="538455">
                <a:tc>
                  <a:txBody>
                    <a:bodyPr/>
                    <a:lstStyle/>
                    <a:p>
                      <a:pPr>
                        <a:buNone/>
                      </a:pPr>
                      <a:r>
                        <a:rPr lang="de-DE" sz="1200"/>
                        <a:t>French Electronics Supplier</a:t>
                      </a:r>
                    </a:p>
                  </a:txBody>
                  <a:tcPr marL="9877" marR="9877" marT="4938" marB="4938" anchor="ctr">
                    <a:lnL>
                      <a:noFill/>
                    </a:lnL>
                    <a:lnR>
                      <a:noFill/>
                    </a:lnR>
                    <a:lnT>
                      <a:noFill/>
                    </a:lnT>
                    <a:lnB>
                      <a:noFill/>
                    </a:lnB>
                    <a:noFill/>
                  </a:tcPr>
                </a:tc>
                <a:tc>
                  <a:txBody>
                    <a:bodyPr/>
                    <a:lstStyle/>
                    <a:p>
                      <a:pPr>
                        <a:buNone/>
                      </a:pPr>
                      <a:r>
                        <a:rPr lang="de-DE" sz="1200"/>
                        <a:t>France</a:t>
                      </a:r>
                    </a:p>
                  </a:txBody>
                  <a:tcPr marL="9877" marR="9877" marT="4938" marB="4938" anchor="ctr">
                    <a:lnL>
                      <a:noFill/>
                    </a:lnL>
                    <a:lnR>
                      <a:noFill/>
                    </a:lnR>
                    <a:lnT>
                      <a:noFill/>
                    </a:lnT>
                    <a:lnB>
                      <a:noFill/>
                    </a:lnB>
                    <a:noFill/>
                  </a:tcPr>
                </a:tc>
                <a:tc>
                  <a:txBody>
                    <a:bodyPr/>
                    <a:lstStyle/>
                    <a:p>
                      <a:pPr>
                        <a:buNone/>
                      </a:pPr>
                      <a:r>
                        <a:rPr lang="de-DE" sz="1200"/>
                        <a:t>Tier 1</a:t>
                      </a:r>
                    </a:p>
                  </a:txBody>
                  <a:tcPr marL="9877" marR="9877" marT="4938" marB="4938" anchor="ctr">
                    <a:lnL>
                      <a:noFill/>
                    </a:lnL>
                    <a:lnR>
                      <a:noFill/>
                    </a:lnR>
                    <a:lnT>
                      <a:noFill/>
                    </a:lnT>
                    <a:lnB>
                      <a:noFill/>
                    </a:lnB>
                    <a:noFill/>
                  </a:tcPr>
                </a:tc>
                <a:tc>
                  <a:txBody>
                    <a:bodyPr/>
                    <a:lstStyle/>
                    <a:p>
                      <a:pPr>
                        <a:buNone/>
                      </a:pPr>
                      <a:r>
                        <a:rPr lang="en-US" sz="1200"/>
                        <a:t>Control units and electronic systems</a:t>
                      </a:r>
                    </a:p>
                  </a:txBody>
                  <a:tcPr marL="9877" marR="9877" marT="4938" marB="4938" anchor="ctr">
                    <a:lnL>
                      <a:noFill/>
                    </a:lnL>
                    <a:lnR>
                      <a:noFill/>
                    </a:lnR>
                    <a:lnT>
                      <a:noFill/>
                    </a:lnT>
                    <a:lnB>
                      <a:noFill/>
                    </a:lnB>
                    <a:noFill/>
                  </a:tcPr>
                </a:tc>
                <a:tc>
                  <a:txBody>
                    <a:bodyPr/>
                    <a:lstStyle/>
                    <a:p>
                      <a:pPr>
                        <a:buNone/>
                      </a:pPr>
                      <a:r>
                        <a:rPr lang="de-DE" sz="1200"/>
                        <a:t>High</a:t>
                      </a:r>
                    </a:p>
                  </a:txBody>
                  <a:tcPr marL="9877" marR="9877" marT="4938" marB="4938" anchor="ctr">
                    <a:lnL>
                      <a:noFill/>
                    </a:lnL>
                    <a:lnR>
                      <a:noFill/>
                    </a:lnR>
                    <a:lnT>
                      <a:noFill/>
                    </a:lnT>
                    <a:lnB>
                      <a:noFill/>
                    </a:lnB>
                    <a:noFill/>
                  </a:tcPr>
                </a:tc>
                <a:tc>
                  <a:txBody>
                    <a:bodyPr/>
                    <a:lstStyle/>
                    <a:p>
                      <a:pPr>
                        <a:buNone/>
                      </a:pPr>
                      <a:r>
                        <a:rPr lang="de-DE" sz="1200"/>
                        <a:t>High</a:t>
                      </a:r>
                    </a:p>
                  </a:txBody>
                  <a:tcPr marL="9877" marR="9877" marT="4938" marB="4938" anchor="ctr">
                    <a:lnL>
                      <a:noFill/>
                    </a:lnL>
                    <a:lnR>
                      <a:noFill/>
                    </a:lnR>
                    <a:lnT>
                      <a:noFill/>
                    </a:lnT>
                    <a:lnB>
                      <a:noFill/>
                    </a:lnB>
                    <a:noFill/>
                  </a:tcPr>
                </a:tc>
                <a:tc>
                  <a:txBody>
                    <a:bodyPr/>
                    <a:lstStyle/>
                    <a:p>
                      <a:pPr>
                        <a:buNone/>
                      </a:pPr>
                      <a:r>
                        <a:rPr lang="de-DE" sz="1200" dirty="0"/>
                        <a:t>Long-term </a:t>
                      </a:r>
                      <a:r>
                        <a:rPr lang="de-DE" sz="1200" dirty="0" err="1"/>
                        <a:t>contract</a:t>
                      </a:r>
                      <a:r>
                        <a:rPr lang="de-DE" sz="1200" dirty="0"/>
                        <a:t>, ESG </a:t>
                      </a:r>
                      <a:r>
                        <a:rPr lang="de-DE" sz="1200" dirty="0" err="1"/>
                        <a:t>clauses</a:t>
                      </a:r>
                      <a:r>
                        <a:rPr lang="de-DE" sz="1200" dirty="0"/>
                        <a:t>, supplier </a:t>
                      </a:r>
                      <a:r>
                        <a:rPr lang="de-DE" sz="1200" dirty="0" err="1"/>
                        <a:t>engagement</a:t>
                      </a:r>
                      <a:endParaRPr lang="de-DE" sz="1200" dirty="0"/>
                    </a:p>
                  </a:txBody>
                  <a:tcPr marL="9877" marR="9877" marT="4938" marB="4938" anchor="ctr">
                    <a:lnL>
                      <a:noFill/>
                    </a:lnL>
                    <a:lnR>
                      <a:noFill/>
                    </a:lnR>
                    <a:lnT>
                      <a:noFill/>
                    </a:lnT>
                    <a:lnB>
                      <a:noFill/>
                    </a:lnB>
                    <a:noFill/>
                  </a:tcPr>
                </a:tc>
                <a:extLst>
                  <a:ext uri="{0D108BD9-81ED-4DB2-BD59-A6C34878D82A}">
                    <a16:rowId xmlns:a16="http://schemas.microsoft.com/office/drawing/2014/main" val="3298166041"/>
                  </a:ext>
                </a:extLst>
              </a:tr>
              <a:tr h="480706">
                <a:tc>
                  <a:txBody>
                    <a:bodyPr/>
                    <a:lstStyle/>
                    <a:p>
                      <a:pPr>
                        <a:buNone/>
                      </a:pPr>
                      <a:r>
                        <a:rPr lang="de-DE" sz="1200"/>
                        <a:t>Asian Electronics Trading Companies</a:t>
                      </a:r>
                    </a:p>
                  </a:txBody>
                  <a:tcPr marL="9877" marR="9877" marT="4938" marB="4938" anchor="ctr">
                    <a:lnL>
                      <a:noFill/>
                    </a:lnL>
                    <a:lnR>
                      <a:noFill/>
                    </a:lnR>
                    <a:lnT>
                      <a:noFill/>
                    </a:lnT>
                    <a:lnB>
                      <a:noFill/>
                    </a:lnB>
                    <a:noFill/>
                  </a:tcPr>
                </a:tc>
                <a:tc>
                  <a:txBody>
                    <a:bodyPr/>
                    <a:lstStyle/>
                    <a:p>
                      <a:pPr>
                        <a:buNone/>
                      </a:pPr>
                      <a:r>
                        <a:rPr lang="de-DE" sz="1200"/>
                        <a:t>Various Asia</a:t>
                      </a:r>
                    </a:p>
                  </a:txBody>
                  <a:tcPr marL="9877" marR="9877" marT="4938" marB="4938" anchor="ctr">
                    <a:lnL>
                      <a:noFill/>
                    </a:lnL>
                    <a:lnR>
                      <a:noFill/>
                    </a:lnR>
                    <a:lnT>
                      <a:noFill/>
                    </a:lnT>
                    <a:lnB>
                      <a:noFill/>
                    </a:lnB>
                    <a:noFill/>
                  </a:tcPr>
                </a:tc>
                <a:tc>
                  <a:txBody>
                    <a:bodyPr/>
                    <a:lstStyle/>
                    <a:p>
                      <a:pPr>
                        <a:buNone/>
                      </a:pPr>
                      <a:r>
                        <a:rPr lang="de-DE" sz="1200"/>
                        <a:t>Tier 2/3</a:t>
                      </a:r>
                    </a:p>
                  </a:txBody>
                  <a:tcPr marL="9877" marR="9877" marT="4938" marB="4938" anchor="ctr">
                    <a:lnL>
                      <a:noFill/>
                    </a:lnL>
                    <a:lnR>
                      <a:noFill/>
                    </a:lnR>
                    <a:lnT>
                      <a:noFill/>
                    </a:lnT>
                    <a:lnB>
                      <a:noFill/>
                    </a:lnB>
                    <a:noFill/>
                  </a:tcPr>
                </a:tc>
                <a:tc>
                  <a:txBody>
                    <a:bodyPr/>
                    <a:lstStyle/>
                    <a:p>
                      <a:pPr>
                        <a:buNone/>
                      </a:pPr>
                      <a:r>
                        <a:rPr lang="de-DE" sz="1200"/>
                        <a:t>Electronic components</a:t>
                      </a:r>
                    </a:p>
                  </a:txBody>
                  <a:tcPr marL="9877" marR="9877" marT="4938" marB="4938" anchor="ctr">
                    <a:lnL>
                      <a:noFill/>
                    </a:lnL>
                    <a:lnR>
                      <a:noFill/>
                    </a:lnR>
                    <a:lnT>
                      <a:noFill/>
                    </a:lnT>
                    <a:lnB>
                      <a:noFill/>
                    </a:lnB>
                    <a:noFill/>
                  </a:tcPr>
                </a:tc>
                <a:tc>
                  <a:txBody>
                    <a:bodyPr/>
                    <a:lstStyle/>
                    <a:p>
                      <a:pPr>
                        <a:buNone/>
                      </a:pPr>
                      <a:r>
                        <a:rPr lang="de-DE" sz="1200"/>
                        <a:t>Medium</a:t>
                      </a:r>
                    </a:p>
                  </a:txBody>
                  <a:tcPr marL="9877" marR="9877" marT="4938" marB="4938" anchor="ctr">
                    <a:lnL>
                      <a:noFill/>
                    </a:lnL>
                    <a:lnR>
                      <a:noFill/>
                    </a:lnR>
                    <a:lnT>
                      <a:noFill/>
                    </a:lnT>
                    <a:lnB>
                      <a:noFill/>
                    </a:lnB>
                    <a:noFill/>
                  </a:tcPr>
                </a:tc>
                <a:tc>
                  <a:txBody>
                    <a:bodyPr/>
                    <a:lstStyle/>
                    <a:p>
                      <a:pPr>
                        <a:buNone/>
                      </a:pPr>
                      <a:r>
                        <a:rPr lang="de-DE" sz="1200"/>
                        <a:t>Low</a:t>
                      </a:r>
                    </a:p>
                  </a:txBody>
                  <a:tcPr marL="9877" marR="9877" marT="4938" marB="4938" anchor="ctr">
                    <a:lnL>
                      <a:noFill/>
                    </a:lnL>
                    <a:lnR>
                      <a:noFill/>
                    </a:lnR>
                    <a:lnT>
                      <a:noFill/>
                    </a:lnT>
                    <a:lnB>
                      <a:noFill/>
                    </a:lnB>
                    <a:noFill/>
                  </a:tcPr>
                </a:tc>
                <a:tc>
                  <a:txBody>
                    <a:bodyPr/>
                    <a:lstStyle/>
                    <a:p>
                      <a:pPr>
                        <a:buNone/>
                      </a:pPr>
                      <a:r>
                        <a:rPr lang="de-DE" sz="1200"/>
                        <a:t>Supplier screening, procurement guidelines</a:t>
                      </a:r>
                    </a:p>
                  </a:txBody>
                  <a:tcPr marL="9877" marR="9877" marT="4938" marB="4938" anchor="ctr">
                    <a:lnL>
                      <a:noFill/>
                    </a:lnL>
                    <a:lnR>
                      <a:noFill/>
                    </a:lnR>
                    <a:lnT>
                      <a:noFill/>
                    </a:lnT>
                    <a:lnB>
                      <a:noFill/>
                    </a:lnB>
                    <a:noFill/>
                  </a:tcPr>
                </a:tc>
                <a:extLst>
                  <a:ext uri="{0D108BD9-81ED-4DB2-BD59-A6C34878D82A}">
                    <a16:rowId xmlns:a16="http://schemas.microsoft.com/office/drawing/2014/main" val="1408173014"/>
                  </a:ext>
                </a:extLst>
              </a:tr>
              <a:tr h="365207">
                <a:tc>
                  <a:txBody>
                    <a:bodyPr/>
                    <a:lstStyle/>
                    <a:p>
                      <a:pPr>
                        <a:buNone/>
                      </a:pPr>
                      <a:r>
                        <a:rPr lang="de-DE" sz="1200"/>
                        <a:t>Assembly Unit Bosnia</a:t>
                      </a:r>
                    </a:p>
                  </a:txBody>
                  <a:tcPr marL="9877" marR="9877" marT="4938" marB="4938" anchor="ctr">
                    <a:lnL>
                      <a:noFill/>
                    </a:lnL>
                    <a:lnR>
                      <a:noFill/>
                    </a:lnR>
                    <a:lnT>
                      <a:noFill/>
                    </a:lnT>
                    <a:lnB>
                      <a:noFill/>
                    </a:lnB>
                    <a:noFill/>
                  </a:tcPr>
                </a:tc>
                <a:tc>
                  <a:txBody>
                    <a:bodyPr/>
                    <a:lstStyle/>
                    <a:p>
                      <a:pPr>
                        <a:buNone/>
                      </a:pPr>
                      <a:r>
                        <a:rPr lang="de-DE" sz="1200"/>
                        <a:t>Bosnia</a:t>
                      </a:r>
                    </a:p>
                  </a:txBody>
                  <a:tcPr marL="9877" marR="9877" marT="4938" marB="4938" anchor="ctr">
                    <a:lnL>
                      <a:noFill/>
                    </a:lnL>
                    <a:lnR>
                      <a:noFill/>
                    </a:lnR>
                    <a:lnT>
                      <a:noFill/>
                    </a:lnT>
                    <a:lnB>
                      <a:noFill/>
                    </a:lnB>
                    <a:noFill/>
                  </a:tcPr>
                </a:tc>
                <a:tc>
                  <a:txBody>
                    <a:bodyPr/>
                    <a:lstStyle/>
                    <a:p>
                      <a:pPr>
                        <a:buNone/>
                      </a:pPr>
                      <a:r>
                        <a:rPr lang="de-DE" sz="1200"/>
                        <a:t>Internal unit</a:t>
                      </a:r>
                    </a:p>
                  </a:txBody>
                  <a:tcPr marL="9877" marR="9877" marT="4938" marB="4938" anchor="ctr">
                    <a:lnL>
                      <a:noFill/>
                    </a:lnL>
                    <a:lnR>
                      <a:noFill/>
                    </a:lnR>
                    <a:lnT>
                      <a:noFill/>
                    </a:lnT>
                    <a:lnB>
                      <a:noFill/>
                    </a:lnB>
                    <a:noFill/>
                  </a:tcPr>
                </a:tc>
                <a:tc>
                  <a:txBody>
                    <a:bodyPr/>
                    <a:lstStyle/>
                    <a:p>
                      <a:pPr>
                        <a:buNone/>
                      </a:pPr>
                      <a:r>
                        <a:rPr lang="de-DE" sz="1200"/>
                        <a:t>Assembly operations</a:t>
                      </a:r>
                    </a:p>
                  </a:txBody>
                  <a:tcPr marL="9877" marR="9877" marT="4938" marB="4938" anchor="ctr">
                    <a:lnL>
                      <a:noFill/>
                    </a:lnL>
                    <a:lnR>
                      <a:noFill/>
                    </a:lnR>
                    <a:lnT>
                      <a:noFill/>
                    </a:lnT>
                    <a:lnB>
                      <a:noFill/>
                    </a:lnB>
                    <a:noFill/>
                  </a:tcPr>
                </a:tc>
                <a:tc>
                  <a:txBody>
                    <a:bodyPr/>
                    <a:lstStyle/>
                    <a:p>
                      <a:pPr>
                        <a:buNone/>
                      </a:pPr>
                      <a:r>
                        <a:rPr lang="de-DE" sz="1200"/>
                        <a:t>Medium</a:t>
                      </a:r>
                    </a:p>
                  </a:txBody>
                  <a:tcPr marL="9877" marR="9877" marT="4938" marB="4938" anchor="ctr">
                    <a:lnL>
                      <a:noFill/>
                    </a:lnL>
                    <a:lnR>
                      <a:noFill/>
                    </a:lnR>
                    <a:lnT>
                      <a:noFill/>
                    </a:lnT>
                    <a:lnB>
                      <a:noFill/>
                    </a:lnB>
                    <a:noFill/>
                  </a:tcPr>
                </a:tc>
                <a:tc>
                  <a:txBody>
                    <a:bodyPr/>
                    <a:lstStyle/>
                    <a:p>
                      <a:pPr>
                        <a:buNone/>
                      </a:pPr>
                      <a:r>
                        <a:rPr lang="de-DE" sz="1200"/>
                        <a:t>Medium</a:t>
                      </a:r>
                    </a:p>
                  </a:txBody>
                  <a:tcPr marL="9877" marR="9877" marT="4938" marB="4938" anchor="ctr">
                    <a:lnL>
                      <a:noFill/>
                    </a:lnL>
                    <a:lnR>
                      <a:noFill/>
                    </a:lnR>
                    <a:lnT>
                      <a:noFill/>
                    </a:lnT>
                    <a:lnB>
                      <a:noFill/>
                    </a:lnB>
                    <a:noFill/>
                  </a:tcPr>
                </a:tc>
                <a:tc>
                  <a:txBody>
                    <a:bodyPr/>
                    <a:lstStyle/>
                    <a:p>
                      <a:pPr>
                        <a:buNone/>
                      </a:pPr>
                      <a:r>
                        <a:rPr lang="en-US" sz="1200" dirty="0"/>
                        <a:t>Internal ESG standards, safety training</a:t>
                      </a:r>
                    </a:p>
                  </a:txBody>
                  <a:tcPr marL="9877" marR="9877" marT="4938" marB="4938" anchor="ctr">
                    <a:lnL>
                      <a:noFill/>
                    </a:lnL>
                    <a:lnR>
                      <a:noFill/>
                    </a:lnR>
                    <a:lnT>
                      <a:noFill/>
                    </a:lnT>
                    <a:lnB>
                      <a:noFill/>
                    </a:lnB>
                    <a:noFill/>
                  </a:tcPr>
                </a:tc>
                <a:extLst>
                  <a:ext uri="{0D108BD9-81ED-4DB2-BD59-A6C34878D82A}">
                    <a16:rowId xmlns:a16="http://schemas.microsoft.com/office/drawing/2014/main" val="3605964897"/>
                  </a:ext>
                </a:extLst>
              </a:tr>
              <a:tr h="365207">
                <a:tc>
                  <a:txBody>
                    <a:bodyPr/>
                    <a:lstStyle/>
                    <a:p>
                      <a:pPr>
                        <a:buNone/>
                      </a:pPr>
                      <a:r>
                        <a:rPr lang="de-DE" sz="1200"/>
                        <a:t>Assembly Unit India</a:t>
                      </a:r>
                    </a:p>
                  </a:txBody>
                  <a:tcPr marL="9877" marR="9877" marT="4938" marB="4938" anchor="ctr">
                    <a:lnL>
                      <a:noFill/>
                    </a:lnL>
                    <a:lnR>
                      <a:noFill/>
                    </a:lnR>
                    <a:lnT>
                      <a:noFill/>
                    </a:lnT>
                    <a:lnB>
                      <a:noFill/>
                    </a:lnB>
                    <a:noFill/>
                  </a:tcPr>
                </a:tc>
                <a:tc>
                  <a:txBody>
                    <a:bodyPr/>
                    <a:lstStyle/>
                    <a:p>
                      <a:pPr>
                        <a:buNone/>
                      </a:pPr>
                      <a:r>
                        <a:rPr lang="de-DE" sz="1200"/>
                        <a:t>India</a:t>
                      </a:r>
                    </a:p>
                  </a:txBody>
                  <a:tcPr marL="9877" marR="9877" marT="4938" marB="4938" anchor="ctr">
                    <a:lnL>
                      <a:noFill/>
                    </a:lnL>
                    <a:lnR>
                      <a:noFill/>
                    </a:lnR>
                    <a:lnT>
                      <a:noFill/>
                    </a:lnT>
                    <a:lnB>
                      <a:noFill/>
                    </a:lnB>
                    <a:noFill/>
                  </a:tcPr>
                </a:tc>
                <a:tc>
                  <a:txBody>
                    <a:bodyPr/>
                    <a:lstStyle/>
                    <a:p>
                      <a:pPr>
                        <a:buNone/>
                      </a:pPr>
                      <a:r>
                        <a:rPr lang="de-DE" sz="1200"/>
                        <a:t>Internal unit</a:t>
                      </a:r>
                    </a:p>
                  </a:txBody>
                  <a:tcPr marL="9877" marR="9877" marT="4938" marB="4938" anchor="ctr">
                    <a:lnL>
                      <a:noFill/>
                    </a:lnL>
                    <a:lnR>
                      <a:noFill/>
                    </a:lnR>
                    <a:lnT>
                      <a:noFill/>
                    </a:lnT>
                    <a:lnB>
                      <a:noFill/>
                    </a:lnB>
                    <a:noFill/>
                  </a:tcPr>
                </a:tc>
                <a:tc>
                  <a:txBody>
                    <a:bodyPr/>
                    <a:lstStyle/>
                    <a:p>
                      <a:pPr>
                        <a:buNone/>
                      </a:pPr>
                      <a:r>
                        <a:rPr lang="de-DE" sz="1200"/>
                        <a:t>Assembly operations</a:t>
                      </a:r>
                    </a:p>
                  </a:txBody>
                  <a:tcPr marL="9877" marR="9877" marT="4938" marB="4938" anchor="ctr">
                    <a:lnL>
                      <a:noFill/>
                    </a:lnL>
                    <a:lnR>
                      <a:noFill/>
                    </a:lnR>
                    <a:lnT>
                      <a:noFill/>
                    </a:lnT>
                    <a:lnB>
                      <a:noFill/>
                    </a:lnB>
                    <a:noFill/>
                  </a:tcPr>
                </a:tc>
                <a:tc>
                  <a:txBody>
                    <a:bodyPr/>
                    <a:lstStyle/>
                    <a:p>
                      <a:pPr>
                        <a:buNone/>
                      </a:pPr>
                      <a:r>
                        <a:rPr lang="de-DE" sz="1200"/>
                        <a:t>Medium</a:t>
                      </a:r>
                    </a:p>
                  </a:txBody>
                  <a:tcPr marL="9877" marR="9877" marT="4938" marB="4938" anchor="ctr">
                    <a:lnL>
                      <a:noFill/>
                    </a:lnL>
                    <a:lnR>
                      <a:noFill/>
                    </a:lnR>
                    <a:lnT>
                      <a:noFill/>
                    </a:lnT>
                    <a:lnB>
                      <a:noFill/>
                    </a:lnB>
                    <a:noFill/>
                  </a:tcPr>
                </a:tc>
                <a:tc>
                  <a:txBody>
                    <a:bodyPr/>
                    <a:lstStyle/>
                    <a:p>
                      <a:pPr>
                        <a:buNone/>
                      </a:pPr>
                      <a:r>
                        <a:rPr lang="de-DE" sz="1200"/>
                        <a:t>Medium</a:t>
                      </a:r>
                    </a:p>
                  </a:txBody>
                  <a:tcPr marL="9877" marR="9877" marT="4938" marB="4938" anchor="ctr">
                    <a:lnL>
                      <a:noFill/>
                    </a:lnL>
                    <a:lnR>
                      <a:noFill/>
                    </a:lnR>
                    <a:lnT>
                      <a:noFill/>
                    </a:lnT>
                    <a:lnB>
                      <a:noFill/>
                    </a:lnB>
                    <a:noFill/>
                  </a:tcPr>
                </a:tc>
                <a:tc>
                  <a:txBody>
                    <a:bodyPr/>
                    <a:lstStyle/>
                    <a:p>
                      <a:pPr>
                        <a:buNone/>
                      </a:pPr>
                      <a:r>
                        <a:rPr lang="de-DE" sz="1200" dirty="0"/>
                        <a:t>ESG </a:t>
                      </a:r>
                      <a:r>
                        <a:rPr lang="de-DE" sz="1200" dirty="0" err="1"/>
                        <a:t>governance</a:t>
                      </a:r>
                      <a:r>
                        <a:rPr lang="de-DE" sz="1200" dirty="0"/>
                        <a:t> </a:t>
                      </a:r>
                      <a:r>
                        <a:rPr lang="de-DE" sz="1200" dirty="0" err="1"/>
                        <a:t>framework</a:t>
                      </a:r>
                      <a:r>
                        <a:rPr lang="de-DE" sz="1200" dirty="0"/>
                        <a:t>, </a:t>
                      </a:r>
                      <a:r>
                        <a:rPr lang="de-DE" sz="1200" dirty="0" err="1"/>
                        <a:t>audits</a:t>
                      </a:r>
                      <a:endParaRPr lang="de-DE" sz="1200" dirty="0"/>
                    </a:p>
                  </a:txBody>
                  <a:tcPr marL="9877" marR="9877" marT="4938" marB="4938" anchor="ctr">
                    <a:lnL>
                      <a:noFill/>
                    </a:lnL>
                    <a:lnR>
                      <a:noFill/>
                    </a:lnR>
                    <a:lnT>
                      <a:noFill/>
                    </a:lnT>
                    <a:lnB>
                      <a:noFill/>
                    </a:lnB>
                    <a:noFill/>
                  </a:tcPr>
                </a:tc>
                <a:extLst>
                  <a:ext uri="{0D108BD9-81ED-4DB2-BD59-A6C34878D82A}">
                    <a16:rowId xmlns:a16="http://schemas.microsoft.com/office/drawing/2014/main" val="1519936200"/>
                  </a:ext>
                </a:extLst>
              </a:tr>
              <a:tr h="480706">
                <a:tc>
                  <a:txBody>
                    <a:bodyPr/>
                    <a:lstStyle/>
                    <a:p>
                      <a:pPr>
                        <a:buNone/>
                      </a:pPr>
                      <a:r>
                        <a:rPr lang="de-DE" sz="1200"/>
                        <a:t>Assembly Unit Indonesia</a:t>
                      </a:r>
                    </a:p>
                  </a:txBody>
                  <a:tcPr marL="9877" marR="9877" marT="4938" marB="4938" anchor="ctr">
                    <a:lnL>
                      <a:noFill/>
                    </a:lnL>
                    <a:lnR>
                      <a:noFill/>
                    </a:lnR>
                    <a:lnT>
                      <a:noFill/>
                    </a:lnT>
                    <a:lnB>
                      <a:noFill/>
                    </a:lnB>
                    <a:noFill/>
                  </a:tcPr>
                </a:tc>
                <a:tc>
                  <a:txBody>
                    <a:bodyPr/>
                    <a:lstStyle/>
                    <a:p>
                      <a:pPr>
                        <a:buNone/>
                      </a:pPr>
                      <a:r>
                        <a:rPr lang="de-DE" sz="1200"/>
                        <a:t>Indonesia</a:t>
                      </a:r>
                    </a:p>
                  </a:txBody>
                  <a:tcPr marL="9877" marR="9877" marT="4938" marB="4938" anchor="ctr">
                    <a:lnL>
                      <a:noFill/>
                    </a:lnL>
                    <a:lnR>
                      <a:noFill/>
                    </a:lnR>
                    <a:lnT>
                      <a:noFill/>
                    </a:lnT>
                    <a:lnB>
                      <a:noFill/>
                    </a:lnB>
                    <a:noFill/>
                  </a:tcPr>
                </a:tc>
                <a:tc>
                  <a:txBody>
                    <a:bodyPr/>
                    <a:lstStyle/>
                    <a:p>
                      <a:pPr>
                        <a:buNone/>
                      </a:pPr>
                      <a:r>
                        <a:rPr lang="de-DE" sz="1200"/>
                        <a:t>Internal unit</a:t>
                      </a:r>
                    </a:p>
                  </a:txBody>
                  <a:tcPr marL="9877" marR="9877" marT="4938" marB="4938" anchor="ctr">
                    <a:lnL>
                      <a:noFill/>
                    </a:lnL>
                    <a:lnR>
                      <a:noFill/>
                    </a:lnR>
                    <a:lnT>
                      <a:noFill/>
                    </a:lnT>
                    <a:lnB>
                      <a:noFill/>
                    </a:lnB>
                    <a:noFill/>
                  </a:tcPr>
                </a:tc>
                <a:tc>
                  <a:txBody>
                    <a:bodyPr/>
                    <a:lstStyle/>
                    <a:p>
                      <a:pPr>
                        <a:buNone/>
                      </a:pPr>
                      <a:r>
                        <a:rPr lang="de-DE" sz="1200"/>
                        <a:t>Assembly operations</a:t>
                      </a:r>
                    </a:p>
                  </a:txBody>
                  <a:tcPr marL="9877" marR="9877" marT="4938" marB="4938" anchor="ctr">
                    <a:lnL>
                      <a:noFill/>
                    </a:lnL>
                    <a:lnR>
                      <a:noFill/>
                    </a:lnR>
                    <a:lnT>
                      <a:noFill/>
                    </a:lnT>
                    <a:lnB>
                      <a:noFill/>
                    </a:lnB>
                    <a:noFill/>
                  </a:tcPr>
                </a:tc>
                <a:tc>
                  <a:txBody>
                    <a:bodyPr/>
                    <a:lstStyle/>
                    <a:p>
                      <a:pPr>
                        <a:buNone/>
                      </a:pPr>
                      <a:r>
                        <a:rPr lang="de-DE" sz="1200"/>
                        <a:t>Medium</a:t>
                      </a:r>
                    </a:p>
                  </a:txBody>
                  <a:tcPr marL="9877" marR="9877" marT="4938" marB="4938" anchor="ctr">
                    <a:lnL>
                      <a:noFill/>
                    </a:lnL>
                    <a:lnR>
                      <a:noFill/>
                    </a:lnR>
                    <a:lnT>
                      <a:noFill/>
                    </a:lnT>
                    <a:lnB>
                      <a:noFill/>
                    </a:lnB>
                    <a:noFill/>
                  </a:tcPr>
                </a:tc>
                <a:tc>
                  <a:txBody>
                    <a:bodyPr/>
                    <a:lstStyle/>
                    <a:p>
                      <a:pPr>
                        <a:buNone/>
                      </a:pPr>
                      <a:r>
                        <a:rPr lang="de-DE" sz="1200"/>
                        <a:t>Medium</a:t>
                      </a:r>
                    </a:p>
                  </a:txBody>
                  <a:tcPr marL="9877" marR="9877" marT="4938" marB="4938" anchor="ctr">
                    <a:lnL>
                      <a:noFill/>
                    </a:lnL>
                    <a:lnR>
                      <a:noFill/>
                    </a:lnR>
                    <a:lnT>
                      <a:noFill/>
                    </a:lnT>
                    <a:lnB>
                      <a:noFill/>
                    </a:lnB>
                    <a:noFill/>
                  </a:tcPr>
                </a:tc>
                <a:tc>
                  <a:txBody>
                    <a:bodyPr/>
                    <a:lstStyle/>
                    <a:p>
                      <a:pPr>
                        <a:buNone/>
                      </a:pPr>
                      <a:r>
                        <a:rPr lang="de-DE" sz="1200" dirty="0"/>
                        <a:t>Supplier </a:t>
                      </a:r>
                      <a:r>
                        <a:rPr lang="de-DE" sz="1200" dirty="0" err="1"/>
                        <a:t>policies</a:t>
                      </a:r>
                      <a:r>
                        <a:rPr lang="de-DE" sz="1200" dirty="0"/>
                        <a:t>, </a:t>
                      </a:r>
                      <a:r>
                        <a:rPr lang="de-DE" sz="1200" dirty="0" err="1"/>
                        <a:t>local</a:t>
                      </a:r>
                      <a:r>
                        <a:rPr lang="de-DE" sz="1200" dirty="0"/>
                        <a:t> </a:t>
                      </a:r>
                      <a:r>
                        <a:rPr lang="de-DE" sz="1200" dirty="0" err="1"/>
                        <a:t>compliance</a:t>
                      </a:r>
                      <a:r>
                        <a:rPr lang="de-DE" sz="1200" dirty="0"/>
                        <a:t> </a:t>
                      </a:r>
                      <a:r>
                        <a:rPr lang="de-DE" sz="1200" dirty="0" err="1"/>
                        <a:t>monitoring</a:t>
                      </a:r>
                      <a:endParaRPr lang="de-DE" sz="1200" dirty="0"/>
                    </a:p>
                  </a:txBody>
                  <a:tcPr marL="9877" marR="9877" marT="4938" marB="4938" anchor="ctr">
                    <a:lnL>
                      <a:noFill/>
                    </a:lnL>
                    <a:lnR>
                      <a:noFill/>
                    </a:lnR>
                    <a:lnT>
                      <a:noFill/>
                    </a:lnT>
                    <a:lnB>
                      <a:noFill/>
                    </a:lnB>
                    <a:noFill/>
                  </a:tcPr>
                </a:tc>
                <a:extLst>
                  <a:ext uri="{0D108BD9-81ED-4DB2-BD59-A6C34878D82A}">
                    <a16:rowId xmlns:a16="http://schemas.microsoft.com/office/drawing/2014/main" val="3559658882"/>
                  </a:ext>
                </a:extLst>
              </a:tr>
              <a:tr h="365207">
                <a:tc>
                  <a:txBody>
                    <a:bodyPr/>
                    <a:lstStyle/>
                    <a:p>
                      <a:pPr>
                        <a:buNone/>
                      </a:pPr>
                      <a:r>
                        <a:rPr lang="de-DE" sz="1200"/>
                        <a:t>German Cleaning Services</a:t>
                      </a:r>
                    </a:p>
                  </a:txBody>
                  <a:tcPr marL="9877" marR="9877" marT="4938" marB="4938" anchor="ctr">
                    <a:lnL>
                      <a:noFill/>
                    </a:lnL>
                    <a:lnR>
                      <a:noFill/>
                    </a:lnR>
                    <a:lnT>
                      <a:noFill/>
                    </a:lnT>
                    <a:lnB>
                      <a:noFill/>
                    </a:lnB>
                    <a:noFill/>
                  </a:tcPr>
                </a:tc>
                <a:tc>
                  <a:txBody>
                    <a:bodyPr/>
                    <a:lstStyle/>
                    <a:p>
                      <a:pPr>
                        <a:buNone/>
                      </a:pPr>
                      <a:r>
                        <a:rPr lang="de-DE" sz="1200"/>
                        <a:t>Germany</a:t>
                      </a:r>
                    </a:p>
                  </a:txBody>
                  <a:tcPr marL="9877" marR="9877" marT="4938" marB="4938" anchor="ctr">
                    <a:lnL>
                      <a:noFill/>
                    </a:lnL>
                    <a:lnR>
                      <a:noFill/>
                    </a:lnR>
                    <a:lnT>
                      <a:noFill/>
                    </a:lnT>
                    <a:lnB>
                      <a:noFill/>
                    </a:lnB>
                    <a:noFill/>
                  </a:tcPr>
                </a:tc>
                <a:tc>
                  <a:txBody>
                    <a:bodyPr/>
                    <a:lstStyle/>
                    <a:p>
                      <a:pPr>
                        <a:buNone/>
                      </a:pPr>
                      <a:r>
                        <a:rPr lang="de-DE" sz="1200"/>
                        <a:t>Tier 1</a:t>
                      </a:r>
                    </a:p>
                  </a:txBody>
                  <a:tcPr marL="9877" marR="9877" marT="4938" marB="4938" anchor="ctr">
                    <a:lnL>
                      <a:noFill/>
                    </a:lnL>
                    <a:lnR>
                      <a:noFill/>
                    </a:lnR>
                    <a:lnT>
                      <a:noFill/>
                    </a:lnT>
                    <a:lnB>
                      <a:noFill/>
                    </a:lnB>
                    <a:noFill/>
                  </a:tcPr>
                </a:tc>
                <a:tc>
                  <a:txBody>
                    <a:bodyPr/>
                    <a:lstStyle/>
                    <a:p>
                      <a:pPr>
                        <a:buNone/>
                      </a:pPr>
                      <a:r>
                        <a:rPr lang="de-DE" sz="1200"/>
                        <a:t>Facility services</a:t>
                      </a:r>
                    </a:p>
                  </a:txBody>
                  <a:tcPr marL="9877" marR="9877" marT="4938" marB="4938" anchor="ctr">
                    <a:lnL>
                      <a:noFill/>
                    </a:lnL>
                    <a:lnR>
                      <a:noFill/>
                    </a:lnR>
                    <a:lnT>
                      <a:noFill/>
                    </a:lnT>
                    <a:lnB>
                      <a:noFill/>
                    </a:lnB>
                    <a:noFill/>
                  </a:tcPr>
                </a:tc>
                <a:tc>
                  <a:txBody>
                    <a:bodyPr/>
                    <a:lstStyle/>
                    <a:p>
                      <a:pPr>
                        <a:buNone/>
                      </a:pPr>
                      <a:r>
                        <a:rPr lang="de-DE" sz="1200"/>
                        <a:t>Low</a:t>
                      </a:r>
                    </a:p>
                  </a:txBody>
                  <a:tcPr marL="9877" marR="9877" marT="4938" marB="4938" anchor="ctr">
                    <a:lnL>
                      <a:noFill/>
                    </a:lnL>
                    <a:lnR>
                      <a:noFill/>
                    </a:lnR>
                    <a:lnT>
                      <a:noFill/>
                    </a:lnT>
                    <a:lnB>
                      <a:noFill/>
                    </a:lnB>
                    <a:noFill/>
                  </a:tcPr>
                </a:tc>
                <a:tc>
                  <a:txBody>
                    <a:bodyPr/>
                    <a:lstStyle/>
                    <a:p>
                      <a:pPr>
                        <a:buNone/>
                      </a:pPr>
                      <a:r>
                        <a:rPr lang="de-DE" sz="1200"/>
                        <a:t>Low</a:t>
                      </a:r>
                    </a:p>
                  </a:txBody>
                  <a:tcPr marL="9877" marR="9877" marT="4938" marB="4938" anchor="ctr">
                    <a:lnL>
                      <a:noFill/>
                    </a:lnL>
                    <a:lnR>
                      <a:noFill/>
                    </a:lnR>
                    <a:lnT>
                      <a:noFill/>
                    </a:lnT>
                    <a:lnB>
                      <a:noFill/>
                    </a:lnB>
                    <a:noFill/>
                  </a:tcPr>
                </a:tc>
                <a:tc>
                  <a:txBody>
                    <a:bodyPr/>
                    <a:lstStyle/>
                    <a:p>
                      <a:pPr>
                        <a:buNone/>
                      </a:pPr>
                      <a:r>
                        <a:rPr lang="de-DE" sz="1200"/>
                        <a:t>Contractual labor standards</a:t>
                      </a:r>
                    </a:p>
                  </a:txBody>
                  <a:tcPr marL="9877" marR="9877" marT="4938" marB="4938" anchor="ctr">
                    <a:lnL>
                      <a:noFill/>
                    </a:lnL>
                    <a:lnR>
                      <a:noFill/>
                    </a:lnR>
                    <a:lnT>
                      <a:noFill/>
                    </a:lnT>
                    <a:lnB>
                      <a:noFill/>
                    </a:lnB>
                    <a:noFill/>
                  </a:tcPr>
                </a:tc>
                <a:extLst>
                  <a:ext uri="{0D108BD9-81ED-4DB2-BD59-A6C34878D82A}">
                    <a16:rowId xmlns:a16="http://schemas.microsoft.com/office/drawing/2014/main" val="3346196583"/>
                  </a:ext>
                </a:extLst>
              </a:tr>
              <a:tr h="365207">
                <a:tc>
                  <a:txBody>
                    <a:bodyPr/>
                    <a:lstStyle/>
                    <a:p>
                      <a:pPr>
                        <a:buNone/>
                      </a:pPr>
                      <a:r>
                        <a:rPr lang="de-DE" sz="1200"/>
                        <a:t>German Security Provider</a:t>
                      </a:r>
                    </a:p>
                  </a:txBody>
                  <a:tcPr marL="9877" marR="9877" marT="4938" marB="4938" anchor="ctr">
                    <a:lnL>
                      <a:noFill/>
                    </a:lnL>
                    <a:lnR>
                      <a:noFill/>
                    </a:lnR>
                    <a:lnT>
                      <a:noFill/>
                    </a:lnT>
                    <a:lnB>
                      <a:noFill/>
                    </a:lnB>
                    <a:noFill/>
                  </a:tcPr>
                </a:tc>
                <a:tc>
                  <a:txBody>
                    <a:bodyPr/>
                    <a:lstStyle/>
                    <a:p>
                      <a:pPr>
                        <a:buNone/>
                      </a:pPr>
                      <a:r>
                        <a:rPr lang="de-DE" sz="1200"/>
                        <a:t>Germany</a:t>
                      </a:r>
                    </a:p>
                  </a:txBody>
                  <a:tcPr marL="9877" marR="9877" marT="4938" marB="4938" anchor="ctr">
                    <a:lnL>
                      <a:noFill/>
                    </a:lnL>
                    <a:lnR>
                      <a:noFill/>
                    </a:lnR>
                    <a:lnT>
                      <a:noFill/>
                    </a:lnT>
                    <a:lnB>
                      <a:noFill/>
                    </a:lnB>
                    <a:noFill/>
                  </a:tcPr>
                </a:tc>
                <a:tc>
                  <a:txBody>
                    <a:bodyPr/>
                    <a:lstStyle/>
                    <a:p>
                      <a:pPr>
                        <a:buNone/>
                      </a:pPr>
                      <a:r>
                        <a:rPr lang="de-DE" sz="1200"/>
                        <a:t>Tier 1</a:t>
                      </a:r>
                    </a:p>
                  </a:txBody>
                  <a:tcPr marL="9877" marR="9877" marT="4938" marB="4938" anchor="ctr">
                    <a:lnL>
                      <a:noFill/>
                    </a:lnL>
                    <a:lnR>
                      <a:noFill/>
                    </a:lnR>
                    <a:lnT>
                      <a:noFill/>
                    </a:lnT>
                    <a:lnB>
                      <a:noFill/>
                    </a:lnB>
                    <a:noFill/>
                  </a:tcPr>
                </a:tc>
                <a:tc>
                  <a:txBody>
                    <a:bodyPr/>
                    <a:lstStyle/>
                    <a:p>
                      <a:pPr>
                        <a:buNone/>
                      </a:pPr>
                      <a:r>
                        <a:rPr lang="de-DE" sz="1200"/>
                        <a:t>Security services</a:t>
                      </a:r>
                    </a:p>
                  </a:txBody>
                  <a:tcPr marL="9877" marR="9877" marT="4938" marB="4938" anchor="ctr">
                    <a:lnL>
                      <a:noFill/>
                    </a:lnL>
                    <a:lnR>
                      <a:noFill/>
                    </a:lnR>
                    <a:lnT>
                      <a:noFill/>
                    </a:lnT>
                    <a:lnB>
                      <a:noFill/>
                    </a:lnB>
                    <a:noFill/>
                  </a:tcPr>
                </a:tc>
                <a:tc>
                  <a:txBody>
                    <a:bodyPr/>
                    <a:lstStyle/>
                    <a:p>
                      <a:pPr>
                        <a:buNone/>
                      </a:pPr>
                      <a:r>
                        <a:rPr lang="de-DE" sz="1200"/>
                        <a:t>Low</a:t>
                      </a:r>
                    </a:p>
                  </a:txBody>
                  <a:tcPr marL="9877" marR="9877" marT="4938" marB="4938" anchor="ctr">
                    <a:lnL>
                      <a:noFill/>
                    </a:lnL>
                    <a:lnR>
                      <a:noFill/>
                    </a:lnR>
                    <a:lnT>
                      <a:noFill/>
                    </a:lnT>
                    <a:lnB>
                      <a:noFill/>
                    </a:lnB>
                    <a:noFill/>
                  </a:tcPr>
                </a:tc>
                <a:tc>
                  <a:txBody>
                    <a:bodyPr/>
                    <a:lstStyle/>
                    <a:p>
                      <a:pPr>
                        <a:buNone/>
                      </a:pPr>
                      <a:r>
                        <a:rPr lang="de-DE" sz="1200"/>
                        <a:t>Low</a:t>
                      </a:r>
                    </a:p>
                  </a:txBody>
                  <a:tcPr marL="9877" marR="9877" marT="4938" marB="4938" anchor="ctr">
                    <a:lnL>
                      <a:noFill/>
                    </a:lnL>
                    <a:lnR>
                      <a:noFill/>
                    </a:lnR>
                    <a:lnT>
                      <a:noFill/>
                    </a:lnT>
                    <a:lnB>
                      <a:noFill/>
                    </a:lnB>
                    <a:noFill/>
                  </a:tcPr>
                </a:tc>
                <a:tc>
                  <a:txBody>
                    <a:bodyPr/>
                    <a:lstStyle/>
                    <a:p>
                      <a:pPr>
                        <a:buNone/>
                      </a:pPr>
                      <a:r>
                        <a:rPr lang="de-DE" sz="1200"/>
                        <a:t>Code of conduct</a:t>
                      </a:r>
                    </a:p>
                  </a:txBody>
                  <a:tcPr marL="9877" marR="9877" marT="4938" marB="4938" anchor="ctr">
                    <a:lnL>
                      <a:noFill/>
                    </a:lnL>
                    <a:lnR>
                      <a:noFill/>
                    </a:lnR>
                    <a:lnT>
                      <a:noFill/>
                    </a:lnT>
                    <a:lnB>
                      <a:noFill/>
                    </a:lnB>
                    <a:noFill/>
                  </a:tcPr>
                </a:tc>
                <a:extLst>
                  <a:ext uri="{0D108BD9-81ED-4DB2-BD59-A6C34878D82A}">
                    <a16:rowId xmlns:a16="http://schemas.microsoft.com/office/drawing/2014/main" val="2773905682"/>
                  </a:ext>
                </a:extLst>
              </a:tr>
              <a:tr h="480706">
                <a:tc>
                  <a:txBody>
                    <a:bodyPr/>
                    <a:lstStyle/>
                    <a:p>
                      <a:pPr>
                        <a:buNone/>
                      </a:pPr>
                      <a:r>
                        <a:rPr lang="de-DE" sz="1200"/>
                        <a:t>Global Logistics Partner</a:t>
                      </a:r>
                    </a:p>
                  </a:txBody>
                  <a:tcPr marL="9877" marR="9877" marT="4938" marB="4938" anchor="ctr">
                    <a:lnL>
                      <a:noFill/>
                    </a:lnL>
                    <a:lnR>
                      <a:noFill/>
                    </a:lnR>
                    <a:lnT>
                      <a:noFill/>
                    </a:lnT>
                    <a:lnB>
                      <a:noFill/>
                    </a:lnB>
                    <a:noFill/>
                  </a:tcPr>
                </a:tc>
                <a:tc>
                  <a:txBody>
                    <a:bodyPr/>
                    <a:lstStyle/>
                    <a:p>
                      <a:pPr>
                        <a:buNone/>
                      </a:pPr>
                      <a:r>
                        <a:rPr lang="de-DE" sz="1200"/>
                        <a:t>Turkey</a:t>
                      </a:r>
                    </a:p>
                  </a:txBody>
                  <a:tcPr marL="9877" marR="9877" marT="4938" marB="4938" anchor="ctr">
                    <a:lnL>
                      <a:noFill/>
                    </a:lnL>
                    <a:lnR>
                      <a:noFill/>
                    </a:lnR>
                    <a:lnT>
                      <a:noFill/>
                    </a:lnT>
                    <a:lnB>
                      <a:noFill/>
                    </a:lnB>
                    <a:noFill/>
                  </a:tcPr>
                </a:tc>
                <a:tc>
                  <a:txBody>
                    <a:bodyPr/>
                    <a:lstStyle/>
                    <a:p>
                      <a:pPr>
                        <a:buNone/>
                      </a:pPr>
                      <a:r>
                        <a:rPr lang="de-DE" sz="1200"/>
                        <a:t>Tier 1</a:t>
                      </a:r>
                    </a:p>
                  </a:txBody>
                  <a:tcPr marL="9877" marR="9877" marT="4938" marB="4938" anchor="ctr">
                    <a:lnL>
                      <a:noFill/>
                    </a:lnL>
                    <a:lnR>
                      <a:noFill/>
                    </a:lnR>
                    <a:lnT>
                      <a:noFill/>
                    </a:lnT>
                    <a:lnB>
                      <a:noFill/>
                    </a:lnB>
                    <a:noFill/>
                  </a:tcPr>
                </a:tc>
                <a:tc>
                  <a:txBody>
                    <a:bodyPr/>
                    <a:lstStyle/>
                    <a:p>
                      <a:pPr>
                        <a:buNone/>
                      </a:pPr>
                      <a:r>
                        <a:rPr lang="de-DE" sz="1200"/>
                        <a:t>Global logistics</a:t>
                      </a:r>
                    </a:p>
                  </a:txBody>
                  <a:tcPr marL="9877" marR="9877" marT="4938" marB="4938" anchor="ctr">
                    <a:lnL>
                      <a:noFill/>
                    </a:lnL>
                    <a:lnR>
                      <a:noFill/>
                    </a:lnR>
                    <a:lnT>
                      <a:noFill/>
                    </a:lnT>
                    <a:lnB>
                      <a:noFill/>
                    </a:lnB>
                    <a:noFill/>
                  </a:tcPr>
                </a:tc>
                <a:tc>
                  <a:txBody>
                    <a:bodyPr/>
                    <a:lstStyle/>
                    <a:p>
                      <a:pPr>
                        <a:buNone/>
                      </a:pPr>
                      <a:r>
                        <a:rPr lang="de-DE" sz="1200"/>
                        <a:t>High</a:t>
                      </a:r>
                    </a:p>
                  </a:txBody>
                  <a:tcPr marL="9877" marR="9877" marT="4938" marB="4938" anchor="ctr">
                    <a:lnL>
                      <a:noFill/>
                    </a:lnL>
                    <a:lnR>
                      <a:noFill/>
                    </a:lnR>
                    <a:lnT>
                      <a:noFill/>
                    </a:lnT>
                    <a:lnB>
                      <a:noFill/>
                    </a:lnB>
                    <a:noFill/>
                  </a:tcPr>
                </a:tc>
                <a:tc>
                  <a:txBody>
                    <a:bodyPr/>
                    <a:lstStyle/>
                    <a:p>
                      <a:pPr>
                        <a:buNone/>
                      </a:pPr>
                      <a:r>
                        <a:rPr lang="de-DE" sz="1200"/>
                        <a:t>Medium</a:t>
                      </a:r>
                    </a:p>
                  </a:txBody>
                  <a:tcPr marL="9877" marR="9877" marT="4938" marB="4938" anchor="ctr">
                    <a:lnL>
                      <a:noFill/>
                    </a:lnL>
                    <a:lnR>
                      <a:noFill/>
                    </a:lnR>
                    <a:lnT>
                      <a:noFill/>
                    </a:lnT>
                    <a:lnB>
                      <a:noFill/>
                    </a:lnB>
                    <a:noFill/>
                  </a:tcPr>
                </a:tc>
                <a:tc>
                  <a:txBody>
                    <a:bodyPr/>
                    <a:lstStyle/>
                    <a:p>
                      <a:pPr>
                        <a:buNone/>
                      </a:pPr>
                      <a:r>
                        <a:rPr lang="de-DE" sz="1200" dirty="0" err="1"/>
                        <a:t>Emissions</a:t>
                      </a:r>
                      <a:r>
                        <a:rPr lang="de-DE" sz="1200" dirty="0"/>
                        <a:t> </a:t>
                      </a:r>
                      <a:r>
                        <a:rPr lang="de-DE" sz="1200" dirty="0" err="1"/>
                        <a:t>reporting</a:t>
                      </a:r>
                      <a:r>
                        <a:rPr lang="de-DE" sz="1200" dirty="0"/>
                        <a:t>, </a:t>
                      </a:r>
                      <a:r>
                        <a:rPr lang="de-DE" sz="1200" dirty="0" err="1"/>
                        <a:t>subcontractor</a:t>
                      </a:r>
                      <a:r>
                        <a:rPr lang="de-DE" sz="1200" dirty="0"/>
                        <a:t> </a:t>
                      </a:r>
                      <a:r>
                        <a:rPr lang="de-DE" sz="1200" dirty="0" err="1"/>
                        <a:t>transparency</a:t>
                      </a:r>
                      <a:endParaRPr lang="de-DE" sz="1200" dirty="0"/>
                    </a:p>
                  </a:txBody>
                  <a:tcPr marL="9877" marR="9877" marT="4938" marB="4938" anchor="ctr">
                    <a:lnL>
                      <a:noFill/>
                    </a:lnL>
                    <a:lnR>
                      <a:noFill/>
                    </a:lnR>
                    <a:lnT>
                      <a:noFill/>
                    </a:lnT>
                    <a:lnB>
                      <a:noFill/>
                    </a:lnB>
                    <a:noFill/>
                  </a:tcPr>
                </a:tc>
                <a:extLst>
                  <a:ext uri="{0D108BD9-81ED-4DB2-BD59-A6C34878D82A}">
                    <a16:rowId xmlns:a16="http://schemas.microsoft.com/office/drawing/2014/main" val="3058932162"/>
                  </a:ext>
                </a:extLst>
              </a:tr>
            </a:tbl>
          </a:graphicData>
        </a:graphic>
      </p:graphicFrame>
    </p:spTree>
    <p:extLst>
      <p:ext uri="{BB962C8B-B14F-4D97-AF65-F5344CB8AC3E}">
        <p14:creationId xmlns:p14="http://schemas.microsoft.com/office/powerpoint/2010/main" val="374795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03F6FD8-3780-5F3A-92E1-9F7581F5B103}"/>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DDE187CC-7278-A146-C6C7-C958556F52D6}"/>
              </a:ext>
            </a:extLst>
          </p:cNvPr>
          <p:cNvPicPr/>
          <p:nvPr/>
        </p:nvPicPr>
        <p:blipFill>
          <a:blip r:embed="rId2" cstate="print"/>
          <a:stretch>
            <a:fillRect/>
          </a:stretch>
        </p:blipFill>
        <p:spPr>
          <a:xfrm>
            <a:off x="409213" y="9956836"/>
            <a:ext cx="561974" cy="295274"/>
          </a:xfrm>
          <a:prstGeom prst="rect">
            <a:avLst/>
          </a:prstGeom>
        </p:spPr>
      </p:pic>
      <p:pic>
        <p:nvPicPr>
          <p:cNvPr id="3" name="object 3">
            <a:extLst>
              <a:ext uri="{FF2B5EF4-FFF2-40B4-BE49-F238E27FC236}">
                <a16:creationId xmlns:a16="http://schemas.microsoft.com/office/drawing/2014/main" id="{FCAFBF5F-2D94-0401-0D0B-52900AEB9109}"/>
              </a:ext>
            </a:extLst>
          </p:cNvPr>
          <p:cNvPicPr/>
          <p:nvPr/>
        </p:nvPicPr>
        <p:blipFill>
          <a:blip r:embed="rId3" cstate="print"/>
          <a:stretch>
            <a:fillRect/>
          </a:stretch>
        </p:blipFill>
        <p:spPr>
          <a:xfrm>
            <a:off x="1046824" y="9947319"/>
            <a:ext cx="581024" cy="304799"/>
          </a:xfrm>
          <a:prstGeom prst="rect">
            <a:avLst/>
          </a:prstGeom>
        </p:spPr>
      </p:pic>
      <p:pic>
        <p:nvPicPr>
          <p:cNvPr id="4" name="object 4">
            <a:extLst>
              <a:ext uri="{FF2B5EF4-FFF2-40B4-BE49-F238E27FC236}">
                <a16:creationId xmlns:a16="http://schemas.microsoft.com/office/drawing/2014/main" id="{F890E018-8A56-ED4F-6FFB-04964DEE6E2E}"/>
              </a:ext>
            </a:extLst>
          </p:cNvPr>
          <p:cNvPicPr/>
          <p:nvPr/>
        </p:nvPicPr>
        <p:blipFill>
          <a:blip r:embed="rId4" cstate="print"/>
          <a:stretch>
            <a:fillRect/>
          </a:stretch>
        </p:blipFill>
        <p:spPr>
          <a:xfrm>
            <a:off x="1684436" y="9937802"/>
            <a:ext cx="1619249" cy="333374"/>
          </a:xfrm>
          <a:prstGeom prst="rect">
            <a:avLst/>
          </a:prstGeom>
        </p:spPr>
      </p:pic>
      <p:pic>
        <p:nvPicPr>
          <p:cNvPr id="5" name="object 5">
            <a:extLst>
              <a:ext uri="{FF2B5EF4-FFF2-40B4-BE49-F238E27FC236}">
                <a16:creationId xmlns:a16="http://schemas.microsoft.com/office/drawing/2014/main" id="{C6E3D5EC-3F83-3ACA-8C38-B3CFBAB75FD1}"/>
              </a:ext>
            </a:extLst>
          </p:cNvPr>
          <p:cNvPicPr/>
          <p:nvPr/>
        </p:nvPicPr>
        <p:blipFill>
          <a:blip r:embed="rId5" cstate="print"/>
          <a:stretch>
            <a:fillRect/>
          </a:stretch>
        </p:blipFill>
        <p:spPr>
          <a:xfrm>
            <a:off x="129187" y="173347"/>
            <a:ext cx="2419349" cy="1162049"/>
          </a:xfrm>
          <a:prstGeom prst="rect">
            <a:avLst/>
          </a:prstGeom>
        </p:spPr>
      </p:pic>
      <p:pic>
        <p:nvPicPr>
          <p:cNvPr id="6" name="object 6">
            <a:extLst>
              <a:ext uri="{FF2B5EF4-FFF2-40B4-BE49-F238E27FC236}">
                <a16:creationId xmlns:a16="http://schemas.microsoft.com/office/drawing/2014/main" id="{51C34970-DA84-D44D-894A-5CC40896434C}"/>
              </a:ext>
            </a:extLst>
          </p:cNvPr>
          <p:cNvPicPr/>
          <p:nvPr/>
        </p:nvPicPr>
        <p:blipFill>
          <a:blip r:embed="rId6" cstate="print"/>
          <a:stretch>
            <a:fillRect/>
          </a:stretch>
        </p:blipFill>
        <p:spPr>
          <a:xfrm>
            <a:off x="37771" y="1524662"/>
            <a:ext cx="4911030" cy="2809874"/>
          </a:xfrm>
          <a:prstGeom prst="rect">
            <a:avLst/>
          </a:prstGeom>
        </p:spPr>
      </p:pic>
      <p:pic>
        <p:nvPicPr>
          <p:cNvPr id="7" name="object 7">
            <a:extLst>
              <a:ext uri="{FF2B5EF4-FFF2-40B4-BE49-F238E27FC236}">
                <a16:creationId xmlns:a16="http://schemas.microsoft.com/office/drawing/2014/main" id="{C78C9B61-CE3A-FC1B-3BBB-EEC6064962F2}"/>
              </a:ext>
            </a:extLst>
          </p:cNvPr>
          <p:cNvPicPr/>
          <p:nvPr/>
        </p:nvPicPr>
        <p:blipFill>
          <a:blip r:embed="rId7" cstate="print"/>
          <a:stretch>
            <a:fillRect/>
          </a:stretch>
        </p:blipFill>
        <p:spPr>
          <a:xfrm>
            <a:off x="4810702" y="4817649"/>
            <a:ext cx="2742622" cy="5572124"/>
          </a:xfrm>
          <a:prstGeom prst="rect">
            <a:avLst/>
          </a:prstGeom>
        </p:spPr>
      </p:pic>
      <p:sp>
        <p:nvSpPr>
          <p:cNvPr id="9" name="object 9">
            <a:extLst>
              <a:ext uri="{FF2B5EF4-FFF2-40B4-BE49-F238E27FC236}">
                <a16:creationId xmlns:a16="http://schemas.microsoft.com/office/drawing/2014/main" id="{306B5027-8F80-95E8-8B63-8CCADA974CA4}"/>
              </a:ext>
            </a:extLst>
          </p:cNvPr>
          <p:cNvSpPr txBox="1"/>
          <p:nvPr/>
        </p:nvSpPr>
        <p:spPr>
          <a:xfrm>
            <a:off x="318176" y="4426482"/>
            <a:ext cx="6216650" cy="6399444"/>
          </a:xfrm>
          <a:prstGeom prst="rect">
            <a:avLst/>
          </a:prstGeom>
        </p:spPr>
        <p:txBody>
          <a:bodyPr vert="horz" wrap="square" lIns="0" tIns="12700" rIns="0" bIns="0" rtlCol="0">
            <a:spAutoFit/>
          </a:bodyPr>
          <a:lstStyle/>
          <a:p>
            <a:pPr marL="12700" marR="5080">
              <a:lnSpc>
                <a:spcPct val="125000"/>
              </a:lnSpc>
              <a:spcBef>
                <a:spcPts val="100"/>
              </a:spcBef>
            </a:pPr>
            <a:r>
              <a:rPr sz="1600" b="1" dirty="0">
                <a:solidFill>
                  <a:srgbClr val="007772"/>
                </a:solidFill>
                <a:latin typeface="+mn-lt"/>
                <a:cs typeface="Arial"/>
              </a:rPr>
              <a:t>After working on this case, which KSAs will learners be able to develop?</a:t>
            </a:r>
            <a:endParaRPr lang="tr-TR" sz="1600" b="1" dirty="0">
              <a:solidFill>
                <a:srgbClr val="007772"/>
              </a:solidFill>
              <a:latin typeface="+mn-lt"/>
              <a:cs typeface="Arial"/>
            </a:endParaRPr>
          </a:p>
          <a:p>
            <a:r>
              <a:rPr lang="en-US" sz="1200" dirty="0">
                <a:latin typeface="+mj-lt"/>
              </a:rPr>
              <a:t>After working on this case, learners will be able to:</a:t>
            </a:r>
          </a:p>
          <a:p>
            <a:r>
              <a:rPr lang="en-US" sz="1200" b="1" dirty="0">
                <a:latin typeface="+mj-lt"/>
              </a:rPr>
              <a:t>Identify</a:t>
            </a:r>
            <a:r>
              <a:rPr lang="en-US" sz="1200" dirty="0">
                <a:latin typeface="+mj-lt"/>
              </a:rPr>
              <a:t> key ESG impacts of a concrete manufacturing SME and structure them logically (inside-out).</a:t>
            </a:r>
          </a:p>
          <a:p>
            <a:r>
              <a:rPr lang="en-US" sz="1200" b="1" dirty="0">
                <a:latin typeface="+mj-lt"/>
              </a:rPr>
              <a:t>Assess</a:t>
            </a:r>
            <a:r>
              <a:rPr lang="en-US" sz="1200" dirty="0">
                <a:latin typeface="+mj-lt"/>
              </a:rPr>
              <a:t> key ESG risks affecting business performance and customer access (outside-in).</a:t>
            </a:r>
          </a:p>
          <a:p>
            <a:r>
              <a:rPr lang="en-US" sz="1200" b="1" dirty="0">
                <a:latin typeface="+mj-lt"/>
              </a:rPr>
              <a:t>Create</a:t>
            </a:r>
            <a:r>
              <a:rPr lang="en-US" sz="1200" dirty="0">
                <a:latin typeface="+mj-lt"/>
              </a:rPr>
              <a:t> a justified longlist and shortlist of ESG topics and explain exclusions based on case assumptions.</a:t>
            </a:r>
          </a:p>
          <a:p>
            <a:r>
              <a:rPr lang="en-US" sz="1200" b="1" dirty="0">
                <a:latin typeface="+mj-lt"/>
              </a:rPr>
              <a:t>Draft</a:t>
            </a:r>
            <a:r>
              <a:rPr lang="en-US" sz="1200" dirty="0">
                <a:latin typeface="+mj-lt"/>
              </a:rPr>
              <a:t> a first materiality assessment output suitable for internal alignment and stakeholder communication.</a:t>
            </a:r>
          </a:p>
          <a:p>
            <a:pPr marL="12700" marR="5080">
              <a:lnSpc>
                <a:spcPct val="125000"/>
              </a:lnSpc>
              <a:spcBef>
                <a:spcPts val="100"/>
              </a:spcBef>
            </a:pPr>
            <a:endParaRPr lang="tr-TR" sz="1600" i="1"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sz="1600" dirty="0">
              <a:solidFill>
                <a:schemeClr val="tx1"/>
              </a:solidFill>
              <a:latin typeface="+mn-lt"/>
              <a:cs typeface="Arial"/>
            </a:endParaRPr>
          </a:p>
        </p:txBody>
      </p:sp>
      <p:pic>
        <p:nvPicPr>
          <p:cNvPr id="10" name="object 10">
            <a:extLst>
              <a:ext uri="{FF2B5EF4-FFF2-40B4-BE49-F238E27FC236}">
                <a16:creationId xmlns:a16="http://schemas.microsoft.com/office/drawing/2014/main" id="{5793426A-6EAF-68FE-30BA-3FC111B20691}"/>
              </a:ext>
            </a:extLst>
          </p:cNvPr>
          <p:cNvPicPr/>
          <p:nvPr/>
        </p:nvPicPr>
        <p:blipFill>
          <a:blip r:embed="rId8" cstate="print"/>
          <a:stretch>
            <a:fillRect/>
          </a:stretch>
        </p:blipFill>
        <p:spPr>
          <a:xfrm>
            <a:off x="4666507" y="2212573"/>
            <a:ext cx="2886817" cy="1428749"/>
          </a:xfrm>
          <a:prstGeom prst="rect">
            <a:avLst/>
          </a:prstGeom>
        </p:spPr>
      </p:pic>
      <p:sp>
        <p:nvSpPr>
          <p:cNvPr id="11" name="object 11" descr="$PPTXTitle">
            <a:extLst>
              <a:ext uri="{FF2B5EF4-FFF2-40B4-BE49-F238E27FC236}">
                <a16:creationId xmlns:a16="http://schemas.microsoft.com/office/drawing/2014/main" id="{84847D04-D89E-2708-B7AD-2F4678ABF343}"/>
              </a:ext>
            </a:extLst>
          </p:cNvPr>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dirty="0">
                <a:latin typeface="+mn-lt"/>
              </a:rPr>
              <a:t>9. Expected Learning Outcomes</a:t>
            </a:r>
          </a:p>
        </p:txBody>
      </p:sp>
      <p:sp>
        <p:nvSpPr>
          <p:cNvPr id="12" name="Metin Kutusu 75">
            <a:extLst>
              <a:ext uri="{FF2B5EF4-FFF2-40B4-BE49-F238E27FC236}">
                <a16:creationId xmlns:a16="http://schemas.microsoft.com/office/drawing/2014/main" id="{FEDC670B-CB4B-BE02-5118-4E6FD6E3031C}"/>
              </a:ext>
            </a:extLst>
          </p:cNvPr>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Tree>
    <p:extLst>
      <p:ext uri="{BB962C8B-B14F-4D97-AF65-F5344CB8AC3E}">
        <p14:creationId xmlns:p14="http://schemas.microsoft.com/office/powerpoint/2010/main" val="15522527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C5C82D-F54E-4F24-B6D3-60F000561BE2}">
  <ds:schemaRefs>
    <ds:schemaRef ds:uri="http://schemas.microsoft.com/sharepoint/v3/contenttype/forms"/>
  </ds:schemaRefs>
</ds:datastoreItem>
</file>

<file path=customXml/itemProps2.xml><?xml version="1.0" encoding="utf-8"?>
<ds:datastoreItem xmlns:ds="http://schemas.openxmlformats.org/officeDocument/2006/customXml" ds:itemID="{F0880B2F-8DA6-426E-8A57-EEE6D12DDE16}">
  <ds:schemaRefs>
    <ds:schemaRef ds:uri="http://schemas.microsoft.com/office/2006/metadata/properties"/>
    <ds:schemaRef ds:uri="http://schemas.microsoft.com/office/infopath/2007/PartnerControls"/>
    <ds:schemaRef ds:uri="897a3e2e-bef4-4c9c-9f93-37918644d320"/>
    <ds:schemaRef ds:uri="660c52e9-3f93-4420-af01-07152a662641"/>
    <ds:schemaRef ds:uri="115cf526-2a6a-4f3d-b77f-9503221a0c52"/>
    <ds:schemaRef ds:uri="9f396a6c-d077-45c3-abc4-1fb9acdf963f"/>
  </ds:schemaRefs>
</ds:datastoreItem>
</file>

<file path=customXml/itemProps3.xml><?xml version="1.0" encoding="utf-8"?>
<ds:datastoreItem xmlns:ds="http://schemas.openxmlformats.org/officeDocument/2006/customXml" ds:itemID="{A057928D-D29C-42A9-A2C1-DA27214531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5cf526-2a6a-4f3d-b77f-9503221a0c52"/>
    <ds:schemaRef ds:uri="9f396a6c-d077-45c3-abc4-1fb9acdf96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2351</Words>
  <Application>Microsoft Office PowerPoint</Application>
  <PresentationFormat>Custom</PresentationFormat>
  <Paragraphs>350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Case Study Identification</vt:lpstr>
      <vt:lpstr>2. Relevant PEARL Curriculum Module(s)</vt:lpstr>
      <vt:lpstr>PowerPoint Presentation</vt:lpstr>
      <vt:lpstr>PowerPoint Presentation</vt:lpstr>
      <vt:lpstr>6. Data, Evidence, and Inputs</vt:lpstr>
      <vt:lpstr>PowerPoint Presentation</vt:lpstr>
      <vt:lpstr>8. Suggested Solution</vt:lpstr>
      <vt:lpstr>9. Expected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Dr. Philipp Rodrian</cp:lastModifiedBy>
  <cp:revision>16</cp:revision>
  <dcterms:created xsi:type="dcterms:W3CDTF">2026-01-18T12:08:26Z</dcterms:created>
  <dcterms:modified xsi:type="dcterms:W3CDTF">2026-09-25T09:25:30Z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