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6" r:id="rId5"/>
    <p:sldId id="257" r:id="rId6"/>
    <p:sldId id="263" r:id="rId7"/>
    <p:sldId id="259" r:id="rId8"/>
    <p:sldId id="261" r:id="rId9"/>
    <p:sldId id="262" r:id="rId10"/>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25T09:26:29.80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2"/>
  </p:normalViewPr>
  <p:slideViewPr>
    <p:cSldViewPr>
      <p:cViewPr varScale="1">
        <p:scale>
          <a:sx n="50" d="100"/>
          <a:sy n="50" d="100"/>
        </p:scale>
        <p:origin x="2635" y="3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26:29.802" v="2" actId="20577"/>
      <pc:docMkLst>
        <pc:docMk/>
      </pc:docMkLst>
      <pc:sldChg chg="modSp">
        <pc:chgData name="Con Bartels" userId="S::con_momentumconsulting.ie#ext#@uludagedutr.onmicrosoft.com::b39c679a-0751-4854-99b6-bfece60c7cf0" providerId="AD" clId="Web-{00000000-0000-0000-0000-000000000000}" dt="2026-09-25T09:26:25.271" v="1" actId="20577"/>
        <pc:sldMkLst>
          <pc:docMk/>
          <pc:sldMk cId="0" sldId="256"/>
        </pc:sldMkLst>
        <pc:spChg chg="mod">
          <ac:chgData name="Con Bartels" userId="S::con_momentumconsulting.ie#ext#@uludagedutr.onmicrosoft.com::b39c679a-0751-4854-99b6-bfece60c7cf0" providerId="AD" clId="Web-{00000000-0000-0000-0000-000000000000}" dt="2026-09-25T09:26:25.271"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26:29.802" v="2" actId="20577"/>
        <pc:sldMkLst>
          <pc:docMk/>
          <pc:sldMk cId="0" sldId="262"/>
        </pc:sldMkLst>
        <pc:spChg chg="mod">
          <ac:chgData name="Con Bartels" userId="S::con_momentumconsulting.ie#ext#@uludagedutr.onmicrosoft.com::b39c679a-0751-4854-99b6-bfece60c7cf0" providerId="AD" clId="Web-{00000000-0000-0000-0000-000000000000}" dt="2026-09-25T09:26:29.802" v="2"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173672"/>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 Template</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730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264996"/>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a:solidFill>
                  <a:srgbClr val="007771"/>
                </a:solidFill>
                <a:latin typeface="+mn-lt"/>
                <a:cs typeface="Arial"/>
              </a:rPr>
              <a:t>Company size (micro / small / medium):</a:t>
            </a:r>
            <a:r>
              <a:rPr lang="en-GB" sz="1600" b="1" spc="-114" dirty="0">
                <a:solidFill>
                  <a:srgbClr val="007771"/>
                </a:solidFill>
                <a:latin typeface="+mn-lt"/>
                <a:cs typeface="Arial"/>
              </a:rPr>
              <a:t> Small Business</a:t>
            </a:r>
            <a:endParaRPr lang="tr-TR" sz="1600" b="1" spc="-114" dirty="0">
              <a:solidFill>
                <a:srgbClr val="007771"/>
              </a:solidFill>
              <a:latin typeface="+mn-lt"/>
              <a:cs typeface="Arial"/>
            </a:endParaRPr>
          </a:p>
          <a:p>
            <a:pPr marL="12700">
              <a:lnSpc>
                <a:spcPct val="100000"/>
              </a:lnSpc>
              <a:spcBef>
                <a:spcPts val="100"/>
              </a:spcBef>
            </a:pPr>
            <a:r>
              <a:rPr lang="en-IE" sz="1600" b="1" spc="-114" dirty="0">
                <a:solidFill>
                  <a:srgbClr val="007771"/>
                </a:solidFill>
                <a:latin typeface="+mn-lt"/>
                <a:cs typeface="Arial"/>
              </a:rPr>
              <a:t>SMALL</a:t>
            </a:r>
            <a:endParaRPr lang="tr-TR" sz="1600" b="1" spc="-114" dirty="0">
              <a:solidFill>
                <a:srgbClr val="007771"/>
              </a:solidFill>
              <a:latin typeface="+mn-lt"/>
              <a:cs typeface="Arial"/>
            </a:endParaRP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r>
              <a:rPr lang="en-GB" sz="1600" b="1" spc="-25" dirty="0">
                <a:solidFill>
                  <a:srgbClr val="007771"/>
                </a:solidFill>
                <a:latin typeface="+mn-lt"/>
                <a:cs typeface="Arial"/>
              </a:rPr>
              <a:t>Limited Company with two directors.</a:t>
            </a:r>
            <a:endParaRPr sz="1600" dirty="0">
              <a:latin typeface="+mn-lt"/>
              <a:cs typeface="Arial"/>
            </a:endParaRPr>
          </a:p>
          <a:p>
            <a:pPr>
              <a:lnSpc>
                <a:spcPct val="100000"/>
              </a:lnSpc>
              <a:spcBef>
                <a:spcPts val="25"/>
              </a:spcBef>
            </a:pP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r>
              <a:rPr lang="en-GB" sz="1600" b="1" spc="-10" dirty="0">
                <a:solidFill>
                  <a:srgbClr val="007771"/>
                </a:solidFill>
                <a:latin typeface="+mn-lt"/>
                <a:cs typeface="Arial"/>
              </a:rPr>
              <a:t> National and International.</a:t>
            </a: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416320"/>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      Company L</a:t>
            </a:r>
          </a:p>
          <a:p>
            <a:pPr lvl="0">
              <a:lnSpc>
                <a:spcPct val="120000"/>
              </a:lnSpc>
              <a:buSzPts val="1000"/>
              <a:tabLst>
                <a:tab pos="457200" algn="l"/>
              </a:tabLst>
            </a:pP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  ATU Donegal</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                     Ireland</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      Food&amp; Drink</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              </a:t>
            </a:r>
          </a:p>
          <a:p>
            <a:pPr lvl="0">
              <a:lnSpc>
                <a:spcPct val="120000"/>
              </a:lnSpc>
              <a:buSzPts val="1000"/>
              <a:tabLst>
                <a:tab pos="457200" algn="l"/>
              </a:tabLst>
            </a:pP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14946"/>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072743" cy="4580741"/>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en-GB" sz="1600" b="1" dirty="0">
              <a:solidFill>
                <a:srgbClr val="404040"/>
              </a:solidFill>
              <a:latin typeface="+mn-lt"/>
              <a:cs typeface="Arial"/>
            </a:endParaRPr>
          </a:p>
          <a:p>
            <a:pPr marL="12700">
              <a:lnSpc>
                <a:spcPct val="100000"/>
              </a:lnSpc>
              <a:spcBef>
                <a:spcPts val="100"/>
              </a:spcBef>
            </a:pPr>
            <a:r>
              <a:rPr lang="en-GB" sz="1400" dirty="0">
                <a:solidFill>
                  <a:srgbClr val="404040"/>
                </a:solidFill>
                <a:latin typeface="+mn-lt"/>
                <a:cs typeface="Arial"/>
              </a:rPr>
              <a:t>How to incorporate sustainability into corporate strategy, commercial decisions and day-to-day operations.</a:t>
            </a:r>
          </a:p>
          <a:p>
            <a:pPr marL="12700">
              <a:lnSpc>
                <a:spcPct val="100000"/>
              </a:lnSpc>
              <a:spcBef>
                <a:spcPts val="100"/>
              </a:spcBef>
            </a:pPr>
            <a:r>
              <a:rPr lang="en-GB" sz="1400" dirty="0">
                <a:solidFill>
                  <a:srgbClr val="404040"/>
                </a:solidFill>
                <a:latin typeface="+mn-lt"/>
                <a:cs typeface="Arial"/>
              </a:rPr>
              <a:t>The firm uses sustainability as a key consideration in making all </a:t>
            </a:r>
            <a:r>
              <a:rPr lang="en-GB" sz="1600" dirty="0">
                <a:solidFill>
                  <a:srgbClr val="404040"/>
                </a:solidFill>
                <a:latin typeface="+mn-lt"/>
                <a:cs typeface="Arial"/>
              </a:rPr>
              <a:t>improvements and  investment decisions within the company. </a:t>
            </a:r>
          </a:p>
          <a:p>
            <a:pPr marL="12700">
              <a:lnSpc>
                <a:spcPct val="100000"/>
              </a:lnSpc>
              <a:spcBef>
                <a:spcPts val="100"/>
              </a:spcBef>
            </a:pPr>
            <a:endParaRPr lang="en-IE" sz="1400" b="1" dirty="0">
              <a:solidFill>
                <a:srgbClr val="404040"/>
              </a:solidFill>
              <a:latin typeface="+mn-lt"/>
              <a:cs typeface="Arial"/>
            </a:endParaRPr>
          </a:p>
          <a:p>
            <a:pPr marL="12700">
              <a:lnSpc>
                <a:spcPct val="100000"/>
              </a:lnSpc>
              <a:spcBef>
                <a:spcPts val="100"/>
              </a:spcBef>
            </a:pPr>
            <a:endParaRPr lang="en-IE" sz="1400" b="1" dirty="0">
              <a:solidFill>
                <a:srgbClr val="404040"/>
              </a:solidFill>
              <a:latin typeface="+mn-lt"/>
              <a:cs typeface="Arial"/>
            </a:endParaRPr>
          </a:p>
          <a:p>
            <a:pPr marL="12700">
              <a:lnSpc>
                <a:spcPct val="100000"/>
              </a:lnSpc>
              <a:spcBef>
                <a:spcPts val="100"/>
              </a:spcBef>
            </a:pPr>
            <a:endParaRPr lang="en-IE" sz="1400" b="1" dirty="0">
              <a:solidFill>
                <a:srgbClr val="404040"/>
              </a:solidFill>
              <a:latin typeface="+mn-lt"/>
              <a:cs typeface="Arial"/>
            </a:endParaRPr>
          </a:p>
          <a:p>
            <a:pPr marL="12700">
              <a:lnSpc>
                <a:spcPct val="100000"/>
              </a:lnSpc>
              <a:spcBef>
                <a:spcPts val="100"/>
              </a:spcBef>
            </a:pPr>
            <a:r>
              <a:rPr lang="en-GB" sz="1400" dirty="0">
                <a:solidFill>
                  <a:srgbClr val="404040"/>
                </a:solidFill>
                <a:latin typeface="+mn-lt"/>
                <a:cs typeface="Arial"/>
              </a:rPr>
              <a:t>It is relevant to SMEs as it highlights the potential of approaching the topic of environmental sustainability form the perspective of achieving improved commercial viability rather than just a contribution to achieving environmental outcomes. Very often SMEs doubt the positive impact of implementing  ESG actions can have on a business as they see it as just another cost.</a:t>
            </a:r>
          </a:p>
          <a:p>
            <a:pPr marL="12700">
              <a:lnSpc>
                <a:spcPct val="100000"/>
              </a:lnSpc>
              <a:spcBef>
                <a:spcPts val="100"/>
              </a:spcBef>
            </a:pPr>
            <a:r>
              <a:rPr lang="en-GB" sz="1400" dirty="0">
                <a:solidFill>
                  <a:srgbClr val="404040"/>
                </a:solidFill>
                <a:latin typeface="+mn-lt"/>
                <a:cs typeface="Arial"/>
              </a:rPr>
              <a:t>This case study demonstrates that by incorporating sustainability into investment  and process improvements that real cost saving can be achieved.</a:t>
            </a:r>
          </a:p>
          <a:p>
            <a:pPr marL="12700">
              <a:lnSpc>
                <a:spcPct val="100000"/>
              </a:lnSpc>
              <a:spcBef>
                <a:spcPts val="100"/>
              </a:spcBef>
            </a:pPr>
            <a:endParaRPr lang="en-GB" sz="1400" dirty="0">
              <a:solidFill>
                <a:srgbClr val="404040"/>
              </a:solidFill>
              <a:latin typeface="+mn-lt"/>
              <a:cs typeface="Arial"/>
            </a:endParaRPr>
          </a:p>
          <a:p>
            <a:pPr marL="12700">
              <a:lnSpc>
                <a:spcPct val="100000"/>
              </a:lnSpc>
              <a:spcBef>
                <a:spcPts val="100"/>
              </a:spcBef>
            </a:pPr>
            <a:endParaRPr lang="en-GB" sz="1400" b="1" dirty="0">
              <a:solidFill>
                <a:srgbClr val="404040"/>
              </a:solidFill>
              <a:latin typeface="+mn-lt"/>
              <a:cs typeface="Arial"/>
            </a:endParaRPr>
          </a:p>
          <a:p>
            <a:pPr marL="12700">
              <a:lnSpc>
                <a:spcPct val="100000"/>
              </a:lnSpc>
              <a:spcBef>
                <a:spcPts val="100"/>
              </a:spcBef>
            </a:pPr>
            <a:r>
              <a:rPr lang="en-GB" sz="1400" b="1" dirty="0">
                <a:solidFill>
                  <a:srgbClr val="404040"/>
                </a:solidFill>
                <a:latin typeface="+mn-lt"/>
                <a:cs typeface="Arial"/>
              </a:rPr>
              <a:t> </a:t>
            </a: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4" name="object 14"/>
          <p:cNvSpPr txBox="1"/>
          <p:nvPr/>
        </p:nvSpPr>
        <p:spPr>
          <a:xfrm>
            <a:off x="327352" y="6796632"/>
            <a:ext cx="5965498" cy="943848"/>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27352" y="8487718"/>
            <a:ext cx="6049642" cy="2344231"/>
          </a:xfrm>
          <a:prstGeom prst="rect">
            <a:avLst/>
          </a:prstGeom>
        </p:spPr>
        <p:txBody>
          <a:bodyPr vert="horz" wrap="square" lIns="0" tIns="12700" rIns="0" bIns="0" rtlCol="0">
            <a:spAutoFit/>
          </a:bodyPr>
          <a:lstStyle/>
          <a:p>
            <a:pPr marL="12700">
              <a:lnSpc>
                <a:spcPct val="100000"/>
              </a:lnSpc>
              <a:spcBef>
                <a:spcPts val="100"/>
              </a:spcBef>
            </a:pPr>
            <a:endParaRPr lang="en-IE" sz="1600" b="1" dirty="0">
              <a:solidFill>
                <a:srgbClr val="404040"/>
              </a:solidFill>
              <a:latin typeface="+mn-lt"/>
              <a:cs typeface="Arial"/>
            </a:endParaRPr>
          </a:p>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pPr marL="12700">
              <a:lnSpc>
                <a:spcPct val="100000"/>
              </a:lnSpc>
              <a:spcBef>
                <a:spcPts val="100"/>
              </a:spcBef>
            </a:pPr>
            <a:r>
              <a:rPr lang="en-GB" sz="1400" dirty="0">
                <a:solidFill>
                  <a:srgbClr val="404040"/>
                </a:solidFill>
                <a:latin typeface="+mn-lt"/>
                <a:cs typeface="Arial"/>
              </a:rPr>
              <a:t>Strategic planning.</a:t>
            </a:r>
          </a:p>
          <a:p>
            <a:pPr marL="12700">
              <a:lnSpc>
                <a:spcPct val="100000"/>
              </a:lnSpc>
              <a:spcBef>
                <a:spcPts val="100"/>
              </a:spcBef>
            </a:pPr>
            <a:r>
              <a:rPr lang="en-GB" sz="1400" dirty="0">
                <a:solidFill>
                  <a:srgbClr val="404040"/>
                </a:solidFill>
                <a:latin typeface="+mn-lt"/>
                <a:cs typeface="Arial"/>
              </a:rPr>
              <a:t>Process improvement.</a:t>
            </a:r>
          </a:p>
          <a:p>
            <a:pPr marL="12700">
              <a:lnSpc>
                <a:spcPct val="100000"/>
              </a:lnSpc>
              <a:spcBef>
                <a:spcPts val="100"/>
              </a:spcBef>
            </a:pPr>
            <a:r>
              <a:rPr lang="en-GB" sz="1400" dirty="0">
                <a:solidFill>
                  <a:srgbClr val="404040"/>
                </a:solidFill>
                <a:latin typeface="+mn-lt"/>
                <a:cs typeface="Arial"/>
              </a:rPr>
              <a:t>The importance of perspective.</a:t>
            </a:r>
            <a:endParaRPr lang="tr-TR" sz="1400"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366727" cy="2259593"/>
          </a:xfrm>
          <a:prstGeom prst="rect">
            <a:avLst/>
          </a:prstGeom>
        </p:spPr>
        <p:txBody>
          <a:bodyPr vert="horz" wrap="square" lIns="0" tIns="12700" rIns="0" bIns="0" rtlCol="0">
            <a:spAutoFit/>
          </a:bodyPr>
          <a:lstStyle/>
          <a:p>
            <a:pPr marL="12700">
              <a:lnSpc>
                <a:spcPct val="100000"/>
              </a:lnSpc>
              <a:spcBef>
                <a:spcPts val="100"/>
              </a:spcBef>
            </a:pPr>
            <a:endParaRPr lang="en-GB" sz="1400" dirty="0">
              <a:latin typeface="+mn-lt"/>
              <a:cs typeface="Arial"/>
            </a:endParaRPr>
          </a:p>
          <a:p>
            <a:pPr marL="12700">
              <a:lnSpc>
                <a:spcPct val="100000"/>
              </a:lnSpc>
            </a:pPr>
            <a:r>
              <a:rPr lang="en-GB" sz="1400" b="1" dirty="0">
                <a:latin typeface="+mn-lt"/>
              </a:rPr>
              <a:t>Primary Module: Module 04 </a:t>
            </a:r>
            <a:r>
              <a:rPr lang="en-GB" sz="1400" dirty="0">
                <a:latin typeface="+mn-lt"/>
              </a:rPr>
              <a:t>– ESG Strategy and Implementation</a:t>
            </a:r>
          </a:p>
          <a:p>
            <a:endParaRPr lang="en-GB" sz="1400" b="1" dirty="0">
              <a:latin typeface="+mn-lt"/>
            </a:endParaRPr>
          </a:p>
          <a:p>
            <a:r>
              <a:rPr lang="en-GB" sz="1400" b="1" dirty="0">
                <a:latin typeface="+mn-lt"/>
              </a:rPr>
              <a:t>Secondary Modules:</a:t>
            </a:r>
          </a:p>
          <a:p>
            <a:r>
              <a:rPr lang="en-GB" sz="1400" b="1" dirty="0">
                <a:latin typeface="+mn-lt"/>
              </a:rPr>
              <a:t>Module 03 – </a:t>
            </a:r>
            <a:r>
              <a:rPr lang="en-GB" sz="1400" dirty="0">
                <a:latin typeface="+mn-lt"/>
              </a:rPr>
              <a:t>ESG Risk &amp; Materiality (resource use focus) </a:t>
            </a:r>
          </a:p>
          <a:p>
            <a:r>
              <a:rPr lang="en-GB" sz="1400" b="1" dirty="0">
                <a:latin typeface="+mn-lt"/>
              </a:rPr>
              <a:t>Module 06 – </a:t>
            </a:r>
            <a:r>
              <a:rPr lang="en-GB" sz="1400" dirty="0">
                <a:latin typeface="+mn-lt"/>
              </a:rPr>
              <a:t>Sustainable Finance (grants, cost-saving investments). </a:t>
            </a:r>
            <a:endParaRPr lang="en-GB" sz="1400" b="1" dirty="0">
              <a:latin typeface="+mn-lt"/>
              <a:cs typeface="Arial"/>
            </a:endParaRPr>
          </a:p>
          <a:p>
            <a:pPr marL="12700">
              <a:lnSpc>
                <a:spcPct val="100000"/>
              </a:lnSpc>
            </a:pPr>
            <a:endParaRPr lang="en-GB" sz="1400"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09" y="583030"/>
            <a:ext cx="6185241" cy="6453049"/>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pPr marL="186690">
              <a:lnSpc>
                <a:spcPct val="100000"/>
              </a:lnSpc>
              <a:spcBef>
                <a:spcPts val="980"/>
              </a:spcBef>
            </a:pPr>
            <a:r>
              <a:rPr lang="tr-TR" sz="1200" b="0" i="1" dirty="0">
                <a:solidFill>
                  <a:schemeClr val="tx1"/>
                </a:solidFill>
                <a:latin typeface="+mn-lt"/>
                <a:cs typeface="Geneva"/>
              </a:rPr>
              <a:t>(</a:t>
            </a:r>
            <a:r>
              <a:rPr sz="1200" b="0" i="1" dirty="0">
                <a:solidFill>
                  <a:schemeClr val="tx1"/>
                </a:solidFill>
                <a:latin typeface="+mn-lt"/>
                <a:cs typeface="Geneva"/>
              </a:rPr>
              <a:t>Business model and core activities</a:t>
            </a:r>
            <a:r>
              <a:rPr lang="tr-TR" sz="1200" i="1" dirty="0">
                <a:solidFill>
                  <a:schemeClr val="tx1"/>
                </a:solidFill>
                <a:latin typeface="+mn-lt"/>
                <a:cs typeface="Geneva"/>
              </a:rPr>
              <a:t>, </a:t>
            </a:r>
            <a:r>
              <a:rPr sz="1200" b="0" i="1" dirty="0">
                <a:solidFill>
                  <a:schemeClr val="tx1"/>
                </a:solidFill>
                <a:latin typeface="+mn-lt"/>
                <a:cs typeface="Geneva"/>
              </a:rPr>
              <a:t>ESG maturity level at the start of the case</a:t>
            </a:r>
            <a:r>
              <a:rPr lang="tr-TR" sz="1200" b="0" i="1" dirty="0">
                <a:solidFill>
                  <a:schemeClr val="tx1"/>
                </a:solidFill>
                <a:latin typeface="+mn-lt"/>
                <a:cs typeface="Geneva"/>
              </a:rPr>
              <a:t>, </a:t>
            </a:r>
            <a:r>
              <a:rPr sz="1200" b="0" i="1" dirty="0">
                <a:solidFill>
                  <a:schemeClr val="tx1"/>
                </a:solidFill>
                <a:latin typeface="+mn-lt"/>
                <a:cs typeface="Geneva"/>
              </a:rPr>
              <a:t>Regulatory, market, or stakeholder pressure (if any)</a:t>
            </a:r>
            <a:r>
              <a:rPr lang="tr-TR" sz="1200" i="1" dirty="0">
                <a:solidFill>
                  <a:schemeClr val="tx1"/>
                </a:solidFill>
                <a:latin typeface="+mn-lt"/>
                <a:cs typeface="Geneva"/>
              </a:rPr>
              <a:t>, </a:t>
            </a:r>
            <a:r>
              <a:rPr sz="1200" b="0" i="1" dirty="0">
                <a:solidFill>
                  <a:schemeClr val="tx1"/>
                </a:solidFill>
                <a:latin typeface="+mn-lt"/>
                <a:cs typeface="Geneva"/>
              </a:rPr>
              <a:t>Key internal constraints (resources, knowledge, resistance, finance)</a:t>
            </a:r>
            <a:endParaRPr lang="en-IE" sz="1200" b="0" i="1" dirty="0">
              <a:solidFill>
                <a:schemeClr val="tx1"/>
              </a:solidFill>
              <a:latin typeface="+mn-lt"/>
              <a:cs typeface="Geneva"/>
            </a:endParaRPr>
          </a:p>
          <a:p>
            <a:pPr marL="186690">
              <a:lnSpc>
                <a:spcPct val="100000"/>
              </a:lnSpc>
              <a:spcBef>
                <a:spcPts val="980"/>
              </a:spcBef>
            </a:pPr>
            <a:r>
              <a:rPr lang="en-GB" sz="1200" b="0" i="1" dirty="0">
                <a:solidFill>
                  <a:schemeClr val="tx1"/>
                </a:solidFill>
                <a:latin typeface="+mn-lt"/>
                <a:cs typeface="Geneva"/>
              </a:rPr>
              <a:t>Company L is a small craft brewing business based in Donegal, Ireland, operating as a limited company with two directors and employing 20 staff. The company produces approximately 1.5 million litres of beer annually for domestic and export markets. At the start of the case, the company had low formal ESG maturity, with no structured ESG strategy or reporting systems, though there was some awareness of sustainability linked to operational efficiency. There were no significant external regulatory or stakeholder pressures driving ESG adoption. Instead, rising costs following COVID-19 and global economic disruptions prompted the company to focus on reducing resource use and improving efficiency. Key internal constraints included limited ESG knowledge, the need to integrate changes without affecting production quality, and financial pressure to maintain margins without increasing prices. As a result, Company L adopted a commercial approach to sustainability, embedding it into operational decisions to reduce costs while achieving environmental benefits.</a:t>
            </a: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en-GB" sz="1200" i="1" dirty="0">
              <a:solidFill>
                <a:schemeClr val="tx1"/>
              </a:solidFill>
              <a:latin typeface="+mn-lt"/>
              <a:cs typeface="Geneva"/>
            </a:endParaRPr>
          </a:p>
          <a:p>
            <a:pPr marL="186690">
              <a:lnSpc>
                <a:spcPct val="100000"/>
              </a:lnSpc>
              <a:spcBef>
                <a:spcPts val="980"/>
              </a:spcBef>
            </a:pPr>
            <a:endParaRPr lang="en-GB" sz="1200" i="1" dirty="0">
              <a:solidFill>
                <a:schemeClr val="tx1"/>
              </a:solidFill>
              <a:latin typeface="+mn-lt"/>
              <a:cs typeface="Geneva"/>
            </a:endParaRPr>
          </a:p>
          <a:p>
            <a:pPr marL="186690">
              <a:lnSpc>
                <a:spcPct val="100000"/>
              </a:lnSpc>
              <a:spcBef>
                <a:spcPts val="980"/>
              </a:spcBef>
            </a:pPr>
            <a:endParaRPr lang="en-GB" sz="120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8943" y="4975887"/>
            <a:ext cx="5293307" cy="447674"/>
          </a:xfrm>
          <a:prstGeom prst="rect">
            <a:avLst/>
          </a:prstGeom>
        </p:spPr>
      </p:pic>
      <p:sp>
        <p:nvSpPr>
          <p:cNvPr id="20" name="Dikdörtgen 19"/>
          <p:cNvSpPr/>
          <p:nvPr/>
        </p:nvSpPr>
        <p:spPr>
          <a:xfrm>
            <a:off x="28162" y="4958379"/>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266700" y="5413182"/>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p:cNvSpPr txBox="1"/>
          <p:nvPr/>
        </p:nvSpPr>
        <p:spPr>
          <a:xfrm>
            <a:off x="273050" y="5760152"/>
            <a:ext cx="6400800" cy="6412012"/>
          </a:xfrm>
          <a:prstGeom prst="rect">
            <a:avLst/>
          </a:prstGeom>
        </p:spPr>
        <p:txBody>
          <a:bodyPr vert="horz" wrap="square" lIns="0" tIns="12700" rIns="0" bIns="0" rtlCol="0">
            <a:spAutoFit/>
          </a:bodyPr>
          <a:lstStyle/>
          <a:p>
            <a:pPr marL="26034">
              <a:lnSpc>
                <a:spcPct val="100000"/>
              </a:lnSpc>
              <a:spcBef>
                <a:spcPts val="100"/>
              </a:spcBef>
            </a:pPr>
            <a:r>
              <a:rPr lang="tr-TR" sz="1200" i="1" dirty="0">
                <a:solidFill>
                  <a:schemeClr val="tx1"/>
                </a:solidFill>
                <a:latin typeface="+mn-lt"/>
                <a:ea typeface="+mn-ea"/>
                <a:cs typeface="Geneva"/>
              </a:rPr>
              <a:t>(</a:t>
            </a:r>
            <a:r>
              <a:rPr sz="1200" i="1" dirty="0">
                <a:solidFill>
                  <a:schemeClr val="tx1"/>
                </a:solidFill>
                <a:latin typeface="+mn-lt"/>
                <a:ea typeface="+mn-ea"/>
                <a:cs typeface="Geneva"/>
              </a:rPr>
              <a:t>Lack of ESG awareness or strategy</a:t>
            </a:r>
            <a:r>
              <a:rPr lang="tr-TR" sz="1200" i="1" dirty="0">
                <a:solidFill>
                  <a:schemeClr val="tx1"/>
                </a:solidFill>
                <a:latin typeface="+mn-lt"/>
                <a:ea typeface="+mn-ea"/>
                <a:cs typeface="Geneva"/>
              </a:rPr>
              <a:t>, </a:t>
            </a:r>
            <a:r>
              <a:rPr sz="1200" i="1" dirty="0">
                <a:solidFill>
                  <a:schemeClr val="tx1"/>
                </a:solidFill>
                <a:latin typeface="+mn-lt"/>
                <a:ea typeface="+mn-ea"/>
                <a:cs typeface="Geneva"/>
              </a:rPr>
              <a:t>Need for ESG onboarding and internal alignment</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risks in the value chain</a:t>
            </a:r>
            <a:r>
              <a:rPr lang="tr-TR" sz="1200" i="1" dirty="0">
                <a:solidFill>
                  <a:schemeClr val="tx1"/>
                </a:solidFill>
                <a:latin typeface="+mn-lt"/>
                <a:ea typeface="+mn-ea"/>
                <a:cs typeface="Geneva"/>
              </a:rPr>
              <a:t>, </a:t>
            </a:r>
            <a:r>
              <a:rPr sz="1200" i="1" dirty="0">
                <a:solidFill>
                  <a:schemeClr val="tx1"/>
                </a:solidFill>
                <a:latin typeface="+mn-lt"/>
                <a:ea typeface="+mn-ea"/>
                <a:cs typeface="Geneva"/>
              </a:rPr>
              <a:t>Materiality prioritisation challenges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reporting and</a:t>
            </a:r>
            <a:r>
              <a:rPr lang="tr-TR" sz="1200" i="1" dirty="0">
                <a:solidFill>
                  <a:schemeClr val="tx1"/>
                </a:solidFill>
                <a:latin typeface="+mn-lt"/>
                <a:ea typeface="+mn-ea"/>
                <a:cs typeface="Geneva"/>
              </a:rPr>
              <a:t> </a:t>
            </a:r>
            <a:r>
              <a:rPr sz="1200" i="1" dirty="0">
                <a:solidFill>
                  <a:schemeClr val="tx1"/>
                </a:solidFill>
                <a:latin typeface="+mn-lt"/>
                <a:ea typeface="+mn-ea"/>
                <a:cs typeface="Geneva"/>
              </a:rPr>
              <a:t>communication difficulties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Financing ESG investments</a:t>
            </a:r>
            <a:r>
              <a:rPr lang="tr-TR" sz="1200" i="1" dirty="0">
                <a:solidFill>
                  <a:schemeClr val="tx1"/>
                </a:solidFill>
                <a:latin typeface="+mn-lt"/>
                <a:ea typeface="+mn-ea"/>
                <a:cs typeface="Geneva"/>
              </a:rPr>
              <a:t>)</a:t>
            </a:r>
          </a:p>
          <a:p>
            <a:pPr marL="26034">
              <a:lnSpc>
                <a:spcPct val="100000"/>
              </a:lnSpc>
              <a:spcBef>
                <a:spcPts val="100"/>
              </a:spcBef>
            </a:pPr>
            <a:endParaRPr lang="tr-TR" sz="14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a:buNone/>
            </a:pPr>
            <a:r>
              <a:rPr lang="en-GB" sz="1200" dirty="0"/>
              <a:t>How to integrate sustainability into business operations and strategic decision-making in a way that reduces costs and improves efficiency, without compromising product quality or increasing prices.</a:t>
            </a:r>
          </a:p>
          <a:p>
            <a:pPr>
              <a:buNone/>
            </a:pPr>
            <a:r>
              <a:rPr lang="en-GB" sz="1200" dirty="0"/>
              <a:t>This includes several key issues:</a:t>
            </a:r>
          </a:p>
          <a:p>
            <a:pPr>
              <a:buFont typeface="Arial" panose="020B0604020202020204" pitchFamily="34" charset="0"/>
              <a:buChar char="•"/>
            </a:pPr>
            <a:r>
              <a:rPr lang="en-GB" sz="1200" dirty="0"/>
              <a:t>Lack of a formal ESG strategy or structured implementation framework </a:t>
            </a:r>
          </a:p>
          <a:p>
            <a:pPr>
              <a:buFont typeface="Arial" panose="020B0604020202020204" pitchFamily="34" charset="0"/>
              <a:buChar char="•"/>
            </a:pPr>
            <a:r>
              <a:rPr lang="en-GB" sz="1200" dirty="0"/>
              <a:t>Need to align sustainability initiatives with commercial and financial objectives </a:t>
            </a:r>
          </a:p>
          <a:p>
            <a:pPr>
              <a:buFont typeface="Arial" panose="020B0604020202020204" pitchFamily="34" charset="0"/>
              <a:buChar char="•"/>
            </a:pPr>
            <a:r>
              <a:rPr lang="en-GB" sz="1200" dirty="0"/>
              <a:t>High resource usage, particularly water consumption in production processes </a:t>
            </a:r>
          </a:p>
          <a:p>
            <a:pPr>
              <a:buFont typeface="Arial" panose="020B0604020202020204" pitchFamily="34" charset="0"/>
              <a:buChar char="•"/>
            </a:pPr>
            <a:r>
              <a:rPr lang="en-GB" sz="1200" dirty="0"/>
              <a:t>Balancing operational improvements with production stability and quality control </a:t>
            </a:r>
          </a:p>
          <a:p>
            <a:pPr>
              <a:buFont typeface="Arial" panose="020B0604020202020204" pitchFamily="34" charset="0"/>
              <a:buChar char="•"/>
            </a:pPr>
            <a:r>
              <a:rPr lang="en-GB" sz="1200" dirty="0"/>
              <a:t>Limited access to tailored ESG knowledge and solutions for SMEs </a:t>
            </a:r>
          </a:p>
          <a:p>
            <a:pPr>
              <a:buNone/>
            </a:pPr>
            <a:r>
              <a:rPr lang="en-GB" sz="1200" dirty="0"/>
              <a:t>The case highlights a common SME challenge of </a:t>
            </a:r>
            <a:r>
              <a:rPr lang="en-GB" sz="1200" b="1" dirty="0"/>
              <a:t>perceiving ESG as a cost rather than a value-creating opportunity</a:t>
            </a:r>
            <a:r>
              <a:rPr lang="en-GB" sz="1200" dirty="0"/>
              <a:t>.</a:t>
            </a: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sz="1400" dirty="0">
              <a:solidFill>
                <a:schemeClr val="tx1"/>
              </a:solidFill>
              <a:latin typeface="+mn-lt"/>
              <a:ea typeface="+mn-ea"/>
              <a:cs typeface="Gene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4440705"/>
            <a:ext cx="6248399" cy="542924"/>
          </a:xfrm>
          <a:prstGeom prst="rect">
            <a:avLst/>
          </a:prstGeom>
        </p:spPr>
      </p:pic>
      <p:sp>
        <p:nvSpPr>
          <p:cNvPr id="12" name="object 12"/>
          <p:cNvSpPr txBox="1"/>
          <p:nvPr/>
        </p:nvSpPr>
        <p:spPr>
          <a:xfrm>
            <a:off x="82351" y="4454879"/>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sp>
        <p:nvSpPr>
          <p:cNvPr id="13" name="object 13"/>
          <p:cNvSpPr txBox="1"/>
          <p:nvPr/>
        </p:nvSpPr>
        <p:spPr>
          <a:xfrm>
            <a:off x="245564" y="5238721"/>
            <a:ext cx="3214092" cy="243655"/>
          </a:xfrm>
          <a:prstGeom prst="rect">
            <a:avLst/>
          </a:prstGeom>
        </p:spPr>
        <p:txBody>
          <a:bodyPr vert="horz" wrap="square" lIns="0" tIns="58419" rIns="0" bIns="0" rtlCol="0">
            <a:spAutoFit/>
          </a:bodyPr>
          <a:lstStyle/>
          <a:p>
            <a:pPr marL="184150" indent="-171450">
              <a:lnSpc>
                <a:spcPct val="100000"/>
              </a:lnSpc>
              <a:spcBef>
                <a:spcPts val="459"/>
              </a:spcBef>
              <a:buFont typeface="Arial" charset="0"/>
              <a:buChar char="•"/>
              <a:tabLst>
                <a:tab pos="91440" algn="l"/>
              </a:tabLst>
            </a:pPr>
            <a:endParaRPr lang="tr-TR" sz="1200" i="1" dirty="0">
              <a:latin typeface="+mn-lt"/>
              <a:cs typeface="Geneva"/>
            </a:endParaRP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8506175"/>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(Use realistic but simplified data where needed)</a:t>
            </a:r>
            <a:endParaRPr lang="tr-TR" sz="1600" dirty="0">
              <a:latin typeface="+mn-lt"/>
              <a:cs typeface="Arial"/>
            </a:endParaRPr>
          </a:p>
          <a:p>
            <a:pPr marL="12700">
              <a:lnSpc>
                <a:spcPct val="100000"/>
              </a:lnSpc>
              <a:spcBef>
                <a:spcPts val="570"/>
              </a:spcBef>
            </a:pPr>
            <a:r>
              <a:rPr lang="tr-TR" sz="1200" i="1" dirty="0">
                <a:solidFill>
                  <a:srgbClr val="404040"/>
                </a:solidFill>
                <a:latin typeface="+mn-lt"/>
                <a:cs typeface="Geneva"/>
              </a:rPr>
              <a:t>(</a:t>
            </a:r>
            <a:r>
              <a:rPr sz="1200" i="1" dirty="0">
                <a:solidFill>
                  <a:srgbClr val="404040"/>
                </a:solidFill>
                <a:latin typeface="+mn-lt"/>
                <a:cs typeface="Geneva"/>
              </a:rPr>
              <a:t>ESG-related qualitative information</a:t>
            </a:r>
            <a:r>
              <a:rPr lang="tr-TR" sz="1200" i="1" dirty="0">
                <a:latin typeface="+mn-lt"/>
                <a:cs typeface="Geneva"/>
              </a:rPr>
              <a:t>, </a:t>
            </a:r>
            <a:r>
              <a:rPr sz="1200" i="1" dirty="0">
                <a:solidFill>
                  <a:srgbClr val="404040"/>
                </a:solidFill>
                <a:latin typeface="+mn-lt"/>
                <a:cs typeface="Geneva"/>
              </a:rPr>
              <a:t>Basic quantitative indicators (where applicable)</a:t>
            </a:r>
            <a:r>
              <a:rPr lang="tr-TR" sz="1200" i="1" dirty="0">
                <a:solidFill>
                  <a:srgbClr val="404040"/>
                </a:solidFill>
                <a:latin typeface="+mn-lt"/>
                <a:cs typeface="Geneva"/>
              </a:rPr>
              <a:t>, </a:t>
            </a:r>
            <a:r>
              <a:rPr sz="1200" i="1" dirty="0">
                <a:solidFill>
                  <a:srgbClr val="404040"/>
                </a:solidFill>
                <a:latin typeface="+mn-lt"/>
                <a:cs typeface="Geneva"/>
              </a:rPr>
              <a:t>Stakeholder inputs or assumptions</a:t>
            </a:r>
            <a:r>
              <a:rPr lang="tr-TR" sz="1200" i="1" dirty="0">
                <a:latin typeface="+mn-lt"/>
                <a:cs typeface="Geneva"/>
              </a:rPr>
              <a:t>, </a:t>
            </a:r>
            <a:r>
              <a:rPr sz="1200" i="1" dirty="0">
                <a:solidFill>
                  <a:srgbClr val="404040"/>
                </a:solidFill>
                <a:latin typeface="+mn-lt"/>
                <a:cs typeface="Geneva"/>
              </a:rPr>
              <a:t>Regulatory or market references (e.g. CSRD, VSME, customer demands)</a:t>
            </a:r>
            <a:endParaRPr lang="tr-TR" sz="1200" i="1" dirty="0">
              <a:solidFill>
                <a:srgbClr val="404040"/>
              </a:solidFill>
              <a:latin typeface="+mn-lt"/>
              <a:cs typeface="Geneva"/>
            </a:endParaRPr>
          </a:p>
          <a:p>
            <a:pPr>
              <a:buNone/>
            </a:pPr>
            <a:r>
              <a:rPr lang="en-GB" sz="1300" b="1" dirty="0">
                <a:latin typeface="+mn-lt"/>
              </a:rPr>
              <a:t>Qualitative Information:</a:t>
            </a:r>
          </a:p>
          <a:p>
            <a:pPr>
              <a:buFont typeface="Arial" panose="020B0604020202020204" pitchFamily="34" charset="0"/>
              <a:buChar char="•"/>
            </a:pPr>
            <a:r>
              <a:rPr lang="en-GB" sz="1300" dirty="0">
                <a:latin typeface="+mn-lt"/>
              </a:rPr>
              <a:t>Company L adopts a cost-driven approach to sustainability </a:t>
            </a:r>
          </a:p>
          <a:p>
            <a:pPr>
              <a:buFont typeface="Arial" panose="020B0604020202020204" pitchFamily="34" charset="0"/>
              <a:buChar char="•"/>
            </a:pPr>
            <a:r>
              <a:rPr lang="en-GB" sz="1300" dirty="0">
                <a:latin typeface="+mn-lt"/>
              </a:rPr>
              <a:t>Focus on efficiency improvements and benchmarking </a:t>
            </a:r>
          </a:p>
          <a:p>
            <a:pPr>
              <a:buFont typeface="Arial" panose="020B0604020202020204" pitchFamily="34" charset="0"/>
              <a:buChar char="•"/>
            </a:pPr>
            <a:r>
              <a:rPr lang="en-GB" sz="1300" dirty="0">
                <a:latin typeface="+mn-lt"/>
              </a:rPr>
              <a:t>Use of public supports (grants, mentoring) </a:t>
            </a:r>
          </a:p>
          <a:p>
            <a:pPr>
              <a:buNone/>
            </a:pPr>
            <a:r>
              <a:rPr lang="en-GB" sz="1300" dirty="0">
                <a:latin typeface="+mn-lt"/>
              </a:rPr>
              <a:t>Quantitative Indicators:</a:t>
            </a:r>
          </a:p>
          <a:p>
            <a:pPr>
              <a:buFont typeface="Arial" panose="020B0604020202020204" pitchFamily="34" charset="0"/>
              <a:buChar char="•"/>
            </a:pPr>
            <a:r>
              <a:rPr lang="en-GB" sz="1300" dirty="0">
                <a:latin typeface="+mn-lt"/>
              </a:rPr>
              <a:t>Production: 15,000 hectolitres </a:t>
            </a:r>
          </a:p>
          <a:p>
            <a:pPr>
              <a:buFont typeface="Arial" panose="020B0604020202020204" pitchFamily="34" charset="0"/>
              <a:buChar char="•"/>
            </a:pPr>
            <a:r>
              <a:rPr lang="en-GB" sz="1300" dirty="0">
                <a:latin typeface="+mn-lt"/>
              </a:rPr>
              <a:t>Turnover: €4.5M (2025) </a:t>
            </a:r>
          </a:p>
          <a:p>
            <a:pPr>
              <a:buFont typeface="Arial" panose="020B0604020202020204" pitchFamily="34" charset="0"/>
              <a:buChar char="•"/>
            </a:pPr>
            <a:r>
              <a:rPr lang="en-GB" sz="1300" dirty="0">
                <a:latin typeface="+mn-lt"/>
              </a:rPr>
              <a:t>Water usage reduced from 9L to 4.5L per litre </a:t>
            </a:r>
          </a:p>
          <a:p>
            <a:pPr>
              <a:buFont typeface="Arial" panose="020B0604020202020204" pitchFamily="34" charset="0"/>
              <a:buChar char="•"/>
            </a:pPr>
            <a:r>
              <a:rPr lang="en-GB" sz="1300" dirty="0">
                <a:latin typeface="+mn-lt"/>
              </a:rPr>
              <a:t>Product loss reduced from 5% to 1–2% </a:t>
            </a:r>
          </a:p>
          <a:p>
            <a:pPr>
              <a:buNone/>
            </a:pPr>
            <a:r>
              <a:rPr lang="en-GB" sz="1300" dirty="0">
                <a:latin typeface="+mn-lt"/>
              </a:rPr>
              <a:t>Stakeholder / Market Context:</a:t>
            </a:r>
          </a:p>
          <a:p>
            <a:pPr>
              <a:buFont typeface="Arial" panose="020B0604020202020204" pitchFamily="34" charset="0"/>
              <a:buChar char="•"/>
            </a:pPr>
            <a:r>
              <a:rPr lang="en-GB" sz="1300" dirty="0">
                <a:latin typeface="+mn-lt"/>
              </a:rPr>
              <a:t>Price-sensitive customers limit pricing flexibility </a:t>
            </a:r>
          </a:p>
          <a:p>
            <a:pPr>
              <a:buFont typeface="Arial" panose="020B0604020202020204" pitchFamily="34" charset="0"/>
              <a:buChar char="•"/>
            </a:pPr>
            <a:r>
              <a:rPr lang="en-GB" sz="1300" dirty="0">
                <a:latin typeface="+mn-lt"/>
              </a:rPr>
              <a:t>Limited regulatory pressure </a:t>
            </a:r>
          </a:p>
          <a:p>
            <a:pPr>
              <a:buFont typeface="Arial" panose="020B0604020202020204" pitchFamily="34" charset="0"/>
              <a:buChar char="•"/>
            </a:pPr>
            <a:r>
              <a:rPr lang="en-GB" sz="1300" dirty="0">
                <a:latin typeface="+mn-lt"/>
              </a:rPr>
              <a:t>Rising costs driving sustainability efforts</a:t>
            </a: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en-IE"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a:buFont typeface="Arial" panose="020B0604020202020204" pitchFamily="34" charset="0"/>
              <a:buChar char="•"/>
            </a:pPr>
            <a:r>
              <a:rPr lang="en-GB" sz="1400" dirty="0">
                <a:latin typeface="+mn-lt"/>
              </a:rPr>
              <a:t>PDCA Template for ESG Governance (M4):</a:t>
            </a:r>
            <a:br>
              <a:rPr lang="en-GB" sz="1400" dirty="0">
                <a:latin typeface="+mn-lt"/>
              </a:rPr>
            </a:br>
            <a:r>
              <a:rPr lang="en-GB" sz="1400" dirty="0">
                <a:latin typeface="+mn-lt"/>
              </a:rPr>
              <a:t>Supports continuous improvement of efficiency and resource use </a:t>
            </a:r>
          </a:p>
          <a:p>
            <a:pPr>
              <a:buFont typeface="Arial" panose="020B0604020202020204" pitchFamily="34" charset="0"/>
              <a:buChar char="•"/>
            </a:pPr>
            <a:r>
              <a:rPr lang="en-GB" sz="1400" dirty="0">
                <a:latin typeface="+mn-lt"/>
              </a:rPr>
              <a:t>ESG Key Metrics Overview for SMEs (M4):</a:t>
            </a:r>
            <a:br>
              <a:rPr lang="en-GB" sz="1400" dirty="0">
                <a:latin typeface="+mn-lt"/>
              </a:rPr>
            </a:br>
            <a:r>
              <a:rPr lang="en-GB" sz="1400" dirty="0">
                <a:latin typeface="+mn-lt"/>
              </a:rPr>
              <a:t>Tracks key indicators such as water usage and production losses </a:t>
            </a:r>
          </a:p>
          <a:p>
            <a:pPr>
              <a:buFont typeface="Arial" panose="020B0604020202020204" pitchFamily="34" charset="0"/>
              <a:buChar char="•"/>
            </a:pPr>
            <a:r>
              <a:rPr lang="en-GB" sz="1400" dirty="0">
                <a:latin typeface="+mn-lt"/>
              </a:rPr>
              <a:t>ESG Gap Analysis (M3):</a:t>
            </a:r>
            <a:br>
              <a:rPr lang="en-GB" sz="1400" dirty="0">
                <a:latin typeface="+mn-lt"/>
              </a:rPr>
            </a:br>
            <a:r>
              <a:rPr lang="en-GB" sz="1400" dirty="0">
                <a:latin typeface="+mn-lt"/>
              </a:rPr>
              <a:t>Identifies gaps between current practices and ESG best practice </a:t>
            </a:r>
          </a:p>
          <a:p>
            <a:pPr>
              <a:buFont typeface="Arial" panose="020B0604020202020204" pitchFamily="34" charset="0"/>
              <a:buChar char="•"/>
            </a:pPr>
            <a:r>
              <a:rPr lang="en-GB" sz="1400" dirty="0">
                <a:latin typeface="+mn-lt"/>
              </a:rPr>
              <a:t>Value Chain Analysis (M3):</a:t>
            </a:r>
            <a:br>
              <a:rPr lang="en-GB" sz="1400" dirty="0">
                <a:latin typeface="+mn-lt"/>
              </a:rPr>
            </a:br>
            <a:r>
              <a:rPr lang="en-GB" sz="1400" dirty="0">
                <a:latin typeface="+mn-lt"/>
              </a:rPr>
              <a:t>Assesses ESG impacts across production and supply chain </a:t>
            </a:r>
          </a:p>
          <a:p>
            <a:pPr>
              <a:buFont typeface="Arial" panose="020B0604020202020204" pitchFamily="34" charset="0"/>
              <a:buChar char="•"/>
            </a:pPr>
            <a:r>
              <a:rPr lang="en-GB" sz="1400" dirty="0">
                <a:latin typeface="+mn-lt"/>
              </a:rPr>
              <a:t>CO₂ Footprint Overview for SMEs (M4):</a:t>
            </a:r>
            <a:br>
              <a:rPr lang="en-GB" sz="1400" dirty="0">
                <a:latin typeface="+mn-lt"/>
              </a:rPr>
            </a:br>
            <a:r>
              <a:rPr lang="en-GB" sz="1400" dirty="0">
                <a:latin typeface="+mn-lt"/>
              </a:rPr>
              <a:t>Extends focus to energy use and emissions </a:t>
            </a:r>
          </a:p>
          <a:p>
            <a:pPr>
              <a:buFont typeface="Arial" panose="020B0604020202020204" pitchFamily="34" charset="0"/>
              <a:buChar char="•"/>
            </a:pPr>
            <a:r>
              <a:rPr lang="en-GB" sz="1400" dirty="0">
                <a:latin typeface="+mn-lt"/>
              </a:rPr>
              <a:t>Template for ESG Report (M5):</a:t>
            </a:r>
            <a:br>
              <a:rPr lang="en-GB" sz="1400" dirty="0">
                <a:latin typeface="+mn-lt"/>
              </a:rPr>
            </a:br>
            <a:r>
              <a:rPr lang="en-GB" sz="1400" dirty="0">
                <a:latin typeface="+mn-lt"/>
              </a:rPr>
              <a:t>Enables simple reporting of ESG performance </a:t>
            </a:r>
          </a:p>
          <a:p>
            <a:pPr>
              <a:buFont typeface="Arial" panose="020B0604020202020204" pitchFamily="34" charset="0"/>
              <a:buChar char="•"/>
            </a:pPr>
            <a:r>
              <a:rPr lang="en-GB" sz="1400" dirty="0">
                <a:latin typeface="+mn-lt"/>
              </a:rPr>
              <a:t>Sustainable Finance Options for SMEs (M6):</a:t>
            </a:r>
            <a:br>
              <a:rPr lang="en-GB" sz="1400" dirty="0">
                <a:latin typeface="+mn-lt"/>
              </a:rPr>
            </a:br>
            <a:r>
              <a:rPr lang="en-GB" sz="1400" dirty="0">
                <a:latin typeface="+mn-lt"/>
              </a:rPr>
              <a:t>Identifies funding opportunities for future ESG investments </a:t>
            </a:r>
          </a:p>
          <a:p>
            <a:pPr marL="12700">
              <a:lnSpc>
                <a:spcPct val="100000"/>
              </a:lnSpc>
              <a:spcBef>
                <a:spcPts val="570"/>
              </a:spcBef>
            </a:pPr>
            <a:endParaRPr lang="tr-TR" sz="14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8479501"/>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i="1"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a:buNone/>
            </a:pPr>
            <a:r>
              <a:rPr lang="en-GB" sz="1600" b="1" dirty="0">
                <a:latin typeface="+mn-lt"/>
              </a:rPr>
              <a:t>Knowledge:</a:t>
            </a:r>
            <a:endParaRPr lang="en-GB" sz="1600" dirty="0">
              <a:latin typeface="+mn-lt"/>
            </a:endParaRPr>
          </a:p>
          <a:p>
            <a:pPr>
              <a:buFont typeface="Arial" panose="020B0604020202020204" pitchFamily="34" charset="0"/>
              <a:buChar char="•"/>
            </a:pPr>
            <a:r>
              <a:rPr lang="en-GB" sz="1600" dirty="0">
                <a:latin typeface="+mn-lt"/>
              </a:rPr>
              <a:t>Understanding how ESG can be integrated into business strategy and operations </a:t>
            </a:r>
          </a:p>
          <a:p>
            <a:pPr>
              <a:buFont typeface="Arial" panose="020B0604020202020204" pitchFamily="34" charset="0"/>
              <a:buChar char="•"/>
            </a:pPr>
            <a:r>
              <a:rPr lang="en-GB" sz="1600" dirty="0">
                <a:latin typeface="+mn-lt"/>
              </a:rPr>
              <a:t>Awareness of the link between resource efficiency and sustainability </a:t>
            </a:r>
          </a:p>
          <a:p>
            <a:pPr>
              <a:buFont typeface="Arial" panose="020B0604020202020204" pitchFamily="34" charset="0"/>
              <a:buChar char="•"/>
            </a:pPr>
            <a:r>
              <a:rPr lang="en-GB" sz="1600" dirty="0">
                <a:latin typeface="+mn-lt"/>
              </a:rPr>
              <a:t>Knowledge of ESG challenges faced by SMEs </a:t>
            </a:r>
          </a:p>
          <a:p>
            <a:pPr>
              <a:buNone/>
            </a:pPr>
            <a:r>
              <a:rPr lang="en-GB" sz="1600" b="1" dirty="0">
                <a:latin typeface="+mn-lt"/>
              </a:rPr>
              <a:t>Skills:</a:t>
            </a:r>
            <a:endParaRPr lang="en-GB" sz="1600" dirty="0">
              <a:latin typeface="+mn-lt"/>
            </a:endParaRPr>
          </a:p>
          <a:p>
            <a:pPr>
              <a:buFont typeface="Arial" panose="020B0604020202020204" pitchFamily="34" charset="0"/>
              <a:buChar char="•"/>
            </a:pPr>
            <a:r>
              <a:rPr lang="en-GB" sz="1600" dirty="0">
                <a:latin typeface="+mn-lt"/>
              </a:rPr>
              <a:t>Ability to identify opportunities to improve efficiency and reduce resource use </a:t>
            </a:r>
          </a:p>
          <a:p>
            <a:pPr>
              <a:buFont typeface="Arial" panose="020B0604020202020204" pitchFamily="34" charset="0"/>
              <a:buChar char="•"/>
            </a:pPr>
            <a:r>
              <a:rPr lang="en-GB" sz="1600" dirty="0">
                <a:latin typeface="+mn-lt"/>
              </a:rPr>
              <a:t>Application of data-driven decision-making in ESG implementation </a:t>
            </a:r>
          </a:p>
          <a:p>
            <a:pPr>
              <a:buFont typeface="Arial" panose="020B0604020202020204" pitchFamily="34" charset="0"/>
              <a:buChar char="•"/>
            </a:pPr>
            <a:r>
              <a:rPr lang="en-GB" sz="1600" dirty="0">
                <a:latin typeface="+mn-lt"/>
              </a:rPr>
              <a:t>Aligning sustainability initiatives with commercial objectives </a:t>
            </a:r>
          </a:p>
          <a:p>
            <a:pPr>
              <a:buNone/>
            </a:pPr>
            <a:r>
              <a:rPr lang="en-GB" sz="1600" b="1" dirty="0">
                <a:latin typeface="+mn-lt"/>
              </a:rPr>
              <a:t>Attitudes:</a:t>
            </a:r>
            <a:endParaRPr lang="en-GB" sz="1600" dirty="0">
              <a:latin typeface="+mn-lt"/>
            </a:endParaRPr>
          </a:p>
          <a:p>
            <a:pPr>
              <a:buFont typeface="Arial" panose="020B0604020202020204" pitchFamily="34" charset="0"/>
              <a:buChar char="•"/>
            </a:pPr>
            <a:r>
              <a:rPr lang="en-GB" sz="1600" dirty="0">
                <a:latin typeface="+mn-lt"/>
              </a:rPr>
              <a:t>Viewing ESG as a value-creating opportunity rather than a cost </a:t>
            </a:r>
          </a:p>
          <a:p>
            <a:pPr>
              <a:buFont typeface="Arial" panose="020B0604020202020204" pitchFamily="34" charset="0"/>
              <a:buChar char="•"/>
            </a:pPr>
            <a:r>
              <a:rPr lang="en-GB" sz="1600" dirty="0">
                <a:latin typeface="+mn-lt"/>
              </a:rPr>
              <a:t>Developing a proactive and solution-oriented mindset </a:t>
            </a:r>
          </a:p>
          <a:p>
            <a:pPr>
              <a:buFont typeface="Arial" panose="020B0604020202020204" pitchFamily="34" charset="0"/>
              <a:buChar char="•"/>
            </a:pPr>
            <a:r>
              <a:rPr lang="en-GB" sz="1600" dirty="0">
                <a:latin typeface="+mn-lt"/>
              </a:rPr>
              <a:t>Recognising the importance of balancing sustainability with operational performance</a:t>
            </a: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149475"/>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EB17EA-37DF-4B49-8F7F-3F9CF66D629B}">
  <ds:schemaRefs>
    <ds:schemaRef ds:uri="http://schemas.microsoft.com/office/2006/metadata/properties"/>
    <ds:schemaRef ds:uri="http://schemas.microsoft.com/office/infopath/2007/PartnerControls"/>
    <ds:schemaRef ds:uri="115cf526-2a6a-4f3d-b77f-9503221a0c52"/>
    <ds:schemaRef ds:uri="9f396a6c-d077-45c3-abc4-1fb9acdf963f"/>
  </ds:schemaRefs>
</ds:datastoreItem>
</file>

<file path=customXml/itemProps2.xml><?xml version="1.0" encoding="utf-8"?>
<ds:datastoreItem xmlns:ds="http://schemas.openxmlformats.org/officeDocument/2006/customXml" ds:itemID="{D5973036-0ABB-4BEC-AEC2-58D1FA6D69A5}">
  <ds:schemaRefs>
    <ds:schemaRef ds:uri="http://schemas.microsoft.com/sharepoint/v3/contenttype/forms"/>
  </ds:schemaRefs>
</ds:datastoreItem>
</file>

<file path=customXml/itemProps3.xml><?xml version="1.0" encoding="utf-8"?>
<ds:datastoreItem xmlns:ds="http://schemas.openxmlformats.org/officeDocument/2006/customXml" ds:itemID="{62C8EC84-6725-4A03-B851-BAE3A51FA4B7}"/>
</file>

<file path=docProps/app.xml><?xml version="1.0" encoding="utf-8"?>
<Properties xmlns="http://schemas.openxmlformats.org/officeDocument/2006/extended-properties" xmlns:vt="http://schemas.openxmlformats.org/officeDocument/2006/docPropsVTypes">
  <Template/>
  <TotalTime>172</TotalTime>
  <Words>1258</Words>
  <Application>Microsoft Office PowerPoint</Application>
  <PresentationFormat>Custom</PresentationFormat>
  <Paragraphs>176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Case Study Identification</vt:lpstr>
      <vt:lpstr>2. Relevant PEARL Curriculum Module(s)</vt:lpstr>
      <vt:lpstr>PowerPoint Presentation</vt:lpstr>
      <vt:lpstr>6. Data, Evidence, and Inputs</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Padraig Gallagher</cp:lastModifiedBy>
  <cp:revision>15</cp:revision>
  <dcterms:created xsi:type="dcterms:W3CDTF">2026-01-18T12:08:26Z</dcterms:created>
  <dcterms:modified xsi:type="dcterms:W3CDTF">2026-09-25T09:26:33Z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