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56" r:id="rId5"/>
    <p:sldId id="257" r:id="rId6"/>
    <p:sldId id="263" r:id="rId7"/>
    <p:sldId id="259" r:id="rId8"/>
    <p:sldId id="264" r:id="rId9"/>
    <p:sldId id="261" r:id="rId10"/>
    <p:sldId id="265" r:id="rId11"/>
    <p:sldId id="266" r:id="rId12"/>
    <p:sldId id="262" r:id="rId13"/>
    <p:sldId id="267" r:id="rId14"/>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09AAB-FF49-BCE5-4407-8DECE77CFE6D}" v="4" dt="2026-09-25T09:25:54.680"/>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68" d="100"/>
          <a:sy n="68" d="100"/>
        </p:scale>
        <p:origin x="3186"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53009AAB-FF49-BCE5-4407-8DECE77CFE6D}"/>
    <pc:docChg chg="modSld">
      <pc:chgData name="Con Bartels" userId="S::con_momentumconsulting.ie#ext#@uludagedutr.onmicrosoft.com::b39c679a-0751-4854-99b6-bfece60c7cf0" providerId="AD" clId="Web-{53009AAB-FF49-BCE5-4407-8DECE77CFE6D}" dt="2026-09-25T09:25:54.680" v="2" actId="20577"/>
      <pc:docMkLst>
        <pc:docMk/>
      </pc:docMkLst>
      <pc:sldChg chg="modSp">
        <pc:chgData name="Con Bartels" userId="S::con_momentumconsulting.ie#ext#@uludagedutr.onmicrosoft.com::b39c679a-0751-4854-99b6-bfece60c7cf0" providerId="AD" clId="Web-{53009AAB-FF49-BCE5-4407-8DECE77CFE6D}" dt="2026-09-25T09:25:48.790" v="1" actId="20577"/>
        <pc:sldMkLst>
          <pc:docMk/>
          <pc:sldMk cId="0" sldId="256"/>
        </pc:sldMkLst>
        <pc:spChg chg="mod">
          <ac:chgData name="Con Bartels" userId="S::con_momentumconsulting.ie#ext#@uludagedutr.onmicrosoft.com::b39c679a-0751-4854-99b6-bfece60c7cf0" providerId="AD" clId="Web-{53009AAB-FF49-BCE5-4407-8DECE77CFE6D}" dt="2026-09-25T09:25:48.790"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53009AAB-FF49-BCE5-4407-8DECE77CFE6D}" dt="2026-09-25T09:25:54.680" v="2" actId="20577"/>
        <pc:sldMkLst>
          <pc:docMk/>
          <pc:sldMk cId="0" sldId="262"/>
        </pc:sldMkLst>
        <pc:spChg chg="mod">
          <ac:chgData name="Con Bartels" userId="S::con_momentumconsulting.ie#ext#@uludagedutr.onmicrosoft.com::b39c679a-0751-4854-99b6-bfece60c7cf0" providerId="AD" clId="Web-{53009AAB-FF49-BCE5-4407-8DECE77CFE6D}" dt="2026-09-25T09:25:54.680"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Module 4</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018775"/>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tr-TR" sz="1600" b="1" spc="-114" dirty="0" err="1">
                <a:solidFill>
                  <a:srgbClr val="007771"/>
                </a:solidFill>
                <a:latin typeface="+mn-lt"/>
                <a:cs typeface="Arial"/>
              </a:rPr>
              <a:t>Company</a:t>
            </a:r>
            <a:r>
              <a:rPr lang="tr-TR" sz="1600" b="1" spc="-114" dirty="0">
                <a:solidFill>
                  <a:srgbClr val="007771"/>
                </a:solidFill>
                <a:latin typeface="+mn-lt"/>
                <a:cs typeface="Arial"/>
              </a:rPr>
              <a:t> size (</a:t>
            </a:r>
            <a:r>
              <a:rPr lang="tr-TR" sz="1600" b="1" spc="-114" dirty="0" err="1">
                <a:solidFill>
                  <a:srgbClr val="007771"/>
                </a:solidFill>
                <a:latin typeface="+mn-lt"/>
                <a:cs typeface="Arial"/>
              </a:rPr>
              <a:t>micro</a:t>
            </a:r>
            <a:r>
              <a:rPr lang="tr-TR" sz="1600" b="1" spc="-114" dirty="0">
                <a:solidFill>
                  <a:srgbClr val="007771"/>
                </a:solidFill>
                <a:latin typeface="+mn-lt"/>
                <a:cs typeface="Arial"/>
              </a:rPr>
              <a:t> / </a:t>
            </a:r>
            <a:r>
              <a:rPr lang="tr-TR" sz="1600" b="1" spc="-114" dirty="0" err="1">
                <a:solidFill>
                  <a:srgbClr val="007771"/>
                </a:solidFill>
                <a:latin typeface="+mn-lt"/>
                <a:cs typeface="Arial"/>
              </a:rPr>
              <a:t>small</a:t>
            </a:r>
            <a:r>
              <a:rPr lang="tr-TR" sz="1600" b="1" spc="-114" dirty="0">
                <a:solidFill>
                  <a:srgbClr val="007771"/>
                </a:solidFill>
                <a:latin typeface="+mn-lt"/>
                <a:cs typeface="Arial"/>
              </a:rPr>
              <a:t> / </a:t>
            </a:r>
            <a:r>
              <a:rPr lang="tr-TR" sz="1600" b="1" spc="-114" dirty="0" err="1">
                <a:solidFill>
                  <a:srgbClr val="007771"/>
                </a:solidFill>
                <a:latin typeface="+mn-lt"/>
                <a:cs typeface="Arial"/>
              </a:rPr>
              <a:t>medium</a:t>
            </a:r>
            <a:r>
              <a:rPr lang="tr-TR" sz="1600" b="1" spc="-114" dirty="0">
                <a:solidFill>
                  <a:srgbClr val="007771"/>
                </a:solidFill>
                <a:latin typeface="+mn-lt"/>
                <a:cs typeface="Arial"/>
              </a:rPr>
              <a:t>):</a:t>
            </a:r>
          </a:p>
          <a:p>
            <a:pPr marL="12700">
              <a:lnSpc>
                <a:spcPct val="100000"/>
              </a:lnSpc>
              <a:spcBef>
                <a:spcPts val="100"/>
              </a:spcBef>
            </a:pPr>
            <a:r>
              <a:rPr lang="en-IE" sz="1600" spc="-114" dirty="0">
                <a:solidFill>
                  <a:srgbClr val="007771"/>
                </a:solidFill>
                <a:latin typeface="+mn-lt"/>
                <a:cs typeface="Arial"/>
              </a:rPr>
              <a:t>Small (c.30 direct employees by 2022)</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lnSpc>
                <a:spcPct val="100000"/>
              </a:lnSpc>
            </a:pPr>
            <a:r>
              <a:rPr lang="en-IE" sz="1600" spc="-25" dirty="0">
                <a:solidFill>
                  <a:srgbClr val="007771"/>
                </a:solidFill>
                <a:latin typeface="+mn-lt"/>
                <a:cs typeface="Arial"/>
              </a:rPr>
              <a:t>Founder-led (James &amp; Moira Doherty, est. 2014); broad shareholder base incl. crowdfunding</a:t>
            </a: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lnSpc>
                <a:spcPct val="100000"/>
              </a:lnSpc>
            </a:pPr>
            <a:r>
              <a:rPr lang="en-IE" sz="1600" spc="-10" dirty="0">
                <a:solidFill>
                  <a:srgbClr val="007771"/>
                </a:solidFill>
                <a:latin typeface="+mn-lt"/>
                <a:cs typeface="Arial"/>
              </a:rPr>
              <a:t>International (exports to 40 countries and 41 US states)</a:t>
            </a: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sp>
        <p:nvSpPr>
          <p:cNvPr id="25" name="Dikdörtgen 24"/>
          <p:cNvSpPr/>
          <p:nvPr/>
        </p:nvSpPr>
        <p:spPr>
          <a:xfrm>
            <a:off x="1504240" y="4121139"/>
            <a:ext cx="5710321" cy="3416320"/>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p>
          <a:p>
            <a:pPr lvl="0">
              <a:lnSpc>
                <a:spcPct val="120000"/>
              </a:lnSpc>
              <a:buSzPts val="1000"/>
              <a:tabLst>
                <a:tab pos="457200" algn="l"/>
              </a:tabLst>
            </a:pPr>
            <a:r>
              <a:rPr lang="en-IE" dirty="0">
                <a:solidFill>
                  <a:schemeClr val="tx1"/>
                </a:solidFill>
                <a:latin typeface="Calibri" charset="0"/>
                <a:ea typeface="Calibri" charset="0"/>
                <a:cs typeface="Times New Roman" charset="0"/>
              </a:rPr>
              <a:t>Reviving Donegal Distilling – Sliabh Liag’s ESG Strategy in Action</a:t>
            </a: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IE" dirty="0">
                <a:solidFill>
                  <a:schemeClr val="tx1"/>
                </a:solidFill>
                <a:latin typeface="Calibri" charset="0"/>
                <a:ea typeface="Calibri" charset="0"/>
                <a:cs typeface="Times New Roman" charset="0"/>
              </a:rPr>
              <a:t>Momentum Marketing Services Limited (MMS)</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IE" dirty="0">
                <a:solidFill>
                  <a:schemeClr val="tx1"/>
                </a:solidFill>
                <a:latin typeface="Calibri" charset="0"/>
                <a:ea typeface="Calibri" charset="0"/>
                <a:cs typeface="Times New Roman" charset="0"/>
              </a:rPr>
              <a:t>Ireland</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IE" dirty="0">
                <a:solidFill>
                  <a:schemeClr val="tx1"/>
                </a:solidFill>
                <a:latin typeface="Calibri" charset="0"/>
                <a:ea typeface="Calibri" charset="0"/>
                <a:cs typeface="Times New Roman" charset="0"/>
              </a:rPr>
              <a:t>Drinks Manufacturing – Distillery (Irish Whiskey &amp; Gin)</a:t>
            </a: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p:txBody>
      </p:sp>
      <p:sp>
        <p:nvSpPr>
          <p:cNvPr id="26" name="Dikdörtgen 25"/>
          <p:cNvSpPr/>
          <p:nvPr/>
        </p:nvSpPr>
        <p:spPr>
          <a:xfrm>
            <a:off x="1504240" y="70000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400383"/>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IE" sz="1400" dirty="0">
                <a:solidFill>
                  <a:srgbClr val="404040"/>
                </a:solidFill>
                <a:latin typeface="+mn-lt"/>
                <a:cs typeface="Arial"/>
              </a:rPr>
              <a:t>How a start-up SME translates ESG ambition into a structured strategy with PDCA cycles, supplier engagement, measurable energy and emissions targets, and sustainable financing – while simultaneously scaling production and managing the financial pressures of a capital-intensive start-up.</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185691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marL="12700">
              <a:lnSpc>
                <a:spcPct val="100000"/>
              </a:lnSpc>
              <a:spcBef>
                <a:spcPts val="100"/>
              </a:spcBef>
            </a:pPr>
            <a:r>
              <a:rPr lang="en-IE" sz="1400" dirty="0">
                <a:solidFill>
                  <a:srgbClr val="404040"/>
                </a:solidFill>
                <a:latin typeface="+mn-lt"/>
                <a:cs typeface="Arial"/>
              </a:rPr>
              <a:t>Most SMEs declare an ESG ambition but struggle to operationalise it. Sliabh Liag built a documented sustainability plan against the Origin Green framework, set annual per-unit energy and water targets, exceeded them dramatically (79% energy reduction per unit since 2018), and used the data to attract diverse finance (Enterprise Ireland, Údarás, Asahi Group, two crowdfunding rounds). This is a transferable model for any SME at scale-up stage.</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185691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r>
              <a:rPr lang="en-IE" sz="1400" b="1" dirty="0">
                <a:solidFill>
                  <a:srgbClr val="404040"/>
                </a:solidFill>
                <a:latin typeface="+mn-lt"/>
                <a:cs typeface="Arial"/>
              </a:rPr>
              <a:t>Knowledge: </a:t>
            </a:r>
            <a:r>
              <a:rPr lang="en-IE" sz="1400" dirty="0">
                <a:solidFill>
                  <a:srgbClr val="404040"/>
                </a:solidFill>
                <a:latin typeface="+mn-lt"/>
                <a:cs typeface="Arial"/>
              </a:rPr>
              <a:t>PDCA logic; CO₂ footprint scoping (Scope 1, 2, 3); supplier mapping; VSME core metrics; OKR design.</a:t>
            </a:r>
          </a:p>
          <a:p>
            <a:pPr marL="12700">
              <a:lnSpc>
                <a:spcPct val="100000"/>
              </a:lnSpc>
              <a:spcBef>
                <a:spcPts val="100"/>
              </a:spcBef>
            </a:pPr>
            <a:r>
              <a:rPr lang="en-IE" sz="1400" b="1" dirty="0">
                <a:solidFill>
                  <a:srgbClr val="404040"/>
                </a:solidFill>
                <a:latin typeface="+mn-lt"/>
                <a:cs typeface="Arial"/>
              </a:rPr>
              <a:t>Skills: </a:t>
            </a:r>
            <a:r>
              <a:rPr lang="en-IE" sz="1400" dirty="0">
                <a:solidFill>
                  <a:srgbClr val="404040"/>
                </a:solidFill>
                <a:latin typeface="+mn-lt"/>
                <a:cs typeface="Arial"/>
              </a:rPr>
              <a:t>Building a multi-year sustainability plan; designing PDCA tracking; mapping suppliers; calculating per-unit metrics; writing VSME-aligned OKRs.</a:t>
            </a:r>
          </a:p>
          <a:p>
            <a:pPr marL="12700">
              <a:lnSpc>
                <a:spcPct val="100000"/>
              </a:lnSpc>
              <a:spcBef>
                <a:spcPts val="100"/>
              </a:spcBef>
            </a:pPr>
            <a:r>
              <a:rPr lang="en-IE" sz="1400" b="1" dirty="0">
                <a:solidFill>
                  <a:srgbClr val="404040"/>
                </a:solidFill>
                <a:latin typeface="+mn-lt"/>
                <a:cs typeface="Arial"/>
              </a:rPr>
              <a:t>Attitudes: </a:t>
            </a:r>
            <a:r>
              <a:rPr lang="en-IE" sz="1400" dirty="0">
                <a:solidFill>
                  <a:srgbClr val="404040"/>
                </a:solidFill>
                <a:latin typeface="+mn-lt"/>
                <a:cs typeface="Arial"/>
              </a:rPr>
              <a:t>Treating ESG strategy as a competitive and financing advantage, not a compliance burden; valuing continuous improvement over one-off claims.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136482"/>
          </a:xfrm>
          <a:prstGeom prst="rect">
            <a:avLst/>
          </a:prstGeom>
        </p:spPr>
        <p:txBody>
          <a:bodyPr vert="horz" wrap="square" lIns="0" tIns="12700" rIns="0" bIns="0" rtlCol="0">
            <a:spAutoFit/>
          </a:bodyPr>
          <a:lstStyle/>
          <a:p>
            <a:pPr marL="12700">
              <a:lnSpc>
                <a:spcPct val="100000"/>
              </a:lnSpc>
              <a:spcBef>
                <a:spcPts val="100"/>
              </a:spcBef>
            </a:pPr>
            <a:r>
              <a:rPr sz="1600" b="1" dirty="0">
                <a:latin typeface="+mn-lt"/>
                <a:cs typeface="Arial"/>
              </a:rPr>
              <a:t>Primary Module:</a:t>
            </a:r>
            <a:endParaRPr sz="1600" dirty="0">
              <a:latin typeface="+mn-lt"/>
              <a:cs typeface="Arial"/>
            </a:endParaRPr>
          </a:p>
          <a:p>
            <a:pPr>
              <a:lnSpc>
                <a:spcPct val="100000"/>
              </a:lnSpc>
              <a:spcBef>
                <a:spcPts val="1170"/>
              </a:spcBef>
            </a:pPr>
            <a:r>
              <a:rPr lang="en-IE" sz="1600" dirty="0">
                <a:latin typeface="+mn-lt"/>
                <a:cs typeface="Arial"/>
              </a:rPr>
              <a:t>Module 4 – ESG Strategy and Implementation</a:t>
            </a:r>
          </a:p>
          <a:p>
            <a:pPr marL="12700">
              <a:lnSpc>
                <a:spcPct val="100000"/>
              </a:lnSpc>
            </a:pPr>
            <a:endParaRPr lang="tr-TR" sz="1600" b="1" dirty="0">
              <a:latin typeface="+mn-lt"/>
              <a:cs typeface="Arial"/>
            </a:endParaRPr>
          </a:p>
          <a:p>
            <a:pPr marL="12700">
              <a:lnSpc>
                <a:spcPct val="100000"/>
              </a:lnSpc>
            </a:pPr>
            <a:r>
              <a:rPr sz="1600" b="1" dirty="0">
                <a:latin typeface="+mn-lt"/>
                <a:cs typeface="Arial"/>
              </a:rPr>
              <a:t>Secondary / Supporting Modules (if any):</a:t>
            </a:r>
            <a:endParaRPr lang="tr-TR" sz="1600" b="1" dirty="0">
              <a:latin typeface="+mn-lt"/>
              <a:cs typeface="Arial"/>
            </a:endParaRPr>
          </a:p>
          <a:p>
            <a:pPr marL="12700">
              <a:lnSpc>
                <a:spcPct val="100000"/>
              </a:lnSpc>
            </a:pPr>
            <a:r>
              <a:rPr lang="en-IE" sz="1600" dirty="0">
                <a:latin typeface="+mn-lt"/>
                <a:cs typeface="Arial"/>
              </a:rPr>
              <a:t>Module 3 – ESG Risk Analysis &amp; Materiality; Module 6 – Sustainable Financing</a:t>
            </a: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705599" cy="9884757"/>
          </a:xfrm>
          <a:prstGeom prst="rect">
            <a:avLst/>
          </a:prstGeom>
        </p:spPr>
        <p:txBody>
          <a:bodyPr vert="horz" wrap="square" lIns="0" tIns="177800" rIns="0" bIns="0" rtlCol="0">
            <a:spAutoFit/>
          </a:bodyPr>
          <a:lstStyle/>
          <a:p>
            <a:pPr marL="12700">
              <a:lnSpc>
                <a:spcPct val="100000"/>
              </a:lnSpc>
              <a:spcBef>
                <a:spcPts val="1400"/>
              </a:spcBef>
            </a:pPr>
            <a:r>
              <a:rPr sz="2800" b="0" dirty="0">
                <a:latin typeface="+mn-lt"/>
              </a:rPr>
              <a:t>4. Case Context and Background</a:t>
            </a:r>
          </a:p>
          <a:p>
            <a:pPr marL="186690">
              <a:lnSpc>
                <a:spcPct val="100000"/>
              </a:lnSpc>
              <a:spcBef>
                <a:spcPts val="980"/>
              </a:spcBef>
            </a:pPr>
            <a:r>
              <a:rPr sz="1800" b="0" dirty="0">
                <a:solidFill>
                  <a:srgbClr val="000000"/>
                </a:solidFill>
                <a:latin typeface="+mn-lt"/>
              </a:rPr>
              <a:t>Provide a concise but concrete description of the SME’s situation:</a:t>
            </a:r>
            <a:endParaRPr lang="tr-TR" sz="1800" b="0" dirty="0">
              <a:latin typeface="+mn-lt"/>
            </a:endParaRPr>
          </a:p>
          <a:p>
            <a:pPr marL="186690">
              <a:lnSpc>
                <a:spcPct val="100000"/>
              </a:lnSpc>
              <a:spcBef>
                <a:spcPts val="980"/>
              </a:spcBef>
            </a:pPr>
            <a:r>
              <a:rPr lang="tr-TR" sz="1400" b="0" i="1" dirty="0">
                <a:solidFill>
                  <a:schemeClr val="tx1"/>
                </a:solidFill>
                <a:latin typeface="+mn-lt"/>
                <a:cs typeface="Geneva"/>
              </a:rPr>
              <a:t>(</a:t>
            </a:r>
            <a:r>
              <a:rPr sz="1400" b="0" i="1" dirty="0">
                <a:solidFill>
                  <a:schemeClr val="tx1"/>
                </a:solidFill>
                <a:latin typeface="+mn-lt"/>
                <a:cs typeface="Geneva"/>
              </a:rPr>
              <a:t>Business model and core activities</a:t>
            </a:r>
            <a:r>
              <a:rPr lang="tr-TR" sz="1400" b="0" i="1" dirty="0">
                <a:solidFill>
                  <a:schemeClr val="tx1"/>
                </a:solidFill>
                <a:latin typeface="+mn-lt"/>
                <a:cs typeface="Geneva"/>
              </a:rPr>
              <a:t>, </a:t>
            </a:r>
            <a:r>
              <a:rPr sz="1400" b="0" i="1" dirty="0">
                <a:solidFill>
                  <a:schemeClr val="tx1"/>
                </a:solidFill>
                <a:latin typeface="+mn-lt"/>
                <a:cs typeface="Geneva"/>
              </a:rPr>
              <a:t>ESG maturity level at the start of the case</a:t>
            </a:r>
            <a:r>
              <a:rPr lang="tr-TR" sz="1400" b="0" i="1" dirty="0">
                <a:solidFill>
                  <a:schemeClr val="tx1"/>
                </a:solidFill>
                <a:latin typeface="+mn-lt"/>
                <a:cs typeface="Geneva"/>
              </a:rPr>
              <a:t>, </a:t>
            </a:r>
            <a:r>
              <a:rPr sz="1400" b="0" i="1" dirty="0">
                <a:solidFill>
                  <a:schemeClr val="tx1"/>
                </a:solidFill>
                <a:latin typeface="+mn-lt"/>
                <a:cs typeface="Geneva"/>
              </a:rPr>
              <a:t>Regulatory, market, or stakeholder pressure (if any)</a:t>
            </a:r>
            <a:r>
              <a:rPr lang="tr-TR" sz="1400" b="0" i="1" dirty="0">
                <a:solidFill>
                  <a:schemeClr val="tx1"/>
                </a:solidFill>
                <a:latin typeface="+mn-lt"/>
                <a:cs typeface="Geneva"/>
              </a:rPr>
              <a:t>, </a:t>
            </a:r>
            <a:r>
              <a:rPr sz="1400" b="0" i="1" dirty="0">
                <a:solidFill>
                  <a:schemeClr val="tx1"/>
                </a:solidFill>
                <a:latin typeface="+mn-lt"/>
                <a:cs typeface="Geneva"/>
              </a:rPr>
              <a:t>Key internal constraints (resources, knowledge, resistance, finance)</a:t>
            </a:r>
            <a:endParaRPr lang="tr-TR" sz="1400" b="0" i="1" dirty="0">
              <a:solidFill>
                <a:schemeClr val="tx1"/>
              </a:solidFill>
              <a:latin typeface="+mn-lt"/>
              <a:cs typeface="Geneva"/>
            </a:endParaRPr>
          </a:p>
          <a:p>
            <a:pPr marL="186690">
              <a:lnSpc>
                <a:spcPct val="100000"/>
              </a:lnSpc>
              <a:spcBef>
                <a:spcPts val="980"/>
              </a:spcBef>
            </a:pPr>
            <a:r>
              <a:rPr lang="en-IE" sz="1400" b="0" dirty="0">
                <a:solidFill>
                  <a:schemeClr val="tx1"/>
                </a:solidFill>
                <a:latin typeface="+mn-lt"/>
                <a:cs typeface="Geneva"/>
              </a:rPr>
              <a:t>Sliabh Liag Distillers (Driogairi Shliabh Liag CGA) was founded in 2014 by James and Moira Doherty, who returned to the Sliabh Liag peninsula in County Donegal after careers in Hong Kong. Their stated mission was to reclaim the distilling heritage of Donegal – a county that had not seen a legal distillery in over 175 years – and to create rural economic opportunity through an internationally focused craft-spirits business.</a:t>
            </a:r>
          </a:p>
          <a:p>
            <a:pPr marL="186690">
              <a:lnSpc>
                <a:spcPct val="100000"/>
              </a:lnSpc>
              <a:spcBef>
                <a:spcPts val="980"/>
              </a:spcBef>
            </a:pPr>
            <a:r>
              <a:rPr lang="en-IE" sz="1400" b="0" dirty="0">
                <a:solidFill>
                  <a:schemeClr val="tx1"/>
                </a:solidFill>
                <a:latin typeface="+mn-lt"/>
                <a:cs typeface="Geneva"/>
              </a:rPr>
              <a:t>The company operates two facilities: An Dúlamán Gin Distillery in Carrick (opened 2017) and the new Ardara Distillery (whiskey, €6m capital build, scaled production from 2020). By 2022 the team had grown to approximately 30 employees and the company exported to 40 countries and 41 US states, with brands including An Dúlamán Irish Maritime Gin and Legendary Silkie Irish whiskey.</a:t>
            </a:r>
          </a:p>
          <a:p>
            <a:pPr marL="186690">
              <a:lnSpc>
                <a:spcPct val="100000"/>
              </a:lnSpc>
              <a:spcBef>
                <a:spcPts val="980"/>
              </a:spcBef>
            </a:pPr>
            <a:r>
              <a:rPr lang="en-IE" sz="1400" b="0" dirty="0">
                <a:solidFill>
                  <a:schemeClr val="tx1"/>
                </a:solidFill>
                <a:latin typeface="+mn-lt"/>
                <a:cs typeface="Geneva"/>
              </a:rPr>
              <a:t>From the outset Sliabh Liag built its ESG strategy on the Bord Bia Origin Green framework, with multi-year targets in raw material sourcing, energy and emissions, water, packaging and social sustainability. The company became a Gold Member of Origin Green in 2021 and retained Gold status in 2022 – a tier that requires exceptional annual performance across multiple targets, independently verified.</a:t>
            </a:r>
          </a:p>
          <a:p>
            <a:pPr marL="186690">
              <a:lnSpc>
                <a:spcPct val="100000"/>
              </a:lnSpc>
              <a:spcBef>
                <a:spcPts val="980"/>
              </a:spcBef>
            </a:pPr>
            <a:r>
              <a:rPr lang="en-IE" sz="1400" b="0" dirty="0">
                <a:solidFill>
                  <a:schemeClr val="tx1"/>
                </a:solidFill>
                <a:latin typeface="+mn-lt"/>
                <a:cs typeface="Geneva"/>
              </a:rPr>
              <a:t>Operational implementation has been disciplined. The original target of a 10% reduction in energy and waste per unit of output by 2021 has been radically overachieved: Sliabh Liag has reported a 79% reduction in energy use per unit of alcohol produced since 2018, plus a multi-year water-reduction programme on track against a 12% target. The company sets a fresh 2% annual reduction milestone per unit and uses the Origin Green annual audit cycle as its de facto PDCA review.</a:t>
            </a:r>
          </a:p>
          <a:p>
            <a:pPr marL="186690">
              <a:lnSpc>
                <a:spcPct val="100000"/>
              </a:lnSpc>
              <a:spcBef>
                <a:spcPts val="980"/>
              </a:spcBef>
            </a:pPr>
            <a:r>
              <a:rPr lang="en-IE" sz="1400" b="0" dirty="0">
                <a:solidFill>
                  <a:schemeClr val="tx1"/>
                </a:solidFill>
                <a:latin typeface="+mn-lt"/>
                <a:cs typeface="Geneva"/>
              </a:rPr>
              <a:t>Supply-chain strategy is integral. An Dúlamán Gin uses five locally harvested seaweeds. Spent grain and other by-products are returned to local farmers as feed, creating circular partnerships. This supplier model is being scaled with the Ardara whiskey expansion and supports the social-sustainability dimension of the Origin Green plan, alongside sponsorship of local sports and community groups.</a:t>
            </a:r>
          </a:p>
          <a:p>
            <a:pPr marL="186690">
              <a:lnSpc>
                <a:spcPct val="100000"/>
              </a:lnSpc>
              <a:spcBef>
                <a:spcPts val="980"/>
              </a:spcBef>
            </a:pPr>
            <a:r>
              <a:rPr lang="en-IE" sz="1400" b="0" dirty="0">
                <a:solidFill>
                  <a:schemeClr val="tx1"/>
                </a:solidFill>
                <a:latin typeface="+mn-lt"/>
                <a:cs typeface="Geneva"/>
              </a:rPr>
              <a:t>Financing has matched the strategy. The capital build of Ardara has been funded through a mix of Enterprise Ireland, Údarás na Gaeltachta, the Western Development Commission, the Asahi Group (owner of Nikka Whisky) and two crowdfunding rounds – the second of which placed Sliabh Liag among Europe’s top five drinks-sector crowdfunds of 2020. The company terms its 1,500+ small investors the teaghlach (“family”), reinforcing the social and stakeholder dimension of the strategy. The case is therefore a clear example of ESG strategy as both an operational discipline and a financing enabler for an SME.</a:t>
            </a:r>
          </a:p>
        </p:txBody>
      </p:sp>
      <p:pic>
        <p:nvPicPr>
          <p:cNvPr id="17" name="object 17"/>
          <p:cNvPicPr/>
          <p:nvPr/>
        </p:nvPicPr>
        <p:blipFill>
          <a:blip r:embed="rId5" cstate="print"/>
          <a:stretch>
            <a:fillRect/>
          </a:stretch>
        </p:blipFill>
        <p:spPr>
          <a:xfrm>
            <a:off x="7183224" y="10278840"/>
            <a:ext cx="184452" cy="952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5. ESG Challenge / Problem Statement</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3017" y="3591621"/>
            <a:ext cx="6248399" cy="542924"/>
          </a:xfrm>
          <a:prstGeom prst="rect">
            <a:avLst/>
          </a:prstGeom>
        </p:spPr>
      </p:pic>
      <p:sp>
        <p:nvSpPr>
          <p:cNvPr id="12" name="object 12"/>
          <p:cNvSpPr txBox="1"/>
          <p:nvPr/>
        </p:nvSpPr>
        <p:spPr>
          <a:xfrm>
            <a:off x="79334" y="3605795"/>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Tasks for Learners</a:t>
            </a:r>
            <a:endParaRPr sz="2600" dirty="0">
              <a:latin typeface="+mn-lt"/>
              <a:cs typeface="Arial"/>
            </a:endParaRPr>
          </a:p>
          <a:p>
            <a:pPr marL="175895">
              <a:lnSpc>
                <a:spcPct val="100000"/>
              </a:lnSpc>
              <a:spcBef>
                <a:spcPts val="1260"/>
              </a:spcBef>
            </a:pPr>
            <a:r>
              <a:rPr sz="1600" b="1" dirty="0">
                <a:latin typeface="+mn-lt"/>
                <a:cs typeface="Arial"/>
              </a:rPr>
              <a:t>Three tasks for participants to complete</a:t>
            </a:r>
            <a:endParaRPr sz="1600" dirty="0">
              <a:latin typeface="+mn-lt"/>
              <a:cs typeface="Arial"/>
            </a:endParaRPr>
          </a:p>
        </p:txBody>
      </p:sp>
      <p:sp>
        <p:nvSpPr>
          <p:cNvPr id="13" name="object 13"/>
          <p:cNvSpPr txBox="1"/>
          <p:nvPr/>
        </p:nvSpPr>
        <p:spPr>
          <a:xfrm>
            <a:off x="245564" y="4481736"/>
            <a:ext cx="3214092" cy="6196375"/>
          </a:xfrm>
          <a:prstGeom prst="rect">
            <a:avLst/>
          </a:prstGeom>
        </p:spPr>
        <p:txBody>
          <a:bodyPr vert="horz" wrap="square" lIns="0" tIns="58419" rIns="0" bIns="0" rtlCol="0">
            <a:spAutoFit/>
          </a:bodyPr>
          <a:lstStyle/>
          <a:p>
            <a:pPr marL="12700">
              <a:lnSpc>
                <a:spcPct val="115000"/>
              </a:lnSpc>
              <a:spcBef>
                <a:spcPts val="100"/>
              </a:spcBef>
            </a:pPr>
            <a:r>
              <a:rPr lang="en-IE" sz="1600" b="1" dirty="0">
                <a:solidFill>
                  <a:srgbClr val="404040"/>
                </a:solidFill>
                <a:latin typeface="+mn-lt"/>
                <a:cs typeface="Geneva"/>
              </a:rPr>
              <a:t>Task 1 – 3-Year ESG Strategy &amp; PDCA Plan</a:t>
            </a:r>
          </a:p>
          <a:p>
            <a:pPr marL="12700">
              <a:lnSpc>
                <a:spcPct val="115000"/>
              </a:lnSpc>
              <a:spcBef>
                <a:spcPts val="200"/>
              </a:spcBef>
            </a:pPr>
            <a:r>
              <a:rPr lang="en-IE" sz="1400" dirty="0">
                <a:solidFill>
                  <a:srgbClr val="404040"/>
                </a:solidFill>
                <a:latin typeface="+mn-lt"/>
                <a:cs typeface="Geneva"/>
              </a:rPr>
              <a:t>Design a three-year ESG strategy for a scaling craft SME (food, drinks or light manufacturing). Define annual milestones across at least four target areas (raw material sourcing, energy/emissions, water, packaging or social). For each target, define a PDCA cycle: Plan (baseline + target), Do (implementation actions), Check (audit/review point), Act (adjustment for next cycle). Indicate which target area is the “spotlight” for the year.</a:t>
            </a:r>
          </a:p>
          <a:p>
            <a:pPr marL="12700">
              <a:lnSpc>
                <a:spcPct val="115000"/>
              </a:lnSpc>
              <a:spcBef>
                <a:spcPts val="100"/>
              </a:spcBef>
            </a:pPr>
            <a:r>
              <a:rPr lang="en-IE" sz="1600" b="1" dirty="0">
                <a:solidFill>
                  <a:srgbClr val="404040"/>
                </a:solidFill>
                <a:latin typeface="+mn-lt"/>
                <a:cs typeface="Geneva"/>
              </a:rPr>
              <a:t>Task 2 – Supplier Mapping &amp; CO₂ Footprint</a:t>
            </a:r>
          </a:p>
          <a:p>
            <a:pPr marL="12700">
              <a:lnSpc>
                <a:spcPct val="115000"/>
              </a:lnSpc>
              <a:spcBef>
                <a:spcPts val="200"/>
              </a:spcBef>
            </a:pPr>
            <a:r>
              <a:rPr lang="en-IE" sz="1400" dirty="0">
                <a:solidFill>
                  <a:srgbClr val="404040"/>
                </a:solidFill>
                <a:latin typeface="+mn-lt"/>
                <a:cs typeface="Geneva"/>
              </a:rPr>
              <a:t>Identify the company’s top 10 suppliers and group them by category (raw material, packaging, utilities, logistics). For each supplier category, indicate which Scope (1, 2 or 3) it primarily affects in the company’s CO₂ footprint. Define a one-page supplier engagement plan that addresses raw material sourcing, by-product re-use and supplier certification.</a:t>
            </a:r>
          </a:p>
        </p:txBody>
      </p:sp>
      <p:sp>
        <p:nvSpPr>
          <p:cNvPr id="14" name="object 14"/>
          <p:cNvSpPr txBox="1"/>
          <p:nvPr/>
        </p:nvSpPr>
        <p:spPr>
          <a:xfrm>
            <a:off x="3459656" y="4481736"/>
            <a:ext cx="3565999" cy="4603632"/>
          </a:xfrm>
          <a:prstGeom prst="rect">
            <a:avLst/>
          </a:prstGeom>
        </p:spPr>
        <p:txBody>
          <a:bodyPr vert="horz" wrap="square" lIns="0" tIns="58419" rIns="0" bIns="0" rtlCol="0">
            <a:spAutoFit/>
          </a:bodyPr>
          <a:lstStyle/>
          <a:p>
            <a:pPr marL="12700">
              <a:lnSpc>
                <a:spcPct val="115000"/>
              </a:lnSpc>
              <a:spcBef>
                <a:spcPts val="100"/>
              </a:spcBef>
            </a:pPr>
            <a:r>
              <a:rPr lang="en-IE" sz="1600" b="1" dirty="0">
                <a:solidFill>
                  <a:srgbClr val="404040"/>
                </a:solidFill>
                <a:latin typeface="+mn-lt"/>
                <a:cs typeface="Geneva"/>
              </a:rPr>
              <a:t>Task 3 – VSME OKRs &amp; Financing Plan</a:t>
            </a:r>
          </a:p>
          <a:p>
            <a:pPr marL="12700">
              <a:lnSpc>
                <a:spcPct val="115000"/>
              </a:lnSpc>
              <a:spcBef>
                <a:spcPts val="200"/>
              </a:spcBef>
            </a:pPr>
            <a:r>
              <a:rPr lang="en-IE" sz="1400" dirty="0">
                <a:solidFill>
                  <a:srgbClr val="404040"/>
                </a:solidFill>
                <a:latin typeface="+mn-lt"/>
                <a:cs typeface="Geneva"/>
              </a:rPr>
              <a:t>Write five OKRs aligned to the EFRAG VSME core metrics (energy, emissions, water, waste, workforce). For each, define one Objective and 2–3 measurable Key Results with named accountabilities. Identify two complementary funding sources that the strategy could unlock (e.g. SEAI energy grants, Enterprise Ireland Climate Action Voucher, SBCI Growth &amp; Sustainability Loan, Údarás na Gaeltachta supports, EU LIFE programme, sustainability-linked loans, or crowdfunding).</a:t>
            </a:r>
          </a:p>
          <a:p>
            <a:pPr marL="12700">
              <a:lnSpc>
                <a:spcPct val="115000"/>
              </a:lnSpc>
              <a:spcBef>
                <a:spcPts val="300"/>
              </a:spcBef>
            </a:pPr>
            <a:r>
              <a:rPr lang="en-IE" sz="1400" b="1" dirty="0">
                <a:solidFill>
                  <a:srgbClr val="404040"/>
                </a:solidFill>
                <a:latin typeface="+mn-lt"/>
                <a:cs typeface="Geneva"/>
              </a:rPr>
              <a:t>Tip: </a:t>
            </a:r>
            <a:r>
              <a:rPr lang="en-IE" sz="1400" dirty="0">
                <a:solidFill>
                  <a:srgbClr val="404040"/>
                </a:solidFill>
                <a:latin typeface="+mn-lt"/>
                <a:cs typeface="Geneva"/>
              </a:rPr>
              <a:t>Use Sliabh Liag’s 79% per-unit energy reduction (2018–2022) as a benchmark of what an ambitious but realistic SME PDCA cycle can deliver. Note that this performance was achieved without listed or in-house ESG specialists.</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3381695"/>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Imagine you are advising a scaling Irish drinks SME at year 3 of operations.</a:t>
            </a:r>
            <a:endParaRPr lang="tr-TR" sz="1600" dirty="0">
              <a:latin typeface="+mn-lt"/>
              <a:cs typeface="Arial"/>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6221902"/>
            <a:ext cx="6248399" cy="542924"/>
          </a:xfrm>
          <a:prstGeom prst="rect">
            <a:avLst/>
          </a:prstGeom>
        </p:spPr>
      </p:pic>
      <p:sp>
        <p:nvSpPr>
          <p:cNvPr id="12" name="object 12"/>
          <p:cNvSpPr txBox="1"/>
          <p:nvPr/>
        </p:nvSpPr>
        <p:spPr>
          <a:xfrm>
            <a:off x="82351" y="6236076"/>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Canonical M4 tools applied in this case</a:t>
            </a:r>
            <a:endParaRPr sz="1600" dirty="0">
              <a:latin typeface="+mn-lt"/>
              <a:cs typeface="Arial"/>
            </a:endParaRPr>
          </a:p>
        </p:txBody>
      </p:sp>
      <p:sp>
        <p:nvSpPr>
          <p:cNvPr id="13" name="object 13"/>
          <p:cNvSpPr txBox="1"/>
          <p:nvPr/>
        </p:nvSpPr>
        <p:spPr>
          <a:xfrm>
            <a:off x="211204" y="7042649"/>
            <a:ext cx="3214092" cy="3590021"/>
          </a:xfrm>
          <a:prstGeom prst="rect">
            <a:avLst/>
          </a:prstGeom>
        </p:spPr>
        <p:txBody>
          <a:bodyPr vert="horz" wrap="square" lIns="0" tIns="58419" rIns="0" bIns="0" rtlCol="0">
            <a:spAutoFit/>
          </a:bodyPr>
          <a:lstStyle/>
          <a:p>
            <a:pPr marL="184150" indent="-171450">
              <a:lnSpc>
                <a:spcPct val="115000"/>
              </a:lnSpc>
              <a:spcBef>
                <a:spcPts val="300"/>
              </a:spcBef>
              <a:buFont typeface="Arial" charset="0"/>
              <a:buChar char="•"/>
            </a:pPr>
            <a:r>
              <a:rPr lang="en-IE" sz="1400" b="1" i="1" dirty="0">
                <a:latin typeface="+mn-lt"/>
                <a:cs typeface="Geneva"/>
              </a:rPr>
              <a:t>ESG PDCA Tracking Template (M4) </a:t>
            </a:r>
            <a:r>
              <a:rPr lang="en-IE" sz="1400" dirty="0">
                <a:latin typeface="+mn-lt"/>
                <a:cs typeface="Geneva"/>
              </a:rPr>
              <a:t>turns each annual target into Plan–Do–Check–Act loops; Sliabh Liag uses the Origin Green annual audit as a de facto PDCA review.</a:t>
            </a:r>
          </a:p>
          <a:p>
            <a:pPr marL="184150" indent="-171450">
              <a:lnSpc>
                <a:spcPct val="115000"/>
              </a:lnSpc>
              <a:spcBef>
                <a:spcPts val="300"/>
              </a:spcBef>
              <a:buFont typeface="Arial" charset="0"/>
              <a:buChar char="•"/>
            </a:pPr>
            <a:r>
              <a:rPr lang="en-IE" sz="1400" b="1" i="1" dirty="0">
                <a:latin typeface="+mn-lt"/>
                <a:cs typeface="Geneva"/>
              </a:rPr>
              <a:t>CO₂ Footprint Overview for SMEs (M4) </a:t>
            </a:r>
            <a:r>
              <a:rPr lang="en-IE" sz="1400" dirty="0">
                <a:latin typeface="+mn-lt"/>
                <a:cs typeface="Geneva"/>
              </a:rPr>
              <a:t>scoping document for Scope 1, 2 and 3 emissions of the distillery; baseline for the 79% per-unit reduction story.</a:t>
            </a:r>
          </a:p>
          <a:p>
            <a:pPr marL="184150" indent="-171450">
              <a:lnSpc>
                <a:spcPct val="115000"/>
              </a:lnSpc>
              <a:spcBef>
                <a:spcPts val="300"/>
              </a:spcBef>
              <a:buFont typeface="Arial" charset="0"/>
              <a:buChar char="•"/>
            </a:pPr>
            <a:r>
              <a:rPr lang="en-IE" sz="1400" b="1" i="1" dirty="0">
                <a:latin typeface="+mn-lt"/>
                <a:cs typeface="Geneva"/>
              </a:rPr>
              <a:t>Supplier Mapping Matrix (M4) </a:t>
            </a:r>
            <a:r>
              <a:rPr lang="en-IE" sz="1400" dirty="0">
                <a:latin typeface="+mn-lt"/>
                <a:cs typeface="Geneva"/>
              </a:rPr>
              <a:t>documents seaweed harvesters, grain suppliers, packaging vendors and farm by-product partners against influence and ESG-readiness.</a:t>
            </a:r>
          </a:p>
        </p:txBody>
      </p:sp>
      <p:sp>
        <p:nvSpPr>
          <p:cNvPr id="14" name="object 14"/>
          <p:cNvSpPr txBox="1"/>
          <p:nvPr/>
        </p:nvSpPr>
        <p:spPr>
          <a:xfrm>
            <a:off x="3425296" y="7042649"/>
            <a:ext cx="3565999" cy="3094500"/>
          </a:xfrm>
          <a:prstGeom prst="rect">
            <a:avLst/>
          </a:prstGeom>
        </p:spPr>
        <p:txBody>
          <a:bodyPr vert="horz" wrap="square" lIns="0" tIns="58419" rIns="0" bIns="0" rtlCol="0">
            <a:spAutoFit/>
          </a:bodyPr>
          <a:lstStyle/>
          <a:p>
            <a:pPr marL="184150" indent="-171450">
              <a:lnSpc>
                <a:spcPct val="115000"/>
              </a:lnSpc>
              <a:spcBef>
                <a:spcPts val="300"/>
              </a:spcBef>
              <a:buFont typeface="Arial" charset="0"/>
              <a:buChar char="•"/>
            </a:pPr>
            <a:r>
              <a:rPr lang="en-IE" sz="1400" b="1" i="1" dirty="0">
                <a:latin typeface="+mn-lt"/>
                <a:cs typeface="Geneva"/>
              </a:rPr>
              <a:t>ESG OKR &amp; MOAL Framework (M2/M4) </a:t>
            </a:r>
            <a:r>
              <a:rPr lang="en-IE" sz="1400" dirty="0">
                <a:latin typeface="+mn-lt"/>
                <a:cs typeface="Geneva"/>
              </a:rPr>
              <a:t>converts Origin Green commitments into quarterly OKRs (e.g. 2% per-unit energy reduction) with named owners.</a:t>
            </a:r>
          </a:p>
          <a:p>
            <a:pPr marL="184150" indent="-171450">
              <a:lnSpc>
                <a:spcPct val="115000"/>
              </a:lnSpc>
              <a:spcBef>
                <a:spcPts val="300"/>
              </a:spcBef>
              <a:buFont typeface="Arial" charset="0"/>
              <a:buChar char="•"/>
            </a:pPr>
            <a:r>
              <a:rPr lang="en-IE" sz="1400" b="1" i="1" dirty="0">
                <a:latin typeface="+mn-lt"/>
                <a:cs typeface="Geneva"/>
              </a:rPr>
              <a:t>ESG Key Metrics (VSME) (M4) </a:t>
            </a:r>
            <a:r>
              <a:rPr lang="en-IE" sz="1400" dirty="0">
                <a:latin typeface="+mn-lt"/>
                <a:cs typeface="Geneva"/>
              </a:rPr>
              <a:t>core metrics for an SME: energy intensity, water use, waste, workforce diversity; aligns Sliabh Liag’s existing metrics to the EFRAG VSME standard.</a:t>
            </a:r>
          </a:p>
          <a:p>
            <a:pPr marL="184150" indent="-171450">
              <a:lnSpc>
                <a:spcPct val="115000"/>
              </a:lnSpc>
              <a:spcBef>
                <a:spcPts val="300"/>
              </a:spcBef>
              <a:buFont typeface="Arial" charset="0"/>
              <a:buChar char="•"/>
            </a:pPr>
            <a:r>
              <a:rPr lang="en-IE" sz="1400" b="1" i="1" dirty="0">
                <a:latin typeface="+mn-lt"/>
                <a:cs typeface="Geneva"/>
              </a:rPr>
              <a:t>Sustainable Financing Options for SMEs (M6, supporting) </a:t>
            </a:r>
            <a:r>
              <a:rPr lang="en-IE" sz="1400" dirty="0">
                <a:latin typeface="+mn-lt"/>
                <a:cs typeface="Geneva"/>
              </a:rPr>
              <a:t>maps state aid (EI, Údarás, SBCI, SEAI) and private sustainable-finance instruments suitable for a scaling SME.</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5169364"/>
          </a:xfrm>
          <a:prstGeom prst="rect">
            <a:avLst/>
          </a:prstGeom>
        </p:spPr>
        <p:txBody>
          <a:bodyPr vert="horz" wrap="square" lIns="0" tIns="72390" rIns="0" bIns="0" rtlCol="0">
            <a:spAutoFit/>
          </a:bodyPr>
          <a:lstStyle/>
          <a:p>
            <a:pPr marL="12700">
              <a:lnSpc>
                <a:spcPct val="100000"/>
              </a:lnSpc>
              <a:spcBef>
                <a:spcPts val="570"/>
              </a:spcBef>
            </a:pPr>
            <a:r>
              <a:rPr b="1" dirty="0">
                <a:solidFill>
                  <a:srgbClr val="404040"/>
                </a:solidFill>
                <a:latin typeface="+mn-lt"/>
                <a:cs typeface="Arial"/>
              </a:rPr>
              <a:t>Publicly documented data points for Sliabh Liag Distillers (2014–2022)</a:t>
            </a:r>
            <a:endParaRPr lang="tr-TR" dirty="0">
              <a:latin typeface="+mn-lt"/>
              <a:cs typeface="Arial"/>
            </a:endParaRPr>
          </a:p>
          <a:p>
            <a:pPr marL="186690">
              <a:lnSpc>
                <a:spcPct val="100000"/>
              </a:lnSpc>
              <a:spcBef>
                <a:spcPts val="500"/>
              </a:spcBef>
            </a:pPr>
            <a:r>
              <a:rPr lang="en-IE" sz="1400" b="1" dirty="0">
                <a:solidFill>
                  <a:schemeClr val="tx1"/>
                </a:solidFill>
                <a:latin typeface="+mn-lt"/>
                <a:cs typeface="Geneva"/>
              </a:rPr>
              <a:t>Strategy framework: </a:t>
            </a:r>
            <a:r>
              <a:rPr lang="en-IE" sz="1400" dirty="0">
                <a:solidFill>
                  <a:schemeClr val="tx1"/>
                </a:solidFill>
                <a:latin typeface="+mn-lt"/>
                <a:cs typeface="Geneva"/>
              </a:rPr>
              <a:t>Bord Bia Origin Green multi-year plan covering Raw Material Sourcing, Energy/Emissions, Water, Packaging and Social Sustainability; Gold Member 2021 and 2022.</a:t>
            </a:r>
          </a:p>
          <a:p>
            <a:pPr marL="186690">
              <a:lnSpc>
                <a:spcPct val="100000"/>
              </a:lnSpc>
              <a:spcBef>
                <a:spcPts val="500"/>
              </a:spcBef>
            </a:pPr>
            <a:r>
              <a:rPr lang="en-IE" sz="1400" b="1" dirty="0">
                <a:solidFill>
                  <a:schemeClr val="tx1"/>
                </a:solidFill>
                <a:latin typeface="+mn-lt"/>
                <a:cs typeface="Geneva"/>
              </a:rPr>
              <a:t>Energy/Emissions: </a:t>
            </a:r>
            <a:r>
              <a:rPr lang="en-IE" sz="1400" dirty="0">
                <a:solidFill>
                  <a:schemeClr val="tx1"/>
                </a:solidFill>
                <a:latin typeface="+mn-lt"/>
                <a:cs typeface="Geneva"/>
              </a:rPr>
              <a:t>annual target of 2% reduction per unit of output; achieved 79% reduction in energy use per unit of alcohol produced 2018–2022.</a:t>
            </a:r>
          </a:p>
          <a:p>
            <a:pPr marL="186690">
              <a:lnSpc>
                <a:spcPct val="100000"/>
              </a:lnSpc>
              <a:spcBef>
                <a:spcPts val="500"/>
              </a:spcBef>
            </a:pPr>
            <a:r>
              <a:rPr lang="en-IE" sz="1400" b="1" dirty="0">
                <a:solidFill>
                  <a:schemeClr val="tx1"/>
                </a:solidFill>
                <a:latin typeface="+mn-lt"/>
                <a:cs typeface="Geneva"/>
              </a:rPr>
              <a:t>Water: </a:t>
            </a:r>
            <a:r>
              <a:rPr lang="en-IE" sz="1400" dirty="0">
                <a:solidFill>
                  <a:schemeClr val="tx1"/>
                </a:solidFill>
                <a:latin typeface="+mn-lt"/>
                <a:cs typeface="Geneva"/>
              </a:rPr>
              <a:t>12% reduction target; 5% achieved in first year of the plan.</a:t>
            </a:r>
          </a:p>
          <a:p>
            <a:pPr marL="186690">
              <a:lnSpc>
                <a:spcPct val="100000"/>
              </a:lnSpc>
              <a:spcBef>
                <a:spcPts val="500"/>
              </a:spcBef>
            </a:pPr>
            <a:r>
              <a:rPr lang="en-IE" sz="1400" b="1" dirty="0">
                <a:solidFill>
                  <a:schemeClr val="tx1"/>
                </a:solidFill>
                <a:latin typeface="+mn-lt"/>
                <a:cs typeface="Geneva"/>
              </a:rPr>
              <a:t>Supply chain: </a:t>
            </a:r>
            <a:r>
              <a:rPr lang="en-IE" sz="1400" dirty="0">
                <a:solidFill>
                  <a:schemeClr val="tx1"/>
                </a:solidFill>
                <a:latin typeface="+mn-lt"/>
                <a:cs typeface="Geneva"/>
              </a:rPr>
              <a:t>An Dúlamán Gin made with five locally harvested seaweeds; spent grain and other by-products returned to local farmers as feed (circular partnership).</a:t>
            </a:r>
          </a:p>
          <a:p>
            <a:pPr marL="186690">
              <a:lnSpc>
                <a:spcPct val="100000"/>
              </a:lnSpc>
              <a:spcBef>
                <a:spcPts val="500"/>
              </a:spcBef>
            </a:pPr>
            <a:r>
              <a:rPr lang="en-IE" sz="1400" b="1" dirty="0">
                <a:solidFill>
                  <a:schemeClr val="tx1"/>
                </a:solidFill>
                <a:latin typeface="+mn-lt"/>
                <a:cs typeface="Geneva"/>
              </a:rPr>
              <a:t>Social / community: </a:t>
            </a:r>
            <a:r>
              <a:rPr lang="en-IE" sz="1400" dirty="0">
                <a:solidFill>
                  <a:schemeClr val="tx1"/>
                </a:solidFill>
                <a:latin typeface="+mn-lt"/>
                <a:cs typeface="Geneva"/>
              </a:rPr>
              <a:t>c.30 direct employees by 2022 in a Gaeltacht region; sponsorship of local sports and social clubs; reclaiming the first legal distilling activity in Donegal in 175 years.</a:t>
            </a:r>
          </a:p>
          <a:p>
            <a:pPr marL="186690">
              <a:lnSpc>
                <a:spcPct val="100000"/>
              </a:lnSpc>
              <a:spcBef>
                <a:spcPts val="500"/>
              </a:spcBef>
            </a:pPr>
            <a:r>
              <a:rPr lang="en-IE" sz="1400" b="1" dirty="0">
                <a:solidFill>
                  <a:schemeClr val="tx1"/>
                </a:solidFill>
                <a:latin typeface="+mn-lt"/>
                <a:cs typeface="Geneva"/>
              </a:rPr>
              <a:t>Financing mix: </a:t>
            </a:r>
            <a:r>
              <a:rPr lang="en-IE" sz="1400" dirty="0">
                <a:solidFill>
                  <a:schemeClr val="tx1"/>
                </a:solidFill>
                <a:latin typeface="+mn-lt"/>
                <a:cs typeface="Geneva"/>
              </a:rPr>
              <a:t>Enterprise Ireland, Údarás na Gaeltachta, Western Development Commission, Asahi Group Holdings, two crowdfunding rounds; second crowdfund was among the top five in the European drinks sector in 2020; 1,500+ small investors (the teaghlach).</a:t>
            </a:r>
          </a:p>
          <a:p>
            <a:pPr marL="186690">
              <a:lnSpc>
                <a:spcPct val="100000"/>
              </a:lnSpc>
              <a:spcBef>
                <a:spcPts val="500"/>
              </a:spcBef>
            </a:pPr>
            <a:r>
              <a:rPr lang="en-IE" sz="1400" b="1" dirty="0">
                <a:solidFill>
                  <a:schemeClr val="tx1"/>
                </a:solidFill>
                <a:latin typeface="+mn-lt"/>
                <a:cs typeface="Geneva"/>
              </a:rPr>
              <a:t>Regulatory context: </a:t>
            </a:r>
            <a:r>
              <a:rPr lang="en-IE" sz="1400" dirty="0">
                <a:solidFill>
                  <a:schemeClr val="tx1"/>
                </a:solidFill>
                <a:latin typeface="+mn-lt"/>
                <a:cs typeface="Geneva"/>
              </a:rPr>
              <a:t>CSRD; CSDDD; EU Taxonomy; EU Green Claims Directive; VSME (EFRAG); EBA Guidelines on Loan Origination; Origin Green Gold Tier </a:t>
            </a:r>
            <a:r>
              <a:rPr lang="en-IE" sz="1400">
                <a:solidFill>
                  <a:schemeClr val="tx1"/>
                </a:solidFill>
                <a:latin typeface="+mn-lt"/>
                <a:cs typeface="Geneva"/>
              </a:rPr>
              <a:t>framework.</a:t>
            </a:r>
            <a:endParaRPr lang="en-IE" sz="1400" dirty="0">
              <a:solidFill>
                <a:schemeClr val="tx1"/>
              </a:solidFill>
              <a:latin typeface="+mn-lt"/>
              <a:cs typeface="Genev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132076"/>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90331" y="22644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8. Suggested Solution</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sp>
        <p:nvSpPr>
          <p:cNvPr id="13" name="object 13"/>
          <p:cNvSpPr txBox="1"/>
          <p:nvPr/>
        </p:nvSpPr>
        <p:spPr>
          <a:xfrm>
            <a:off x="331411" y="6635448"/>
            <a:ext cx="3214092" cy="3863429"/>
          </a:xfrm>
          <a:prstGeom prst="rect">
            <a:avLst/>
          </a:prstGeom>
        </p:spPr>
        <p:txBody>
          <a:bodyPr vert="horz" wrap="square" lIns="0" tIns="58419" rIns="0" bIns="0" rtlCol="0">
            <a:spAutoFit/>
          </a:bodyPr>
          <a:lstStyle/>
          <a:p>
            <a:pPr marL="12700">
              <a:lnSpc>
                <a:spcPct val="115000"/>
              </a:lnSpc>
              <a:spcBef>
                <a:spcPts val="400"/>
              </a:spcBef>
            </a:pPr>
            <a:r>
              <a:rPr lang="en-IE" sz="1400" b="1" dirty="0">
                <a:solidFill>
                  <a:srgbClr val="404040"/>
                </a:solidFill>
                <a:latin typeface="+mn-lt"/>
                <a:cs typeface="Geneva"/>
              </a:rPr>
              <a:t>Raw materials (Scope 3): </a:t>
            </a:r>
            <a:r>
              <a:rPr lang="en-IE" sz="1400" dirty="0">
                <a:solidFill>
                  <a:srgbClr val="404040"/>
                </a:solidFill>
                <a:latin typeface="+mn-lt"/>
                <a:cs typeface="Geneva"/>
              </a:rPr>
              <a:t>grain, malt, juniper, seaweed, botanicals. Engage local farmers for cereals and licensed seaweed harvesters on the Donegal coast; agree minimum sustainability declarations.</a:t>
            </a:r>
          </a:p>
          <a:p>
            <a:pPr marL="12700">
              <a:lnSpc>
                <a:spcPct val="115000"/>
              </a:lnSpc>
              <a:spcBef>
                <a:spcPts val="400"/>
              </a:spcBef>
            </a:pPr>
            <a:r>
              <a:rPr lang="en-IE" sz="1400" b="1" dirty="0">
                <a:solidFill>
                  <a:srgbClr val="404040"/>
                </a:solidFill>
                <a:latin typeface="+mn-lt"/>
                <a:cs typeface="Geneva"/>
              </a:rPr>
              <a:t>Packaging (Scope 3): </a:t>
            </a:r>
            <a:r>
              <a:rPr lang="en-IE" sz="1400" dirty="0">
                <a:solidFill>
                  <a:srgbClr val="404040"/>
                </a:solidFill>
                <a:latin typeface="+mn-lt"/>
                <a:cs typeface="Geneva"/>
              </a:rPr>
              <a:t>glass bottles, cork stoppers, cardboard outers, labels. Engage suppliers on recycled content, FSC certification and lightweighting; track % of packaging by recycled-content tier.</a:t>
            </a:r>
          </a:p>
          <a:p>
            <a:pPr marL="12700">
              <a:lnSpc>
                <a:spcPct val="115000"/>
              </a:lnSpc>
              <a:spcBef>
                <a:spcPts val="400"/>
              </a:spcBef>
            </a:pPr>
            <a:r>
              <a:rPr lang="en-IE" sz="1400" b="1" dirty="0">
                <a:solidFill>
                  <a:srgbClr val="404040"/>
                </a:solidFill>
                <a:latin typeface="+mn-lt"/>
                <a:cs typeface="Geneva"/>
              </a:rPr>
              <a:t>Utilities (Scope 1 &amp; 2): </a:t>
            </a:r>
            <a:r>
              <a:rPr lang="en-IE" sz="1400" dirty="0">
                <a:solidFill>
                  <a:srgbClr val="404040"/>
                </a:solidFill>
                <a:latin typeface="+mn-lt"/>
                <a:cs typeface="Geneva"/>
              </a:rPr>
              <a:t>electricity, LPG / natural gas, water. Move to verified renewable electricity; baseline thermal energy; assess electrification or biomass options.</a:t>
            </a:r>
          </a:p>
        </p:txBody>
      </p:sp>
      <p:sp>
        <p:nvSpPr>
          <p:cNvPr id="14" name="object 14"/>
          <p:cNvSpPr txBox="1"/>
          <p:nvPr/>
        </p:nvSpPr>
        <p:spPr>
          <a:xfrm>
            <a:off x="3468700" y="6049169"/>
            <a:ext cx="3565999" cy="4658005"/>
          </a:xfrm>
          <a:prstGeom prst="rect">
            <a:avLst/>
          </a:prstGeom>
        </p:spPr>
        <p:txBody>
          <a:bodyPr vert="horz" wrap="square" lIns="0" tIns="58419" rIns="0" bIns="0" rtlCol="0">
            <a:spAutoFit/>
          </a:bodyPr>
          <a:lstStyle/>
          <a:p>
            <a:pPr marL="12700">
              <a:lnSpc>
                <a:spcPct val="115000"/>
              </a:lnSpc>
              <a:spcBef>
                <a:spcPts val="400"/>
              </a:spcBef>
            </a:pPr>
            <a:r>
              <a:rPr lang="en-IE" sz="1400" b="1" dirty="0">
                <a:solidFill>
                  <a:srgbClr val="404040"/>
                </a:solidFill>
                <a:latin typeface="+mn-lt"/>
                <a:cs typeface="Geneva"/>
              </a:rPr>
              <a:t>Logistics (Scope 3): </a:t>
            </a:r>
            <a:r>
              <a:rPr lang="en-IE" sz="1400" dirty="0">
                <a:solidFill>
                  <a:srgbClr val="404040"/>
                </a:solidFill>
                <a:latin typeface="+mn-lt"/>
                <a:cs typeface="Geneva"/>
              </a:rPr>
              <a:t>inbound feedstock haulage; outbound export shipments to UK, EU, US, Asia. Track tonne-kilometres; consolidate shipments; prefer rail and short-sea where available.</a:t>
            </a:r>
          </a:p>
          <a:p>
            <a:pPr marL="12700">
              <a:lnSpc>
                <a:spcPct val="115000"/>
              </a:lnSpc>
              <a:spcBef>
                <a:spcPts val="400"/>
              </a:spcBef>
            </a:pPr>
            <a:r>
              <a:rPr lang="en-IE" sz="1400" b="1" dirty="0">
                <a:solidFill>
                  <a:srgbClr val="404040"/>
                </a:solidFill>
                <a:latin typeface="+mn-lt"/>
                <a:cs typeface="Geneva"/>
              </a:rPr>
              <a:t>By-product re-use (circular): </a:t>
            </a:r>
            <a:r>
              <a:rPr lang="en-IE" sz="1400" dirty="0">
                <a:solidFill>
                  <a:srgbClr val="404040"/>
                </a:solidFill>
                <a:latin typeface="+mn-lt"/>
                <a:cs typeface="Geneva"/>
              </a:rPr>
              <a:t>spent grain to local livestock farmers; cardboard and glass collection to certified recyclers; integrate into supplier matrix as positive value flows, not waste.</a:t>
            </a:r>
          </a:p>
          <a:p>
            <a:pPr marL="12700">
              <a:lnSpc>
                <a:spcPct val="115000"/>
              </a:lnSpc>
              <a:spcBef>
                <a:spcPts val="400"/>
              </a:spcBef>
            </a:pPr>
            <a:r>
              <a:rPr lang="en-IE" sz="1400" b="1" dirty="0">
                <a:solidFill>
                  <a:srgbClr val="404040"/>
                </a:solidFill>
                <a:latin typeface="+mn-lt"/>
                <a:cs typeface="Geneva"/>
              </a:rPr>
              <a:t>Engagement plan: </a:t>
            </a:r>
            <a:r>
              <a:rPr lang="en-IE" sz="1400" dirty="0">
                <a:solidFill>
                  <a:srgbClr val="404040"/>
                </a:solidFill>
                <a:latin typeface="+mn-lt"/>
                <a:cs typeface="Geneva"/>
              </a:rPr>
              <a:t>annual supplier questionnaire; named buyer responsible for ESG screening; one supplier site visit per quarter; embed sustainability declarations in purchase orders.</a:t>
            </a:r>
          </a:p>
          <a:p>
            <a:pPr marL="12700">
              <a:lnSpc>
                <a:spcPct val="115000"/>
              </a:lnSpc>
              <a:spcBef>
                <a:spcPts val="400"/>
              </a:spcBef>
            </a:pPr>
            <a:r>
              <a:rPr lang="en-IE" sz="1400" b="1" dirty="0">
                <a:solidFill>
                  <a:srgbClr val="404040"/>
                </a:solidFill>
                <a:latin typeface="+mn-lt"/>
                <a:cs typeface="Geneva"/>
              </a:rPr>
              <a:t>Teaching point: </a:t>
            </a:r>
            <a:r>
              <a:rPr lang="en-IE" sz="1400" dirty="0">
                <a:solidFill>
                  <a:srgbClr val="404040"/>
                </a:solidFill>
                <a:latin typeface="+mn-lt"/>
                <a:cs typeface="Geneva"/>
              </a:rPr>
              <a:t>for an SME, CO₂ footprint work begins by mapping suppliers into Scope categories. This makes Scope 3 manageable and is the foundation for any credible buyer or financier conversation.</a:t>
            </a:r>
          </a:p>
        </p:txBody>
      </p:sp>
      <p:pic>
        <p:nvPicPr>
          <p:cNvPr id="15" name="object 15"/>
          <p:cNvPicPr/>
          <p:nvPr/>
        </p:nvPicPr>
        <p:blipFill>
          <a:blip r:embed="rId5" cstate="print"/>
          <a:stretch>
            <a:fillRect/>
          </a:stretch>
        </p:blipFill>
        <p:spPr>
          <a:xfrm>
            <a:off x="7180200" y="10278840"/>
            <a:ext cx="190499" cy="9524"/>
          </a:xfrm>
          <a:prstGeom prst="rect">
            <a:avLst/>
          </a:prstGeom>
        </p:spPr>
      </p:pic>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29284" y="654602"/>
            <a:ext cx="6780091" cy="8457443"/>
          </a:xfrm>
          <a:prstGeom prst="rect">
            <a:avLst/>
          </a:prstGeom>
        </p:spPr>
        <p:txBody>
          <a:bodyPr vert="horz" wrap="square" lIns="0" tIns="72390" rIns="0" bIns="0" rtlCol="0">
            <a:spAutoFit/>
          </a:bodyPr>
          <a:lstStyle/>
          <a:p>
            <a:pPr marL="12700">
              <a:lnSpc>
                <a:spcPct val="100000"/>
              </a:lnSpc>
              <a:spcBef>
                <a:spcPts val="570"/>
              </a:spcBef>
            </a:pPr>
            <a:r>
              <a:rPr sz="2000" b="1" dirty="0">
                <a:solidFill>
                  <a:srgbClr val="404040"/>
                </a:solidFill>
                <a:latin typeface="+mn-lt"/>
                <a:cs typeface="Arial"/>
              </a:rPr>
              <a:t>Task 1 (Model Approach): 3-Year ESG Strategy with PDCA cycles</a:t>
            </a:r>
            <a:endParaRPr lang="tr-TR" sz="2000" dirty="0">
              <a:latin typeface="+mn-lt"/>
              <a:cs typeface="Arial"/>
            </a:endParaRPr>
          </a:p>
          <a:p>
            <a:pPr marL="186690">
              <a:lnSpc>
                <a:spcPct val="100000"/>
              </a:lnSpc>
              <a:spcBef>
                <a:spcPts val="450"/>
              </a:spcBef>
            </a:pPr>
            <a:r>
              <a:rPr lang="en-IE" sz="1400" b="1" dirty="0">
                <a:solidFill>
                  <a:schemeClr val="tx1"/>
                </a:solidFill>
                <a:latin typeface="+mn-lt"/>
                <a:cs typeface="Geneva"/>
              </a:rPr>
              <a:t>Year 1 – Baseline &amp; Spotlight on Energy: </a:t>
            </a:r>
            <a:r>
              <a:rPr lang="en-IE" sz="1400" dirty="0">
                <a:solidFill>
                  <a:schemeClr val="tx1"/>
                </a:solidFill>
                <a:latin typeface="+mn-lt"/>
                <a:cs typeface="Geneva"/>
              </a:rPr>
              <a:t>Plan: establish energy baseline (kWh per L of alcohol), set 2% per-unit reduction target. Do: install metering, upgrade lighting, install heat-recovery on the still. Check: external audit (e.g. SEAI EXEED or Origin Green annual audit). Act: adjust next-year target upwards if overachieved – Sliabh Liag did exactly this and went beyond the original 2% YoY ambition.</a:t>
            </a:r>
          </a:p>
          <a:p>
            <a:pPr marL="186690">
              <a:lnSpc>
                <a:spcPct val="100000"/>
              </a:lnSpc>
              <a:spcBef>
                <a:spcPts val="450"/>
              </a:spcBef>
            </a:pPr>
            <a:r>
              <a:rPr lang="en-IE" sz="1400" b="1" dirty="0">
                <a:solidFill>
                  <a:schemeClr val="tx1"/>
                </a:solidFill>
                <a:latin typeface="+mn-lt"/>
                <a:cs typeface="Geneva"/>
              </a:rPr>
              <a:t>Year 2 – Spotlight on Supply Chain: </a:t>
            </a:r>
            <a:r>
              <a:rPr lang="en-IE" sz="1400" dirty="0">
                <a:solidFill>
                  <a:schemeClr val="tx1"/>
                </a:solidFill>
                <a:latin typeface="+mn-lt"/>
                <a:cs typeface="Geneva"/>
              </a:rPr>
              <a:t>Plan: identify top 10 suppliers and three priority engagements (raw material, packaging, logistics). Do: introduce supplier certification questionnaire; pilot circular partnership (e.g. spent grain to local farmers). Check: track % of raw material spend covered by sustainability-verified suppliers. Act: lock in or replace suppliers based on data.</a:t>
            </a:r>
          </a:p>
          <a:p>
            <a:pPr marL="186690">
              <a:lnSpc>
                <a:spcPct val="100000"/>
              </a:lnSpc>
              <a:spcBef>
                <a:spcPts val="450"/>
              </a:spcBef>
            </a:pPr>
            <a:r>
              <a:rPr lang="en-IE" sz="1400" b="1" dirty="0">
                <a:solidFill>
                  <a:schemeClr val="tx1"/>
                </a:solidFill>
                <a:latin typeface="+mn-lt"/>
                <a:cs typeface="Geneva"/>
              </a:rPr>
              <a:t>Year 3 – Spotlight on Social &amp; Reporting: </a:t>
            </a:r>
            <a:r>
              <a:rPr lang="en-IE" sz="1400" dirty="0">
                <a:solidFill>
                  <a:schemeClr val="tx1"/>
                </a:solidFill>
                <a:latin typeface="+mn-lt"/>
                <a:cs typeface="Geneva"/>
              </a:rPr>
              <a:t>Plan: define social-sustainability targets (local employment, community engagement, diversity). Do: deliver named initiatives (sponsorship, training, community open day). Check: publish a one-page sustainability statement aligned to VSME. Act: integrate findings into business planning for Years 4–5 and use as evidence for green-finance applications.</a:t>
            </a:r>
          </a:p>
          <a:p>
            <a:pPr marL="186690">
              <a:lnSpc>
                <a:spcPct val="100000"/>
              </a:lnSpc>
              <a:spcBef>
                <a:spcPts val="450"/>
              </a:spcBef>
            </a:pPr>
            <a:r>
              <a:rPr lang="en-IE" sz="1400" b="1" dirty="0">
                <a:solidFill>
                  <a:schemeClr val="tx1"/>
                </a:solidFill>
                <a:latin typeface="+mn-lt"/>
                <a:cs typeface="Geneva"/>
              </a:rPr>
              <a:t>Spotlight rotation: </a:t>
            </a:r>
            <a:r>
              <a:rPr lang="en-IE" sz="1400" dirty="0">
                <a:solidFill>
                  <a:schemeClr val="tx1"/>
                </a:solidFill>
                <a:latin typeface="+mn-lt"/>
                <a:cs typeface="Geneva"/>
              </a:rPr>
              <a:t>rotating the “spotlight target” each year mirrors the Origin Green Gold approach. It avoids overwhelming a small team while making annual progress visible to staff, suppliers, regulators and financiers.</a:t>
            </a:r>
          </a:p>
          <a:p>
            <a:pPr marL="186690">
              <a:lnSpc>
                <a:spcPct val="100000"/>
              </a:lnSpc>
              <a:spcBef>
                <a:spcPts val="450"/>
              </a:spcBef>
            </a:pPr>
            <a:r>
              <a:rPr lang="en-IE" sz="1400" b="1" dirty="0">
                <a:solidFill>
                  <a:schemeClr val="tx1"/>
                </a:solidFill>
                <a:latin typeface="+mn-lt"/>
                <a:cs typeface="Geneva"/>
              </a:rPr>
              <a:t>Teaching point: </a:t>
            </a:r>
            <a:r>
              <a:rPr lang="en-IE" sz="1400" dirty="0">
                <a:solidFill>
                  <a:schemeClr val="tx1"/>
                </a:solidFill>
                <a:latin typeface="+mn-lt"/>
                <a:cs typeface="Geneva"/>
              </a:rPr>
              <a:t>the PDCA cycle is the engine of an SME ESG strategy. Without an explicit Check step (annual audit or independent review) and an Act step (target adjustment), strategies drift into one-off claims.</a:t>
            </a: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lang="tr-TR" sz="1600" dirty="0">
              <a:solidFill>
                <a:srgbClr val="404040"/>
              </a:solidFill>
              <a:latin typeface="+mn-lt"/>
              <a:cs typeface="Geneva"/>
            </a:endParaRPr>
          </a:p>
          <a:p>
            <a:pPr marL="12700">
              <a:lnSpc>
                <a:spcPct val="100000"/>
              </a:lnSpc>
              <a:spcBef>
                <a:spcPts val="570"/>
              </a:spcBef>
            </a:pPr>
            <a:endParaRPr sz="1600" dirty="0">
              <a:latin typeface="+mn-lt"/>
              <a:cs typeface="Genev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3487" y="0"/>
            <a:ext cx="7554354" cy="10687050"/>
            <a:chOff x="-4050" y="0"/>
            <a:chExt cx="755435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4050" y="114772"/>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90331" y="238954"/>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8. Suggested Solution (continued)</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31773" y="5912092"/>
            <a:ext cx="6248399" cy="542924"/>
          </a:xfrm>
          <a:prstGeom prst="rect">
            <a:avLst/>
          </a:prstGeom>
        </p:spPr>
      </p:pic>
      <p:sp>
        <p:nvSpPr>
          <p:cNvPr id="12" name="object 12"/>
          <p:cNvSpPr txBox="1"/>
          <p:nvPr/>
        </p:nvSpPr>
        <p:spPr>
          <a:xfrm>
            <a:off x="58461" y="5937413"/>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Discussion &amp; Pro Tips</a:t>
            </a:r>
            <a:endParaRPr sz="2600" dirty="0">
              <a:latin typeface="+mn-lt"/>
              <a:cs typeface="Arial"/>
            </a:endParaRPr>
          </a:p>
          <a:p>
            <a:pPr marL="175895">
              <a:lnSpc>
                <a:spcPct val="100000"/>
              </a:lnSpc>
              <a:spcBef>
                <a:spcPts val="1260"/>
              </a:spcBef>
            </a:pPr>
            <a:r>
              <a:rPr sz="1600" b="1" dirty="0">
                <a:latin typeface="+mn-lt"/>
                <a:cs typeface="Arial"/>
              </a:rPr>
              <a:t>Instructor’s discussion prompts and pro tip</a:t>
            </a:r>
            <a:endParaRPr sz="1600" dirty="0">
              <a:latin typeface="+mn-lt"/>
              <a:cs typeface="Arial"/>
            </a:endParaRPr>
          </a:p>
        </p:txBody>
      </p:sp>
      <p:sp>
        <p:nvSpPr>
          <p:cNvPr id="13" name="object 13"/>
          <p:cNvSpPr txBox="1"/>
          <p:nvPr/>
        </p:nvSpPr>
        <p:spPr>
          <a:xfrm>
            <a:off x="274612" y="6679928"/>
            <a:ext cx="3214092" cy="4007122"/>
          </a:xfrm>
          <a:prstGeom prst="rect">
            <a:avLst/>
          </a:prstGeom>
        </p:spPr>
        <p:txBody>
          <a:bodyPr vert="horz" wrap="square" lIns="0" tIns="58419" rIns="0" bIns="0" rtlCol="0">
            <a:spAutoFit/>
          </a:bodyPr>
          <a:lstStyle/>
          <a:p>
            <a:pPr marL="12700">
              <a:lnSpc>
                <a:spcPct val="115000"/>
              </a:lnSpc>
              <a:spcBef>
                <a:spcPts val="100"/>
              </a:spcBef>
            </a:pPr>
            <a:r>
              <a:rPr lang="en-IE" sz="1400" b="1" dirty="0">
                <a:solidFill>
                  <a:srgbClr val="404040"/>
                </a:solidFill>
                <a:latin typeface="+mn-lt"/>
                <a:cs typeface="Geneva"/>
              </a:rPr>
              <a:t>Discussion prompts</a:t>
            </a:r>
          </a:p>
          <a:p>
            <a:pPr marL="184150" indent="-171450">
              <a:lnSpc>
                <a:spcPct val="115000"/>
              </a:lnSpc>
              <a:spcBef>
                <a:spcPts val="200"/>
              </a:spcBef>
              <a:buFont typeface="Arial" charset="0"/>
              <a:buChar char="•"/>
            </a:pPr>
            <a:r>
              <a:rPr lang="en-IE" sz="1200" dirty="0">
                <a:solidFill>
                  <a:srgbClr val="404040"/>
                </a:solidFill>
                <a:latin typeface="+mn-lt"/>
                <a:cs typeface="Geneva"/>
              </a:rPr>
              <a:t>Sliabh Liag exceeded its energy target by an order of magnitude (79% vs a 10% goal). What does this say about how SMEs should set their first ESG targets – conservatively or ambitiously?</a:t>
            </a:r>
          </a:p>
          <a:p>
            <a:pPr marL="184150" indent="-171450">
              <a:lnSpc>
                <a:spcPct val="115000"/>
              </a:lnSpc>
              <a:spcBef>
                <a:spcPts val="200"/>
              </a:spcBef>
              <a:buFont typeface="Arial" charset="0"/>
              <a:buChar char="•"/>
            </a:pPr>
            <a:r>
              <a:rPr lang="en-IE" sz="1200" dirty="0">
                <a:solidFill>
                  <a:srgbClr val="404040"/>
                </a:solidFill>
                <a:latin typeface="+mn-lt"/>
                <a:cs typeface="Geneva"/>
              </a:rPr>
              <a:t>The company used Origin Green as its de facto ESG strategy framework. What are the trade-offs of adopting a sector-specific certification programme rather than building a bespoke strategy?</a:t>
            </a:r>
          </a:p>
          <a:p>
            <a:pPr marL="184150" indent="-171450">
              <a:lnSpc>
                <a:spcPct val="115000"/>
              </a:lnSpc>
              <a:spcBef>
                <a:spcPts val="200"/>
              </a:spcBef>
              <a:buFont typeface="Arial" charset="0"/>
              <a:buChar char="•"/>
            </a:pPr>
            <a:r>
              <a:rPr lang="en-IE" sz="1200" dirty="0">
                <a:solidFill>
                  <a:srgbClr val="404040"/>
                </a:solidFill>
                <a:latin typeface="+mn-lt"/>
                <a:cs typeface="Geneva"/>
              </a:rPr>
              <a:t>Crowdfunding contributed materially to the Ardara Distillery build. How does a broad “family” investor base change the way an SME communicates its ESG strategy?</a:t>
            </a:r>
          </a:p>
          <a:p>
            <a:pPr marL="184150" indent="-171450">
              <a:lnSpc>
                <a:spcPct val="115000"/>
              </a:lnSpc>
              <a:spcBef>
                <a:spcPts val="200"/>
              </a:spcBef>
              <a:buFont typeface="Arial" charset="0"/>
              <a:buChar char="•"/>
            </a:pPr>
            <a:r>
              <a:rPr lang="en-IE" sz="1200" dirty="0">
                <a:solidFill>
                  <a:srgbClr val="404040"/>
                </a:solidFill>
                <a:latin typeface="+mn-lt"/>
                <a:cs typeface="Geneva"/>
              </a:rPr>
              <a:t>Sliabh Liag has been loss-making in its scale-up phase. How should an SME balance ESG ambition with financial fragility in the early years?</a:t>
            </a:r>
          </a:p>
        </p:txBody>
      </p:sp>
      <p:sp>
        <p:nvSpPr>
          <p:cNvPr id="14" name="object 14"/>
          <p:cNvSpPr txBox="1"/>
          <p:nvPr/>
        </p:nvSpPr>
        <p:spPr>
          <a:xfrm>
            <a:off x="3526241" y="6694727"/>
            <a:ext cx="3565999" cy="3496662"/>
          </a:xfrm>
          <a:prstGeom prst="rect">
            <a:avLst/>
          </a:prstGeom>
        </p:spPr>
        <p:txBody>
          <a:bodyPr vert="horz" wrap="square" lIns="0" tIns="58419" rIns="0" bIns="0" rtlCol="0">
            <a:spAutoFit/>
          </a:bodyPr>
          <a:lstStyle/>
          <a:p>
            <a:pPr marL="12700">
              <a:lnSpc>
                <a:spcPct val="115000"/>
              </a:lnSpc>
              <a:spcBef>
                <a:spcPts val="100"/>
              </a:spcBef>
            </a:pPr>
            <a:r>
              <a:rPr lang="en-IE" sz="1400" b="1" dirty="0">
                <a:solidFill>
                  <a:srgbClr val="404040"/>
                </a:solidFill>
                <a:latin typeface="+mn-lt"/>
                <a:cs typeface="Geneva"/>
              </a:rPr>
              <a:t>Pro tip for trainers</a:t>
            </a:r>
          </a:p>
          <a:p>
            <a:pPr marL="12700">
              <a:lnSpc>
                <a:spcPct val="115000"/>
              </a:lnSpc>
              <a:spcBef>
                <a:spcPts val="200"/>
              </a:spcBef>
            </a:pPr>
            <a:r>
              <a:rPr lang="en-IE" sz="1200" dirty="0">
                <a:solidFill>
                  <a:srgbClr val="404040"/>
                </a:solidFill>
                <a:latin typeface="+mn-lt"/>
                <a:cs typeface="Geneva"/>
              </a:rPr>
              <a:t>Run this case as a strategy-design workshop. Give learners the Sliabh Liag baseline data and ask them to design a Year 4 strategy in 45 minutes. Withhold the actual Year 4–5 numbers until after they present, then compare. Most learners will set targets that are too conservative – that contrast is the lesson.</a:t>
            </a:r>
          </a:p>
          <a:p>
            <a:pPr marL="12700">
              <a:lnSpc>
                <a:spcPct val="115000"/>
              </a:lnSpc>
              <a:spcBef>
                <a:spcPts val="200"/>
              </a:spcBef>
            </a:pPr>
            <a:r>
              <a:rPr lang="en-IE" sz="1200" dirty="0">
                <a:solidFill>
                  <a:srgbClr val="404040"/>
                </a:solidFill>
                <a:latin typeface="+mn-lt"/>
                <a:cs typeface="Geneva"/>
              </a:rPr>
              <a:t>For multi-cohort delivery, pair this case with one of the Bord Bia Origin Green Gold Member case studies (Sliabh Liag’s own 2022 PDF) so learners can read a primary source and identify how the framework translates into a one-page company narrative.</a:t>
            </a:r>
          </a:p>
          <a:p>
            <a:pPr marL="12700">
              <a:lnSpc>
                <a:spcPct val="115000"/>
              </a:lnSpc>
              <a:spcBef>
                <a:spcPts val="100"/>
              </a:spcBef>
            </a:pPr>
            <a:r>
              <a:rPr lang="en-IE" sz="1400" b="1" dirty="0">
                <a:solidFill>
                  <a:srgbClr val="404040"/>
                </a:solidFill>
                <a:latin typeface="+mn-lt"/>
                <a:cs typeface="Geneva"/>
              </a:rPr>
              <a:t>Key takeaway quote to display</a:t>
            </a:r>
          </a:p>
          <a:p>
            <a:pPr marL="12700">
              <a:lnSpc>
                <a:spcPct val="115000"/>
              </a:lnSpc>
              <a:spcBef>
                <a:spcPts val="200"/>
              </a:spcBef>
            </a:pPr>
            <a:r>
              <a:rPr lang="en-IE" sz="1200" i="1" dirty="0">
                <a:solidFill>
                  <a:srgbClr val="404040"/>
                </a:solidFill>
                <a:latin typeface="+mn-lt"/>
                <a:cs typeface="Geneva"/>
              </a:rPr>
              <a:t>“ESG strategy is the discipline of doing fewer things, more measurably, more often.”</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28677" y="8960356"/>
            <a:ext cx="6444048" cy="3293209"/>
          </a:xfrm>
          <a:prstGeom prst="rect">
            <a:avLst/>
          </a:prstGeom>
          <a:noFill/>
        </p:spPr>
        <p:txBody>
          <a:bodyPr wrap="square" rtlCol="0">
            <a:spAutoFit/>
          </a:bodyPr>
          <a:lstStyle/>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a:p>
            <a:endParaRPr lang="tr-TR" sz="16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22258" y="672636"/>
            <a:ext cx="6656886" cy="5289910"/>
          </a:xfrm>
          <a:prstGeom prst="rect">
            <a:avLst/>
          </a:prstGeom>
        </p:spPr>
        <p:txBody>
          <a:bodyPr vert="horz" wrap="square" lIns="0" tIns="72390" rIns="0" bIns="0" rtlCol="0">
            <a:spAutoFit/>
          </a:bodyPr>
          <a:lstStyle/>
          <a:p>
            <a:pPr marL="12700">
              <a:lnSpc>
                <a:spcPct val="100000"/>
              </a:lnSpc>
              <a:spcBef>
                <a:spcPts val="570"/>
              </a:spcBef>
            </a:pPr>
            <a:r>
              <a:rPr sz="2000" b="1" dirty="0">
                <a:solidFill>
                  <a:srgbClr val="404040"/>
                </a:solidFill>
                <a:latin typeface="+mn-lt"/>
                <a:cs typeface="Arial"/>
              </a:rPr>
              <a:t>Task 3 (Model Approach): VSME OKRs &amp; Financing Plan</a:t>
            </a:r>
            <a:endParaRPr lang="tr-TR" sz="2000" dirty="0">
              <a:latin typeface="+mn-lt"/>
              <a:cs typeface="Arial"/>
            </a:endParaRPr>
          </a:p>
          <a:p>
            <a:pPr marL="186690">
              <a:lnSpc>
                <a:spcPct val="100000"/>
              </a:lnSpc>
              <a:spcBef>
                <a:spcPts val="450"/>
              </a:spcBef>
            </a:pPr>
            <a:r>
              <a:rPr lang="en-IE" sz="1400" b="1" dirty="0">
                <a:solidFill>
                  <a:schemeClr val="tx1"/>
                </a:solidFill>
                <a:latin typeface="+mn-lt"/>
                <a:cs typeface="Geneva"/>
              </a:rPr>
              <a:t>OKR 1 (Energy): </a:t>
            </a:r>
            <a:r>
              <a:rPr lang="en-IE" sz="1400" dirty="0">
                <a:solidFill>
                  <a:schemeClr val="tx1"/>
                </a:solidFill>
                <a:latin typeface="+mn-lt"/>
                <a:cs typeface="Geneva"/>
              </a:rPr>
              <a:t>Objective – reduce per-unit energy intensity. KR1: kWh per litre of alcohol –15% vs baseline by year-end. KR2: 100% renewable electricity contract by month 9. KR3: heat-recovery installed on still by month 12. Owner: Operations Manager.</a:t>
            </a:r>
          </a:p>
          <a:p>
            <a:pPr marL="186690">
              <a:lnSpc>
                <a:spcPct val="100000"/>
              </a:lnSpc>
              <a:spcBef>
                <a:spcPts val="450"/>
              </a:spcBef>
            </a:pPr>
            <a:r>
              <a:rPr lang="en-IE" sz="1400" b="1" dirty="0">
                <a:solidFill>
                  <a:schemeClr val="tx1"/>
                </a:solidFill>
                <a:latin typeface="+mn-lt"/>
                <a:cs typeface="Geneva"/>
              </a:rPr>
              <a:t>OKR 2 (Emissions): </a:t>
            </a:r>
            <a:r>
              <a:rPr lang="en-IE" sz="1400" dirty="0">
                <a:solidFill>
                  <a:schemeClr val="tx1"/>
                </a:solidFill>
                <a:latin typeface="+mn-lt"/>
                <a:cs typeface="Geneva"/>
              </a:rPr>
              <a:t>Objective – baseline and reduce CO₂ footprint. KR1: complete Scope 1+2 inventory by month 6. KR2: identify top three Scope 3 categories and engage suppliers by month 12. KR3: publish first carbon-intensity statement aligned to VSME by year-end. Owner: Finance / Sustainability Lead.</a:t>
            </a:r>
          </a:p>
          <a:p>
            <a:pPr marL="186690">
              <a:lnSpc>
                <a:spcPct val="100000"/>
              </a:lnSpc>
              <a:spcBef>
                <a:spcPts val="450"/>
              </a:spcBef>
            </a:pPr>
            <a:r>
              <a:rPr lang="en-IE" sz="1400" b="1" dirty="0">
                <a:solidFill>
                  <a:schemeClr val="tx1"/>
                </a:solidFill>
                <a:latin typeface="+mn-lt"/>
                <a:cs typeface="Geneva"/>
              </a:rPr>
              <a:t>OKR 3 (Water): </a:t>
            </a:r>
            <a:r>
              <a:rPr lang="en-IE" sz="1400" dirty="0">
                <a:solidFill>
                  <a:schemeClr val="tx1"/>
                </a:solidFill>
                <a:latin typeface="+mn-lt"/>
                <a:cs typeface="Geneva"/>
              </a:rPr>
              <a:t>Objective – cut water use per unit of alcohol. KR1: install metering on the cooling system; KR2: achieve 5% reduction per unit; KR3: assess closed-loop cooling. Owner: Production Lead.</a:t>
            </a:r>
          </a:p>
          <a:p>
            <a:pPr marL="186690">
              <a:lnSpc>
                <a:spcPct val="100000"/>
              </a:lnSpc>
              <a:spcBef>
                <a:spcPts val="450"/>
              </a:spcBef>
            </a:pPr>
            <a:r>
              <a:rPr lang="en-IE" sz="1400" b="1" dirty="0">
                <a:solidFill>
                  <a:schemeClr val="tx1"/>
                </a:solidFill>
                <a:latin typeface="+mn-lt"/>
                <a:cs typeface="Geneva"/>
              </a:rPr>
              <a:t>OKR 4 (Supply chain &amp; social): </a:t>
            </a:r>
            <a:r>
              <a:rPr lang="en-IE" sz="1400" dirty="0">
                <a:solidFill>
                  <a:schemeClr val="tx1"/>
                </a:solidFill>
                <a:latin typeface="+mn-lt"/>
                <a:cs typeface="Geneva"/>
              </a:rPr>
              <a:t>Objective – deepen local circular partnerships. KR1: 80% of grain spend with verified Origin Green-aligned suppliers; KR2: 100% of spent grain redirected to local farms; KR3: one new community-engagement </a:t>
            </a:r>
            <a:r>
              <a:rPr lang="en-IE" sz="1200" dirty="0">
                <a:solidFill>
                  <a:schemeClr val="tx1"/>
                </a:solidFill>
                <a:latin typeface="+mn-lt"/>
                <a:cs typeface="Geneva"/>
              </a:rPr>
              <a:t>initiative</a:t>
            </a:r>
            <a:r>
              <a:rPr lang="en-IE" sz="1400" dirty="0">
                <a:solidFill>
                  <a:schemeClr val="tx1"/>
                </a:solidFill>
                <a:latin typeface="+mn-lt"/>
                <a:cs typeface="Geneva"/>
              </a:rPr>
              <a:t> in the Gaeltacht region. Owner: Founder/MD.</a:t>
            </a:r>
          </a:p>
          <a:p>
            <a:pPr marL="186690">
              <a:lnSpc>
                <a:spcPct val="100000"/>
              </a:lnSpc>
              <a:spcBef>
                <a:spcPts val="450"/>
              </a:spcBef>
            </a:pPr>
            <a:r>
              <a:rPr lang="en-IE" sz="1400" b="1" dirty="0">
                <a:solidFill>
                  <a:schemeClr val="tx1"/>
                </a:solidFill>
                <a:latin typeface="+mn-lt"/>
                <a:cs typeface="Geneva"/>
              </a:rPr>
              <a:t>OKR 5 (Workforce): </a:t>
            </a:r>
            <a:r>
              <a:rPr lang="en-IE" sz="1400" dirty="0">
                <a:solidFill>
                  <a:schemeClr val="tx1"/>
                </a:solidFill>
                <a:latin typeface="+mn-lt"/>
                <a:cs typeface="Geneva"/>
              </a:rPr>
              <a:t>Objective – embed ESG into people management. KR1: ESG induction module for all new hires; KR2: gender-balance reporting in line with VSME; KR3: one ESG-themed staff training per quarter. Owner: HR/People Lead.</a:t>
            </a:r>
          </a:p>
          <a:p>
            <a:pPr marL="186690">
              <a:lnSpc>
                <a:spcPct val="100000"/>
              </a:lnSpc>
              <a:spcBef>
                <a:spcPts val="450"/>
              </a:spcBef>
            </a:pPr>
            <a:r>
              <a:rPr lang="en-IE" sz="1400" b="1" dirty="0">
                <a:solidFill>
                  <a:schemeClr val="tx1"/>
                </a:solidFill>
                <a:latin typeface="+mn-lt"/>
                <a:cs typeface="Geneva"/>
              </a:rPr>
              <a:t>Financing pairing: </a:t>
            </a:r>
            <a:r>
              <a:rPr lang="en-IE" sz="1400" dirty="0">
                <a:solidFill>
                  <a:schemeClr val="tx1"/>
                </a:solidFill>
                <a:latin typeface="+mn-lt"/>
                <a:cs typeface="Geneva"/>
              </a:rPr>
              <a:t>SEAI energy grants (KR1, KR3); Enterprise Ireland Climate Action Voucher (Scope 1+2 inventory under OKR2); SBCI Growth &amp; Sustainability Loan Scheme (capital projects); Údarás na Gaeltachta supports (regional employment); sustainability-linked term loan once year-on-year metrics are </a:t>
            </a:r>
            <a:r>
              <a:rPr lang="en-IE" sz="1400">
                <a:solidFill>
                  <a:schemeClr val="tx1"/>
                </a:solidFill>
                <a:latin typeface="+mn-lt"/>
                <a:cs typeface="Geneva"/>
              </a:rPr>
              <a:t>evidenced.</a:t>
            </a:r>
            <a:endParaRPr lang="en-IE" sz="1400" dirty="0">
              <a:solidFill>
                <a:schemeClr val="tx1"/>
              </a:solidFill>
              <a:latin typeface="+mn-lt"/>
              <a:cs typeface="Genev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4972338" y="37491"/>
            <a:ext cx="2419349" cy="1162049"/>
          </a:xfrm>
          <a:prstGeom prst="rect">
            <a:avLst/>
          </a:prstGeom>
        </p:spPr>
      </p:pic>
      <p:pic>
        <p:nvPicPr>
          <p:cNvPr id="6" name="object 6"/>
          <p:cNvPicPr/>
          <p:nvPr/>
        </p:nvPicPr>
        <p:blipFill>
          <a:blip r:embed="rId6" cstate="print"/>
          <a:stretch>
            <a:fillRect/>
          </a:stretch>
        </p:blipFill>
        <p:spPr>
          <a:xfrm>
            <a:off x="0" y="0"/>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195360" y="3442453"/>
            <a:ext cx="6216650" cy="5129609"/>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15000"/>
              </a:lnSpc>
              <a:spcBef>
                <a:spcPts val="500"/>
              </a:spcBef>
            </a:pPr>
            <a:r>
              <a:rPr lang="en-IE" sz="1600" b="1" dirty="0">
                <a:solidFill>
                  <a:srgbClr val="007772"/>
                </a:solidFill>
                <a:latin typeface="+mn-lt"/>
                <a:cs typeface="Arial"/>
              </a:rPr>
              <a:t>Knowledge</a:t>
            </a:r>
          </a:p>
          <a:p>
            <a:pPr marL="184150" marR="5080" indent="-171450">
              <a:lnSpc>
                <a:spcPct val="115000"/>
              </a:lnSpc>
              <a:spcBef>
                <a:spcPts val="200"/>
              </a:spcBef>
              <a:buFont typeface="Arial" charset="0"/>
              <a:buChar char="•"/>
            </a:pPr>
            <a:r>
              <a:rPr lang="en-IE" sz="1300" dirty="0">
                <a:solidFill>
                  <a:schemeClr val="tx1"/>
                </a:solidFill>
                <a:latin typeface="+mn-lt"/>
                <a:cs typeface="Arial"/>
              </a:rPr>
              <a:t>Understand PDCA logic and how it underpins multi-year ESG strategy.</a:t>
            </a:r>
          </a:p>
          <a:p>
            <a:pPr marL="184150" marR="5080" indent="-171450">
              <a:lnSpc>
                <a:spcPct val="115000"/>
              </a:lnSpc>
              <a:spcBef>
                <a:spcPts val="200"/>
              </a:spcBef>
              <a:buFont typeface="Arial" charset="0"/>
              <a:buChar char="•"/>
            </a:pPr>
            <a:r>
              <a:rPr lang="en-IE" sz="1300" dirty="0">
                <a:solidFill>
                  <a:schemeClr val="tx1"/>
                </a:solidFill>
                <a:latin typeface="+mn-lt"/>
                <a:cs typeface="Arial"/>
              </a:rPr>
              <a:t>Know the difference between Scope 1, 2 and 3 emissions and how SMEs scope each.</a:t>
            </a:r>
          </a:p>
          <a:p>
            <a:pPr marL="184150" marR="5080" indent="-171450">
              <a:lnSpc>
                <a:spcPct val="115000"/>
              </a:lnSpc>
              <a:spcBef>
                <a:spcPts val="200"/>
              </a:spcBef>
              <a:buFont typeface="Arial" charset="0"/>
              <a:buChar char="•"/>
            </a:pPr>
            <a:r>
              <a:rPr lang="en-IE" sz="1300" dirty="0">
                <a:solidFill>
                  <a:schemeClr val="tx1"/>
                </a:solidFill>
                <a:latin typeface="+mn-lt"/>
                <a:cs typeface="Arial"/>
              </a:rPr>
              <a:t>Recognise the EFRAG VSME core metrics and their alignment with CSRD value-chain reporting.</a:t>
            </a:r>
          </a:p>
          <a:p>
            <a:pPr marL="12700" marR="5080">
              <a:lnSpc>
                <a:spcPct val="115000"/>
              </a:lnSpc>
              <a:spcBef>
                <a:spcPts val="500"/>
              </a:spcBef>
            </a:pPr>
            <a:r>
              <a:rPr lang="en-IE" sz="1600" b="1" dirty="0">
                <a:solidFill>
                  <a:srgbClr val="007772"/>
                </a:solidFill>
                <a:latin typeface="+mn-lt"/>
                <a:cs typeface="Arial"/>
              </a:rPr>
              <a:t>Skills</a:t>
            </a:r>
          </a:p>
          <a:p>
            <a:pPr marL="184150" marR="5080" indent="-171450">
              <a:lnSpc>
                <a:spcPct val="115000"/>
              </a:lnSpc>
              <a:spcBef>
                <a:spcPts val="200"/>
              </a:spcBef>
              <a:buFont typeface="Arial" charset="0"/>
              <a:buChar char="•"/>
            </a:pPr>
            <a:r>
              <a:rPr lang="en-IE" sz="1300" dirty="0">
                <a:solidFill>
                  <a:schemeClr val="tx1"/>
                </a:solidFill>
                <a:latin typeface="+mn-lt"/>
                <a:cs typeface="Arial"/>
              </a:rPr>
              <a:t>Design a 3-year sustainability strategy with rotating spotlight target areas.</a:t>
            </a:r>
          </a:p>
          <a:p>
            <a:pPr marL="184150" marR="5080" indent="-171450">
              <a:lnSpc>
                <a:spcPct val="115000"/>
              </a:lnSpc>
              <a:spcBef>
                <a:spcPts val="200"/>
              </a:spcBef>
              <a:buFont typeface="Arial" charset="0"/>
              <a:buChar char="•"/>
            </a:pPr>
            <a:r>
              <a:rPr lang="en-IE" sz="1300" dirty="0">
                <a:solidFill>
                  <a:schemeClr val="tx1"/>
                </a:solidFill>
                <a:latin typeface="+mn-lt"/>
                <a:cs typeface="Arial"/>
              </a:rPr>
              <a:t>Map an SME’s suppliers by Scope and design an engagement plan.</a:t>
            </a:r>
          </a:p>
          <a:p>
            <a:pPr marL="184150" marR="5080" indent="-171450">
              <a:lnSpc>
                <a:spcPct val="115000"/>
              </a:lnSpc>
              <a:spcBef>
                <a:spcPts val="200"/>
              </a:spcBef>
              <a:buFont typeface="Arial" charset="0"/>
              <a:buChar char="•"/>
            </a:pPr>
            <a:r>
              <a:rPr lang="en-IE" sz="1300" dirty="0">
                <a:solidFill>
                  <a:schemeClr val="tx1"/>
                </a:solidFill>
                <a:latin typeface="+mn-lt"/>
                <a:cs typeface="Arial"/>
              </a:rPr>
              <a:t>Write ESG OKRs aligned to VSME indicators and assign accountabilities.</a:t>
            </a:r>
          </a:p>
          <a:p>
            <a:pPr marL="184150" marR="5080" indent="-171450">
              <a:lnSpc>
                <a:spcPct val="115000"/>
              </a:lnSpc>
              <a:spcBef>
                <a:spcPts val="200"/>
              </a:spcBef>
              <a:buFont typeface="Arial" charset="0"/>
              <a:buChar char="•"/>
            </a:pPr>
            <a:r>
              <a:rPr lang="en-IE" sz="1300" dirty="0">
                <a:solidFill>
                  <a:schemeClr val="tx1"/>
                </a:solidFill>
                <a:latin typeface="+mn-lt"/>
                <a:cs typeface="Arial"/>
              </a:rPr>
              <a:t>Match strategy milestones to specific funding instruments (state aid + private finance).</a:t>
            </a:r>
          </a:p>
          <a:p>
            <a:pPr marL="12700" marR="5080">
              <a:lnSpc>
                <a:spcPct val="115000"/>
              </a:lnSpc>
              <a:spcBef>
                <a:spcPts val="500"/>
              </a:spcBef>
            </a:pPr>
            <a:r>
              <a:rPr lang="en-IE" sz="1600" b="1" dirty="0">
                <a:solidFill>
                  <a:srgbClr val="007772"/>
                </a:solidFill>
                <a:latin typeface="+mn-lt"/>
                <a:cs typeface="Arial"/>
              </a:rPr>
              <a:t>Attitudes</a:t>
            </a:r>
          </a:p>
          <a:p>
            <a:pPr marL="184150" marR="5080" indent="-171450">
              <a:lnSpc>
                <a:spcPct val="115000"/>
              </a:lnSpc>
              <a:spcBef>
                <a:spcPts val="200"/>
              </a:spcBef>
              <a:buFont typeface="Arial" charset="0"/>
              <a:buChar char="•"/>
            </a:pPr>
            <a:r>
              <a:rPr lang="en-IE" sz="1300" dirty="0">
                <a:solidFill>
                  <a:schemeClr val="tx1"/>
                </a:solidFill>
                <a:latin typeface="+mn-lt"/>
                <a:cs typeface="Arial"/>
              </a:rPr>
              <a:t>Treat ESG strategy as an operational and financing advantage, not a compliance burden.</a:t>
            </a:r>
          </a:p>
          <a:p>
            <a:pPr marL="184150" marR="5080" indent="-171450">
              <a:lnSpc>
                <a:spcPct val="115000"/>
              </a:lnSpc>
              <a:spcBef>
                <a:spcPts val="200"/>
              </a:spcBef>
              <a:buFont typeface="Arial" charset="0"/>
              <a:buChar char="•"/>
            </a:pPr>
            <a:r>
              <a:rPr lang="en-IE" sz="1300" dirty="0">
                <a:solidFill>
                  <a:schemeClr val="tx1"/>
                </a:solidFill>
                <a:latin typeface="+mn-lt"/>
                <a:cs typeface="Arial"/>
              </a:rPr>
              <a:t>Value disciplined per-unit measurement over absolute volume claims.</a:t>
            </a:r>
          </a:p>
          <a:p>
            <a:pPr marL="184150" marR="5080" indent="-171450">
              <a:lnSpc>
                <a:spcPct val="115000"/>
              </a:lnSpc>
              <a:spcBef>
                <a:spcPts val="200"/>
              </a:spcBef>
              <a:buFont typeface="Arial" charset="0"/>
              <a:buChar char="•"/>
            </a:pPr>
            <a:r>
              <a:rPr lang="en-IE" sz="1300" dirty="0">
                <a:solidFill>
                  <a:schemeClr val="tx1"/>
                </a:solidFill>
                <a:latin typeface="+mn-lt"/>
                <a:cs typeface="Arial"/>
              </a:rPr>
              <a:t>See annual independent audit as the engine of improvement, not a hurdle.</a:t>
            </a:r>
          </a:p>
          <a:p>
            <a:pPr marL="12700" marR="5080">
              <a:lnSpc>
                <a:spcPct val="115000"/>
              </a:lnSpc>
              <a:spcBef>
                <a:spcPts val="500"/>
              </a:spcBef>
            </a:pPr>
            <a:r>
              <a:rPr lang="en-IE" sz="1600" b="1" dirty="0">
                <a:solidFill>
                  <a:srgbClr val="007772"/>
                </a:solidFill>
                <a:latin typeface="+mn-lt"/>
                <a:cs typeface="Arial"/>
              </a:rPr>
              <a:t>PEARL framework competences addressed</a:t>
            </a:r>
          </a:p>
          <a:p>
            <a:pPr marL="12700" marR="5080">
              <a:lnSpc>
                <a:spcPct val="115000"/>
              </a:lnSpc>
              <a:spcBef>
                <a:spcPts val="200"/>
              </a:spcBef>
            </a:pPr>
            <a:r>
              <a:rPr lang="en-IE" sz="1300" b="1" dirty="0">
                <a:solidFill>
                  <a:schemeClr val="tx1"/>
                </a:solidFill>
                <a:latin typeface="+mn-lt"/>
                <a:cs typeface="Arial"/>
              </a:rPr>
              <a:t>EntreComp: </a:t>
            </a:r>
            <a:r>
              <a:rPr lang="en-IE" sz="1300" dirty="0">
                <a:solidFill>
                  <a:schemeClr val="tx1"/>
                </a:solidFill>
                <a:latin typeface="+mn-lt"/>
                <a:cs typeface="Arial"/>
              </a:rPr>
              <a:t>Planning and management; Mobilising resources; Financial and economic literacy; Coping with uncertainty.</a:t>
            </a:r>
          </a:p>
          <a:p>
            <a:pPr marL="12700" marR="5080">
              <a:lnSpc>
                <a:spcPct val="115000"/>
              </a:lnSpc>
              <a:spcBef>
                <a:spcPts val="200"/>
              </a:spcBef>
            </a:pPr>
            <a:r>
              <a:rPr lang="en-IE" sz="1300" b="1" dirty="0">
                <a:solidFill>
                  <a:schemeClr val="tx1"/>
                </a:solidFill>
                <a:latin typeface="+mn-lt"/>
                <a:cs typeface="Arial"/>
              </a:rPr>
              <a:t>GreenComp: </a:t>
            </a:r>
            <a:r>
              <a:rPr lang="en-IE" sz="1300" dirty="0">
                <a:solidFill>
                  <a:schemeClr val="tx1"/>
                </a:solidFill>
                <a:latin typeface="+mn-lt"/>
                <a:cs typeface="Arial"/>
              </a:rPr>
              <a:t>Systems thinking; Futures literacy; Adaptability; Collective action.</a:t>
            </a:r>
          </a:p>
          <a:p>
            <a:pPr marL="12700" marR="5080">
              <a:lnSpc>
                <a:spcPct val="115000"/>
              </a:lnSpc>
              <a:spcBef>
                <a:spcPts val="200"/>
              </a:spcBef>
            </a:pPr>
            <a:r>
              <a:rPr lang="en-IE" sz="1300" b="1" dirty="0">
                <a:solidFill>
                  <a:schemeClr val="tx1"/>
                </a:solidFill>
                <a:latin typeface="+mn-lt"/>
                <a:cs typeface="Arial"/>
              </a:rPr>
              <a:t>DigiComp: </a:t>
            </a:r>
            <a:r>
              <a:rPr lang="en-IE" sz="1300" dirty="0">
                <a:solidFill>
                  <a:schemeClr val="tx1"/>
                </a:solidFill>
                <a:latin typeface="+mn-lt"/>
                <a:cs typeface="Arial"/>
              </a:rPr>
              <a:t>Managing data, information and digital content; Evaluating data, information and digital content.</a:t>
            </a:r>
          </a:p>
        </p:txBody>
      </p:sp>
      <p:pic>
        <p:nvPicPr>
          <p:cNvPr id="10" name="object 10"/>
          <p:cNvPicPr/>
          <p:nvPr/>
        </p:nvPicPr>
        <p:blipFill>
          <a:blip r:embed="rId8" cstate="print"/>
          <a:stretch>
            <a:fillRect/>
          </a:stretch>
        </p:blipFill>
        <p:spPr>
          <a:xfrm>
            <a:off x="4666507" y="1604480"/>
            <a:ext cx="2886817" cy="1428749"/>
          </a:xfrm>
          <a:prstGeom prst="rect">
            <a:avLst/>
          </a:prstGeom>
        </p:spPr>
      </p:pic>
      <p:sp>
        <p:nvSpPr>
          <p:cNvPr id="11" name="object 11" descr="$PPTXTitle"/>
          <p:cNvSpPr txBox="1">
            <a:spLocks noGrp="1"/>
          </p:cNvSpPr>
          <p:nvPr>
            <p:ph type="title"/>
          </p:nvPr>
        </p:nvSpPr>
        <p:spPr>
          <a:xfrm>
            <a:off x="5165670" y="162033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Sources &amp; References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5400000"/>
            <a:ext cx="6248399" cy="542924"/>
          </a:xfrm>
          <a:prstGeom prst="rect">
            <a:avLst/>
          </a:prstGeom>
        </p:spPr>
      </p:pic>
      <p:sp>
        <p:nvSpPr>
          <p:cNvPr id="12" name="object 12"/>
          <p:cNvSpPr txBox="1"/>
          <p:nvPr/>
        </p:nvSpPr>
        <p:spPr>
          <a:xfrm>
            <a:off x="82351" y="5414174"/>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Frameworks &amp; Standards Referenced</a:t>
            </a:r>
            <a:endParaRPr sz="2600" dirty="0">
              <a:latin typeface="+mn-lt"/>
              <a:cs typeface="Arial"/>
            </a:endParaRPr>
          </a:p>
          <a:p>
            <a:pPr marL="175895">
              <a:lnSpc>
                <a:spcPct val="100000"/>
              </a:lnSpc>
              <a:spcBef>
                <a:spcPts val="1260"/>
              </a:spcBef>
            </a:pPr>
            <a:r>
              <a:rPr sz="1600" b="1" dirty="0">
                <a:latin typeface="+mn-lt"/>
                <a:cs typeface="Arial"/>
              </a:rPr>
              <a:t>Key EU regulatory and industry frameworks referenced</a:t>
            </a:r>
            <a:endParaRPr sz="1600" dirty="0">
              <a:latin typeface="+mn-lt"/>
              <a:cs typeface="Arial"/>
            </a:endParaRPr>
          </a:p>
        </p:txBody>
      </p:sp>
      <p:sp>
        <p:nvSpPr>
          <p:cNvPr id="13" name="object 13"/>
          <p:cNvSpPr txBox="1"/>
          <p:nvPr/>
        </p:nvSpPr>
        <p:spPr>
          <a:xfrm>
            <a:off x="245564" y="6200000"/>
            <a:ext cx="3214092" cy="3199208"/>
          </a:xfrm>
          <a:prstGeom prst="rect">
            <a:avLst/>
          </a:prstGeom>
        </p:spPr>
        <p:txBody>
          <a:bodyPr vert="horz" wrap="square" lIns="0" tIns="58419" rIns="0" bIns="0" rtlCol="0">
            <a:spAutoFit/>
          </a:bodyPr>
          <a:lstStyle/>
          <a:p>
            <a:pPr marL="184150" indent="-171450">
              <a:lnSpc>
                <a:spcPct val="115000"/>
              </a:lnSpc>
              <a:spcBef>
                <a:spcPts val="200"/>
              </a:spcBef>
              <a:buFont typeface="Arial" charset="0"/>
              <a:buChar char="•"/>
            </a:pPr>
            <a:r>
              <a:rPr lang="en-IE" sz="1200" i="1" dirty="0">
                <a:latin typeface="+mn-lt"/>
                <a:cs typeface="Geneva"/>
              </a:rPr>
              <a:t>CSRD – Corporate Sustainability Reporting Directive (EU 2022/2464)</a:t>
            </a:r>
          </a:p>
          <a:p>
            <a:pPr marL="184150" indent="-171450">
              <a:lnSpc>
                <a:spcPct val="115000"/>
              </a:lnSpc>
              <a:spcBef>
                <a:spcPts val="200"/>
              </a:spcBef>
              <a:buFont typeface="Arial" charset="0"/>
              <a:buChar char="•"/>
            </a:pPr>
            <a:r>
              <a:rPr lang="en-IE" sz="1200" i="1" dirty="0">
                <a:latin typeface="+mn-lt"/>
                <a:cs typeface="Geneva"/>
              </a:rPr>
              <a:t>CSDDD – Corporate Sustainability Due Diligence Directive (EU 2024/1760)</a:t>
            </a:r>
          </a:p>
          <a:p>
            <a:pPr marL="184150" indent="-171450">
              <a:lnSpc>
                <a:spcPct val="115000"/>
              </a:lnSpc>
              <a:spcBef>
                <a:spcPts val="200"/>
              </a:spcBef>
              <a:buFont typeface="Arial" charset="0"/>
              <a:buChar char="•"/>
            </a:pPr>
            <a:r>
              <a:rPr lang="en-IE" sz="1200" i="1" dirty="0">
                <a:latin typeface="+mn-lt"/>
                <a:cs typeface="Geneva"/>
              </a:rPr>
              <a:t>EU Taxonomy – Regulation (EU) 2020/852</a:t>
            </a:r>
          </a:p>
          <a:p>
            <a:pPr marL="184150" indent="-171450">
              <a:lnSpc>
                <a:spcPct val="115000"/>
              </a:lnSpc>
              <a:spcBef>
                <a:spcPts val="200"/>
              </a:spcBef>
              <a:buFont typeface="Arial" charset="0"/>
              <a:buChar char="•"/>
            </a:pPr>
            <a:r>
              <a:rPr lang="en-IE" sz="1200" i="1" dirty="0">
                <a:latin typeface="+mn-lt"/>
                <a:cs typeface="Geneva"/>
              </a:rPr>
              <a:t>EU Green Claims Directive (provisional agreement 2024)</a:t>
            </a:r>
          </a:p>
          <a:p>
            <a:pPr marL="184150" indent="-171450">
              <a:lnSpc>
                <a:spcPct val="115000"/>
              </a:lnSpc>
              <a:spcBef>
                <a:spcPts val="200"/>
              </a:spcBef>
              <a:buFont typeface="Arial" charset="0"/>
              <a:buChar char="•"/>
            </a:pPr>
            <a:r>
              <a:rPr lang="en-IE" sz="1200" i="1" dirty="0">
                <a:latin typeface="+mn-lt"/>
                <a:cs typeface="Geneva"/>
              </a:rPr>
              <a:t>ESRS – European Sustainability Reporting Standards (EFRAG, 2023)</a:t>
            </a:r>
          </a:p>
          <a:p>
            <a:pPr marL="184150" indent="-171450">
              <a:lnSpc>
                <a:spcPct val="115000"/>
              </a:lnSpc>
              <a:spcBef>
                <a:spcPts val="200"/>
              </a:spcBef>
              <a:buFont typeface="Arial" charset="0"/>
              <a:buChar char="•"/>
            </a:pPr>
            <a:r>
              <a:rPr lang="en-IE" sz="1200" i="1" dirty="0">
                <a:latin typeface="+mn-lt"/>
                <a:cs typeface="Geneva"/>
              </a:rPr>
              <a:t>VSME – Voluntary SME Standard (EFRAG, 2024)</a:t>
            </a:r>
          </a:p>
          <a:p>
            <a:pPr marL="184150" indent="-171450">
              <a:lnSpc>
                <a:spcPct val="115000"/>
              </a:lnSpc>
              <a:spcBef>
                <a:spcPts val="200"/>
              </a:spcBef>
              <a:buFont typeface="Arial" charset="0"/>
              <a:buChar char="•"/>
            </a:pPr>
            <a:r>
              <a:rPr lang="en-IE" sz="1200" i="1" dirty="0">
                <a:latin typeface="+mn-lt"/>
                <a:cs typeface="Geneva"/>
              </a:rPr>
              <a:t>SFDR – Sustainable Finance Disclosure Regulation (EU 2019/2088)</a:t>
            </a:r>
          </a:p>
          <a:p>
            <a:pPr marL="184150" indent="-171450">
              <a:lnSpc>
                <a:spcPct val="115000"/>
              </a:lnSpc>
              <a:spcBef>
                <a:spcPts val="200"/>
              </a:spcBef>
              <a:buFont typeface="Arial" charset="0"/>
              <a:buChar char="•"/>
            </a:pPr>
            <a:r>
              <a:rPr lang="en-IE" sz="1200" i="1" dirty="0">
                <a:latin typeface="+mn-lt"/>
                <a:cs typeface="Geneva"/>
              </a:rPr>
              <a:t>EBA Guidelines on Loan Origination and Monitoring (ESG factors)</a:t>
            </a:r>
          </a:p>
        </p:txBody>
      </p:sp>
      <p:sp>
        <p:nvSpPr>
          <p:cNvPr id="14" name="object 14"/>
          <p:cNvSpPr txBox="1"/>
          <p:nvPr/>
        </p:nvSpPr>
        <p:spPr>
          <a:xfrm>
            <a:off x="3474252" y="6266818"/>
            <a:ext cx="3565999" cy="2986842"/>
          </a:xfrm>
          <a:prstGeom prst="rect">
            <a:avLst/>
          </a:prstGeom>
        </p:spPr>
        <p:txBody>
          <a:bodyPr vert="horz" wrap="square" lIns="0" tIns="58419" rIns="0" bIns="0" rtlCol="0">
            <a:spAutoFit/>
          </a:bodyPr>
          <a:lstStyle/>
          <a:p>
            <a:pPr marL="184150" indent="-171450">
              <a:lnSpc>
                <a:spcPct val="115000"/>
              </a:lnSpc>
              <a:spcBef>
                <a:spcPts val="200"/>
              </a:spcBef>
              <a:buFont typeface="Arial" charset="0"/>
              <a:buChar char="•"/>
            </a:pPr>
            <a:r>
              <a:rPr lang="en-IE" sz="1200" i="1" dirty="0">
                <a:latin typeface="+mn-lt"/>
                <a:cs typeface="Geneva"/>
              </a:rPr>
              <a:t>Bord Bia Origin Green – Ireland’s food and drink sustainability programme</a:t>
            </a:r>
          </a:p>
          <a:p>
            <a:pPr marL="184150" indent="-171450">
              <a:lnSpc>
                <a:spcPct val="115000"/>
              </a:lnSpc>
              <a:spcBef>
                <a:spcPts val="200"/>
              </a:spcBef>
              <a:buFont typeface="Arial" charset="0"/>
              <a:buChar char="•"/>
            </a:pPr>
            <a:r>
              <a:rPr lang="en-IE" sz="1200" i="1" dirty="0">
                <a:latin typeface="+mn-lt"/>
                <a:cs typeface="Geneva"/>
              </a:rPr>
              <a:t>SEAI energy grant schemes (EXEED, Support Scheme for Renewable Heat, etc.)</a:t>
            </a:r>
          </a:p>
          <a:p>
            <a:pPr marL="184150" indent="-171450">
              <a:lnSpc>
                <a:spcPct val="115000"/>
              </a:lnSpc>
              <a:spcBef>
                <a:spcPts val="200"/>
              </a:spcBef>
              <a:buFont typeface="Arial" charset="0"/>
              <a:buChar char="•"/>
            </a:pPr>
            <a:r>
              <a:rPr lang="en-IE" sz="1200" i="1" dirty="0">
                <a:latin typeface="+mn-lt"/>
                <a:cs typeface="Geneva"/>
              </a:rPr>
              <a:t>Enterprise Ireland Climate Action Voucher / Green Transition Fund</a:t>
            </a:r>
          </a:p>
          <a:p>
            <a:pPr marL="184150" indent="-171450">
              <a:lnSpc>
                <a:spcPct val="115000"/>
              </a:lnSpc>
              <a:spcBef>
                <a:spcPts val="200"/>
              </a:spcBef>
              <a:buFont typeface="Arial" charset="0"/>
              <a:buChar char="•"/>
            </a:pPr>
            <a:r>
              <a:rPr lang="en-IE" sz="1200" i="1" dirty="0">
                <a:latin typeface="+mn-lt"/>
                <a:cs typeface="Geneva"/>
              </a:rPr>
              <a:t>SBCI Growth and Sustainability Loan Scheme</a:t>
            </a:r>
          </a:p>
          <a:p>
            <a:pPr marL="184150" indent="-171450">
              <a:lnSpc>
                <a:spcPct val="115000"/>
              </a:lnSpc>
              <a:spcBef>
                <a:spcPts val="200"/>
              </a:spcBef>
              <a:buFont typeface="Arial" charset="0"/>
              <a:buChar char="•"/>
            </a:pPr>
            <a:r>
              <a:rPr lang="en-IE" sz="1200" i="1" dirty="0">
                <a:latin typeface="+mn-lt"/>
                <a:cs typeface="Geneva"/>
              </a:rPr>
              <a:t>Údarás na Gaeltachta SME and rural development supports</a:t>
            </a:r>
          </a:p>
          <a:p>
            <a:pPr marL="184150" indent="-171450">
              <a:lnSpc>
                <a:spcPct val="115000"/>
              </a:lnSpc>
              <a:spcBef>
                <a:spcPts val="200"/>
              </a:spcBef>
              <a:buFont typeface="Arial" charset="0"/>
              <a:buChar char="•"/>
            </a:pPr>
            <a:r>
              <a:rPr lang="en-IE" sz="1200" i="1" dirty="0">
                <a:latin typeface="+mn-lt"/>
                <a:cs typeface="Geneva"/>
              </a:rPr>
              <a:t>EntreComp / GreenComp / DigiComp European competence frameworks</a:t>
            </a:r>
          </a:p>
          <a:p>
            <a:pPr marL="184150" indent="-171450">
              <a:lnSpc>
                <a:spcPct val="115000"/>
              </a:lnSpc>
              <a:spcBef>
                <a:spcPts val="200"/>
              </a:spcBef>
              <a:buFont typeface="Arial" charset="0"/>
              <a:buChar char="•"/>
            </a:pPr>
            <a:r>
              <a:rPr lang="en-IE" sz="1200" i="1" dirty="0">
                <a:latin typeface="+mn-lt"/>
                <a:cs typeface="Geneva"/>
              </a:rPr>
              <a:t>UN Sustainable Development Goals</a:t>
            </a:r>
          </a:p>
          <a:p>
            <a:pPr marL="184150" indent="-171450">
              <a:lnSpc>
                <a:spcPct val="115000"/>
              </a:lnSpc>
              <a:spcBef>
                <a:spcPts val="200"/>
              </a:spcBef>
              <a:buFont typeface="Arial" charset="0"/>
              <a:buChar char="•"/>
            </a:pPr>
            <a:r>
              <a:rPr lang="en-IE" sz="1200" i="1" dirty="0">
                <a:latin typeface="+mn-lt"/>
                <a:cs typeface="Geneva"/>
              </a:rPr>
              <a:t>Irish Government Climate Action Plan</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20598" y="7982604"/>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58780" y="1019072"/>
            <a:ext cx="6055554" cy="4362926"/>
          </a:xfrm>
          <a:prstGeom prst="rect">
            <a:avLst/>
          </a:prstGeom>
        </p:spPr>
        <p:txBody>
          <a:bodyPr vert="horz" wrap="square" lIns="0" tIns="72390" rIns="0" bIns="0" rtlCol="0">
            <a:spAutoFit/>
          </a:bodyPr>
          <a:lstStyle/>
          <a:p>
            <a:pPr marL="12700">
              <a:lnSpc>
                <a:spcPct val="100000"/>
              </a:lnSpc>
              <a:spcBef>
                <a:spcPts val="570"/>
              </a:spcBef>
            </a:pPr>
            <a:r>
              <a:rPr sz="2000" b="1" dirty="0">
                <a:solidFill>
                  <a:srgbClr val="404040"/>
                </a:solidFill>
                <a:latin typeface="+mn-lt"/>
                <a:cs typeface="Arial"/>
              </a:rPr>
              <a:t>Publicly available sources cited in this case study</a:t>
            </a:r>
            <a:endParaRPr lang="tr-TR" sz="2000" dirty="0">
              <a:latin typeface="+mn-lt"/>
              <a:cs typeface="Arial"/>
            </a:endParaRPr>
          </a:p>
          <a:p>
            <a:pPr marL="12700">
              <a:lnSpc>
                <a:spcPct val="100000"/>
              </a:lnSpc>
              <a:spcBef>
                <a:spcPts val="500"/>
              </a:spcBef>
            </a:pPr>
            <a:r>
              <a:rPr lang="en-IE" sz="1600" b="1" dirty="0">
                <a:solidFill>
                  <a:schemeClr val="tx1"/>
                </a:solidFill>
                <a:latin typeface="+mn-lt"/>
                <a:cs typeface="Geneva"/>
              </a:rPr>
              <a:t>Primary company sources</a:t>
            </a:r>
          </a:p>
          <a:p>
            <a:pPr marL="184150" indent="-171450">
              <a:lnSpc>
                <a:spcPct val="110000"/>
              </a:lnSpc>
              <a:spcBef>
                <a:spcPts val="200"/>
              </a:spcBef>
              <a:buFont typeface="Arial" charset="0"/>
              <a:buChar char="•"/>
            </a:pPr>
            <a:r>
              <a:rPr lang="en-IE" sz="1100" dirty="0">
                <a:solidFill>
                  <a:schemeClr val="tx1"/>
                </a:solidFill>
                <a:latin typeface="+mn-lt"/>
                <a:cs typeface="Geneva"/>
              </a:rPr>
              <a:t>Sliabh Liag Distillers. Company website. https://www.sliabhliagdistillers.com/</a:t>
            </a:r>
          </a:p>
          <a:p>
            <a:pPr marL="184150" indent="-171450">
              <a:lnSpc>
                <a:spcPct val="110000"/>
              </a:lnSpc>
              <a:spcBef>
                <a:spcPts val="200"/>
              </a:spcBef>
              <a:buFont typeface="Arial" charset="0"/>
              <a:buChar char="•"/>
            </a:pPr>
            <a:r>
              <a:rPr lang="en-IE" sz="1100" dirty="0">
                <a:solidFill>
                  <a:schemeClr val="tx1"/>
                </a:solidFill>
                <a:latin typeface="+mn-lt"/>
                <a:cs typeface="Geneva"/>
              </a:rPr>
              <a:t>Bord Bia (2022). Drioglann Sliabh Liag CGA – Origin Green Gold Member Case Study 2022 (PDF).</a:t>
            </a:r>
          </a:p>
          <a:p>
            <a:pPr marL="184150" indent="-171450">
              <a:lnSpc>
                <a:spcPct val="110000"/>
              </a:lnSpc>
              <a:spcBef>
                <a:spcPts val="200"/>
              </a:spcBef>
              <a:buFont typeface="Arial" charset="0"/>
              <a:buChar char="•"/>
            </a:pPr>
            <a:r>
              <a:rPr lang="en-IE" sz="1100" dirty="0">
                <a:solidFill>
                  <a:schemeClr val="tx1"/>
                </a:solidFill>
                <a:latin typeface="+mn-lt"/>
                <a:cs typeface="Geneva"/>
              </a:rPr>
              <a:t>Bord Bia. Drioglann Sliabh Liag CGA – Origin Green directory entry. https://www.bordbia.ie/industry/origin-green/members-directory/manufacturers/beverages/drioglann-sliabh-liag-cga/</a:t>
            </a:r>
          </a:p>
          <a:p>
            <a:pPr marL="12700">
              <a:lnSpc>
                <a:spcPct val="100000"/>
              </a:lnSpc>
              <a:spcBef>
                <a:spcPts val="500"/>
              </a:spcBef>
            </a:pPr>
            <a:r>
              <a:rPr lang="en-IE" sz="1600" b="1" dirty="0">
                <a:solidFill>
                  <a:schemeClr val="tx1"/>
                </a:solidFill>
                <a:latin typeface="+mn-lt"/>
                <a:cs typeface="Geneva"/>
              </a:rPr>
              <a:t>Third-party and industry sources</a:t>
            </a:r>
          </a:p>
          <a:p>
            <a:pPr marL="184150" indent="-171450">
              <a:lnSpc>
                <a:spcPct val="110000"/>
              </a:lnSpc>
              <a:spcBef>
                <a:spcPts val="200"/>
              </a:spcBef>
              <a:buFont typeface="Arial" charset="0"/>
              <a:buChar char="•"/>
            </a:pPr>
            <a:r>
              <a:rPr lang="en-IE" sz="1100" dirty="0">
                <a:solidFill>
                  <a:schemeClr val="tx1"/>
                </a:solidFill>
                <a:latin typeface="+mn-lt"/>
                <a:cs typeface="Geneva"/>
              </a:rPr>
              <a:t>Whisky Advocate. A Distillery Start-Up by the Numbers: Sliabh Liag’s Story So Far. https://whiskyadvocate.com/A-Distillery-Start-Up-by-the-Numbers-Sliabh-Liag-s-Story-So-Far</a:t>
            </a:r>
          </a:p>
          <a:p>
            <a:pPr marL="184150" indent="-171450">
              <a:lnSpc>
                <a:spcPct val="110000"/>
              </a:lnSpc>
              <a:spcBef>
                <a:spcPts val="200"/>
              </a:spcBef>
              <a:buFont typeface="Arial" charset="0"/>
              <a:buChar char="•"/>
            </a:pPr>
            <a:r>
              <a:rPr lang="en-IE" sz="1100" dirty="0">
                <a:solidFill>
                  <a:schemeClr val="tx1"/>
                </a:solidFill>
                <a:latin typeface="+mn-lt"/>
                <a:cs typeface="Geneva"/>
              </a:rPr>
              <a:t>Western Development Commission (2026). Sliabh Liag Distillers: Reviving Tradition, Strengthening Community. https://westerndevelopment.ie/investment-funds/success-stories/sliabh-liag-distillers-reviving-tradition-strengthening-community/</a:t>
            </a:r>
          </a:p>
          <a:p>
            <a:pPr marL="184150" indent="-171450">
              <a:lnSpc>
                <a:spcPct val="110000"/>
              </a:lnSpc>
              <a:spcBef>
                <a:spcPts val="200"/>
              </a:spcBef>
              <a:buFont typeface="Arial" charset="0"/>
              <a:buChar char="•"/>
            </a:pPr>
            <a:r>
              <a:rPr lang="en-IE" sz="1100" dirty="0">
                <a:solidFill>
                  <a:schemeClr val="tx1"/>
                </a:solidFill>
                <a:latin typeface="+mn-lt"/>
                <a:cs typeface="Geneva"/>
              </a:rPr>
              <a:t>Donegal Daily (2022). Five Donegal companies gain Origin Green Gold Membership Awards. https://www.donegaldaily.com/2022/09/17/five-donegal-companies-awarded-for-exceptional-sustainability/</a:t>
            </a:r>
          </a:p>
          <a:p>
            <a:pPr marL="184150" indent="-171450">
              <a:lnSpc>
                <a:spcPct val="110000"/>
              </a:lnSpc>
              <a:spcBef>
                <a:spcPts val="200"/>
              </a:spcBef>
              <a:buFont typeface="Arial" charset="0"/>
              <a:buChar char="•"/>
            </a:pPr>
            <a:r>
              <a:rPr lang="en-IE" sz="1100" dirty="0">
                <a:solidFill>
                  <a:schemeClr val="tx1"/>
                </a:solidFill>
                <a:latin typeface="+mn-lt"/>
                <a:cs typeface="Geneva"/>
              </a:rPr>
              <a:t>Donegal Daily (2021). Four Donegal firms awarded gold standard for sustainability. https://donegaldaily.com/2021/09/28/four-donegal-firms-awarded-gold-standard-for-sustainability</a:t>
            </a:r>
          </a:p>
          <a:p>
            <a:pPr marL="184150" indent="-171450">
              <a:lnSpc>
                <a:spcPct val="110000"/>
              </a:lnSpc>
              <a:spcBef>
                <a:spcPts val="200"/>
              </a:spcBef>
              <a:buFont typeface="Arial" charset="0"/>
              <a:buChar char="•"/>
            </a:pPr>
            <a:r>
              <a:rPr lang="en-IE" sz="1100" dirty="0">
                <a:solidFill>
                  <a:schemeClr val="tx1"/>
                </a:solidFill>
                <a:latin typeface="+mn-lt"/>
                <a:cs typeface="Geneva"/>
              </a:rPr>
              <a:t>Irish Food &amp; Drink directory: Sliabh Liag Distillers. https://www.irishfoodanddrink.com/suppliers/</a:t>
            </a:r>
            <a:r>
              <a:rPr lang="en-IE" sz="1100">
                <a:solidFill>
                  <a:schemeClr val="tx1"/>
                </a:solidFill>
                <a:latin typeface="+mn-lt"/>
                <a:cs typeface="Geneva"/>
              </a:rPr>
              <a:t>sliabh-liag-distillers/</a:t>
            </a:r>
            <a:endParaRPr lang="en-IE" sz="1100" dirty="0">
              <a:solidFill>
                <a:schemeClr val="tx1"/>
              </a:solidFill>
              <a:latin typeface="+mn-lt"/>
              <a:cs typeface="Genev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611B344-6D7F-4906-B16A-144D3ED9B5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444E554-0975-47F4-A881-DFEF13B0C49E}">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3.xml><?xml version="1.0" encoding="utf-8"?>
<ds:datastoreItem xmlns:ds="http://schemas.openxmlformats.org/officeDocument/2006/customXml" ds:itemID="{0D991C88-375A-474A-897B-578C36CD1B2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4935</TotalTime>
  <Words>3660</Words>
  <Application>Microsoft Office PowerPoint</Application>
  <PresentationFormat>Custom</PresentationFormat>
  <Paragraphs>242</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Case Study Identification</vt:lpstr>
      <vt:lpstr>2. Relevant PEARL Curriculum Module(s)</vt:lpstr>
      <vt:lpstr>PowerPoint Presentation</vt:lpstr>
      <vt:lpstr>5. ESG Challenge / Problem Statement</vt:lpstr>
      <vt:lpstr>6. Data, Evidence, and Inputs</vt:lpstr>
      <vt:lpstr>8. Suggested Solution</vt:lpstr>
      <vt:lpstr>8. Suggested Solution (continued)</vt:lpstr>
      <vt:lpstr>9. Expected Learning Outcomes</vt:lpstr>
      <vt:lpstr>Sources &amp;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Con Bartels</cp:lastModifiedBy>
  <cp:revision>14</cp:revision>
  <dcterms:created xsi:type="dcterms:W3CDTF">2026-01-18T12:08:26Z</dcterms:created>
  <dcterms:modified xsi:type="dcterms:W3CDTF">2026-09-25T09:25:56Z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