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2" r:id="rId4"/>
  </p:sldMasterIdLst>
  <p:notesMasterIdLst>
    <p:notesMasterId r:id="rId22"/>
  </p:notesMasterIdLst>
  <p:handoutMasterIdLst>
    <p:handoutMasterId r:id="rId23"/>
  </p:handoutMasterIdLst>
  <p:sldIdLst>
    <p:sldId id="5383" r:id="rId5"/>
    <p:sldId id="5457" r:id="rId6"/>
    <p:sldId id="5458" r:id="rId7"/>
    <p:sldId id="5469" r:id="rId8"/>
    <p:sldId id="5468" r:id="rId9"/>
    <p:sldId id="4455" r:id="rId10"/>
    <p:sldId id="264" r:id="rId11"/>
    <p:sldId id="5354" r:id="rId12"/>
    <p:sldId id="5467" r:id="rId13"/>
    <p:sldId id="5349" r:id="rId14"/>
    <p:sldId id="5470" r:id="rId15"/>
    <p:sldId id="5471" r:id="rId16"/>
    <p:sldId id="5455" r:id="rId17"/>
    <p:sldId id="5466" r:id="rId18"/>
    <p:sldId id="4357" r:id="rId19"/>
    <p:sldId id="5464" r:id="rId20"/>
    <p:sldId id="426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E85DD-502E-AE6D-1B2D-FF1147215085}" name="Steinbeis Digital 2" initials="SD" userId="S::Digital2@steinbeis-ifem.de::112f3971-fdf0-46ad-9c70-51ddf85d7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9A67"/>
    <a:srgbClr val="007772"/>
    <a:srgbClr val="62A844"/>
    <a:srgbClr val="6EB38C"/>
    <a:srgbClr val="404040"/>
    <a:srgbClr val="FFFFFF"/>
    <a:srgbClr val="48938F"/>
    <a:srgbClr val="EEA821"/>
    <a:srgbClr val="82BA6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4"/>
    <p:restoredTop sz="95287"/>
  </p:normalViewPr>
  <p:slideViewPr>
    <p:cSldViewPr snapToGrid="0">
      <p:cViewPr varScale="1">
        <p:scale>
          <a:sx n="105" d="100"/>
          <a:sy n="105" d="100"/>
        </p:scale>
        <p:origin x="984" y="14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8dfd0007-5c81-4708-91ed-94604e25256b" providerId="ADAL" clId="{4115ABA8-9A6F-43B7-BF41-8C0E4A7251F7}"/>
    <pc:docChg chg="modSld modMainMaster">
      <pc:chgData name="Con Bartels" userId="8dfd0007-5c81-4708-91ed-94604e25256b" providerId="ADAL" clId="{4115ABA8-9A6F-43B7-BF41-8C0E4A7251F7}" dt="2026-09-25T09:34:35.091" v="2"/>
      <pc:docMkLst>
        <pc:docMk/>
      </pc:docMkLst>
      <pc:sldChg chg="modSp mod">
        <pc:chgData name="Con Bartels" userId="8dfd0007-5c81-4708-91ed-94604e25256b" providerId="ADAL" clId="{4115ABA8-9A6F-43B7-BF41-8C0E4A7251F7}" dt="2026-09-25T09:34:22.926" v="0"/>
        <pc:sldMkLst>
          <pc:docMk/>
          <pc:sldMk cId="3618203124" sldId="5383"/>
        </pc:sldMkLst>
        <pc:spChg chg="mod">
          <ac:chgData name="Con Bartels" userId="8dfd0007-5c81-4708-91ed-94604e25256b" providerId="ADAL" clId="{4115ABA8-9A6F-43B7-BF41-8C0E4A7251F7}" dt="2026-09-25T09:34:22.926" v="0"/>
          <ac:spMkLst>
            <pc:docMk/>
            <pc:sldMk cId="3618203124" sldId="5383"/>
            <ac:spMk id="34" creationId="{54B436C7-09F6-7DF6-3E37-55886DD138C0}"/>
          </ac:spMkLst>
        </pc:spChg>
      </pc:sldChg>
      <pc:sldMasterChg chg="modSldLayout">
        <pc:chgData name="Con Bartels" userId="8dfd0007-5c81-4708-91ed-94604e25256b" providerId="ADAL" clId="{4115ABA8-9A6F-43B7-BF41-8C0E4A7251F7}" dt="2026-09-25T09:34:35.091" v="2"/>
        <pc:sldMasterMkLst>
          <pc:docMk/>
          <pc:sldMasterMk cId="3537722592" sldId="2147483902"/>
        </pc:sldMasterMkLst>
        <pc:sldLayoutChg chg="modSp mod">
          <pc:chgData name="Con Bartels" userId="8dfd0007-5c81-4708-91ed-94604e25256b" providerId="ADAL" clId="{4115ABA8-9A6F-43B7-BF41-8C0E4A7251F7}" dt="2026-09-25T09:34:35.091" v="2"/>
          <pc:sldLayoutMkLst>
            <pc:docMk/>
            <pc:sldMasterMk cId="3537722592" sldId="2147483902"/>
            <pc:sldLayoutMk cId="2970875785" sldId="2147483944"/>
          </pc:sldLayoutMkLst>
          <pc:spChg chg="mod">
            <ac:chgData name="Con Bartels" userId="8dfd0007-5c81-4708-91ed-94604e25256b" providerId="ADAL" clId="{4115ABA8-9A6F-43B7-BF41-8C0E4A7251F7}" dt="2026-09-25T09:34:35.091" v="2"/>
            <ac:spMkLst>
              <pc:docMk/>
              <pc:sldMasterMk cId="3537722592" sldId="2147483902"/>
              <pc:sldLayoutMk cId="2970875785" sldId="2147483944"/>
              <ac:spMk id="6" creationId="{3D54017B-8A2A-1F92-3C3B-5EBC4747346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3D074-2E8E-82E9-4463-F1D33A020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120251-8624-93D5-69CA-DB6E24FA33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B7458-4F76-674A-A57C-D09F4D693EE1}" type="datetimeFigureOut">
              <a:rPr lang="en-US" smtClean="0"/>
              <a:t>9/25/2026</a:t>
            </a:fld>
            <a:endParaRPr lang="en-US"/>
          </a:p>
        </p:txBody>
      </p:sp>
      <p:sp>
        <p:nvSpPr>
          <p:cNvPr id="4" name="Footer Placeholder 3">
            <a:extLst>
              <a:ext uri="{FF2B5EF4-FFF2-40B4-BE49-F238E27FC236}">
                <a16:creationId xmlns:a16="http://schemas.microsoft.com/office/drawing/2014/main" id="{A536A32D-C35D-7532-D6A9-C61A4C93E8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8319B3-FEA1-59D5-1E9A-91076633D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C3474-A908-A74B-B3DD-E11D61B91D91}" type="slidenum">
              <a:rPr lang="en-US" smtClean="0"/>
              <a:t>‹#›</a:t>
            </a:fld>
            <a:endParaRPr lang="en-US"/>
          </a:p>
        </p:txBody>
      </p:sp>
    </p:spTree>
    <p:extLst>
      <p:ext uri="{BB962C8B-B14F-4D97-AF65-F5344CB8AC3E}">
        <p14:creationId xmlns:p14="http://schemas.microsoft.com/office/powerpoint/2010/main" val="1859865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504836-160B-419D-AE34-B66B8B8DF24B}" type="slidenum">
              <a:rPr lang="de-DE" smtClean="0"/>
              <a:t>1</a:t>
            </a:fld>
            <a:endParaRPr lang="de-DE" dirty="0"/>
          </a:p>
        </p:txBody>
      </p:sp>
    </p:spTree>
    <p:extLst>
      <p:ext uri="{BB962C8B-B14F-4D97-AF65-F5344CB8AC3E}">
        <p14:creationId xmlns:p14="http://schemas.microsoft.com/office/powerpoint/2010/main" val="14074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D9F8-9847-4035-FB0C-47BF04CA8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B5A5-7CEB-4DA6-95CE-F3F563830A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4A6F339-6484-4790-E789-815F20A9E7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DB6A58-0D59-084A-16D3-3BF1B469BE10}"/>
              </a:ext>
            </a:extLst>
          </p:cNvPr>
          <p:cNvSpPr>
            <a:spLocks noGrp="1"/>
          </p:cNvSpPr>
          <p:nvPr>
            <p:ph type="sldNum" sz="quarter" idx="5"/>
          </p:nvPr>
        </p:nvSpPr>
        <p:spPr/>
        <p:txBody>
          <a:bodyPr/>
          <a:lstStyle/>
          <a:p>
            <a:fld id="{E4504836-160B-419D-AE34-B66B8B8DF24B}" type="slidenum">
              <a:rPr lang="de-DE" smtClean="0"/>
              <a:t>2</a:t>
            </a:fld>
            <a:endParaRPr lang="de-DE"/>
          </a:p>
        </p:txBody>
      </p:sp>
    </p:spTree>
    <p:extLst>
      <p:ext uri="{BB962C8B-B14F-4D97-AF65-F5344CB8AC3E}">
        <p14:creationId xmlns:p14="http://schemas.microsoft.com/office/powerpoint/2010/main" val="148069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DAAD-783E-A05D-213A-E45772D0F10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D705FCF-3FFE-A4EF-9498-AF99E6DF6891}"/>
              </a:ext>
            </a:extLst>
          </p:cNvPr>
          <p:cNvSpPr>
            <a:spLocks noGrp="1" noRot="1" noChangeAspect="1"/>
          </p:cNvSpPr>
          <p:nvPr>
            <p:ph type="sldImg"/>
          </p:nvPr>
        </p:nvSpPr>
        <p:spPr/>
        <p:txBody>
          <a:bodyPr/>
          <a:lstStyle/>
          <a:p>
            <a:endParaRPr lang="en-US"/>
          </a:p>
        </p:txBody>
      </p:sp>
      <p:sp>
        <p:nvSpPr>
          <p:cNvPr id="3" name="Notizenplatzhalter 2">
            <a:extLst>
              <a:ext uri="{FF2B5EF4-FFF2-40B4-BE49-F238E27FC236}">
                <a16:creationId xmlns:a16="http://schemas.microsoft.com/office/drawing/2014/main" id="{727D0552-FA9F-08EC-BE82-4B9FCB788081}"/>
              </a:ext>
            </a:extLst>
          </p:cNvPr>
          <p:cNvSpPr>
            <a:spLocks noGrp="1"/>
          </p:cNvSpPr>
          <p:nvPr>
            <p:ph type="body" idx="1"/>
          </p:nvPr>
        </p:nvSpPr>
        <p:spPr/>
        <p:txBody>
          <a:bodyPr/>
          <a:lstStyle/>
          <a:p>
            <a:r>
              <a:rPr lang="de-DE">
                <a:latin typeface="Mukta Regular" panose="020B0000000000000000" pitchFamily="34" charset="77"/>
                <a:cs typeface="Mukta Regular" panose="020B0000000000000000" pitchFamily="34" charset="77"/>
              </a:rPr>
              <a:t>Ein OBJECTIVE [dt. Ziel], so erklärte ich, ist schlicht das WAS, dass es zu erreichen gilt. Nicht mehr und nicht weniger. </a:t>
            </a:r>
            <a:r>
              <a:rPr lang="de-DE" err="1">
                <a:latin typeface="Mukta Regular" panose="020B0000000000000000" pitchFamily="34" charset="77"/>
                <a:cs typeface="Mukta Regular" panose="020B0000000000000000" pitchFamily="34" charset="77"/>
              </a:rPr>
              <a:t>Objectives</a:t>
            </a:r>
            <a:r>
              <a:rPr lang="de-DE">
                <a:latin typeface="Mukta Regular" panose="020B0000000000000000" pitchFamily="34" charset="77"/>
                <a:cs typeface="Mukta Regular" panose="020B0000000000000000" pitchFamily="34" charset="77"/>
              </a:rPr>
              <a:t> sind bedeutend, konkret, aktionsorientiert und (idealerweise) inspirierend. Richtig designt und umgesetzt sind sie wie eine Impfung gegen schwammiges Denken und schwammige Umsetzung. </a:t>
            </a:r>
          </a:p>
          <a:p>
            <a:endParaRPr lang="de-DE">
              <a:latin typeface="Mukta Regular" panose="020B0000000000000000" pitchFamily="34" charset="77"/>
              <a:cs typeface="Mukta Regular" panose="020B0000000000000000" pitchFamily="34" charset="77"/>
            </a:endParaRPr>
          </a:p>
          <a:p>
            <a:endParaRPr lang="de-DE">
              <a:latin typeface="Mukta Regular" panose="020B0000000000000000" pitchFamily="34" charset="77"/>
              <a:cs typeface="Mukta Regular" panose="020B0000000000000000" pitchFamily="34" charset="77"/>
            </a:endParaRPr>
          </a:p>
          <a:p>
            <a:endParaRPr lang="de-DE">
              <a:latin typeface="Mukta Regular" panose="020B0000000000000000" pitchFamily="34" charset="77"/>
              <a:cs typeface="Mukta Regular" panose="020B0000000000000000" pitchFamily="34" charset="77"/>
            </a:endParaRPr>
          </a:p>
          <a:p>
            <a:r>
              <a:rPr lang="de-DE">
                <a:latin typeface="Mukta Regular" panose="020B0000000000000000" pitchFamily="34" charset="77"/>
                <a:cs typeface="Mukta Regular" panose="020B0000000000000000" pitchFamily="34" charset="77"/>
              </a:rPr>
              <a:t>KEY RESULTS [dt. Schlüsselergebnisse] geben einen Maßstab vor und überwachen gleichzeitig, WIE wir zum Objective kommen. Wirksame Key Results sind spezifisch und zeitgebunden, aggressiv und dennoch realistisch. Allem voran sind sie messbar und überprüfbar.</a:t>
            </a:r>
          </a:p>
          <a:p>
            <a:endParaRPr lang="de-DE"/>
          </a:p>
        </p:txBody>
      </p:sp>
      <p:sp>
        <p:nvSpPr>
          <p:cNvPr id="4" name="Foliennummernplatzhalter 3">
            <a:extLst>
              <a:ext uri="{FF2B5EF4-FFF2-40B4-BE49-F238E27FC236}">
                <a16:creationId xmlns:a16="http://schemas.microsoft.com/office/drawing/2014/main" id="{B0C4926F-81D0-C567-AE79-5A3501CA07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81FE93-CA1A-574A-8EB1-C29EDCC717BF}"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923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B8CFB-64D4-46DC-E08F-02110BA3C4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549F46D-D9BC-2E0E-B8AB-FB8557AC4480}"/>
              </a:ext>
            </a:extLst>
          </p:cNvPr>
          <p:cNvSpPr>
            <a:spLocks noGrp="1" noRot="1" noChangeAspect="1"/>
          </p:cNvSpPr>
          <p:nvPr>
            <p:ph type="sldImg"/>
          </p:nvPr>
        </p:nvSpPr>
        <p:spPr/>
        <p:txBody>
          <a:bodyPr/>
          <a:lstStyle/>
          <a:p>
            <a:endParaRPr lang="en-US"/>
          </a:p>
        </p:txBody>
      </p:sp>
      <p:sp>
        <p:nvSpPr>
          <p:cNvPr id="3" name="Notizenplatzhalter 2">
            <a:extLst>
              <a:ext uri="{FF2B5EF4-FFF2-40B4-BE49-F238E27FC236}">
                <a16:creationId xmlns:a16="http://schemas.microsoft.com/office/drawing/2014/main" id="{C5FBB1EE-DC81-45F9-DF4C-0D5335FD094A}"/>
              </a:ext>
            </a:extLst>
          </p:cNvPr>
          <p:cNvSpPr>
            <a:spLocks noGrp="1"/>
          </p:cNvSpPr>
          <p:nvPr>
            <p:ph type="body" idx="1"/>
          </p:nvPr>
        </p:nvSpPr>
        <p:spPr/>
        <p:txBody>
          <a:bodyPr/>
          <a:lstStyle/>
          <a:p>
            <a:r>
              <a:rPr lang="de-DE">
                <a:latin typeface="Mukta Regular" panose="020B0000000000000000" pitchFamily="34" charset="77"/>
                <a:cs typeface="Mukta Regular" panose="020B0000000000000000" pitchFamily="34" charset="77"/>
              </a:rPr>
              <a:t>Ein OBJECTIVE [dt. Ziel], so erklärte ich, ist schlicht das WAS, dass es zu erreichen gilt. Nicht mehr und nicht weniger. </a:t>
            </a:r>
            <a:r>
              <a:rPr lang="de-DE" err="1">
                <a:latin typeface="Mukta Regular" panose="020B0000000000000000" pitchFamily="34" charset="77"/>
                <a:cs typeface="Mukta Regular" panose="020B0000000000000000" pitchFamily="34" charset="77"/>
              </a:rPr>
              <a:t>Objectives</a:t>
            </a:r>
            <a:r>
              <a:rPr lang="de-DE">
                <a:latin typeface="Mukta Regular" panose="020B0000000000000000" pitchFamily="34" charset="77"/>
                <a:cs typeface="Mukta Regular" panose="020B0000000000000000" pitchFamily="34" charset="77"/>
              </a:rPr>
              <a:t> sind bedeutend, konkret, aktionsorientiert und (idealerweise) inspirierend. Richtig designt und umgesetzt sind sie wie eine Impfung gegen schwammiges Denken und schwammige Umsetzung. </a:t>
            </a:r>
          </a:p>
          <a:p>
            <a:endParaRPr lang="de-DE">
              <a:latin typeface="Mukta Regular" panose="020B0000000000000000" pitchFamily="34" charset="77"/>
              <a:cs typeface="Mukta Regular" panose="020B0000000000000000" pitchFamily="34" charset="77"/>
            </a:endParaRPr>
          </a:p>
          <a:p>
            <a:endParaRPr lang="de-DE">
              <a:latin typeface="Mukta Regular" panose="020B0000000000000000" pitchFamily="34" charset="77"/>
              <a:cs typeface="Mukta Regular" panose="020B0000000000000000" pitchFamily="34" charset="77"/>
            </a:endParaRPr>
          </a:p>
          <a:p>
            <a:endParaRPr lang="de-DE">
              <a:latin typeface="Mukta Regular" panose="020B0000000000000000" pitchFamily="34" charset="77"/>
              <a:cs typeface="Mukta Regular" panose="020B0000000000000000" pitchFamily="34" charset="77"/>
            </a:endParaRPr>
          </a:p>
          <a:p>
            <a:r>
              <a:rPr lang="de-DE">
                <a:latin typeface="Mukta Regular" panose="020B0000000000000000" pitchFamily="34" charset="77"/>
                <a:cs typeface="Mukta Regular" panose="020B0000000000000000" pitchFamily="34" charset="77"/>
              </a:rPr>
              <a:t>KEY RESULTS [dt. Schlüsselergebnisse] geben einen Maßstab vor und überwachen gleichzeitig, WIE wir zum Objective kommen. Wirksame Key Results sind spezifisch und zeitgebunden, aggressiv und dennoch realistisch. Allem voran sind sie messbar und überprüfbar.</a:t>
            </a:r>
          </a:p>
          <a:p>
            <a:endParaRPr lang="de-DE"/>
          </a:p>
        </p:txBody>
      </p:sp>
      <p:sp>
        <p:nvSpPr>
          <p:cNvPr id="4" name="Foliennummernplatzhalter 3">
            <a:extLst>
              <a:ext uri="{FF2B5EF4-FFF2-40B4-BE49-F238E27FC236}">
                <a16:creationId xmlns:a16="http://schemas.microsoft.com/office/drawing/2014/main" id="{48A38F30-33E8-E65D-2BE6-996A47D098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81FE93-CA1A-574A-8EB1-C29EDCC717BF}"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025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1003937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518665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2DD49-B171-556E-9CEE-C37388DA1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26ADF-8733-7F16-32AD-5A0E60907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9707A-7F97-9EC3-C93F-1075958689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3E872B-C2BE-8EF3-D39D-BE04BD58AF02}"/>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1099746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6EBC-9818-460F-7667-4AFE992A8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6B8F7-9EF6-2892-924E-1D9A182524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644355A-5FF6-E677-BFED-3A7DA73048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10184D-AFCF-99E9-4318-1118036FDF93}"/>
              </a:ext>
            </a:extLst>
          </p:cNvPr>
          <p:cNvSpPr>
            <a:spLocks noGrp="1"/>
          </p:cNvSpPr>
          <p:nvPr>
            <p:ph type="sldNum" sz="quarter" idx="5"/>
          </p:nvPr>
        </p:nvSpPr>
        <p:spPr/>
        <p:txBody>
          <a:bodyPr/>
          <a:lstStyle/>
          <a:p>
            <a:fld id="{E4504836-160B-419D-AE34-B66B8B8DF24B}" type="slidenum">
              <a:rPr lang="de-DE" smtClean="0"/>
              <a:t>13</a:t>
            </a:fld>
            <a:endParaRPr lang="de-DE" dirty="0"/>
          </a:p>
        </p:txBody>
      </p:sp>
    </p:spTree>
    <p:extLst>
      <p:ext uri="{BB962C8B-B14F-4D97-AF65-F5344CB8AC3E}">
        <p14:creationId xmlns:p14="http://schemas.microsoft.com/office/powerpoint/2010/main" val="1431750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816F5-E7AC-6FFC-FA28-C1FA7D3952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8B08E-81EC-58BC-1F36-B2E724EA635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C0FC5A9-3CFB-AEC6-CAB6-7BDB6C04F7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F98DC0-FEFF-ED25-34E5-AB208105D3A5}"/>
              </a:ext>
            </a:extLst>
          </p:cNvPr>
          <p:cNvSpPr>
            <a:spLocks noGrp="1"/>
          </p:cNvSpPr>
          <p:nvPr>
            <p:ph type="sldNum" sz="quarter" idx="5"/>
          </p:nvPr>
        </p:nvSpPr>
        <p:spPr/>
        <p:txBody>
          <a:bodyPr/>
          <a:lstStyle/>
          <a:p>
            <a:fld id="{E4504836-160B-419D-AE34-B66B8B8DF24B}" type="slidenum">
              <a:rPr lang="de-DE" smtClean="0"/>
              <a:t>14</a:t>
            </a:fld>
            <a:endParaRPr lang="de-DE" dirty="0"/>
          </a:p>
        </p:txBody>
      </p:sp>
    </p:spTree>
    <p:extLst>
      <p:ext uri="{BB962C8B-B14F-4D97-AF65-F5344CB8AC3E}">
        <p14:creationId xmlns:p14="http://schemas.microsoft.com/office/powerpoint/2010/main" val="1569902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1818021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dirty="0"/>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6B56-F5E5-42FF-98C3-F15C1AA968D3}"/>
              </a:ext>
            </a:extLst>
          </p:cNvPr>
          <p:cNvSpPr>
            <a:spLocks noGrp="1"/>
          </p:cNvSpPr>
          <p:nvPr>
            <p:ph type="title" hasCustomPrompt="1"/>
          </p:nvPr>
        </p:nvSpPr>
        <p:spPr>
          <a:xfrm>
            <a:off x="519023" y="33881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1535066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6B56-F5E5-42FF-98C3-F15C1AA968D3}"/>
              </a:ext>
            </a:extLst>
          </p:cNvPr>
          <p:cNvSpPr>
            <a:spLocks noGrp="1"/>
          </p:cNvSpPr>
          <p:nvPr>
            <p:ph type="title" hasCustomPrompt="1"/>
          </p:nvPr>
        </p:nvSpPr>
        <p:spPr>
          <a:xfrm>
            <a:off x="519023" y="33881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207585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6B56-F5E5-42FF-98C3-F15C1AA968D3}"/>
              </a:ext>
            </a:extLst>
          </p:cNvPr>
          <p:cNvSpPr>
            <a:spLocks noGrp="1"/>
          </p:cNvSpPr>
          <p:nvPr>
            <p:ph type="title" hasCustomPrompt="1"/>
          </p:nvPr>
        </p:nvSpPr>
        <p:spPr>
          <a:xfrm>
            <a:off x="519023" y="33881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392189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B3CAFB-8FAA-4048-8D77-F0690949454F}"/>
              </a:ext>
            </a:extLst>
          </p:cNvPr>
          <p:cNvSpPr>
            <a:spLocks noGrp="1"/>
          </p:cNvSpPr>
          <p:nvPr>
            <p:ph type="title"/>
          </p:nvPr>
        </p:nvSpPr>
        <p:spPr>
          <a:xfrm>
            <a:off x="831850" y="1709738"/>
            <a:ext cx="10515600" cy="2852737"/>
          </a:xfrm>
          <a:prstGeom prst="rect">
            <a:avLst/>
          </a:prstGeom>
        </p:spPr>
        <p:txBody>
          <a:bodyPr anchor="b"/>
          <a:lstStyle>
            <a:lvl1pPr>
              <a:defRPr sz="6000">
                <a:latin typeface="Arial MT Condensed Light" panose="020B0306030403020204" pitchFamily="34" charset="0"/>
              </a:defRPr>
            </a:lvl1pPr>
          </a:lstStyle>
          <a:p>
            <a:r>
              <a:rPr lang="de-DE"/>
              <a:t>Mastertitelformat bearbeiten</a:t>
            </a:r>
          </a:p>
        </p:txBody>
      </p:sp>
      <p:sp>
        <p:nvSpPr>
          <p:cNvPr id="3" name="Textplatzhalter 2">
            <a:extLst>
              <a:ext uri="{FF2B5EF4-FFF2-40B4-BE49-F238E27FC236}">
                <a16:creationId xmlns:a16="http://schemas.microsoft.com/office/drawing/2014/main" id="{BA9B65D5-95A5-4FC2-AC4F-781C0E3498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B29842C-A14A-477F-AE6E-F8AFED5232BC}"/>
              </a:ext>
            </a:extLst>
          </p:cNvPr>
          <p:cNvSpPr>
            <a:spLocks noGrp="1"/>
          </p:cNvSpPr>
          <p:nvPr>
            <p:ph type="dt" sz="half" idx="10"/>
          </p:nvPr>
        </p:nvSpPr>
        <p:spPr/>
        <p:txBody>
          <a:bodyPr/>
          <a:lstStyle/>
          <a:p>
            <a:fld id="{FC89CB66-8266-4439-8C62-BEB778637576}" type="datetime1">
              <a:rPr lang="de-DE" smtClean="0"/>
              <a:t>25.09.2026</a:t>
            </a:fld>
            <a:endParaRPr lang="de-DE"/>
          </a:p>
        </p:txBody>
      </p:sp>
      <p:sp>
        <p:nvSpPr>
          <p:cNvPr id="5" name="Fußzeilenplatzhalter 4">
            <a:extLst>
              <a:ext uri="{FF2B5EF4-FFF2-40B4-BE49-F238E27FC236}">
                <a16:creationId xmlns:a16="http://schemas.microsoft.com/office/drawing/2014/main" id="{16D172E5-3BCF-418C-AEED-FF449DAA109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83F3C9F-1EC5-4BEB-9826-E0C38A811033}"/>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3050695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FAC19BC-FF52-40C4-B81B-6EFF878E0D73}"/>
              </a:ext>
            </a:extLst>
          </p:cNvPr>
          <p:cNvSpPr>
            <a:spLocks noGrp="1"/>
          </p:cNvSpPr>
          <p:nvPr>
            <p:ph sz="half" idx="1"/>
          </p:nvPr>
        </p:nvSpPr>
        <p:spPr>
          <a:xfrm>
            <a:off x="519023" y="1816100"/>
            <a:ext cx="4380781" cy="4351338"/>
          </a:xfr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5754BDA-8F85-4654-BAFD-50FB9F2AEE42}"/>
              </a:ext>
            </a:extLst>
          </p:cNvPr>
          <p:cNvSpPr>
            <a:spLocks noGrp="1"/>
          </p:cNvSpPr>
          <p:nvPr>
            <p:ph sz="half" idx="2"/>
          </p:nvPr>
        </p:nvSpPr>
        <p:spPr>
          <a:xfrm>
            <a:off x="5296618" y="1816100"/>
            <a:ext cx="4461295" cy="4351338"/>
          </a:xfr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274149C-5382-4B7D-B418-BC4AD41B2761}"/>
              </a:ext>
            </a:extLst>
          </p:cNvPr>
          <p:cNvSpPr>
            <a:spLocks noGrp="1"/>
          </p:cNvSpPr>
          <p:nvPr>
            <p:ph type="dt" sz="half" idx="10"/>
          </p:nvPr>
        </p:nvSpPr>
        <p:spPr/>
        <p:txBody>
          <a:bodyPr/>
          <a:lstStyle/>
          <a:p>
            <a:fld id="{4815B94C-83BC-4F6E-97F2-060150504596}" type="datetime1">
              <a:rPr lang="de-DE" smtClean="0"/>
              <a:t>25.09.2026</a:t>
            </a:fld>
            <a:endParaRPr lang="de-DE"/>
          </a:p>
        </p:txBody>
      </p:sp>
      <p:sp>
        <p:nvSpPr>
          <p:cNvPr id="6" name="Fußzeilenplatzhalter 5">
            <a:extLst>
              <a:ext uri="{FF2B5EF4-FFF2-40B4-BE49-F238E27FC236}">
                <a16:creationId xmlns:a16="http://schemas.microsoft.com/office/drawing/2014/main" id="{60487D54-4EB7-478B-8535-8176574CDCF3}"/>
              </a:ext>
            </a:extLst>
          </p:cNvPr>
          <p:cNvSpPr>
            <a:spLocks noGrp="1"/>
          </p:cNvSpPr>
          <p:nvPr>
            <p:ph type="ftr" sz="quarter" idx="11"/>
          </p:nvPr>
        </p:nvSpPr>
        <p:spPr/>
        <p:txBody>
          <a:bodyPr/>
          <a:lstStyle/>
          <a:p>
            <a:endParaRPr lang="de-DE"/>
          </a:p>
        </p:txBody>
      </p:sp>
      <p:sp>
        <p:nvSpPr>
          <p:cNvPr id="8" name="Titel 1">
            <a:extLst>
              <a:ext uri="{FF2B5EF4-FFF2-40B4-BE49-F238E27FC236}">
                <a16:creationId xmlns:a16="http://schemas.microsoft.com/office/drawing/2014/main" id="{26E20760-7E9D-4223-BED5-09C5FEE8751D}"/>
              </a:ext>
            </a:extLst>
          </p:cNvPr>
          <p:cNvSpPr>
            <a:spLocks noGrp="1"/>
          </p:cNvSpPr>
          <p:nvPr>
            <p:ph type="title" hasCustomPrompt="1"/>
          </p:nvPr>
        </p:nvSpPr>
        <p:spPr>
          <a:xfrm>
            <a:off x="519023" y="29096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2" name="Foliennummernplatzhalter 5">
            <a:extLst>
              <a:ext uri="{FF2B5EF4-FFF2-40B4-BE49-F238E27FC236}">
                <a16:creationId xmlns:a16="http://schemas.microsoft.com/office/drawing/2014/main" id="{1A0F96E2-9E44-80AC-D5D1-70BF6E1DEA70}"/>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1130083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93C576-530C-4F35-BD6A-33C09795DE7F}"/>
              </a:ext>
            </a:extLst>
          </p:cNvPr>
          <p:cNvSpPr>
            <a:spLocks noGrp="1"/>
          </p:cNvSpPr>
          <p:nvPr>
            <p:ph type="body" idx="1"/>
          </p:nvPr>
        </p:nvSpPr>
        <p:spPr>
          <a:xfrm>
            <a:off x="519023" y="1690688"/>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502E96B-216E-4748-B17D-8E77BA239C12}"/>
              </a:ext>
            </a:extLst>
          </p:cNvPr>
          <p:cNvSpPr>
            <a:spLocks noGrp="1"/>
          </p:cNvSpPr>
          <p:nvPr>
            <p:ph sz="half" idx="2"/>
          </p:nvPr>
        </p:nvSpPr>
        <p:spPr>
          <a:xfrm>
            <a:off x="519023" y="2514600"/>
            <a:ext cx="5157787" cy="368458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8015910-F87C-4ED5-B95F-244867DC023D}"/>
              </a:ext>
            </a:extLst>
          </p:cNvPr>
          <p:cNvSpPr>
            <a:spLocks noGrp="1"/>
          </p:cNvSpPr>
          <p:nvPr>
            <p:ph type="body" sz="quarter" idx="3"/>
          </p:nvPr>
        </p:nvSpPr>
        <p:spPr>
          <a:xfrm>
            <a:off x="5851435" y="1690688"/>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D7B085F-2554-48A6-AE47-14B2CB2A5D33}"/>
              </a:ext>
            </a:extLst>
          </p:cNvPr>
          <p:cNvSpPr>
            <a:spLocks noGrp="1"/>
          </p:cNvSpPr>
          <p:nvPr>
            <p:ph sz="quarter" idx="4"/>
          </p:nvPr>
        </p:nvSpPr>
        <p:spPr>
          <a:xfrm>
            <a:off x="5851435" y="2514600"/>
            <a:ext cx="5183188" cy="368458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8D5F88E-7DD7-4FEF-9EB4-8A255C23C6A5}"/>
              </a:ext>
            </a:extLst>
          </p:cNvPr>
          <p:cNvSpPr>
            <a:spLocks noGrp="1"/>
          </p:cNvSpPr>
          <p:nvPr>
            <p:ph type="dt" sz="half" idx="10"/>
          </p:nvPr>
        </p:nvSpPr>
        <p:spPr/>
        <p:txBody>
          <a:bodyPr/>
          <a:lstStyle/>
          <a:p>
            <a:fld id="{85DD5179-4E10-4DCD-B9AF-CB126333A65C}" type="datetime1">
              <a:rPr lang="de-DE" smtClean="0"/>
              <a:t>25.09.2026</a:t>
            </a:fld>
            <a:endParaRPr lang="de-DE"/>
          </a:p>
        </p:txBody>
      </p:sp>
      <p:sp>
        <p:nvSpPr>
          <p:cNvPr id="8" name="Fußzeilenplatzhalter 7">
            <a:extLst>
              <a:ext uri="{FF2B5EF4-FFF2-40B4-BE49-F238E27FC236}">
                <a16:creationId xmlns:a16="http://schemas.microsoft.com/office/drawing/2014/main" id="{8B65A3B1-BBE7-4E07-9A48-FA892A953A9D}"/>
              </a:ext>
            </a:extLst>
          </p:cNvPr>
          <p:cNvSpPr>
            <a:spLocks noGrp="1"/>
          </p:cNvSpPr>
          <p:nvPr>
            <p:ph type="ftr" sz="quarter" idx="11"/>
          </p:nvPr>
        </p:nvSpPr>
        <p:spPr/>
        <p:txBody>
          <a:bodyPr/>
          <a:lstStyle/>
          <a:p>
            <a:endParaRPr lang="de-DE"/>
          </a:p>
        </p:txBody>
      </p:sp>
      <p:sp>
        <p:nvSpPr>
          <p:cNvPr id="10" name="Titel 1">
            <a:extLst>
              <a:ext uri="{FF2B5EF4-FFF2-40B4-BE49-F238E27FC236}">
                <a16:creationId xmlns:a16="http://schemas.microsoft.com/office/drawing/2014/main" id="{8E992694-F19C-4BFD-9655-5A67A4F7F5AE}"/>
              </a:ext>
            </a:extLst>
          </p:cNvPr>
          <p:cNvSpPr>
            <a:spLocks noGrp="1"/>
          </p:cNvSpPr>
          <p:nvPr>
            <p:ph type="title" hasCustomPrompt="1"/>
          </p:nvPr>
        </p:nvSpPr>
        <p:spPr>
          <a:xfrm>
            <a:off x="519023" y="224287"/>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2" name="Foliennummernplatzhalter 5">
            <a:extLst>
              <a:ext uri="{FF2B5EF4-FFF2-40B4-BE49-F238E27FC236}">
                <a16:creationId xmlns:a16="http://schemas.microsoft.com/office/drawing/2014/main" id="{3DA30C87-8EA7-9B20-23C6-62B385DAF255}"/>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3730061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2219382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6DE43B8-B954-4B94-A7AF-147FC4D7C6FF}"/>
              </a:ext>
            </a:extLst>
          </p:cNvPr>
          <p:cNvSpPr>
            <a:spLocks noGrp="1"/>
          </p:cNvSpPr>
          <p:nvPr>
            <p:ph type="dt" sz="half" idx="10"/>
          </p:nvPr>
        </p:nvSpPr>
        <p:spPr/>
        <p:txBody>
          <a:bodyPr/>
          <a:lstStyle/>
          <a:p>
            <a:fld id="{4AF56D91-90D2-48F7-9F8C-E02E208CBF08}" type="datetime1">
              <a:rPr lang="de-DE" smtClean="0"/>
              <a:t>25.09.2026</a:t>
            </a:fld>
            <a:endParaRPr lang="de-DE"/>
          </a:p>
        </p:txBody>
      </p:sp>
      <p:sp>
        <p:nvSpPr>
          <p:cNvPr id="3" name="Fußzeilenplatzhalter 2">
            <a:extLst>
              <a:ext uri="{FF2B5EF4-FFF2-40B4-BE49-F238E27FC236}">
                <a16:creationId xmlns:a16="http://schemas.microsoft.com/office/drawing/2014/main" id="{E51205E5-1606-4719-B7AD-21B4FB86AE9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8371962-869F-47C7-AD2C-5C415CB2DC14}"/>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2368262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62FF1F-9D32-4E31-BFEE-E43AFEFFC6B9}"/>
              </a:ext>
            </a:extLst>
          </p:cNvPr>
          <p:cNvSpPr>
            <a:spLocks noGrp="1"/>
          </p:cNvSpPr>
          <p:nvPr>
            <p:ph type="title"/>
          </p:nvPr>
        </p:nvSpPr>
        <p:spPr>
          <a:xfrm>
            <a:off x="839788" y="457200"/>
            <a:ext cx="3932237" cy="1600200"/>
          </a:xfrm>
          <a:prstGeom prst="rect">
            <a:avLst/>
          </a:prstGeom>
        </p:spPr>
        <p:txBody>
          <a:bodyPr anchor="b"/>
          <a:lstStyle>
            <a:lvl1pPr>
              <a:defRPr sz="3200">
                <a:latin typeface="Arial MT Condensed Light" panose="020B030603040302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60470CC1-B906-4682-8857-7DF1D8E312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3D64F86-77BD-4D68-A259-2CC29AF76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E91EADB-5D91-412F-8F6D-9102088CB0A9}"/>
              </a:ext>
            </a:extLst>
          </p:cNvPr>
          <p:cNvSpPr>
            <a:spLocks noGrp="1"/>
          </p:cNvSpPr>
          <p:nvPr>
            <p:ph type="dt" sz="half" idx="10"/>
          </p:nvPr>
        </p:nvSpPr>
        <p:spPr/>
        <p:txBody>
          <a:bodyPr/>
          <a:lstStyle/>
          <a:p>
            <a:fld id="{0D6699B7-5E28-4B5D-ACCD-075F6A02571F}" type="datetime1">
              <a:rPr lang="de-DE" smtClean="0"/>
              <a:t>25.09.2026</a:t>
            </a:fld>
            <a:endParaRPr lang="de-DE"/>
          </a:p>
        </p:txBody>
      </p:sp>
      <p:sp>
        <p:nvSpPr>
          <p:cNvPr id="6" name="Fußzeilenplatzhalter 5">
            <a:extLst>
              <a:ext uri="{FF2B5EF4-FFF2-40B4-BE49-F238E27FC236}">
                <a16:creationId xmlns:a16="http://schemas.microsoft.com/office/drawing/2014/main" id="{626C805C-1ECD-4500-95A1-7F1AFCF133E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DED5956-B3AB-4C49-B5C3-BEC3192EB29F}"/>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4105118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F7F7FA-623D-4EBF-B479-81D342690A3E}"/>
              </a:ext>
            </a:extLst>
          </p:cNvPr>
          <p:cNvSpPr>
            <a:spLocks noGrp="1"/>
          </p:cNvSpPr>
          <p:nvPr>
            <p:ph type="title"/>
          </p:nvPr>
        </p:nvSpPr>
        <p:spPr>
          <a:xfrm>
            <a:off x="839788" y="457200"/>
            <a:ext cx="3932237" cy="1600200"/>
          </a:xfrm>
          <a:prstGeom prst="rect">
            <a:avLst/>
          </a:prstGeom>
        </p:spPr>
        <p:txBody>
          <a:bodyPr anchor="b"/>
          <a:lstStyle>
            <a:lvl1pPr>
              <a:defRPr sz="3200">
                <a:latin typeface="Arial MT Condensed Light" panose="020B0306030403020204" pitchFamily="34" charset="0"/>
              </a:defRPr>
            </a:lvl1pPr>
          </a:lstStyle>
          <a:p>
            <a:r>
              <a:rPr lang="de-DE"/>
              <a:t>Mastertitelformat bearbeiten</a:t>
            </a:r>
          </a:p>
        </p:txBody>
      </p:sp>
      <p:sp>
        <p:nvSpPr>
          <p:cNvPr id="3" name="Bildplatzhalter 2">
            <a:extLst>
              <a:ext uri="{FF2B5EF4-FFF2-40B4-BE49-F238E27FC236}">
                <a16:creationId xmlns:a16="http://schemas.microsoft.com/office/drawing/2014/main" id="{FE115128-3E47-444E-AABA-4A95FE3BEB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E508062-DB19-49E4-A48A-0409C40B3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B8C87CA-4436-45FA-943C-159E4E98679B}"/>
              </a:ext>
            </a:extLst>
          </p:cNvPr>
          <p:cNvSpPr>
            <a:spLocks noGrp="1"/>
          </p:cNvSpPr>
          <p:nvPr>
            <p:ph type="dt" sz="half" idx="10"/>
          </p:nvPr>
        </p:nvSpPr>
        <p:spPr/>
        <p:txBody>
          <a:bodyPr/>
          <a:lstStyle/>
          <a:p>
            <a:fld id="{791ABD28-EF01-4DF7-833D-98CB66EC0ACB}" type="datetime1">
              <a:rPr lang="de-DE" smtClean="0"/>
              <a:t>25.09.2026</a:t>
            </a:fld>
            <a:endParaRPr lang="de-DE"/>
          </a:p>
        </p:txBody>
      </p:sp>
      <p:sp>
        <p:nvSpPr>
          <p:cNvPr id="6" name="Fußzeilenplatzhalter 5">
            <a:extLst>
              <a:ext uri="{FF2B5EF4-FFF2-40B4-BE49-F238E27FC236}">
                <a16:creationId xmlns:a16="http://schemas.microsoft.com/office/drawing/2014/main" id="{BD5A99E0-F666-4CAA-AAE0-5C1FD8CAFB2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BD1A64C-A876-4047-AE56-CE94F2B54A9B}"/>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3977085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1F4D8A-92CF-4795-BFCE-9808DC538EB6}"/>
              </a:ext>
            </a:extLst>
          </p:cNvPr>
          <p:cNvSpPr>
            <a:spLocks noGrp="1"/>
          </p:cNvSpPr>
          <p:nvPr>
            <p:ph type="title" hasCustomPrompt="1"/>
          </p:nvPr>
        </p:nvSpPr>
        <p:spPr>
          <a:xfrm>
            <a:off x="838200" y="365125"/>
            <a:ext cx="10515600" cy="1325563"/>
          </a:xfrm>
          <a:prstGeom prst="rect">
            <a:avLst/>
          </a:prstGeom>
        </p:spPr>
        <p:txBody>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Vertikaler Textplatzhalter 2">
            <a:extLst>
              <a:ext uri="{FF2B5EF4-FFF2-40B4-BE49-F238E27FC236}">
                <a16:creationId xmlns:a16="http://schemas.microsoft.com/office/drawing/2014/main" id="{45625E38-74D8-4374-8886-1619B9AD1C3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3410CD5-6070-4D71-9051-366A9FE4E336}"/>
              </a:ext>
            </a:extLst>
          </p:cNvPr>
          <p:cNvSpPr>
            <a:spLocks noGrp="1"/>
          </p:cNvSpPr>
          <p:nvPr>
            <p:ph type="dt" sz="half" idx="10"/>
          </p:nvPr>
        </p:nvSpPr>
        <p:spPr/>
        <p:txBody>
          <a:bodyPr/>
          <a:lstStyle/>
          <a:p>
            <a:fld id="{752DD73A-4DA1-40D8-BE54-A62E959BB805}" type="datetime1">
              <a:rPr lang="de-DE" smtClean="0"/>
              <a:t>25.09.2026</a:t>
            </a:fld>
            <a:endParaRPr lang="de-DE"/>
          </a:p>
        </p:txBody>
      </p:sp>
      <p:sp>
        <p:nvSpPr>
          <p:cNvPr id="5" name="Fußzeilenplatzhalter 4">
            <a:extLst>
              <a:ext uri="{FF2B5EF4-FFF2-40B4-BE49-F238E27FC236}">
                <a16:creationId xmlns:a16="http://schemas.microsoft.com/office/drawing/2014/main" id="{EB49905C-706F-4BCA-8BF7-2FBE5A2886F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2FE311F-C85D-4014-A37E-90ABB7651B63}"/>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4208179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EC5CF95-5564-486E-B3E7-012DB60879A6}"/>
              </a:ext>
            </a:extLst>
          </p:cNvPr>
          <p:cNvSpPr>
            <a:spLocks noGrp="1"/>
          </p:cNvSpPr>
          <p:nvPr>
            <p:ph type="title" orient="vert"/>
          </p:nvPr>
        </p:nvSpPr>
        <p:spPr>
          <a:xfrm>
            <a:off x="8724900" y="365125"/>
            <a:ext cx="2628900" cy="5811838"/>
          </a:xfrm>
          <a:prstGeom prst="rect">
            <a:avLst/>
          </a:prstGeom>
        </p:spPr>
        <p:txBody>
          <a:bodyPr vert="eaVert"/>
          <a:lstStyle>
            <a:lvl1pPr>
              <a:defRPr>
                <a:latin typeface="Arial MT Condensed Light" panose="020B0306030403020204" pitchFamily="34" charset="0"/>
              </a:defRPr>
            </a:lvl1pPr>
          </a:lstStyle>
          <a:p>
            <a:r>
              <a:rPr lang="de-DE"/>
              <a:t>Mastertitelformat bearbeiten</a:t>
            </a:r>
          </a:p>
        </p:txBody>
      </p:sp>
      <p:sp>
        <p:nvSpPr>
          <p:cNvPr id="3" name="Vertikaler Textplatzhalter 2">
            <a:extLst>
              <a:ext uri="{FF2B5EF4-FFF2-40B4-BE49-F238E27FC236}">
                <a16:creationId xmlns:a16="http://schemas.microsoft.com/office/drawing/2014/main" id="{C7458DE0-979A-4D0D-918E-1CBD55677C7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E675174-8FDF-44C1-BFA1-F8C4953EEAD3}"/>
              </a:ext>
            </a:extLst>
          </p:cNvPr>
          <p:cNvSpPr>
            <a:spLocks noGrp="1"/>
          </p:cNvSpPr>
          <p:nvPr>
            <p:ph type="dt" sz="half" idx="10"/>
          </p:nvPr>
        </p:nvSpPr>
        <p:spPr/>
        <p:txBody>
          <a:bodyPr/>
          <a:lstStyle/>
          <a:p>
            <a:fld id="{55210015-6ABF-4817-88D3-3042534A63AB}" type="datetime1">
              <a:rPr lang="de-DE" smtClean="0"/>
              <a:t>25.09.2026</a:t>
            </a:fld>
            <a:endParaRPr lang="de-DE"/>
          </a:p>
        </p:txBody>
      </p:sp>
      <p:sp>
        <p:nvSpPr>
          <p:cNvPr id="5" name="Fußzeilenplatzhalter 4">
            <a:extLst>
              <a:ext uri="{FF2B5EF4-FFF2-40B4-BE49-F238E27FC236}">
                <a16:creationId xmlns:a16="http://schemas.microsoft.com/office/drawing/2014/main" id="{B8BF8B87-7CC7-46D3-9A21-F37DA52C0C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A146181-C4A4-4051-A9CA-6BD4AA6C8177}"/>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263698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74D5478A-3FE4-4612-85BB-B47BA6255D51}" type="datetimeFigureOut">
              <a:rPr lang="de-DE" smtClean="0"/>
              <a:t>25.09.2026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E8C3A5E-8EB5-4978-98A9-16C28EF1DC5D}" type="slidenum">
              <a:rPr lang="de-DE" smtClean="0"/>
              <a:t>‹#›</a:t>
            </a:fld>
            <a:endParaRPr lang="de-DE"/>
          </a:p>
        </p:txBody>
      </p:sp>
      <p:pic>
        <p:nvPicPr>
          <p:cNvPr id="7" name="Grafik 6" descr="Ein Bild, das Text, Visitenkarte enthält.&#10;&#10;Automatisch generierte Beschreibung">
            <a:extLst>
              <a:ext uri="{FF2B5EF4-FFF2-40B4-BE49-F238E27FC236}">
                <a16:creationId xmlns:a16="http://schemas.microsoft.com/office/drawing/2014/main" id="{7FD4CF0D-665B-72D6-A089-C80D1EF1FD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9091" y="5500702"/>
            <a:ext cx="1472909" cy="1357298"/>
          </a:xfrm>
          <a:prstGeom prst="rect">
            <a:avLst/>
          </a:prstGeom>
        </p:spPr>
      </p:pic>
      <p:sp>
        <p:nvSpPr>
          <p:cNvPr id="10" name="Slide Number Placeholder 5">
            <a:extLst>
              <a:ext uri="{FF2B5EF4-FFF2-40B4-BE49-F238E27FC236}">
                <a16:creationId xmlns:a16="http://schemas.microsoft.com/office/drawing/2014/main" id="{B3062D20-BE7D-9A54-77DF-001343D38BA0}"/>
              </a:ext>
            </a:extLst>
          </p:cNvPr>
          <p:cNvSpPr txBox="1">
            <a:spLocks/>
          </p:cNvSpPr>
          <p:nvPr userDrawn="1"/>
        </p:nvSpPr>
        <p:spPr>
          <a:xfrm>
            <a:off x="9500727" y="6547375"/>
            <a:ext cx="2743200" cy="365125"/>
          </a:xfrm>
          <a:prstGeom prst="rect">
            <a:avLst/>
          </a:prstGeom>
        </p:spPr>
        <p:txBody>
          <a:bodyPr vert="horz" lIns="60070" tIns="30035" rIns="60070" bIns="30035" rtlCol="0" anchor="ctr"/>
          <a:lstStyle>
            <a:defPPr>
              <a:defRPr lang="en-US"/>
            </a:defPPr>
            <a:lvl1pPr marL="0" algn="r" defTabSz="457200" rtl="0" eaLnBrk="1" latinLnBrk="0" hangingPunct="1">
              <a:defRPr sz="1825"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E8C3A5E-8EB5-4978-98A9-16C28EF1DC5D}" type="slidenum">
              <a:rPr lang="de-DE" sz="1199" b="0" smtClean="0">
                <a:solidFill>
                  <a:schemeClr val="bg1"/>
                </a:solidFill>
                <a:latin typeface="Arial MT Condensed Light" panose="020B0306030403020204" pitchFamily="34" charset="0"/>
              </a:rPr>
              <a:pPr/>
              <a:t>‹#›</a:t>
            </a:fld>
            <a:endParaRPr lang="de-DE" sz="1199" b="0">
              <a:solidFill>
                <a:schemeClr val="bg1"/>
              </a:solidFill>
              <a:latin typeface="Arial MT Condensed Light" panose="020B0306030403020204" pitchFamily="34" charset="0"/>
            </a:endParaRPr>
          </a:p>
        </p:txBody>
      </p:sp>
    </p:spTree>
    <p:extLst>
      <p:ext uri="{BB962C8B-B14F-4D97-AF65-F5344CB8AC3E}">
        <p14:creationId xmlns:p14="http://schemas.microsoft.com/office/powerpoint/2010/main" val="2253195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2 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57022" y="260350"/>
            <a:ext cx="8578453" cy="634849"/>
          </a:xfrm>
          <a:prstGeom prst="rect">
            <a:avLst/>
          </a:prstGeom>
        </p:spPr>
        <p:txBody>
          <a:bodyPr anchor="ctr"/>
          <a:lstStyle>
            <a:lvl1pPr>
              <a:defRPr sz="2160" b="0">
                <a:solidFill>
                  <a:srgbClr val="6A007D"/>
                </a:solidFill>
                <a:latin typeface="Arial MT Condensed Light" panose="020B0306030403020204" pitchFamily="34" charset="0"/>
                <a:cs typeface="Arial" pitchFamily="34" charset="0"/>
              </a:defRPr>
            </a:lvl1pPr>
          </a:lstStyle>
          <a:p>
            <a:endParaRPr lang="de-DE"/>
          </a:p>
        </p:txBody>
      </p:sp>
      <p:sp>
        <p:nvSpPr>
          <p:cNvPr id="4" name="Foliennummernplatzhalter 5"/>
          <p:cNvSpPr>
            <a:spLocks noGrp="1"/>
          </p:cNvSpPr>
          <p:nvPr>
            <p:ph type="sldNum" sz="quarter" idx="10"/>
          </p:nvPr>
        </p:nvSpPr>
        <p:spPr>
          <a:xfrm>
            <a:off x="9347694" y="6492877"/>
            <a:ext cx="2844307" cy="365125"/>
          </a:xfrm>
          <a:noFill/>
        </p:spPr>
        <p:txBody>
          <a:bodyPr/>
          <a:lstStyle>
            <a:lvl1pPr>
              <a:defRPr b="0">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01B610D-A447-4377-BC75-C387DFB04934}" type="slidenum">
              <a:rPr kumimoji="0" lang="de-DE" sz="1200" b="0" i="0" u="none" strike="noStrike" kern="1200" cap="none" spc="0" normalizeH="0" baseline="0" noProof="0" smtClean="0">
                <a:ln>
                  <a:noFill/>
                </a:ln>
                <a:solidFill>
                  <a:prstClr val="white"/>
                </a:solidFill>
                <a:effectLst/>
                <a:uLnTx/>
                <a:uFillTx/>
                <a:latin typeface="Arial MT Condensed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white"/>
              </a:solidFill>
              <a:effectLst/>
              <a:uLnTx/>
              <a:uFillTx/>
              <a:latin typeface="Arial MT Condensed Light"/>
              <a:ea typeface="+mn-ea"/>
              <a:cs typeface="+mn-cs"/>
            </a:endParaRPr>
          </a:p>
        </p:txBody>
      </p:sp>
    </p:spTree>
    <p:extLst>
      <p:ext uri="{BB962C8B-B14F-4D97-AF65-F5344CB8AC3E}">
        <p14:creationId xmlns:p14="http://schemas.microsoft.com/office/powerpoint/2010/main" val="3617406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1790118" y="1742881"/>
            <a:ext cx="3372238" cy="3372238"/>
          </a:xfrm>
          <a:custGeom>
            <a:avLst/>
            <a:gdLst>
              <a:gd name="connsiteX0" fmla="*/ 1686119 w 3372238"/>
              <a:gd name="connsiteY0" fmla="*/ 0 h 3372238"/>
              <a:gd name="connsiteX1" fmla="*/ 3372238 w 3372238"/>
              <a:gd name="connsiteY1" fmla="*/ 1686119 h 3372238"/>
              <a:gd name="connsiteX2" fmla="*/ 1686119 w 3372238"/>
              <a:gd name="connsiteY2" fmla="*/ 3372238 h 3372238"/>
              <a:gd name="connsiteX3" fmla="*/ 0 w 3372238"/>
              <a:gd name="connsiteY3" fmla="*/ 1686119 h 3372238"/>
              <a:gd name="connsiteX4" fmla="*/ 1686119 w 3372238"/>
              <a:gd name="connsiteY4" fmla="*/ 0 h 3372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2238" h="3372238">
                <a:moveTo>
                  <a:pt x="1686119" y="0"/>
                </a:moveTo>
                <a:cubicBezTo>
                  <a:pt x="2617337" y="0"/>
                  <a:pt x="3372238" y="754901"/>
                  <a:pt x="3372238" y="1686119"/>
                </a:cubicBezTo>
                <a:cubicBezTo>
                  <a:pt x="3372238" y="2617337"/>
                  <a:pt x="2617337" y="3372238"/>
                  <a:pt x="1686119" y="3372238"/>
                </a:cubicBezTo>
                <a:cubicBezTo>
                  <a:pt x="754901" y="3372238"/>
                  <a:pt x="0" y="2617337"/>
                  <a:pt x="0" y="1686119"/>
                </a:cubicBezTo>
                <a:cubicBezTo>
                  <a:pt x="0" y="754901"/>
                  <a:pt x="754901" y="0"/>
                  <a:pt x="1686119" y="0"/>
                </a:cubicBezTo>
                <a:close/>
              </a:path>
            </a:pathLst>
          </a:custGeom>
          <a:pattFill prst="solidDmnd">
            <a:fgClr>
              <a:schemeClr val="accent1">
                <a:lumMod val="40000"/>
                <a:lumOff val="60000"/>
              </a:schemeClr>
            </a:fgClr>
            <a:bgClr>
              <a:schemeClr val="bg1"/>
            </a:bgClr>
          </a:pattFill>
        </p:spPr>
        <p:txBody>
          <a:bodyPr wrap="square" anchor="ctr">
            <a:noAutofit/>
          </a:bodyPr>
          <a:lstStyle>
            <a:lvl1pPr algn="ctr">
              <a:defRPr sz="1600"/>
            </a:lvl1pPr>
          </a:lstStyle>
          <a:p>
            <a:endParaRPr lang="en-US"/>
          </a:p>
        </p:txBody>
      </p:sp>
      <p:sp>
        <p:nvSpPr>
          <p:cNvPr id="2" name="Foliennummernplatzhalter 5">
            <a:extLst>
              <a:ext uri="{FF2B5EF4-FFF2-40B4-BE49-F238E27FC236}">
                <a16:creationId xmlns:a16="http://schemas.microsoft.com/office/drawing/2014/main" id="{1B41BDB0-E610-431A-F78E-75D4EA57DEDD}"/>
              </a:ext>
            </a:extLst>
          </p:cNvPr>
          <p:cNvSpPr>
            <a:spLocks noGrp="1"/>
          </p:cNvSpPr>
          <p:nvPr>
            <p:ph type="sldNum" sz="quarter" idx="13"/>
          </p:nvPr>
        </p:nvSpPr>
        <p:spPr>
          <a:xfrm>
            <a:off x="8610600" y="6356350"/>
            <a:ext cx="2743200" cy="365125"/>
          </a:xfrm>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3123888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 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567904" y="285129"/>
            <a:ext cx="8578453" cy="634849"/>
          </a:xfrm>
          <a:prstGeom prst="rect">
            <a:avLst/>
          </a:prstGeom>
        </p:spPr>
        <p:txBody>
          <a:bodyPr anchor="ctr"/>
          <a:lstStyle>
            <a:lvl1pPr>
              <a:defRPr sz="1100" b="0">
                <a:solidFill>
                  <a:srgbClr val="6A007D"/>
                </a:solidFill>
                <a:latin typeface="Arial MT Condensed Light" panose="020B0306030403020204" pitchFamily="34" charset="0"/>
                <a:cs typeface="Arial" pitchFamily="34" charset="0"/>
              </a:defRPr>
            </a:lvl1pPr>
          </a:lstStyle>
          <a:p>
            <a:endParaRPr lang="de-DE"/>
          </a:p>
        </p:txBody>
      </p:sp>
      <p:sp>
        <p:nvSpPr>
          <p:cNvPr id="4" name="Foliennummernplatzhalter 5"/>
          <p:cNvSpPr>
            <a:spLocks noGrp="1"/>
          </p:cNvSpPr>
          <p:nvPr>
            <p:ph type="sldNum" sz="quarter" idx="10"/>
          </p:nvPr>
        </p:nvSpPr>
        <p:spPr>
          <a:xfrm>
            <a:off x="9347694" y="6492878"/>
            <a:ext cx="2844307" cy="365125"/>
          </a:xfrm>
          <a:noFill/>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01B610D-A447-4377-BC75-C387DFB04934}" type="slidenum">
              <a:rPr kumimoji="0" lang="de-DE" sz="1200" b="1" i="0" u="none" strike="noStrike" kern="1200" cap="none" spc="0" normalizeH="0" baseline="0" noProof="0" smtClean="0">
                <a:ln>
                  <a:noFill/>
                </a:ln>
                <a:solidFill>
                  <a:prstClr val="white"/>
                </a:solidFill>
                <a:effectLst/>
                <a:uLnTx/>
                <a:uFillTx/>
                <a:latin typeface="Arial MT Condensed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de-DE" sz="1200" b="0" i="0" u="none" strike="noStrike" kern="1200" cap="none" spc="0" normalizeH="0" baseline="0" noProof="0">
              <a:ln>
                <a:noFill/>
              </a:ln>
              <a:solidFill>
                <a:prstClr val="white"/>
              </a:solidFill>
              <a:effectLst/>
              <a:uLnTx/>
              <a:uFillTx/>
              <a:latin typeface="Arial MT Condensed Light"/>
              <a:ea typeface="+mn-ea"/>
              <a:cs typeface="+mn-cs"/>
            </a:endParaRPr>
          </a:p>
        </p:txBody>
      </p:sp>
    </p:spTree>
    <p:extLst>
      <p:ext uri="{BB962C8B-B14F-4D97-AF65-F5344CB8AC3E}">
        <p14:creationId xmlns:p14="http://schemas.microsoft.com/office/powerpoint/2010/main" val="24487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 Leer">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45A55AB-F86E-486E-9A67-453B81CD8DE7}"/>
              </a:ext>
            </a:extLst>
          </p:cNvPr>
          <p:cNvSpPr>
            <a:spLocks noGrp="1"/>
          </p:cNvSpPr>
          <p:nvPr>
            <p:ph type="sldNum" sz="quarter" idx="10"/>
          </p:nvPr>
        </p:nvSpPr>
        <p:spPr>
          <a:xfrm>
            <a:off x="9347693" y="6492883"/>
            <a:ext cx="2844307" cy="365125"/>
          </a:xfrm>
          <a:prstGeom prst="rect">
            <a:avLst/>
          </a:prstGeom>
        </p:spPr>
        <p:txBody>
          <a:bodyPr/>
          <a:lstStyle>
            <a:lvl1pPr>
              <a:defRPr>
                <a:solidFill>
                  <a:schemeClr val="bg1"/>
                </a:solidFill>
              </a:defRPr>
            </a:lvl1pPr>
          </a:lstStyle>
          <a:p>
            <a:pPr fontAlgn="base">
              <a:spcBef>
                <a:spcPct val="0"/>
              </a:spcBef>
              <a:spcAft>
                <a:spcPct val="0"/>
              </a:spcAft>
              <a:defRPr/>
            </a:pPr>
            <a:fld id="{801B610D-A447-4377-BC75-C387DFB04934}" type="slidenum">
              <a:rPr lang="de-DE" b="1" smtClean="0"/>
              <a:pPr fontAlgn="base">
                <a:spcBef>
                  <a:spcPct val="0"/>
                </a:spcBef>
                <a:spcAft>
                  <a:spcPct val="0"/>
                </a:spcAft>
                <a:defRPr/>
              </a:pPr>
              <a:t>‹#›</a:t>
            </a:fld>
            <a:endParaRPr lang="de-DE" b="1"/>
          </a:p>
        </p:txBody>
      </p:sp>
    </p:spTree>
    <p:extLst>
      <p:ext uri="{BB962C8B-B14F-4D97-AF65-F5344CB8AC3E}">
        <p14:creationId xmlns:p14="http://schemas.microsoft.com/office/powerpoint/2010/main" val="1851921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86633"/>
            <a:ext cx="6528606" cy="451406"/>
            <a:chOff x="325053" y="9618796"/>
            <a:chExt cx="5005837" cy="346118"/>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00530" y="9618796"/>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r>
                <a:rPr lang="en-IE" sz="650" b="0" i="0" u="none" strike="noStrike">
                  <a:solidFill>
                    <a:srgbClr val="404040"/>
                  </a:solidFill>
                  <a:effectLst/>
                  <a:latin typeface="Calibri" panose="020F0502020204030204" pitchFamily="34" charset="0"/>
                  <a:cs typeface="Calibri" panose="020F0502020204030204" pitchFamily="34" charset="0"/>
                </a:rPr>
                <a:t>.</a:t>
              </a:r>
              <a:endParaRPr lang="en-US" sz="650" i="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29708757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847871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47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5225A43F-6CE0-4EF2-9B7C-0A111FC16B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59E6573-DACA-4362-AA49-D8C9D435B4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F1735-5E75-40FE-BDD6-480021505403}" type="datetime1">
              <a:rPr lang="de-DE" smtClean="0"/>
              <a:t>25.09.2026</a:t>
            </a:fld>
            <a:endParaRPr lang="de-DE" dirty="0"/>
          </a:p>
        </p:txBody>
      </p:sp>
      <p:sp>
        <p:nvSpPr>
          <p:cNvPr id="5" name="Fußzeilenplatzhalter 4">
            <a:extLst>
              <a:ext uri="{FF2B5EF4-FFF2-40B4-BE49-F238E27FC236}">
                <a16:creationId xmlns:a16="http://schemas.microsoft.com/office/drawing/2014/main" id="{6D51D328-6116-4405-B73B-D22BEE30A6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D66D1345-28A3-42C8-89BF-C15F2406C4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9130E-7CA7-41B9-A79C-8E8800DB51B0}" type="slidenum">
              <a:rPr lang="de-DE" smtClean="0"/>
              <a:t>‹#›</a:t>
            </a:fld>
            <a:endParaRPr lang="de-DE" dirty="0"/>
          </a:p>
        </p:txBody>
      </p:sp>
      <p:sp>
        <p:nvSpPr>
          <p:cNvPr id="9" name="Titel 1">
            <a:extLst>
              <a:ext uri="{FF2B5EF4-FFF2-40B4-BE49-F238E27FC236}">
                <a16:creationId xmlns:a16="http://schemas.microsoft.com/office/drawing/2014/main" id="{870F1D1F-D894-49D9-8EC4-0D025025489F}"/>
              </a:ext>
            </a:extLst>
          </p:cNvPr>
          <p:cNvSpPr txBox="1">
            <a:spLocks/>
          </p:cNvSpPr>
          <p:nvPr userDrawn="1"/>
        </p:nvSpPr>
        <p:spPr>
          <a:xfrm>
            <a:off x="519023" y="224287"/>
            <a:ext cx="7460411" cy="569343"/>
          </a:xfrm>
          <a:prstGeom prst="rect">
            <a:avLst/>
          </a:prstGeom>
        </p:spPr>
        <p:txBody>
          <a:bodyP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de-DE" dirty="0">
              <a:latin typeface="Arial MT Condensed Light" panose="020B0306030403020204" pitchFamily="34" charset="0"/>
            </a:endParaRPr>
          </a:p>
        </p:txBody>
      </p:sp>
      <p:sp>
        <p:nvSpPr>
          <p:cNvPr id="2" name="Foliennummernplatzhalter 5">
            <a:extLst>
              <a:ext uri="{FF2B5EF4-FFF2-40B4-BE49-F238E27FC236}">
                <a16:creationId xmlns:a16="http://schemas.microsoft.com/office/drawing/2014/main" id="{C463DB5B-8587-4654-00C9-8BF8F6026EA9}"/>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dirty="0"/>
          </a:p>
        </p:txBody>
      </p:sp>
      <p:sp>
        <p:nvSpPr>
          <p:cNvPr id="8" name="Text Box 5">
            <a:extLst>
              <a:ext uri="{FF2B5EF4-FFF2-40B4-BE49-F238E27FC236}">
                <a16:creationId xmlns:a16="http://schemas.microsoft.com/office/drawing/2014/main" id="{514BC408-2532-AC96-17F4-5C50FF4692A7}"/>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10" name="Straight Connector 9">
            <a:extLst>
              <a:ext uri="{FF2B5EF4-FFF2-40B4-BE49-F238E27FC236}">
                <a16:creationId xmlns:a16="http://schemas.microsoft.com/office/drawing/2014/main" id="{B521E804-DC3C-1F34-97F0-14F1FBE48AD7}"/>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7722592"/>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 id="2147483944" r:id="rId18"/>
    <p:sldLayoutId id="2147483945" r:id="rId19"/>
    <p:sldLayoutId id="2147483946"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4.sv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7.jpeg"/><Relationship Id="rId7" Type="http://schemas.openxmlformats.org/officeDocument/2006/relationships/hyperlink" Target="https://www.instagram.com/esgforenterprise"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hyperlink" Target="https://www.instagram.com/cie.gateway?igsh=dzNxYnl3OGpnbmpn" TargetMode="External"/><Relationship Id="rId5" Type="http://schemas.openxmlformats.org/officeDocument/2006/relationships/hyperlink" Target="https://www.linkedin.com/login/?session_redirect=%2Fcompany%2F105997508%2F" TargetMode="External"/><Relationship Id="rId10" Type="http://schemas.openxmlformats.org/officeDocument/2006/relationships/hyperlink" Target="https://www.facebook.com/projectpearleu/?rdid=duKnqRKGY45tTuWj" TargetMode="External"/><Relationship Id="rId4" Type="http://schemas.openxmlformats.org/officeDocument/2006/relationships/hyperlink" Target="https://www.linkedin.com/company/cooperation-in-education-gateway" TargetMode="External"/><Relationship Id="rId9" Type="http://schemas.openxmlformats.org/officeDocument/2006/relationships/hyperlink" Target="https://www.youtube.com/@CiEGate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366D-4099-7037-D4D8-E826BE5E0BCE}"/>
            </a:ext>
          </a:extLst>
        </p:cNvPr>
        <p:cNvGrpSpPr/>
        <p:nvPr/>
      </p:nvGrpSpPr>
      <p:grpSpPr>
        <a:xfrm>
          <a:off x="0" y="0"/>
          <a:ext cx="0" cy="0"/>
          <a:chOff x="0" y="0"/>
          <a:chExt cx="0" cy="0"/>
        </a:xfrm>
      </p:grpSpPr>
      <p:pic>
        <p:nvPicPr>
          <p:cNvPr id="5" name="Picture 4" descr="A map of the world surrounded by trees&#10;&#10;AI-generated content may be incorrect.">
            <a:extLst>
              <a:ext uri="{FF2B5EF4-FFF2-40B4-BE49-F238E27FC236}">
                <a16:creationId xmlns:a16="http://schemas.microsoft.com/office/drawing/2014/main" id="{92806229-D191-69D4-C9D4-5A82010ED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039" r="19039"/>
          <a:stretch>
            <a:fillRect/>
          </a:stretch>
        </p:blipFill>
        <p:spPr>
          <a:xfrm>
            <a:off x="4642361" y="1"/>
            <a:ext cx="7549639" cy="6857999"/>
          </a:xfrm>
          <a:prstGeom prst="rect">
            <a:avLst/>
          </a:prstGeom>
        </p:spPr>
      </p:pic>
      <p:sp>
        <p:nvSpPr>
          <p:cNvPr id="6" name="Rectangle 5">
            <a:extLst>
              <a:ext uri="{FF2B5EF4-FFF2-40B4-BE49-F238E27FC236}">
                <a16:creationId xmlns:a16="http://schemas.microsoft.com/office/drawing/2014/main" id="{7778F99F-EDDD-AD0F-D03E-EEF78E8A353C}"/>
              </a:ext>
            </a:extLst>
          </p:cNvPr>
          <p:cNvSpPr/>
          <p:nvPr/>
        </p:nvSpPr>
        <p:spPr>
          <a:xfrm rot="10800000" flipH="1">
            <a:off x="4441174" y="1"/>
            <a:ext cx="775082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0EFDE1F-F5E3-7BA1-DE01-B5387F201CC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flipH="1">
            <a:off x="4455704" y="-46436"/>
            <a:ext cx="3631392" cy="8119574"/>
          </a:xfrm>
          <a:prstGeom prst="rect">
            <a:avLst/>
          </a:prstGeom>
        </p:spPr>
      </p:pic>
      <p:pic>
        <p:nvPicPr>
          <p:cNvPr id="19" name="Picture 18">
            <a:extLst>
              <a:ext uri="{FF2B5EF4-FFF2-40B4-BE49-F238E27FC236}">
                <a16:creationId xmlns:a16="http://schemas.microsoft.com/office/drawing/2014/main" id="{9F0F1AFF-058E-FE09-F251-E9CC58F72A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789" y="912863"/>
            <a:ext cx="3891377" cy="1872726"/>
          </a:xfrm>
          <a:prstGeom prst="rect">
            <a:avLst/>
          </a:prstGeom>
        </p:spPr>
      </p:pic>
      <p:sp>
        <p:nvSpPr>
          <p:cNvPr id="40" name="TextBox 39">
            <a:extLst>
              <a:ext uri="{FF2B5EF4-FFF2-40B4-BE49-F238E27FC236}">
                <a16:creationId xmlns:a16="http://schemas.microsoft.com/office/drawing/2014/main" id="{C221D73B-915C-E3E4-10C6-25A33DEA9318}"/>
              </a:ext>
            </a:extLst>
          </p:cNvPr>
          <p:cNvSpPr txBox="1"/>
          <p:nvPr/>
        </p:nvSpPr>
        <p:spPr>
          <a:xfrm>
            <a:off x="4756551" y="1202575"/>
            <a:ext cx="5408117" cy="2734082"/>
          </a:xfrm>
          <a:prstGeom prst="rect">
            <a:avLst/>
          </a:prstGeom>
          <a:noFill/>
        </p:spPr>
        <p:txBody>
          <a:bodyPr wrap="square" rtlCol="0">
            <a:spAutoFit/>
          </a:bodyPr>
          <a:lstStyle/>
          <a:p>
            <a:pPr>
              <a:lnSpc>
                <a:spcPts val="5820"/>
              </a:lnSpc>
            </a:pPr>
            <a:r>
              <a:rPr lang="en-US" sz="7500" b="1" spc="324" dirty="0">
                <a:solidFill>
                  <a:schemeClr val="bg1"/>
                </a:solidFill>
                <a:latin typeface="Calibri" panose="020F0502020204030204" pitchFamily="34" charset="0"/>
                <a:cs typeface="Calibri" panose="020F0502020204030204" pitchFamily="34" charset="0"/>
              </a:rPr>
              <a:t>Module</a:t>
            </a:r>
          </a:p>
          <a:p>
            <a:pPr>
              <a:lnSpc>
                <a:spcPts val="5820"/>
              </a:lnSpc>
            </a:pPr>
            <a:r>
              <a:rPr lang="en-US" sz="7500" b="1" spc="324" dirty="0">
                <a:solidFill>
                  <a:schemeClr val="bg1"/>
                </a:solidFill>
                <a:latin typeface="Calibri" panose="020F0502020204030204" pitchFamily="34" charset="0"/>
                <a:cs typeface="Calibri" panose="020F0502020204030204" pitchFamily="34" charset="0"/>
              </a:rPr>
              <a:t>04</a:t>
            </a:r>
          </a:p>
          <a:p>
            <a:endParaRPr lang="en-US" sz="7500" b="1" spc="324" dirty="0">
              <a:solidFill>
                <a:schemeClr val="bg1"/>
              </a:solidFill>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ACA1BE5-8714-59B6-E7CF-8CA250F80092}"/>
              </a:ext>
            </a:extLst>
          </p:cNvPr>
          <p:cNvCxnSpPr>
            <a:cxnSpLocks/>
          </p:cNvCxnSpPr>
          <p:nvPr/>
        </p:nvCxnSpPr>
        <p:spPr>
          <a:xfrm>
            <a:off x="5065309" y="54660"/>
            <a:ext cx="0" cy="97849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F4C62D-109D-3CFA-E34A-1C667A3158AE}"/>
              </a:ext>
            </a:extLst>
          </p:cNvPr>
          <p:cNvCxnSpPr>
            <a:cxnSpLocks/>
          </p:cNvCxnSpPr>
          <p:nvPr/>
        </p:nvCxnSpPr>
        <p:spPr>
          <a:xfrm>
            <a:off x="5065309" y="2719449"/>
            <a:ext cx="0" cy="14176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1A63350-7980-3E3D-7AFC-E33E4B99D75B}"/>
              </a:ext>
            </a:extLst>
          </p:cNvPr>
          <p:cNvSpPr/>
          <p:nvPr/>
        </p:nvSpPr>
        <p:spPr>
          <a:xfrm>
            <a:off x="4314105" y="4533376"/>
            <a:ext cx="4390507"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7" name="TextBox 26">
            <a:extLst>
              <a:ext uri="{FF2B5EF4-FFF2-40B4-BE49-F238E27FC236}">
                <a16:creationId xmlns:a16="http://schemas.microsoft.com/office/drawing/2014/main" id="{63F4D678-E778-65DB-93F5-DEB96A11E802}"/>
              </a:ext>
            </a:extLst>
          </p:cNvPr>
          <p:cNvSpPr txBox="1"/>
          <p:nvPr/>
        </p:nvSpPr>
        <p:spPr>
          <a:xfrm>
            <a:off x="4783958" y="4585674"/>
            <a:ext cx="3717428"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IMPLEMENTATION</a:t>
            </a:r>
            <a:endParaRPr lang="tr-TR" sz="3600" dirty="0">
              <a:solidFill>
                <a:schemeClr val="bg1"/>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28B6B2D6-75E2-97AA-B61D-19E734DA70ED}"/>
              </a:ext>
            </a:extLst>
          </p:cNvPr>
          <p:cNvSpPr/>
          <p:nvPr/>
        </p:nvSpPr>
        <p:spPr>
          <a:xfrm>
            <a:off x="4314107" y="3730615"/>
            <a:ext cx="3998620"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9" name="TextBox 28">
            <a:extLst>
              <a:ext uri="{FF2B5EF4-FFF2-40B4-BE49-F238E27FC236}">
                <a16:creationId xmlns:a16="http://schemas.microsoft.com/office/drawing/2014/main" id="{AF69C802-C929-37C0-4B78-DE4D17CEE944}"/>
              </a:ext>
            </a:extLst>
          </p:cNvPr>
          <p:cNvSpPr txBox="1"/>
          <p:nvPr/>
        </p:nvSpPr>
        <p:spPr>
          <a:xfrm>
            <a:off x="4783958" y="3782913"/>
            <a:ext cx="3373809"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ESG STRATEGY &amp;</a:t>
            </a:r>
          </a:p>
        </p:txBody>
      </p:sp>
      <p:grpSp>
        <p:nvGrpSpPr>
          <p:cNvPr id="30" name="Group 29">
            <a:extLst>
              <a:ext uri="{FF2B5EF4-FFF2-40B4-BE49-F238E27FC236}">
                <a16:creationId xmlns:a16="http://schemas.microsoft.com/office/drawing/2014/main" id="{354B7E41-D60C-7A04-5AEE-25A1897B273E}"/>
              </a:ext>
            </a:extLst>
          </p:cNvPr>
          <p:cNvGrpSpPr/>
          <p:nvPr/>
        </p:nvGrpSpPr>
        <p:grpSpPr>
          <a:xfrm>
            <a:off x="336271" y="5505770"/>
            <a:ext cx="3807962" cy="1100779"/>
            <a:chOff x="304276" y="9628029"/>
            <a:chExt cx="2919771" cy="844028"/>
          </a:xfrm>
        </p:grpSpPr>
        <p:pic>
          <p:nvPicPr>
            <p:cNvPr id="31" name="Picture 30">
              <a:extLst>
                <a:ext uri="{FF2B5EF4-FFF2-40B4-BE49-F238E27FC236}">
                  <a16:creationId xmlns:a16="http://schemas.microsoft.com/office/drawing/2014/main" id="{FD1FC140-1004-A1F2-6169-FF087BD8F23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5053" y="9647422"/>
              <a:ext cx="564844" cy="295619"/>
            </a:xfrm>
            <a:prstGeom prst="rect">
              <a:avLst/>
            </a:prstGeom>
          </p:spPr>
        </p:pic>
        <p:pic>
          <p:nvPicPr>
            <p:cNvPr id="32" name="Picture 31">
              <a:extLst>
                <a:ext uri="{FF2B5EF4-FFF2-40B4-BE49-F238E27FC236}">
                  <a16:creationId xmlns:a16="http://schemas.microsoft.com/office/drawing/2014/main" id="{A6E076CA-4244-A44F-2FBF-FA3C3A2AEFF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1793" y="9641744"/>
              <a:ext cx="579464" cy="304783"/>
            </a:xfrm>
            <a:prstGeom prst="rect">
              <a:avLst/>
            </a:prstGeom>
          </p:spPr>
        </p:pic>
        <p:pic>
          <p:nvPicPr>
            <p:cNvPr id="33" name="Picture 32">
              <a:extLst>
                <a:ext uri="{FF2B5EF4-FFF2-40B4-BE49-F238E27FC236}">
                  <a16:creationId xmlns:a16="http://schemas.microsoft.com/office/drawing/2014/main" id="{80670242-2322-15DC-8F0D-E86520AE47D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5678" y="9628029"/>
              <a:ext cx="1618369" cy="336885"/>
            </a:xfrm>
            <a:prstGeom prst="rect">
              <a:avLst/>
            </a:prstGeom>
          </p:spPr>
        </p:pic>
        <p:sp>
          <p:nvSpPr>
            <p:cNvPr id="34" name="TextBox 33">
              <a:extLst>
                <a:ext uri="{FF2B5EF4-FFF2-40B4-BE49-F238E27FC236}">
                  <a16:creationId xmlns:a16="http://schemas.microsoft.com/office/drawing/2014/main" id="{54B436C7-09F6-7DF6-3E37-55886DD138C0}"/>
                </a:ext>
              </a:extLst>
            </p:cNvPr>
            <p:cNvSpPr txBox="1"/>
            <p:nvPr userDrawn="1"/>
          </p:nvSpPr>
          <p:spPr>
            <a:xfrm>
              <a:off x="304276" y="10125939"/>
              <a:ext cx="2784385"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dirty="0">
                <a:solidFill>
                  <a:srgbClr val="40404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1820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403E-A5C0-17E7-BD5C-CA9325D01658}"/>
            </a:ext>
          </a:extLst>
        </p:cNvPr>
        <p:cNvGrpSpPr/>
        <p:nvPr/>
      </p:nvGrpSpPr>
      <p:grpSpPr>
        <a:xfrm>
          <a:off x="0" y="0"/>
          <a:ext cx="0" cy="0"/>
          <a:chOff x="0" y="0"/>
          <a:chExt cx="0" cy="0"/>
        </a:xfrm>
      </p:grpSpPr>
      <p:pic>
        <p:nvPicPr>
          <p:cNvPr id="38" name="Picture 37" descr="A group of people discussing something&#10;&#10;AI-generated content may be incorrect.">
            <a:extLst>
              <a:ext uri="{FF2B5EF4-FFF2-40B4-BE49-F238E27FC236}">
                <a16:creationId xmlns:a16="http://schemas.microsoft.com/office/drawing/2014/main" id="{D8827EFE-4C79-4CB1-4D12-D851D4B0C3FF}"/>
              </a:ext>
            </a:extLst>
          </p:cNvPr>
          <p:cNvPicPr>
            <a:picLocks noChangeAspect="1"/>
          </p:cNvPicPr>
          <p:nvPr/>
        </p:nvPicPr>
        <p:blipFill rotWithShape="1">
          <a:blip r:embed="rId3"/>
          <a:srcRect l="26146" t="2021" r="43969" b="-41"/>
          <a:stretch>
            <a:fillRect/>
          </a:stretch>
        </p:blipFill>
        <p:spPr>
          <a:xfrm>
            <a:off x="0" y="2894"/>
            <a:ext cx="3965032" cy="6857999"/>
          </a:xfrm>
          <a:prstGeom prst="rect">
            <a:avLst/>
          </a:prstGeom>
        </p:spPr>
      </p:pic>
      <p:sp>
        <p:nvSpPr>
          <p:cNvPr id="2" name="Rectangle 1">
            <a:extLst>
              <a:ext uri="{FF2B5EF4-FFF2-40B4-BE49-F238E27FC236}">
                <a16:creationId xmlns:a16="http://schemas.microsoft.com/office/drawing/2014/main" id="{354BD9FF-EA5B-AC0F-AFF4-55100171DFEA}"/>
              </a:ext>
            </a:extLst>
          </p:cNvPr>
          <p:cNvSpPr/>
          <p:nvPr/>
        </p:nvSpPr>
        <p:spPr>
          <a:xfrm rot="10800000" flipH="1">
            <a:off x="2" y="0"/>
            <a:ext cx="3965032" cy="6857998"/>
          </a:xfrm>
          <a:prstGeom prst="rect">
            <a:avLst/>
          </a:prstGeom>
          <a:gradFill>
            <a:gsLst>
              <a:gs pos="83000">
                <a:srgbClr val="007772"/>
              </a:gs>
              <a:gs pos="21000">
                <a:srgbClr val="007772">
                  <a:alpha val="47337"/>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DCCD26F-AAA2-C616-EE55-27EDD6E642C4}"/>
              </a:ext>
            </a:extLst>
          </p:cNvPr>
          <p:cNvSpPr/>
          <p:nvPr/>
        </p:nvSpPr>
        <p:spPr>
          <a:xfrm>
            <a:off x="444844" y="423136"/>
            <a:ext cx="423958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0" name="TextBox 9">
            <a:extLst>
              <a:ext uri="{FF2B5EF4-FFF2-40B4-BE49-F238E27FC236}">
                <a16:creationId xmlns:a16="http://schemas.microsoft.com/office/drawing/2014/main" id="{6CBE9E5A-3B3E-A0EE-7DC6-A836FA2D8CD2}"/>
              </a:ext>
            </a:extLst>
          </p:cNvPr>
          <p:cNvSpPr txBox="1"/>
          <p:nvPr/>
        </p:nvSpPr>
        <p:spPr>
          <a:xfrm>
            <a:off x="777191" y="474847"/>
            <a:ext cx="3574889" cy="1200329"/>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Agenda Module 4</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46CDA9B1-6264-51DA-9B76-D125A7F4E968}"/>
              </a:ext>
            </a:extLst>
          </p:cNvPr>
          <p:cNvSpPr/>
          <p:nvPr/>
        </p:nvSpPr>
        <p:spPr>
          <a:xfrm rot="15325054" flipH="1">
            <a:off x="5059118" y="629991"/>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379A67"/>
          </a:solidFill>
          <a:ln w="5398" cap="flat">
            <a:noFill/>
            <a:prstDash val="solid"/>
            <a:miter/>
          </a:ln>
        </p:spPr>
        <p:txBody>
          <a:bodyPr rtlCol="0" anchor="ctr"/>
          <a:lstStyle/>
          <a:p>
            <a:endParaRPr lang="en-US" dirty="0"/>
          </a:p>
        </p:txBody>
      </p:sp>
      <p:grpSp>
        <p:nvGrpSpPr>
          <p:cNvPr id="13" name="Group 12">
            <a:extLst>
              <a:ext uri="{FF2B5EF4-FFF2-40B4-BE49-F238E27FC236}">
                <a16:creationId xmlns:a16="http://schemas.microsoft.com/office/drawing/2014/main" id="{24ACD37F-272B-290B-1BAC-3B3698674415}"/>
              </a:ext>
            </a:extLst>
          </p:cNvPr>
          <p:cNvGrpSpPr/>
          <p:nvPr/>
        </p:nvGrpSpPr>
        <p:grpSpPr>
          <a:xfrm>
            <a:off x="3620558" y="1589990"/>
            <a:ext cx="569478" cy="569478"/>
            <a:chOff x="410983" y="7656535"/>
            <a:chExt cx="569478" cy="569478"/>
          </a:xfrm>
        </p:grpSpPr>
        <p:sp>
          <p:nvSpPr>
            <p:cNvPr id="15" name="Oval 14">
              <a:extLst>
                <a:ext uri="{FF2B5EF4-FFF2-40B4-BE49-F238E27FC236}">
                  <a16:creationId xmlns:a16="http://schemas.microsoft.com/office/drawing/2014/main" id="{7BE066A9-0298-359E-7BF3-E335622D5097}"/>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2">
              <a:extLst>
                <a:ext uri="{FF2B5EF4-FFF2-40B4-BE49-F238E27FC236}">
                  <a16:creationId xmlns:a16="http://schemas.microsoft.com/office/drawing/2014/main" id="{899B8575-6A38-075E-C752-F484AB4518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01</a:t>
              </a:r>
            </a:p>
          </p:txBody>
        </p:sp>
      </p:grpSp>
      <p:grpSp>
        <p:nvGrpSpPr>
          <p:cNvPr id="17" name="Group 16">
            <a:extLst>
              <a:ext uri="{FF2B5EF4-FFF2-40B4-BE49-F238E27FC236}">
                <a16:creationId xmlns:a16="http://schemas.microsoft.com/office/drawing/2014/main" id="{0319208B-10E8-3100-A254-DB62B5F00911}"/>
              </a:ext>
            </a:extLst>
          </p:cNvPr>
          <p:cNvGrpSpPr/>
          <p:nvPr/>
        </p:nvGrpSpPr>
        <p:grpSpPr>
          <a:xfrm>
            <a:off x="3620558" y="2295579"/>
            <a:ext cx="569478" cy="569478"/>
            <a:chOff x="410983" y="7656535"/>
            <a:chExt cx="569478" cy="569478"/>
          </a:xfrm>
        </p:grpSpPr>
        <p:sp>
          <p:nvSpPr>
            <p:cNvPr id="21" name="Oval 20">
              <a:extLst>
                <a:ext uri="{FF2B5EF4-FFF2-40B4-BE49-F238E27FC236}">
                  <a16:creationId xmlns:a16="http://schemas.microsoft.com/office/drawing/2014/main" id="{BE3CCB53-259F-69FE-BEC3-8721C5F836AA}"/>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2">
              <a:extLst>
                <a:ext uri="{FF2B5EF4-FFF2-40B4-BE49-F238E27FC236}">
                  <a16:creationId xmlns:a16="http://schemas.microsoft.com/office/drawing/2014/main" id="{B03B8594-8C55-B2BE-8435-9972FDF18B83}"/>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02</a:t>
              </a:r>
            </a:p>
          </p:txBody>
        </p:sp>
      </p:grpSp>
      <p:sp>
        <p:nvSpPr>
          <p:cNvPr id="39" name="Text Placeholder 12">
            <a:extLst>
              <a:ext uri="{FF2B5EF4-FFF2-40B4-BE49-F238E27FC236}">
                <a16:creationId xmlns:a16="http://schemas.microsoft.com/office/drawing/2014/main" id="{B6DA9CDB-33B9-E46B-674C-FB85D938A971}"/>
              </a:ext>
            </a:extLst>
          </p:cNvPr>
          <p:cNvSpPr txBox="1">
            <a:spLocks/>
          </p:cNvSpPr>
          <p:nvPr/>
        </p:nvSpPr>
        <p:spPr>
          <a:xfrm>
            <a:off x="4271058" y="1628583"/>
            <a:ext cx="5815882"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Deriving ESG Policies, Actions &amp; Targets</a:t>
            </a:r>
          </a:p>
        </p:txBody>
      </p:sp>
      <p:sp>
        <p:nvSpPr>
          <p:cNvPr id="41" name="Text Placeholder 12">
            <a:extLst>
              <a:ext uri="{FF2B5EF4-FFF2-40B4-BE49-F238E27FC236}">
                <a16:creationId xmlns:a16="http://schemas.microsoft.com/office/drawing/2014/main" id="{30EC88DE-1F5A-D3EC-FA51-5072688E34B6}"/>
              </a:ext>
            </a:extLst>
          </p:cNvPr>
          <p:cNvSpPr txBox="1">
            <a:spLocks/>
          </p:cNvSpPr>
          <p:nvPr/>
        </p:nvSpPr>
        <p:spPr>
          <a:xfrm>
            <a:off x="4271057" y="2339549"/>
            <a:ext cx="72946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Defining ESG goals as OKRs: measurable and actionable</a:t>
            </a:r>
          </a:p>
          <a:p>
            <a:pPr marL="0" indent="0">
              <a:buClr>
                <a:srgbClr val="379A67"/>
              </a:buClr>
              <a:buNone/>
            </a:pPr>
            <a:endParaRPr lang="en-US" dirty="0">
              <a:solidFill>
                <a:srgbClr val="404040"/>
              </a:solidFill>
            </a:endParaRPr>
          </a:p>
        </p:txBody>
      </p:sp>
      <p:grpSp>
        <p:nvGrpSpPr>
          <p:cNvPr id="42" name="Group 41">
            <a:extLst>
              <a:ext uri="{FF2B5EF4-FFF2-40B4-BE49-F238E27FC236}">
                <a16:creationId xmlns:a16="http://schemas.microsoft.com/office/drawing/2014/main" id="{45E04A0C-152B-F7CD-DF8A-ACE4FEC570AA}"/>
              </a:ext>
            </a:extLst>
          </p:cNvPr>
          <p:cNvGrpSpPr/>
          <p:nvPr/>
        </p:nvGrpSpPr>
        <p:grpSpPr>
          <a:xfrm>
            <a:off x="3620558" y="3001168"/>
            <a:ext cx="569478" cy="569478"/>
            <a:chOff x="410983" y="7656535"/>
            <a:chExt cx="569478" cy="569478"/>
          </a:xfrm>
        </p:grpSpPr>
        <p:sp>
          <p:nvSpPr>
            <p:cNvPr id="43" name="Oval 42">
              <a:extLst>
                <a:ext uri="{FF2B5EF4-FFF2-40B4-BE49-F238E27FC236}">
                  <a16:creationId xmlns:a16="http://schemas.microsoft.com/office/drawing/2014/main" id="{B19339F4-2E8E-D8B6-A853-D32319BE1815}"/>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2">
              <a:extLst>
                <a:ext uri="{FF2B5EF4-FFF2-40B4-BE49-F238E27FC236}">
                  <a16:creationId xmlns:a16="http://schemas.microsoft.com/office/drawing/2014/main" id="{9494BF75-18DE-C180-518E-309CDB9D1F4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03</a:t>
              </a:r>
            </a:p>
          </p:txBody>
        </p:sp>
      </p:grpSp>
      <p:grpSp>
        <p:nvGrpSpPr>
          <p:cNvPr id="45" name="Group 44">
            <a:extLst>
              <a:ext uri="{FF2B5EF4-FFF2-40B4-BE49-F238E27FC236}">
                <a16:creationId xmlns:a16="http://schemas.microsoft.com/office/drawing/2014/main" id="{DCF5821F-45F5-3D98-4CCB-FF899F6EA244}"/>
              </a:ext>
            </a:extLst>
          </p:cNvPr>
          <p:cNvGrpSpPr/>
          <p:nvPr/>
        </p:nvGrpSpPr>
        <p:grpSpPr>
          <a:xfrm>
            <a:off x="3620558" y="3706757"/>
            <a:ext cx="569478" cy="569478"/>
            <a:chOff x="410983" y="7656535"/>
            <a:chExt cx="569478" cy="569478"/>
          </a:xfrm>
        </p:grpSpPr>
        <p:sp>
          <p:nvSpPr>
            <p:cNvPr id="46" name="Oval 45">
              <a:extLst>
                <a:ext uri="{FF2B5EF4-FFF2-40B4-BE49-F238E27FC236}">
                  <a16:creationId xmlns:a16="http://schemas.microsoft.com/office/drawing/2014/main" id="{902C81C4-F902-2A07-D65E-A65A379EBEC0}"/>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22">
              <a:extLst>
                <a:ext uri="{FF2B5EF4-FFF2-40B4-BE49-F238E27FC236}">
                  <a16:creationId xmlns:a16="http://schemas.microsoft.com/office/drawing/2014/main" id="{13145EF6-93C5-B021-2A94-8077AE9BE52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04</a:t>
              </a:r>
            </a:p>
          </p:txBody>
        </p:sp>
      </p:grpSp>
      <p:sp>
        <p:nvSpPr>
          <p:cNvPr id="48" name="Text Placeholder 12">
            <a:extLst>
              <a:ext uri="{FF2B5EF4-FFF2-40B4-BE49-F238E27FC236}">
                <a16:creationId xmlns:a16="http://schemas.microsoft.com/office/drawing/2014/main" id="{293949A1-2F18-897B-8258-2C8577F0E0BD}"/>
              </a:ext>
            </a:extLst>
          </p:cNvPr>
          <p:cNvSpPr txBox="1">
            <a:spLocks/>
          </p:cNvSpPr>
          <p:nvPr/>
        </p:nvSpPr>
        <p:spPr>
          <a:xfrm>
            <a:off x="4271058" y="3050515"/>
            <a:ext cx="75394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Using ESG driver trees to derive CTQs and measures</a:t>
            </a:r>
          </a:p>
        </p:txBody>
      </p:sp>
      <p:sp>
        <p:nvSpPr>
          <p:cNvPr id="49" name="Text Placeholder 12">
            <a:extLst>
              <a:ext uri="{FF2B5EF4-FFF2-40B4-BE49-F238E27FC236}">
                <a16:creationId xmlns:a16="http://schemas.microsoft.com/office/drawing/2014/main" id="{F4739AB5-BBA5-42E7-D047-A4A8001D3B5B}"/>
              </a:ext>
            </a:extLst>
          </p:cNvPr>
          <p:cNvSpPr txBox="1">
            <a:spLocks/>
          </p:cNvSpPr>
          <p:nvPr/>
        </p:nvSpPr>
        <p:spPr>
          <a:xfrm>
            <a:off x="4271058" y="3761481"/>
            <a:ext cx="7115892"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Integrating KPIs, management systems, and software</a:t>
            </a:r>
          </a:p>
        </p:txBody>
      </p:sp>
      <p:cxnSp>
        <p:nvCxnSpPr>
          <p:cNvPr id="58" name="Straight Connector 57">
            <a:extLst>
              <a:ext uri="{FF2B5EF4-FFF2-40B4-BE49-F238E27FC236}">
                <a16:creationId xmlns:a16="http://schemas.microsoft.com/office/drawing/2014/main" id="{29889931-93E9-170C-A2E7-3631960CB684}"/>
              </a:ext>
            </a:extLst>
          </p:cNvPr>
          <p:cNvCxnSpPr>
            <a:cxnSpLocks/>
          </p:cNvCxnSpPr>
          <p:nvPr/>
        </p:nvCxnSpPr>
        <p:spPr>
          <a:xfrm>
            <a:off x="4271058" y="2208261"/>
            <a:ext cx="7416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76D4B7EC-BBC9-7D5D-2C02-2FB6850F07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15621" t="-5819" r="63385" b="8280"/>
          <a:stretch>
            <a:fillRect/>
          </a:stretch>
        </p:blipFill>
        <p:spPr>
          <a:xfrm>
            <a:off x="-277640" y="1787833"/>
            <a:ext cx="2697901" cy="6032345"/>
          </a:xfrm>
          <a:prstGeom prst="rect">
            <a:avLst/>
          </a:prstGeom>
        </p:spPr>
      </p:pic>
      <p:cxnSp>
        <p:nvCxnSpPr>
          <p:cNvPr id="61" name="Straight Connector 60">
            <a:extLst>
              <a:ext uri="{FF2B5EF4-FFF2-40B4-BE49-F238E27FC236}">
                <a16:creationId xmlns:a16="http://schemas.microsoft.com/office/drawing/2014/main" id="{B11495BF-BB3D-C689-47D4-3373409D2BE4}"/>
              </a:ext>
            </a:extLst>
          </p:cNvPr>
          <p:cNvCxnSpPr>
            <a:cxnSpLocks/>
          </p:cNvCxnSpPr>
          <p:nvPr/>
        </p:nvCxnSpPr>
        <p:spPr>
          <a:xfrm>
            <a:off x="4271058" y="2929892"/>
            <a:ext cx="7416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A557F7-5418-1427-77C4-BBC580272267}"/>
              </a:ext>
            </a:extLst>
          </p:cNvPr>
          <p:cNvCxnSpPr>
            <a:cxnSpLocks/>
          </p:cNvCxnSpPr>
          <p:nvPr/>
        </p:nvCxnSpPr>
        <p:spPr>
          <a:xfrm>
            <a:off x="4271058" y="3651523"/>
            <a:ext cx="7416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8630F659-3A73-7784-458B-95C4E540633A}"/>
              </a:ext>
            </a:extLst>
          </p:cNvPr>
          <p:cNvGrpSpPr/>
          <p:nvPr/>
        </p:nvGrpSpPr>
        <p:grpSpPr>
          <a:xfrm>
            <a:off x="3620556" y="4424863"/>
            <a:ext cx="569478" cy="569478"/>
            <a:chOff x="410983" y="7656535"/>
            <a:chExt cx="569478" cy="569478"/>
          </a:xfrm>
        </p:grpSpPr>
        <p:sp>
          <p:nvSpPr>
            <p:cNvPr id="36" name="Oval 35">
              <a:extLst>
                <a:ext uri="{FF2B5EF4-FFF2-40B4-BE49-F238E27FC236}">
                  <a16:creationId xmlns:a16="http://schemas.microsoft.com/office/drawing/2014/main" id="{289CE7B9-FBB8-5A68-749A-C0AA2E2666F4}"/>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 Placeholder 22">
              <a:extLst>
                <a:ext uri="{FF2B5EF4-FFF2-40B4-BE49-F238E27FC236}">
                  <a16:creationId xmlns:a16="http://schemas.microsoft.com/office/drawing/2014/main" id="{42281F8B-954C-B4EA-F352-C03CDA59C6D0}"/>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05</a:t>
              </a:r>
            </a:p>
          </p:txBody>
        </p:sp>
      </p:grpSp>
      <p:sp>
        <p:nvSpPr>
          <p:cNvPr id="50" name="Text Placeholder 12">
            <a:extLst>
              <a:ext uri="{FF2B5EF4-FFF2-40B4-BE49-F238E27FC236}">
                <a16:creationId xmlns:a16="http://schemas.microsoft.com/office/drawing/2014/main" id="{DBFABB77-F2CD-55B7-DB4F-B71EDE808724}"/>
              </a:ext>
            </a:extLst>
          </p:cNvPr>
          <p:cNvSpPr txBox="1">
            <a:spLocks/>
          </p:cNvSpPr>
          <p:nvPr/>
        </p:nvSpPr>
        <p:spPr>
          <a:xfrm>
            <a:off x="4271055" y="4468833"/>
            <a:ext cx="75394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Establishing a governance mechanism (PDCA, </a:t>
            </a:r>
            <a:r>
              <a:rPr lang="en-US" dirty="0" err="1">
                <a:solidFill>
                  <a:srgbClr val="404040"/>
                </a:solidFill>
              </a:rPr>
              <a:t>Obeya</a:t>
            </a:r>
            <a:r>
              <a:rPr lang="en-US">
                <a:solidFill>
                  <a:srgbClr val="404040"/>
                </a:solidFill>
              </a:rPr>
              <a:t>, etc.)</a:t>
            </a:r>
          </a:p>
          <a:p>
            <a:pPr marL="0" indent="0">
              <a:buClr>
                <a:srgbClr val="379A67"/>
              </a:buClr>
              <a:buNone/>
            </a:pPr>
            <a:endParaRPr lang="en-US">
              <a:solidFill>
                <a:srgbClr val="404040"/>
              </a:solidFill>
            </a:endParaRPr>
          </a:p>
        </p:txBody>
      </p:sp>
      <p:grpSp>
        <p:nvGrpSpPr>
          <p:cNvPr id="51" name="Group 50">
            <a:extLst>
              <a:ext uri="{FF2B5EF4-FFF2-40B4-BE49-F238E27FC236}">
                <a16:creationId xmlns:a16="http://schemas.microsoft.com/office/drawing/2014/main" id="{9E8B013C-4476-4005-52F7-0DAFC2DA6D11}"/>
              </a:ext>
            </a:extLst>
          </p:cNvPr>
          <p:cNvGrpSpPr/>
          <p:nvPr/>
        </p:nvGrpSpPr>
        <p:grpSpPr>
          <a:xfrm>
            <a:off x="3620556" y="5130452"/>
            <a:ext cx="569478" cy="569478"/>
            <a:chOff x="410983" y="7656535"/>
            <a:chExt cx="569478" cy="569478"/>
          </a:xfrm>
        </p:grpSpPr>
        <p:sp>
          <p:nvSpPr>
            <p:cNvPr id="52" name="Oval 51">
              <a:extLst>
                <a:ext uri="{FF2B5EF4-FFF2-40B4-BE49-F238E27FC236}">
                  <a16:creationId xmlns:a16="http://schemas.microsoft.com/office/drawing/2014/main" id="{81F093AA-008C-D658-22AF-C7093EBAFFDC}"/>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22">
              <a:extLst>
                <a:ext uri="{FF2B5EF4-FFF2-40B4-BE49-F238E27FC236}">
                  <a16:creationId xmlns:a16="http://schemas.microsoft.com/office/drawing/2014/main" id="{AB764BAB-ECBF-EAFA-17B1-3FC8EEDF36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06</a:t>
              </a:r>
            </a:p>
          </p:txBody>
        </p:sp>
      </p:grpSp>
      <p:grpSp>
        <p:nvGrpSpPr>
          <p:cNvPr id="54" name="Group 53">
            <a:extLst>
              <a:ext uri="{FF2B5EF4-FFF2-40B4-BE49-F238E27FC236}">
                <a16:creationId xmlns:a16="http://schemas.microsoft.com/office/drawing/2014/main" id="{3B8B0902-5F58-A909-EA1C-B9AAC6AB4913}"/>
              </a:ext>
            </a:extLst>
          </p:cNvPr>
          <p:cNvGrpSpPr/>
          <p:nvPr/>
        </p:nvGrpSpPr>
        <p:grpSpPr>
          <a:xfrm>
            <a:off x="3620556" y="5836041"/>
            <a:ext cx="569478" cy="569478"/>
            <a:chOff x="410983" y="7656535"/>
            <a:chExt cx="569478" cy="569478"/>
          </a:xfrm>
        </p:grpSpPr>
        <p:sp>
          <p:nvSpPr>
            <p:cNvPr id="55" name="Oval 54">
              <a:extLst>
                <a:ext uri="{FF2B5EF4-FFF2-40B4-BE49-F238E27FC236}">
                  <a16:creationId xmlns:a16="http://schemas.microsoft.com/office/drawing/2014/main" id="{3C80952E-E75E-70D9-7E94-C7E904171364}"/>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 Placeholder 22">
              <a:extLst>
                <a:ext uri="{FF2B5EF4-FFF2-40B4-BE49-F238E27FC236}">
                  <a16:creationId xmlns:a16="http://schemas.microsoft.com/office/drawing/2014/main" id="{CA339FF7-A76F-0F29-4F27-11603D635177}"/>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07</a:t>
              </a:r>
            </a:p>
          </p:txBody>
        </p:sp>
      </p:grpSp>
      <p:sp>
        <p:nvSpPr>
          <p:cNvPr id="57" name="Text Placeholder 12">
            <a:extLst>
              <a:ext uri="{FF2B5EF4-FFF2-40B4-BE49-F238E27FC236}">
                <a16:creationId xmlns:a16="http://schemas.microsoft.com/office/drawing/2014/main" id="{7D954301-1383-47AB-C33A-7B1975D9E572}"/>
              </a:ext>
            </a:extLst>
          </p:cNvPr>
          <p:cNvSpPr txBox="1">
            <a:spLocks/>
          </p:cNvSpPr>
          <p:nvPr/>
        </p:nvSpPr>
        <p:spPr>
          <a:xfrm>
            <a:off x="4271056" y="5179799"/>
            <a:ext cx="75394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CO2 Scope 1, 2 and 3 reporting</a:t>
            </a:r>
          </a:p>
        </p:txBody>
      </p:sp>
      <p:sp>
        <p:nvSpPr>
          <p:cNvPr id="60" name="Text Placeholder 12">
            <a:extLst>
              <a:ext uri="{FF2B5EF4-FFF2-40B4-BE49-F238E27FC236}">
                <a16:creationId xmlns:a16="http://schemas.microsoft.com/office/drawing/2014/main" id="{1546F875-A6E3-C843-B300-503C3B9BF4D9}"/>
              </a:ext>
            </a:extLst>
          </p:cNvPr>
          <p:cNvSpPr txBox="1">
            <a:spLocks/>
          </p:cNvSpPr>
          <p:nvPr/>
        </p:nvSpPr>
        <p:spPr>
          <a:xfrm>
            <a:off x="4271056" y="5890765"/>
            <a:ext cx="6804000"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Embedding ESG in the core of your business strategy</a:t>
            </a:r>
          </a:p>
          <a:p>
            <a:pPr marL="0" indent="0">
              <a:buClr>
                <a:srgbClr val="379A67"/>
              </a:buClr>
              <a:buNone/>
            </a:pPr>
            <a:endParaRPr lang="en-US">
              <a:solidFill>
                <a:srgbClr val="404040"/>
              </a:solidFill>
            </a:endParaRPr>
          </a:p>
        </p:txBody>
      </p:sp>
      <p:cxnSp>
        <p:nvCxnSpPr>
          <p:cNvPr id="63" name="Straight Connector 62">
            <a:extLst>
              <a:ext uri="{FF2B5EF4-FFF2-40B4-BE49-F238E27FC236}">
                <a16:creationId xmlns:a16="http://schemas.microsoft.com/office/drawing/2014/main" id="{912E6114-DA84-E908-10C5-46B15AD6AF40}"/>
              </a:ext>
            </a:extLst>
          </p:cNvPr>
          <p:cNvCxnSpPr>
            <a:cxnSpLocks/>
          </p:cNvCxnSpPr>
          <p:nvPr/>
        </p:nvCxnSpPr>
        <p:spPr>
          <a:xfrm>
            <a:off x="4271056" y="4337545"/>
            <a:ext cx="7416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F374FC8-01BC-CE4B-FB88-6AF6E9C00DEF}"/>
              </a:ext>
            </a:extLst>
          </p:cNvPr>
          <p:cNvCxnSpPr>
            <a:cxnSpLocks/>
          </p:cNvCxnSpPr>
          <p:nvPr/>
        </p:nvCxnSpPr>
        <p:spPr>
          <a:xfrm>
            <a:off x="4271056" y="5059176"/>
            <a:ext cx="7416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B18C3CC-99DA-54B6-CCF3-21B19D6A0CBF}"/>
              </a:ext>
            </a:extLst>
          </p:cNvPr>
          <p:cNvCxnSpPr>
            <a:cxnSpLocks/>
          </p:cNvCxnSpPr>
          <p:nvPr/>
        </p:nvCxnSpPr>
        <p:spPr>
          <a:xfrm>
            <a:off x="4271056" y="5780807"/>
            <a:ext cx="7416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58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54A4EA10-66FB-8F8E-896C-C65FA22DCEB5}"/>
              </a:ext>
            </a:extLst>
          </p:cNvPr>
          <p:cNvSpPr txBox="1">
            <a:spLocks/>
          </p:cNvSpPr>
          <p:nvPr/>
        </p:nvSpPr>
        <p:spPr>
          <a:xfrm>
            <a:off x="7245122" y="928099"/>
            <a:ext cx="4144537"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900"/>
              </a:lnSpc>
              <a:spcBef>
                <a:spcPts val="0"/>
              </a:spcBef>
              <a:buClr>
                <a:srgbClr val="62A844"/>
              </a:buClr>
              <a:buNone/>
            </a:pPr>
            <a:r>
              <a:rPr lang="en-IE" sz="1800">
                <a:solidFill>
                  <a:srgbClr val="404040"/>
                </a:solidFill>
                <a:latin typeface="Calibri" panose="020F0502020204030204" pitchFamily="34" charset="0"/>
                <a:cs typeface="Calibri" panose="020F0502020204030204" pitchFamily="34" charset="0"/>
              </a:rPr>
              <a:t>What internal policies, codes of conduct, or frameworks are in place to govern sustainability-related topics?</a:t>
            </a:r>
          </a:p>
          <a:p>
            <a:pPr marL="0" indent="0">
              <a:lnSpc>
                <a:spcPts val="1900"/>
              </a:lnSpc>
              <a:spcBef>
                <a:spcPts val="0"/>
              </a:spcBef>
              <a:buClr>
                <a:srgbClr val="62A844"/>
              </a:buClr>
              <a:buNone/>
            </a:pPr>
            <a:endParaRPr lang="en-IE" sz="1800">
              <a:solidFill>
                <a:srgbClr val="404040"/>
              </a:solidFill>
              <a:latin typeface="Calibri" panose="020F0502020204030204" pitchFamily="34" charset="0"/>
              <a:cs typeface="Calibri" panose="020F0502020204030204" pitchFamily="34" charset="0"/>
            </a:endParaRPr>
          </a:p>
        </p:txBody>
      </p:sp>
      <p:sp>
        <p:nvSpPr>
          <p:cNvPr id="4" name="Text Placeholder 1">
            <a:extLst>
              <a:ext uri="{FF2B5EF4-FFF2-40B4-BE49-F238E27FC236}">
                <a16:creationId xmlns:a16="http://schemas.microsoft.com/office/drawing/2014/main" id="{0DC20369-82A5-7DC5-D2DA-00382F157074}"/>
              </a:ext>
            </a:extLst>
          </p:cNvPr>
          <p:cNvSpPr txBox="1">
            <a:spLocks/>
          </p:cNvSpPr>
          <p:nvPr/>
        </p:nvSpPr>
        <p:spPr>
          <a:xfrm>
            <a:off x="7245123" y="2982653"/>
            <a:ext cx="4561247"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900"/>
              </a:lnSpc>
              <a:spcBef>
                <a:spcPts val="0"/>
              </a:spcBef>
              <a:buClr>
                <a:srgbClr val="0289AE"/>
              </a:buClr>
            </a:pPr>
            <a:r>
              <a:rPr lang="en-IE" sz="1800">
                <a:solidFill>
                  <a:srgbClr val="404040"/>
                </a:solidFill>
                <a:latin typeface="Calibri" panose="020F0502020204030204" pitchFamily="34" charset="0"/>
                <a:cs typeface="Calibri" panose="020F0502020204030204" pitchFamily="34" charset="0"/>
              </a:rPr>
              <a:t>What concrete measures and activities are being planned or already implemented to address the identified sustainability topics?</a:t>
            </a:r>
          </a:p>
          <a:p>
            <a:pPr marL="0" indent="0">
              <a:lnSpc>
                <a:spcPts val="1900"/>
              </a:lnSpc>
              <a:spcBef>
                <a:spcPts val="0"/>
              </a:spcBef>
              <a:buClr>
                <a:srgbClr val="0289AE"/>
              </a:buClr>
            </a:pPr>
            <a:endParaRPr lang="en-GB" sz="1800">
              <a:solidFill>
                <a:srgbClr val="404040"/>
              </a:solidFill>
              <a:latin typeface="Calibri" panose="020F0502020204030204" pitchFamily="34" charset="0"/>
              <a:cs typeface="Calibri" panose="020F0502020204030204" pitchFamily="34" charset="0"/>
            </a:endParaRPr>
          </a:p>
        </p:txBody>
      </p:sp>
      <p:sp>
        <p:nvSpPr>
          <p:cNvPr id="5" name="Text Placeholder 1">
            <a:extLst>
              <a:ext uri="{FF2B5EF4-FFF2-40B4-BE49-F238E27FC236}">
                <a16:creationId xmlns:a16="http://schemas.microsoft.com/office/drawing/2014/main" id="{FA8AE821-D3D2-2ADE-C2CB-D1BCC0537E1A}"/>
              </a:ext>
            </a:extLst>
          </p:cNvPr>
          <p:cNvSpPr txBox="1">
            <a:spLocks/>
          </p:cNvSpPr>
          <p:nvPr/>
        </p:nvSpPr>
        <p:spPr>
          <a:xfrm>
            <a:off x="7245124" y="5148578"/>
            <a:ext cx="4426924"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900"/>
              </a:lnSpc>
              <a:spcBef>
                <a:spcPts val="0"/>
              </a:spcBef>
              <a:buClr>
                <a:srgbClr val="3D8241"/>
              </a:buClr>
            </a:pPr>
            <a:r>
              <a:rPr lang="en-IE" sz="1800" dirty="0">
                <a:solidFill>
                  <a:srgbClr val="404040"/>
                </a:solidFill>
                <a:latin typeface="Calibri" panose="020F0502020204030204" pitchFamily="34" charset="0"/>
                <a:cs typeface="Calibri" panose="020F0502020204030204" pitchFamily="34" charset="0"/>
              </a:rPr>
              <a:t>What measurable objectives or KPIs are set for the short, medium, and long term?</a:t>
            </a:r>
            <a:br>
              <a:rPr lang="en-IE" sz="1800" dirty="0">
                <a:solidFill>
                  <a:srgbClr val="404040"/>
                </a:solidFill>
                <a:latin typeface="Calibri" panose="020F0502020204030204" pitchFamily="34" charset="0"/>
                <a:cs typeface="Calibri" panose="020F0502020204030204" pitchFamily="34" charset="0"/>
              </a:rPr>
            </a:br>
            <a:r>
              <a:rPr lang="en-IE" sz="1800" dirty="0">
                <a:solidFill>
                  <a:srgbClr val="404040"/>
                </a:solidFill>
                <a:latin typeface="Calibri" panose="020F0502020204030204" pitchFamily="34" charset="0"/>
                <a:cs typeface="Calibri" panose="020F0502020204030204" pitchFamily="34" charset="0"/>
              </a:rPr>
              <a:t>(e.g., CO₂ reduction goals, gender diversity targets, supply chain traceability rates)</a:t>
            </a:r>
          </a:p>
          <a:p>
            <a:pPr marL="0" indent="0">
              <a:lnSpc>
                <a:spcPts val="1900"/>
              </a:lnSpc>
              <a:spcBef>
                <a:spcPts val="0"/>
              </a:spcBef>
              <a:buClr>
                <a:srgbClr val="3D8241"/>
              </a:buClr>
            </a:pPr>
            <a:endParaRPr lang="en-IE" sz="1800" dirty="0">
              <a:solidFill>
                <a:srgbClr val="404040"/>
              </a:solidFill>
              <a:latin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8F173864-6D44-66BE-FB54-BEF9CD097C8D}"/>
              </a:ext>
            </a:extLst>
          </p:cNvPr>
          <p:cNvSpPr/>
          <p:nvPr/>
        </p:nvSpPr>
        <p:spPr>
          <a:xfrm rot="18900000">
            <a:off x="4806567" y="4593592"/>
            <a:ext cx="1726880" cy="1726879"/>
          </a:xfrm>
          <a:prstGeom prst="ellipse">
            <a:avLst/>
          </a:prstGeom>
          <a:solidFill>
            <a:srgbClr val="379A67"/>
          </a:solidFill>
          <a:ln w="1822" cap="flat">
            <a:noFill/>
            <a:prstDash val="solid"/>
            <a:miter/>
          </a:ln>
        </p:spPr>
        <p:txBody>
          <a:bodyPr/>
          <a:lstStyle/>
          <a:p>
            <a:endParaRPr lang="en-US"/>
          </a:p>
        </p:txBody>
      </p:sp>
      <p:sp>
        <p:nvSpPr>
          <p:cNvPr id="9" name="Oval 8">
            <a:extLst>
              <a:ext uri="{FF2B5EF4-FFF2-40B4-BE49-F238E27FC236}">
                <a16:creationId xmlns:a16="http://schemas.microsoft.com/office/drawing/2014/main" id="{EF6DEB3B-A29E-60E4-A534-7A5FB267D346}"/>
              </a:ext>
            </a:extLst>
          </p:cNvPr>
          <p:cNvSpPr/>
          <p:nvPr/>
        </p:nvSpPr>
        <p:spPr>
          <a:xfrm rot="18900000">
            <a:off x="4960088" y="4747113"/>
            <a:ext cx="1419836" cy="1419835"/>
          </a:xfrm>
          <a:prstGeom prst="ellipse">
            <a:avLst/>
          </a:prstGeom>
          <a:solidFill>
            <a:srgbClr val="FFFFFF"/>
          </a:solidFill>
          <a:ln w="1822" cap="flat">
            <a:noFill/>
            <a:prstDash val="solid"/>
            <a:miter/>
          </a:ln>
        </p:spPr>
        <p:txBody>
          <a:bodyPr/>
          <a:lstStyle/>
          <a:p>
            <a:endParaRPr lang="en-US"/>
          </a:p>
        </p:txBody>
      </p:sp>
      <p:grpSp>
        <p:nvGrpSpPr>
          <p:cNvPr id="10" name="Graphic 26">
            <a:extLst>
              <a:ext uri="{FF2B5EF4-FFF2-40B4-BE49-F238E27FC236}">
                <a16:creationId xmlns:a16="http://schemas.microsoft.com/office/drawing/2014/main" id="{0F1B0CFB-D2F4-D154-5266-43D45612DC70}"/>
              </a:ext>
            </a:extLst>
          </p:cNvPr>
          <p:cNvGrpSpPr/>
          <p:nvPr/>
        </p:nvGrpSpPr>
        <p:grpSpPr>
          <a:xfrm>
            <a:off x="4683781" y="4470535"/>
            <a:ext cx="1972410" cy="1972689"/>
            <a:chOff x="6024178" y="2838253"/>
            <a:chExt cx="2182827" cy="2183137"/>
          </a:xfrm>
          <a:solidFill>
            <a:srgbClr val="379A67"/>
          </a:solidFill>
        </p:grpSpPr>
        <p:sp>
          <p:nvSpPr>
            <p:cNvPr id="11" name="Freeform 10">
              <a:extLst>
                <a:ext uri="{FF2B5EF4-FFF2-40B4-BE49-F238E27FC236}">
                  <a16:creationId xmlns:a16="http://schemas.microsoft.com/office/drawing/2014/main" id="{CD7BE92C-2CEA-08B3-1641-1A6DC4CC8874}"/>
                </a:ext>
              </a:extLst>
            </p:cNvPr>
            <p:cNvSpPr/>
            <p:nvPr/>
          </p:nvSpPr>
          <p:spPr>
            <a:xfrm>
              <a:off x="7106330" y="2838253"/>
              <a:ext cx="1100674" cy="2183119"/>
            </a:xfrm>
            <a:custGeom>
              <a:avLst/>
              <a:gdLst>
                <a:gd name="csX0" fmla="*/ 0 w 1100674"/>
                <a:gd name="csY0" fmla="*/ 9116 h 2183119"/>
                <a:gd name="csX1" fmla="*/ 9116 w 1100674"/>
                <a:gd name="csY1" fmla="*/ 0 h 2183119"/>
                <a:gd name="csX2" fmla="*/ 434002 w 1100674"/>
                <a:gd name="csY2" fmla="*/ 85780 h 2183119"/>
                <a:gd name="csX3" fmla="*/ 780967 w 1100674"/>
                <a:gd name="csY3" fmla="*/ 319709 h 2183119"/>
                <a:gd name="csX4" fmla="*/ 1014896 w 1100674"/>
                <a:gd name="csY4" fmla="*/ 666673 h 2183119"/>
                <a:gd name="csX5" fmla="*/ 1100675 w 1100674"/>
                <a:gd name="csY5" fmla="*/ 1091560 h 2183119"/>
                <a:gd name="csX6" fmla="*/ 1014896 w 1100674"/>
                <a:gd name="csY6" fmla="*/ 1516446 h 2183119"/>
                <a:gd name="csX7" fmla="*/ 780967 w 1100674"/>
                <a:gd name="csY7" fmla="*/ 1863411 h 2183119"/>
                <a:gd name="csX8" fmla="*/ 434002 w 1100674"/>
                <a:gd name="csY8" fmla="*/ 2097340 h 2183119"/>
                <a:gd name="csX9" fmla="*/ 9116 w 1100674"/>
                <a:gd name="csY9" fmla="*/ 2183120 h 2183119"/>
                <a:gd name="csX10" fmla="*/ 0 w 1100674"/>
                <a:gd name="csY10" fmla="*/ 2174004 h 2183119"/>
                <a:gd name="csX11" fmla="*/ 9116 w 1100674"/>
                <a:gd name="csY11" fmla="*/ 2164888 h 2183119"/>
                <a:gd name="csX12" fmla="*/ 1082462 w 1100674"/>
                <a:gd name="csY12" fmla="*/ 1091542 h 2183119"/>
                <a:gd name="csX13" fmla="*/ 9116 w 1100674"/>
                <a:gd name="csY13" fmla="*/ 18195 h 2183119"/>
                <a:gd name="csX14" fmla="*/ 0 w 1100674"/>
                <a:gd name="csY14" fmla="*/ 9080 h 218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00674" h="2183119">
                  <a:moveTo>
                    <a:pt x="0" y="9116"/>
                  </a:moveTo>
                  <a:cubicBezTo>
                    <a:pt x="0" y="4084"/>
                    <a:pt x="4084" y="0"/>
                    <a:pt x="9116" y="0"/>
                  </a:cubicBezTo>
                  <a:cubicBezTo>
                    <a:pt x="156482" y="0"/>
                    <a:pt x="299435" y="28861"/>
                    <a:pt x="434002" y="85780"/>
                  </a:cubicBezTo>
                  <a:cubicBezTo>
                    <a:pt x="563993" y="140766"/>
                    <a:pt x="680730" y="219471"/>
                    <a:pt x="780967" y="319709"/>
                  </a:cubicBezTo>
                  <a:cubicBezTo>
                    <a:pt x="881204" y="419946"/>
                    <a:pt x="959909" y="536682"/>
                    <a:pt x="1014896" y="666673"/>
                  </a:cubicBezTo>
                  <a:cubicBezTo>
                    <a:pt x="1071815" y="801259"/>
                    <a:pt x="1100675" y="944212"/>
                    <a:pt x="1100675" y="1091560"/>
                  </a:cubicBezTo>
                  <a:cubicBezTo>
                    <a:pt x="1100675" y="1238907"/>
                    <a:pt x="1071815" y="1381879"/>
                    <a:pt x="1014896" y="1516446"/>
                  </a:cubicBezTo>
                  <a:cubicBezTo>
                    <a:pt x="959909" y="1646437"/>
                    <a:pt x="881204" y="1763174"/>
                    <a:pt x="780967" y="1863411"/>
                  </a:cubicBezTo>
                  <a:cubicBezTo>
                    <a:pt x="680730" y="1963648"/>
                    <a:pt x="563993" y="2042354"/>
                    <a:pt x="434002" y="2097340"/>
                  </a:cubicBezTo>
                  <a:cubicBezTo>
                    <a:pt x="299417" y="2154259"/>
                    <a:pt x="156463" y="2183120"/>
                    <a:pt x="9116" y="2183120"/>
                  </a:cubicBezTo>
                  <a:cubicBezTo>
                    <a:pt x="4084" y="2183120"/>
                    <a:pt x="0" y="2179036"/>
                    <a:pt x="0" y="2174004"/>
                  </a:cubicBezTo>
                  <a:cubicBezTo>
                    <a:pt x="0" y="2168972"/>
                    <a:pt x="4084" y="2164888"/>
                    <a:pt x="9116" y="2164888"/>
                  </a:cubicBezTo>
                  <a:cubicBezTo>
                    <a:pt x="600967" y="2164888"/>
                    <a:pt x="1082462" y="1683392"/>
                    <a:pt x="1082462" y="1091542"/>
                  </a:cubicBezTo>
                  <a:cubicBezTo>
                    <a:pt x="1082462" y="499691"/>
                    <a:pt x="600967" y="18195"/>
                    <a:pt x="9116" y="18195"/>
                  </a:cubicBezTo>
                  <a:cubicBezTo>
                    <a:pt x="4084" y="18195"/>
                    <a:pt x="0" y="14111"/>
                    <a:pt x="0" y="9080"/>
                  </a:cubicBezTo>
                  <a:close/>
                </a:path>
              </a:pathLst>
            </a:custGeom>
            <a:grpFill/>
            <a:ln w="1822" cap="flat">
              <a:solidFill>
                <a:srgbClr val="48938F"/>
              </a:solidFill>
              <a:prstDash val="solid"/>
              <a:miter/>
            </a:ln>
          </p:spPr>
          <p:txBody>
            <a:bodyPr/>
            <a:lstStyle/>
            <a:p>
              <a:endParaRPr lang="en-US"/>
            </a:p>
          </p:txBody>
        </p:sp>
        <p:grpSp>
          <p:nvGrpSpPr>
            <p:cNvPr id="12" name="Graphic 26">
              <a:extLst>
                <a:ext uri="{FF2B5EF4-FFF2-40B4-BE49-F238E27FC236}">
                  <a16:creationId xmlns:a16="http://schemas.microsoft.com/office/drawing/2014/main" id="{8D90579A-D7F9-D45D-6436-0E65FBA55206}"/>
                </a:ext>
              </a:extLst>
            </p:cNvPr>
            <p:cNvGrpSpPr/>
            <p:nvPr/>
          </p:nvGrpSpPr>
          <p:grpSpPr>
            <a:xfrm>
              <a:off x="6024178" y="2838253"/>
              <a:ext cx="1100383" cy="2183137"/>
              <a:chOff x="6024178" y="2838253"/>
              <a:chExt cx="1100383" cy="2183137"/>
            </a:xfrm>
            <a:grpFill/>
          </p:grpSpPr>
          <p:sp>
            <p:nvSpPr>
              <p:cNvPr id="13" name="Freeform 12">
                <a:extLst>
                  <a:ext uri="{FF2B5EF4-FFF2-40B4-BE49-F238E27FC236}">
                    <a16:creationId xmlns:a16="http://schemas.microsoft.com/office/drawing/2014/main" id="{154157C5-7066-9D6E-374F-B6091A32CDF1}"/>
                  </a:ext>
                </a:extLst>
              </p:cNvPr>
              <p:cNvSpPr/>
              <p:nvPr/>
            </p:nvSpPr>
            <p:spPr>
              <a:xfrm>
                <a:off x="7099038" y="5003141"/>
                <a:ext cx="25524" cy="18249"/>
              </a:xfrm>
              <a:custGeom>
                <a:avLst/>
                <a:gdLst>
                  <a:gd name="csX0" fmla="*/ 0 w 25524"/>
                  <a:gd name="csY0" fmla="*/ 9116 h 18249"/>
                  <a:gd name="csX1" fmla="*/ 0 w 25524"/>
                  <a:gd name="csY1" fmla="*/ 9061 h 18249"/>
                  <a:gd name="csX2" fmla="*/ 9171 w 25524"/>
                  <a:gd name="csY2" fmla="*/ 0 h 18249"/>
                  <a:gd name="csX3" fmla="*/ 16408 w 25524"/>
                  <a:gd name="csY3" fmla="*/ 18 h 18249"/>
                  <a:gd name="csX4" fmla="*/ 25524 w 25524"/>
                  <a:gd name="csY4" fmla="*/ 9134 h 18249"/>
                  <a:gd name="csX5" fmla="*/ 16408 w 25524"/>
                  <a:gd name="csY5" fmla="*/ 18250 h 18249"/>
                  <a:gd name="csX6" fmla="*/ 9061 w 25524"/>
                  <a:gd name="csY6" fmla="*/ 18232 h 18249"/>
                  <a:gd name="csX7" fmla="*/ 0 w 25524"/>
                  <a:gd name="csY7" fmla="*/ 9116 h 18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49">
                    <a:moveTo>
                      <a:pt x="0" y="9116"/>
                    </a:moveTo>
                    <a:lnTo>
                      <a:pt x="0" y="9061"/>
                    </a:lnTo>
                    <a:cubicBezTo>
                      <a:pt x="36" y="4029"/>
                      <a:pt x="4139" y="-18"/>
                      <a:pt x="9171" y="0"/>
                    </a:cubicBezTo>
                    <a:cubicBezTo>
                      <a:pt x="11577" y="0"/>
                      <a:pt x="13983" y="18"/>
                      <a:pt x="16408" y="18"/>
                    </a:cubicBezTo>
                    <a:cubicBezTo>
                      <a:pt x="21440" y="18"/>
                      <a:pt x="25524" y="4102"/>
                      <a:pt x="25524" y="9134"/>
                    </a:cubicBezTo>
                    <a:cubicBezTo>
                      <a:pt x="25524" y="14166"/>
                      <a:pt x="21440" y="18250"/>
                      <a:pt x="16408" y="18250"/>
                    </a:cubicBezTo>
                    <a:cubicBezTo>
                      <a:pt x="13947" y="18250"/>
                      <a:pt x="11504" y="18250"/>
                      <a:pt x="9061" y="18232"/>
                    </a:cubicBezTo>
                    <a:cubicBezTo>
                      <a:pt x="4047" y="18195"/>
                      <a:pt x="0" y="14130"/>
                      <a:pt x="0" y="9116"/>
                    </a:cubicBezTo>
                    <a:close/>
                  </a:path>
                </a:pathLst>
              </a:custGeom>
              <a:grpFill/>
              <a:ln w="1822" cap="flat">
                <a:solidFill>
                  <a:srgbClr val="48938F"/>
                </a:solidFill>
                <a:prstDash val="solid"/>
                <a:miter/>
              </a:ln>
            </p:spPr>
            <p:txBody>
              <a:bodyPr/>
              <a:lstStyle/>
              <a:p>
                <a:endParaRPr lang="en-US"/>
              </a:p>
            </p:txBody>
          </p:sp>
          <p:sp>
            <p:nvSpPr>
              <p:cNvPr id="14" name="Freeform 13">
                <a:extLst>
                  <a:ext uri="{FF2B5EF4-FFF2-40B4-BE49-F238E27FC236}">
                    <a16:creationId xmlns:a16="http://schemas.microsoft.com/office/drawing/2014/main" id="{9072D392-D323-4DED-8C70-6A6521F6DD4D}"/>
                  </a:ext>
                </a:extLst>
              </p:cNvPr>
              <p:cNvSpPr/>
              <p:nvPr/>
            </p:nvSpPr>
            <p:spPr>
              <a:xfrm>
                <a:off x="6024178" y="2840043"/>
                <a:ext cx="1038319" cy="2179595"/>
              </a:xfrm>
              <a:custGeom>
                <a:avLst/>
                <a:gdLst>
                  <a:gd name="csX0" fmla="*/ 18 w 1038319"/>
                  <a:gd name="csY0" fmla="*/ 1062806 h 2179595"/>
                  <a:gd name="csX1" fmla="*/ 18 w 1038319"/>
                  <a:gd name="csY1" fmla="*/ 1062587 h 2179595"/>
                  <a:gd name="csX2" fmla="*/ 474 w 1038319"/>
                  <a:gd name="csY2" fmla="*/ 1047856 h 2179595"/>
                  <a:gd name="csX3" fmla="*/ 9918 w 1038319"/>
                  <a:gd name="csY3" fmla="*/ 1039087 h 2179595"/>
                  <a:gd name="csX4" fmla="*/ 18687 w 1038319"/>
                  <a:gd name="csY4" fmla="*/ 1048549 h 2179595"/>
                  <a:gd name="csX5" fmla="*/ 18232 w 1038319"/>
                  <a:gd name="csY5" fmla="*/ 1063025 h 2179595"/>
                  <a:gd name="csX6" fmla="*/ 8897 w 1038319"/>
                  <a:gd name="csY6" fmla="*/ 1071922 h 2179595"/>
                  <a:gd name="csX7" fmla="*/ 0 w 1038319"/>
                  <a:gd name="csY7" fmla="*/ 1062806 h 2179595"/>
                  <a:gd name="csX8" fmla="*/ 36 w 1038319"/>
                  <a:gd name="csY8" fmla="*/ 1117592 h 2179595"/>
                  <a:gd name="csX9" fmla="*/ 8933 w 1038319"/>
                  <a:gd name="csY9" fmla="*/ 1108476 h 2179595"/>
                  <a:gd name="csX10" fmla="*/ 18268 w 1038319"/>
                  <a:gd name="csY10" fmla="*/ 1117355 h 2179595"/>
                  <a:gd name="csX11" fmla="*/ 18724 w 1038319"/>
                  <a:gd name="csY11" fmla="*/ 1131794 h 2179595"/>
                  <a:gd name="csX12" fmla="*/ 9973 w 1038319"/>
                  <a:gd name="csY12" fmla="*/ 1141256 h 2179595"/>
                  <a:gd name="csX13" fmla="*/ 511 w 1038319"/>
                  <a:gd name="csY13" fmla="*/ 1132505 h 2179595"/>
                  <a:gd name="csX14" fmla="*/ 36 w 1038319"/>
                  <a:gd name="csY14" fmla="*/ 1117811 h 2179595"/>
                  <a:gd name="csX15" fmla="*/ 36 w 1038319"/>
                  <a:gd name="csY15" fmla="*/ 1117574 h 2179595"/>
                  <a:gd name="csX16" fmla="*/ 3902 w 1038319"/>
                  <a:gd name="csY16" fmla="*/ 993563 h 2179595"/>
                  <a:gd name="csX17" fmla="*/ 3938 w 1038319"/>
                  <a:gd name="csY17" fmla="*/ 992760 h 2179595"/>
                  <a:gd name="csX18" fmla="*/ 5323 w 1038319"/>
                  <a:gd name="csY18" fmla="*/ 978084 h 2179595"/>
                  <a:gd name="csX19" fmla="*/ 15314 w 1038319"/>
                  <a:gd name="csY19" fmla="*/ 969934 h 2179595"/>
                  <a:gd name="csX20" fmla="*/ 23464 w 1038319"/>
                  <a:gd name="csY20" fmla="*/ 979925 h 2179595"/>
                  <a:gd name="csX21" fmla="*/ 22097 w 1038319"/>
                  <a:gd name="csY21" fmla="*/ 994346 h 2179595"/>
                  <a:gd name="csX22" fmla="*/ 12215 w 1038319"/>
                  <a:gd name="csY22" fmla="*/ 1002624 h 2179595"/>
                  <a:gd name="csX23" fmla="*/ 3902 w 1038319"/>
                  <a:gd name="csY23" fmla="*/ 993563 h 2179595"/>
                  <a:gd name="csX24" fmla="*/ 3974 w 1038319"/>
                  <a:gd name="csY24" fmla="*/ 1186799 h 2179595"/>
                  <a:gd name="csX25" fmla="*/ 12288 w 1038319"/>
                  <a:gd name="csY25" fmla="*/ 1177738 h 2179595"/>
                  <a:gd name="csX26" fmla="*/ 22169 w 1038319"/>
                  <a:gd name="csY26" fmla="*/ 1186015 h 2179595"/>
                  <a:gd name="csX27" fmla="*/ 23555 w 1038319"/>
                  <a:gd name="csY27" fmla="*/ 1200436 h 2179595"/>
                  <a:gd name="csX28" fmla="*/ 15424 w 1038319"/>
                  <a:gd name="csY28" fmla="*/ 1210427 h 2179595"/>
                  <a:gd name="csX29" fmla="*/ 5433 w 1038319"/>
                  <a:gd name="csY29" fmla="*/ 1202277 h 2179595"/>
                  <a:gd name="csX30" fmla="*/ 4029 w 1038319"/>
                  <a:gd name="csY30" fmla="*/ 1187619 h 2179595"/>
                  <a:gd name="csX31" fmla="*/ 3993 w 1038319"/>
                  <a:gd name="csY31" fmla="*/ 1186799 h 2179595"/>
                  <a:gd name="csX32" fmla="*/ 12197 w 1038319"/>
                  <a:gd name="csY32" fmla="*/ 924684 h 2179595"/>
                  <a:gd name="csX33" fmla="*/ 12306 w 1038319"/>
                  <a:gd name="csY33" fmla="*/ 923298 h 2179595"/>
                  <a:gd name="csX34" fmla="*/ 14640 w 1038319"/>
                  <a:gd name="csY34" fmla="*/ 908749 h 2179595"/>
                  <a:gd name="csX35" fmla="*/ 25141 w 1038319"/>
                  <a:gd name="csY35" fmla="*/ 901256 h 2179595"/>
                  <a:gd name="csX36" fmla="*/ 32634 w 1038319"/>
                  <a:gd name="csY36" fmla="*/ 911758 h 2179595"/>
                  <a:gd name="csX37" fmla="*/ 30338 w 1038319"/>
                  <a:gd name="csY37" fmla="*/ 926051 h 2179595"/>
                  <a:gd name="csX38" fmla="*/ 19945 w 1038319"/>
                  <a:gd name="csY38" fmla="*/ 933690 h 2179595"/>
                  <a:gd name="csX39" fmla="*/ 12197 w 1038319"/>
                  <a:gd name="csY39" fmla="*/ 924684 h 2179595"/>
                  <a:gd name="csX40" fmla="*/ 12325 w 1038319"/>
                  <a:gd name="csY40" fmla="*/ 1255678 h 2179595"/>
                  <a:gd name="csX41" fmla="*/ 20055 w 1038319"/>
                  <a:gd name="csY41" fmla="*/ 1246671 h 2179595"/>
                  <a:gd name="csX42" fmla="*/ 30447 w 1038319"/>
                  <a:gd name="csY42" fmla="*/ 1254292 h 2179595"/>
                  <a:gd name="csX43" fmla="*/ 32744 w 1038319"/>
                  <a:gd name="csY43" fmla="*/ 1268604 h 2179595"/>
                  <a:gd name="csX44" fmla="*/ 25269 w 1038319"/>
                  <a:gd name="csY44" fmla="*/ 1279105 h 2179595"/>
                  <a:gd name="csX45" fmla="*/ 14768 w 1038319"/>
                  <a:gd name="csY45" fmla="*/ 1271630 h 2179595"/>
                  <a:gd name="csX46" fmla="*/ 12434 w 1038319"/>
                  <a:gd name="csY46" fmla="*/ 1257081 h 2179595"/>
                  <a:gd name="csX47" fmla="*/ 12325 w 1038319"/>
                  <a:gd name="csY47" fmla="*/ 1255678 h 2179595"/>
                  <a:gd name="csX48" fmla="*/ 24886 w 1038319"/>
                  <a:gd name="csY48" fmla="*/ 856461 h 2179595"/>
                  <a:gd name="csX49" fmla="*/ 25105 w 1038319"/>
                  <a:gd name="csY49" fmla="*/ 854492 h 2179595"/>
                  <a:gd name="csX50" fmla="*/ 28368 w 1038319"/>
                  <a:gd name="csY50" fmla="*/ 840126 h 2179595"/>
                  <a:gd name="csX51" fmla="*/ 39326 w 1038319"/>
                  <a:gd name="csY51" fmla="*/ 833325 h 2179595"/>
                  <a:gd name="csX52" fmla="*/ 46126 w 1038319"/>
                  <a:gd name="csY52" fmla="*/ 844283 h 2179595"/>
                  <a:gd name="csX53" fmla="*/ 42917 w 1038319"/>
                  <a:gd name="csY53" fmla="*/ 858412 h 2179595"/>
                  <a:gd name="csX54" fmla="*/ 32051 w 1038319"/>
                  <a:gd name="csY54" fmla="*/ 865358 h 2179595"/>
                  <a:gd name="csX55" fmla="*/ 24886 w 1038319"/>
                  <a:gd name="csY55" fmla="*/ 856461 h 2179595"/>
                  <a:gd name="csX56" fmla="*/ 25068 w 1038319"/>
                  <a:gd name="csY56" fmla="*/ 1323882 h 2179595"/>
                  <a:gd name="csX57" fmla="*/ 32215 w 1038319"/>
                  <a:gd name="csY57" fmla="*/ 1314985 h 2179595"/>
                  <a:gd name="csX58" fmla="*/ 43081 w 1038319"/>
                  <a:gd name="csY58" fmla="*/ 1321931 h 2179595"/>
                  <a:gd name="csX59" fmla="*/ 46290 w 1038319"/>
                  <a:gd name="csY59" fmla="*/ 1336061 h 2179595"/>
                  <a:gd name="csX60" fmla="*/ 39508 w 1038319"/>
                  <a:gd name="csY60" fmla="*/ 1347018 h 2179595"/>
                  <a:gd name="csX61" fmla="*/ 28550 w 1038319"/>
                  <a:gd name="csY61" fmla="*/ 1340236 h 2179595"/>
                  <a:gd name="csX62" fmla="*/ 25287 w 1038319"/>
                  <a:gd name="csY62" fmla="*/ 1325869 h 2179595"/>
                  <a:gd name="csX63" fmla="*/ 25068 w 1038319"/>
                  <a:gd name="csY63" fmla="*/ 1323900 h 2179595"/>
                  <a:gd name="csX64" fmla="*/ 41951 w 1038319"/>
                  <a:gd name="csY64" fmla="*/ 789223 h 2179595"/>
                  <a:gd name="csX65" fmla="*/ 42315 w 1038319"/>
                  <a:gd name="csY65" fmla="*/ 786689 h 2179595"/>
                  <a:gd name="csX66" fmla="*/ 46490 w 1038319"/>
                  <a:gd name="csY66" fmla="*/ 772560 h 2179595"/>
                  <a:gd name="csX67" fmla="*/ 57867 w 1038319"/>
                  <a:gd name="csY67" fmla="*/ 766488 h 2179595"/>
                  <a:gd name="csX68" fmla="*/ 63938 w 1038319"/>
                  <a:gd name="csY68" fmla="*/ 777865 h 2179595"/>
                  <a:gd name="csX69" fmla="*/ 59836 w 1038319"/>
                  <a:gd name="csY69" fmla="*/ 791757 h 2179595"/>
                  <a:gd name="csX70" fmla="*/ 48551 w 1038319"/>
                  <a:gd name="csY70" fmla="*/ 797993 h 2179595"/>
                  <a:gd name="csX71" fmla="*/ 41951 w 1038319"/>
                  <a:gd name="csY71" fmla="*/ 789241 h 2179595"/>
                  <a:gd name="csX72" fmla="*/ 42188 w 1038319"/>
                  <a:gd name="csY72" fmla="*/ 1391120 h 2179595"/>
                  <a:gd name="csX73" fmla="*/ 48769 w 1038319"/>
                  <a:gd name="csY73" fmla="*/ 1382369 h 2179595"/>
                  <a:gd name="csX74" fmla="*/ 60055 w 1038319"/>
                  <a:gd name="csY74" fmla="*/ 1388586 h 2179595"/>
                  <a:gd name="csX75" fmla="*/ 64175 w 1038319"/>
                  <a:gd name="csY75" fmla="*/ 1402478 h 2179595"/>
                  <a:gd name="csX76" fmla="*/ 58104 w 1038319"/>
                  <a:gd name="csY76" fmla="*/ 1413855 h 2179595"/>
                  <a:gd name="csX77" fmla="*/ 46728 w 1038319"/>
                  <a:gd name="csY77" fmla="*/ 1407783 h 2179595"/>
                  <a:gd name="csX78" fmla="*/ 42534 w 1038319"/>
                  <a:gd name="csY78" fmla="*/ 1393654 h 2179595"/>
                  <a:gd name="csX79" fmla="*/ 42170 w 1038319"/>
                  <a:gd name="csY79" fmla="*/ 1391120 h 2179595"/>
                  <a:gd name="csX80" fmla="*/ 63373 w 1038319"/>
                  <a:gd name="csY80" fmla="*/ 723079 h 2179595"/>
                  <a:gd name="csX81" fmla="*/ 63920 w 1038319"/>
                  <a:gd name="csY81" fmla="*/ 719998 h 2179595"/>
                  <a:gd name="csX82" fmla="*/ 69025 w 1038319"/>
                  <a:gd name="csY82" fmla="*/ 706124 h 2179595"/>
                  <a:gd name="csX83" fmla="*/ 80766 w 1038319"/>
                  <a:gd name="csY83" fmla="*/ 700800 h 2179595"/>
                  <a:gd name="csX84" fmla="*/ 86089 w 1038319"/>
                  <a:gd name="csY84" fmla="*/ 712541 h 2179595"/>
                  <a:gd name="csX85" fmla="*/ 81076 w 1038319"/>
                  <a:gd name="csY85" fmla="*/ 726179 h 2179595"/>
                  <a:gd name="csX86" fmla="*/ 69408 w 1038319"/>
                  <a:gd name="csY86" fmla="*/ 731666 h 2179595"/>
                  <a:gd name="csX87" fmla="*/ 63373 w 1038319"/>
                  <a:gd name="csY87" fmla="*/ 723079 h 2179595"/>
                  <a:gd name="csX88" fmla="*/ 63610 w 1038319"/>
                  <a:gd name="csY88" fmla="*/ 1457118 h 2179595"/>
                  <a:gd name="csX89" fmla="*/ 69626 w 1038319"/>
                  <a:gd name="csY89" fmla="*/ 1448549 h 2179595"/>
                  <a:gd name="csX90" fmla="*/ 81295 w 1038319"/>
                  <a:gd name="csY90" fmla="*/ 1454037 h 2179595"/>
                  <a:gd name="csX91" fmla="*/ 86308 w 1038319"/>
                  <a:gd name="csY91" fmla="*/ 1467638 h 2179595"/>
                  <a:gd name="csX92" fmla="*/ 80984 w 1038319"/>
                  <a:gd name="csY92" fmla="*/ 1479379 h 2179595"/>
                  <a:gd name="csX93" fmla="*/ 69243 w 1038319"/>
                  <a:gd name="csY93" fmla="*/ 1474055 h 2179595"/>
                  <a:gd name="csX94" fmla="*/ 64157 w 1038319"/>
                  <a:gd name="csY94" fmla="*/ 1460236 h 2179595"/>
                  <a:gd name="csX95" fmla="*/ 63610 w 1038319"/>
                  <a:gd name="csY95" fmla="*/ 1457136 h 2179595"/>
                  <a:gd name="csX96" fmla="*/ 89025 w 1038319"/>
                  <a:gd name="csY96" fmla="*/ 658448 h 2179595"/>
                  <a:gd name="csX97" fmla="*/ 89790 w 1038319"/>
                  <a:gd name="csY97" fmla="*/ 654820 h 2179595"/>
                  <a:gd name="csX98" fmla="*/ 95770 w 1038319"/>
                  <a:gd name="csY98" fmla="*/ 641311 h 2179595"/>
                  <a:gd name="csX99" fmla="*/ 107822 w 1038319"/>
                  <a:gd name="csY99" fmla="*/ 636753 h 2179595"/>
                  <a:gd name="csX100" fmla="*/ 112380 w 1038319"/>
                  <a:gd name="csY100" fmla="*/ 648804 h 2179595"/>
                  <a:gd name="csX101" fmla="*/ 106490 w 1038319"/>
                  <a:gd name="csY101" fmla="*/ 662095 h 2179595"/>
                  <a:gd name="csX102" fmla="*/ 94494 w 1038319"/>
                  <a:gd name="csY102" fmla="*/ 666817 h 2179595"/>
                  <a:gd name="csX103" fmla="*/ 89007 w 1038319"/>
                  <a:gd name="csY103" fmla="*/ 658448 h 2179595"/>
                  <a:gd name="csX104" fmla="*/ 89189 w 1038319"/>
                  <a:gd name="csY104" fmla="*/ 1521475 h 2179595"/>
                  <a:gd name="csX105" fmla="*/ 94676 w 1038319"/>
                  <a:gd name="csY105" fmla="*/ 1513107 h 2179595"/>
                  <a:gd name="csX106" fmla="*/ 106673 w 1038319"/>
                  <a:gd name="csY106" fmla="*/ 1517829 h 2179595"/>
                  <a:gd name="csX107" fmla="*/ 112525 w 1038319"/>
                  <a:gd name="csY107" fmla="*/ 1531029 h 2179595"/>
                  <a:gd name="csX108" fmla="*/ 107967 w 1038319"/>
                  <a:gd name="csY108" fmla="*/ 1543080 h 2179595"/>
                  <a:gd name="csX109" fmla="*/ 95916 w 1038319"/>
                  <a:gd name="csY109" fmla="*/ 1538522 h 2179595"/>
                  <a:gd name="csX110" fmla="*/ 89973 w 1038319"/>
                  <a:gd name="csY110" fmla="*/ 1525104 h 2179595"/>
                  <a:gd name="csX111" fmla="*/ 89207 w 1038319"/>
                  <a:gd name="csY111" fmla="*/ 1521475 h 2179595"/>
                  <a:gd name="csX112" fmla="*/ 118797 w 1038319"/>
                  <a:gd name="csY112" fmla="*/ 595641 h 2179595"/>
                  <a:gd name="csX113" fmla="*/ 119799 w 1038319"/>
                  <a:gd name="csY113" fmla="*/ 591484 h 2179595"/>
                  <a:gd name="csX114" fmla="*/ 126636 w 1038319"/>
                  <a:gd name="csY114" fmla="*/ 578394 h 2179595"/>
                  <a:gd name="csX115" fmla="*/ 138961 w 1038319"/>
                  <a:gd name="csY115" fmla="*/ 574620 h 2179595"/>
                  <a:gd name="csX116" fmla="*/ 142735 w 1038319"/>
                  <a:gd name="csY116" fmla="*/ 586944 h 2179595"/>
                  <a:gd name="csX117" fmla="*/ 136008 w 1038319"/>
                  <a:gd name="csY117" fmla="*/ 599816 h 2179595"/>
                  <a:gd name="csX118" fmla="*/ 123738 w 1038319"/>
                  <a:gd name="csY118" fmla="*/ 603754 h 2179595"/>
                  <a:gd name="csX119" fmla="*/ 118797 w 1038319"/>
                  <a:gd name="csY119" fmla="*/ 595641 h 2179595"/>
                  <a:gd name="csX120" fmla="*/ 118851 w 1038319"/>
                  <a:gd name="csY120" fmla="*/ 1584046 h 2179595"/>
                  <a:gd name="csX121" fmla="*/ 123792 w 1038319"/>
                  <a:gd name="csY121" fmla="*/ 1575933 h 2179595"/>
                  <a:gd name="csX122" fmla="*/ 136062 w 1038319"/>
                  <a:gd name="csY122" fmla="*/ 1579871 h 2179595"/>
                  <a:gd name="csX123" fmla="*/ 142753 w 1038319"/>
                  <a:gd name="csY123" fmla="*/ 1592669 h 2179595"/>
                  <a:gd name="csX124" fmla="*/ 138979 w 1038319"/>
                  <a:gd name="csY124" fmla="*/ 1604994 h 2179595"/>
                  <a:gd name="csX125" fmla="*/ 126655 w 1038319"/>
                  <a:gd name="csY125" fmla="*/ 1601220 h 2179595"/>
                  <a:gd name="csX126" fmla="*/ 119854 w 1038319"/>
                  <a:gd name="csY126" fmla="*/ 1588203 h 2179595"/>
                  <a:gd name="csX127" fmla="*/ 118851 w 1038319"/>
                  <a:gd name="csY127" fmla="*/ 1584046 h 2179595"/>
                  <a:gd name="csX128" fmla="*/ 152489 w 1038319"/>
                  <a:gd name="csY128" fmla="*/ 1644611 h 2179595"/>
                  <a:gd name="csX129" fmla="*/ 156919 w 1038319"/>
                  <a:gd name="csY129" fmla="*/ 1636772 h 2179595"/>
                  <a:gd name="csX130" fmla="*/ 169426 w 1038319"/>
                  <a:gd name="csY130" fmla="*/ 1639926 h 2179595"/>
                  <a:gd name="csX131" fmla="*/ 176937 w 1038319"/>
                  <a:gd name="csY131" fmla="*/ 1652287 h 2179595"/>
                  <a:gd name="csX132" fmla="*/ 173965 w 1038319"/>
                  <a:gd name="csY132" fmla="*/ 1664830 h 2179595"/>
                  <a:gd name="csX133" fmla="*/ 161422 w 1038319"/>
                  <a:gd name="csY133" fmla="*/ 1661859 h 2179595"/>
                  <a:gd name="csX134" fmla="*/ 153783 w 1038319"/>
                  <a:gd name="csY134" fmla="*/ 1649297 h 2179595"/>
                  <a:gd name="csX135" fmla="*/ 152489 w 1038319"/>
                  <a:gd name="csY135" fmla="*/ 1644629 h 2179595"/>
                  <a:gd name="csX136" fmla="*/ 152525 w 1038319"/>
                  <a:gd name="csY136" fmla="*/ 534893 h 2179595"/>
                  <a:gd name="csX137" fmla="*/ 153820 w 1038319"/>
                  <a:gd name="csY137" fmla="*/ 530226 h 2179595"/>
                  <a:gd name="csX138" fmla="*/ 161477 w 1038319"/>
                  <a:gd name="csY138" fmla="*/ 517609 h 2179595"/>
                  <a:gd name="csX139" fmla="*/ 174020 w 1038319"/>
                  <a:gd name="csY139" fmla="*/ 514638 h 2179595"/>
                  <a:gd name="csX140" fmla="*/ 176992 w 1038319"/>
                  <a:gd name="csY140" fmla="*/ 527181 h 2179595"/>
                  <a:gd name="csX141" fmla="*/ 169462 w 1038319"/>
                  <a:gd name="csY141" fmla="*/ 539579 h 2179595"/>
                  <a:gd name="csX142" fmla="*/ 156956 w 1038319"/>
                  <a:gd name="csY142" fmla="*/ 542714 h 2179595"/>
                  <a:gd name="csX143" fmla="*/ 152525 w 1038319"/>
                  <a:gd name="csY143" fmla="*/ 534875 h 2179595"/>
                  <a:gd name="csX144" fmla="*/ 189954 w 1038319"/>
                  <a:gd name="csY144" fmla="*/ 1702916 h 2179595"/>
                  <a:gd name="csX145" fmla="*/ 193911 w 1038319"/>
                  <a:gd name="csY145" fmla="*/ 1695404 h 2179595"/>
                  <a:gd name="csX146" fmla="*/ 206582 w 1038319"/>
                  <a:gd name="csY146" fmla="*/ 1697738 h 2179595"/>
                  <a:gd name="csX147" fmla="*/ 214859 w 1038319"/>
                  <a:gd name="csY147" fmla="*/ 1709607 h 2179595"/>
                  <a:gd name="csX148" fmla="*/ 212689 w 1038319"/>
                  <a:gd name="csY148" fmla="*/ 1722314 h 2179595"/>
                  <a:gd name="csX149" fmla="*/ 199982 w 1038319"/>
                  <a:gd name="csY149" fmla="*/ 1720145 h 2179595"/>
                  <a:gd name="csX150" fmla="*/ 191559 w 1038319"/>
                  <a:gd name="csY150" fmla="*/ 1708094 h 2179595"/>
                  <a:gd name="csX151" fmla="*/ 189954 w 1038319"/>
                  <a:gd name="csY151" fmla="*/ 1702934 h 2179595"/>
                  <a:gd name="csX152" fmla="*/ 190082 w 1038319"/>
                  <a:gd name="csY152" fmla="*/ 476461 h 2179595"/>
                  <a:gd name="csX153" fmla="*/ 191687 w 1038319"/>
                  <a:gd name="csY153" fmla="*/ 471301 h 2179595"/>
                  <a:gd name="csX154" fmla="*/ 200128 w 1038319"/>
                  <a:gd name="csY154" fmla="*/ 459214 h 2179595"/>
                  <a:gd name="csX155" fmla="*/ 212835 w 1038319"/>
                  <a:gd name="csY155" fmla="*/ 457044 h 2179595"/>
                  <a:gd name="csX156" fmla="*/ 215005 w 1038319"/>
                  <a:gd name="csY156" fmla="*/ 469752 h 2179595"/>
                  <a:gd name="csX157" fmla="*/ 206691 w 1038319"/>
                  <a:gd name="csY157" fmla="*/ 481639 h 2179595"/>
                  <a:gd name="csX158" fmla="*/ 194020 w 1038319"/>
                  <a:gd name="csY158" fmla="*/ 483972 h 2179595"/>
                  <a:gd name="csX159" fmla="*/ 190082 w 1038319"/>
                  <a:gd name="csY159" fmla="*/ 476461 h 2179595"/>
                  <a:gd name="csX160" fmla="*/ 231067 w 1038319"/>
                  <a:gd name="csY160" fmla="*/ 1758723 h 2179595"/>
                  <a:gd name="csX161" fmla="*/ 234549 w 1038319"/>
                  <a:gd name="csY161" fmla="*/ 1751558 h 2179595"/>
                  <a:gd name="csX162" fmla="*/ 247347 w 1038319"/>
                  <a:gd name="csY162" fmla="*/ 1753089 h 2179595"/>
                  <a:gd name="csX163" fmla="*/ 256372 w 1038319"/>
                  <a:gd name="csY163" fmla="*/ 1764411 h 2179595"/>
                  <a:gd name="csX164" fmla="*/ 255023 w 1038319"/>
                  <a:gd name="csY164" fmla="*/ 1777228 h 2179595"/>
                  <a:gd name="csX165" fmla="*/ 242206 w 1038319"/>
                  <a:gd name="csY165" fmla="*/ 1775878 h 2179595"/>
                  <a:gd name="csX166" fmla="*/ 233036 w 1038319"/>
                  <a:gd name="csY166" fmla="*/ 1764375 h 2179595"/>
                  <a:gd name="csX167" fmla="*/ 231085 w 1038319"/>
                  <a:gd name="csY167" fmla="*/ 1758741 h 2179595"/>
                  <a:gd name="csX168" fmla="*/ 231267 w 1038319"/>
                  <a:gd name="csY168" fmla="*/ 420581 h 2179595"/>
                  <a:gd name="csX169" fmla="*/ 233218 w 1038319"/>
                  <a:gd name="csY169" fmla="*/ 414948 h 2179595"/>
                  <a:gd name="csX170" fmla="*/ 242407 w 1038319"/>
                  <a:gd name="csY170" fmla="*/ 403425 h 2179595"/>
                  <a:gd name="csX171" fmla="*/ 255224 w 1038319"/>
                  <a:gd name="csY171" fmla="*/ 402076 h 2179595"/>
                  <a:gd name="csX172" fmla="*/ 256573 w 1038319"/>
                  <a:gd name="csY172" fmla="*/ 414893 h 2179595"/>
                  <a:gd name="csX173" fmla="*/ 247530 w 1038319"/>
                  <a:gd name="csY173" fmla="*/ 426233 h 2179595"/>
                  <a:gd name="csX174" fmla="*/ 234731 w 1038319"/>
                  <a:gd name="csY174" fmla="*/ 427746 h 2179595"/>
                  <a:gd name="csX175" fmla="*/ 231249 w 1038319"/>
                  <a:gd name="csY175" fmla="*/ 420581 h 2179595"/>
                  <a:gd name="csX176" fmla="*/ 275679 w 1038319"/>
                  <a:gd name="csY176" fmla="*/ 1811831 h 2179595"/>
                  <a:gd name="csX177" fmla="*/ 278706 w 1038319"/>
                  <a:gd name="csY177" fmla="*/ 1805031 h 2179595"/>
                  <a:gd name="csX178" fmla="*/ 291577 w 1038319"/>
                  <a:gd name="csY178" fmla="*/ 1805742 h 2179595"/>
                  <a:gd name="csX179" fmla="*/ 301313 w 1038319"/>
                  <a:gd name="csY179" fmla="*/ 1816462 h 2179595"/>
                  <a:gd name="csX180" fmla="*/ 300784 w 1038319"/>
                  <a:gd name="csY180" fmla="*/ 1829333 h 2179595"/>
                  <a:gd name="csX181" fmla="*/ 287894 w 1038319"/>
                  <a:gd name="csY181" fmla="*/ 1828805 h 2179595"/>
                  <a:gd name="csX182" fmla="*/ 277995 w 1038319"/>
                  <a:gd name="csY182" fmla="*/ 1817902 h 2179595"/>
                  <a:gd name="csX183" fmla="*/ 275661 w 1038319"/>
                  <a:gd name="csY183" fmla="*/ 1811813 h 2179595"/>
                  <a:gd name="csX184" fmla="*/ 275935 w 1038319"/>
                  <a:gd name="csY184" fmla="*/ 367454 h 2179595"/>
                  <a:gd name="csX185" fmla="*/ 278268 w 1038319"/>
                  <a:gd name="csY185" fmla="*/ 361365 h 2179595"/>
                  <a:gd name="csX186" fmla="*/ 288186 w 1038319"/>
                  <a:gd name="csY186" fmla="*/ 350463 h 2179595"/>
                  <a:gd name="csX187" fmla="*/ 301076 w 1038319"/>
                  <a:gd name="csY187" fmla="*/ 349934 h 2179595"/>
                  <a:gd name="csX188" fmla="*/ 301605 w 1038319"/>
                  <a:gd name="csY188" fmla="*/ 362805 h 2179595"/>
                  <a:gd name="csX189" fmla="*/ 291851 w 1038319"/>
                  <a:gd name="csY189" fmla="*/ 373525 h 2179595"/>
                  <a:gd name="csX190" fmla="*/ 278979 w 1038319"/>
                  <a:gd name="csY190" fmla="*/ 374236 h 2179595"/>
                  <a:gd name="csX191" fmla="*/ 275953 w 1038319"/>
                  <a:gd name="csY191" fmla="*/ 367454 h 2179595"/>
                  <a:gd name="csX192" fmla="*/ 323592 w 1038319"/>
                  <a:gd name="csY192" fmla="*/ 1861986 h 2179595"/>
                  <a:gd name="csX193" fmla="*/ 326199 w 1038319"/>
                  <a:gd name="csY193" fmla="*/ 1855605 h 2179595"/>
                  <a:gd name="csX194" fmla="*/ 339089 w 1038319"/>
                  <a:gd name="csY194" fmla="*/ 1855496 h 2179595"/>
                  <a:gd name="csX195" fmla="*/ 349499 w 1038319"/>
                  <a:gd name="csY195" fmla="*/ 1865578 h 2179595"/>
                  <a:gd name="csX196" fmla="*/ 349791 w 1038319"/>
                  <a:gd name="csY196" fmla="*/ 1878467 h 2179595"/>
                  <a:gd name="csX197" fmla="*/ 336901 w 1038319"/>
                  <a:gd name="csY197" fmla="*/ 1878759 h 2179595"/>
                  <a:gd name="csX198" fmla="*/ 326327 w 1038319"/>
                  <a:gd name="csY198" fmla="*/ 1868513 h 2179595"/>
                  <a:gd name="csX199" fmla="*/ 323592 w 1038319"/>
                  <a:gd name="csY199" fmla="*/ 1862005 h 2179595"/>
                  <a:gd name="csX200" fmla="*/ 323883 w 1038319"/>
                  <a:gd name="csY200" fmla="*/ 317281 h 2179595"/>
                  <a:gd name="csX201" fmla="*/ 326618 w 1038319"/>
                  <a:gd name="csY201" fmla="*/ 310773 h 2179595"/>
                  <a:gd name="csX202" fmla="*/ 337193 w 1038319"/>
                  <a:gd name="csY202" fmla="*/ 300526 h 2179595"/>
                  <a:gd name="csX203" fmla="*/ 350082 w 1038319"/>
                  <a:gd name="csY203" fmla="*/ 300818 h 2179595"/>
                  <a:gd name="csX204" fmla="*/ 349791 w 1038319"/>
                  <a:gd name="csY204" fmla="*/ 313708 h 2179595"/>
                  <a:gd name="csX205" fmla="*/ 339380 w 1038319"/>
                  <a:gd name="csY205" fmla="*/ 323790 h 2179595"/>
                  <a:gd name="csX206" fmla="*/ 326491 w 1038319"/>
                  <a:gd name="csY206" fmla="*/ 323680 h 2179595"/>
                  <a:gd name="csX207" fmla="*/ 323883 w 1038319"/>
                  <a:gd name="csY207" fmla="*/ 317299 h 2179595"/>
                  <a:gd name="csX208" fmla="*/ 374604 w 1038319"/>
                  <a:gd name="csY208" fmla="*/ 1909023 h 2179595"/>
                  <a:gd name="csX209" fmla="*/ 376828 w 1038319"/>
                  <a:gd name="csY209" fmla="*/ 1903062 h 2179595"/>
                  <a:gd name="csX210" fmla="*/ 389681 w 1038319"/>
                  <a:gd name="csY210" fmla="*/ 1902132 h 2179595"/>
                  <a:gd name="csX211" fmla="*/ 400711 w 1038319"/>
                  <a:gd name="csY211" fmla="*/ 1911540 h 2179595"/>
                  <a:gd name="csX212" fmla="*/ 401823 w 1038319"/>
                  <a:gd name="csY212" fmla="*/ 1924375 h 2179595"/>
                  <a:gd name="csX213" fmla="*/ 388970 w 1038319"/>
                  <a:gd name="csY213" fmla="*/ 1925487 h 2179595"/>
                  <a:gd name="csX214" fmla="*/ 377758 w 1038319"/>
                  <a:gd name="csY214" fmla="*/ 1915933 h 2179595"/>
                  <a:gd name="csX215" fmla="*/ 374604 w 1038319"/>
                  <a:gd name="csY215" fmla="*/ 1909023 h 2179595"/>
                  <a:gd name="csX216" fmla="*/ 374896 w 1038319"/>
                  <a:gd name="csY216" fmla="*/ 270298 h 2179595"/>
                  <a:gd name="csX217" fmla="*/ 378050 w 1038319"/>
                  <a:gd name="csY217" fmla="*/ 263389 h 2179595"/>
                  <a:gd name="csX218" fmla="*/ 389262 w 1038319"/>
                  <a:gd name="csY218" fmla="*/ 253835 h 2179595"/>
                  <a:gd name="csX219" fmla="*/ 402097 w 1038319"/>
                  <a:gd name="csY219" fmla="*/ 254948 h 2179595"/>
                  <a:gd name="csX220" fmla="*/ 400985 w 1038319"/>
                  <a:gd name="csY220" fmla="*/ 267782 h 2179595"/>
                  <a:gd name="csX221" fmla="*/ 389973 w 1038319"/>
                  <a:gd name="csY221" fmla="*/ 277172 h 2179595"/>
                  <a:gd name="csX222" fmla="*/ 377120 w 1038319"/>
                  <a:gd name="csY222" fmla="*/ 276224 h 2179595"/>
                  <a:gd name="csX223" fmla="*/ 374896 w 1038319"/>
                  <a:gd name="csY223" fmla="*/ 270262 h 2179595"/>
                  <a:gd name="csX224" fmla="*/ 428551 w 1038319"/>
                  <a:gd name="csY224" fmla="*/ 1952707 h 2179595"/>
                  <a:gd name="csX225" fmla="*/ 430411 w 1038319"/>
                  <a:gd name="csY225" fmla="*/ 1947201 h 2179595"/>
                  <a:gd name="csX226" fmla="*/ 443191 w 1038319"/>
                  <a:gd name="csY226" fmla="*/ 1945450 h 2179595"/>
                  <a:gd name="csX227" fmla="*/ 454804 w 1038319"/>
                  <a:gd name="csY227" fmla="*/ 1954128 h 2179595"/>
                  <a:gd name="csX228" fmla="*/ 456737 w 1038319"/>
                  <a:gd name="csY228" fmla="*/ 1966872 h 2179595"/>
                  <a:gd name="csX229" fmla="*/ 443993 w 1038319"/>
                  <a:gd name="csY229" fmla="*/ 1968805 h 2179595"/>
                  <a:gd name="csX230" fmla="*/ 432179 w 1038319"/>
                  <a:gd name="csY230" fmla="*/ 1959981 h 2179595"/>
                  <a:gd name="csX231" fmla="*/ 428569 w 1038319"/>
                  <a:gd name="csY231" fmla="*/ 1952707 h 2179595"/>
                  <a:gd name="csX232" fmla="*/ 428788 w 1038319"/>
                  <a:gd name="csY232" fmla="*/ 226670 h 2179595"/>
                  <a:gd name="csX233" fmla="*/ 432398 w 1038319"/>
                  <a:gd name="csY233" fmla="*/ 219396 h 2179595"/>
                  <a:gd name="csX234" fmla="*/ 444176 w 1038319"/>
                  <a:gd name="csY234" fmla="*/ 210590 h 2179595"/>
                  <a:gd name="csX235" fmla="*/ 456919 w 1038319"/>
                  <a:gd name="csY235" fmla="*/ 212523 h 2179595"/>
                  <a:gd name="csX236" fmla="*/ 454987 w 1038319"/>
                  <a:gd name="csY236" fmla="*/ 225267 h 2179595"/>
                  <a:gd name="csX237" fmla="*/ 443391 w 1038319"/>
                  <a:gd name="csY237" fmla="*/ 233926 h 2179595"/>
                  <a:gd name="csX238" fmla="*/ 430611 w 1038319"/>
                  <a:gd name="csY238" fmla="*/ 232176 h 2179595"/>
                  <a:gd name="csX239" fmla="*/ 428751 w 1038319"/>
                  <a:gd name="csY239" fmla="*/ 226670 h 2179595"/>
                  <a:gd name="csX240" fmla="*/ 485178 w 1038319"/>
                  <a:gd name="csY240" fmla="*/ 1992889 h 2179595"/>
                  <a:gd name="csX241" fmla="*/ 486691 w 1038319"/>
                  <a:gd name="csY241" fmla="*/ 1987857 h 2179595"/>
                  <a:gd name="csX242" fmla="*/ 499326 w 1038319"/>
                  <a:gd name="csY242" fmla="*/ 1985286 h 2179595"/>
                  <a:gd name="csX243" fmla="*/ 511468 w 1038319"/>
                  <a:gd name="csY243" fmla="*/ 1993217 h 2179595"/>
                  <a:gd name="csX244" fmla="*/ 514203 w 1038319"/>
                  <a:gd name="csY244" fmla="*/ 2005815 h 2179595"/>
                  <a:gd name="csX245" fmla="*/ 501605 w 1038319"/>
                  <a:gd name="csY245" fmla="*/ 2008550 h 2179595"/>
                  <a:gd name="csX246" fmla="*/ 489244 w 1038319"/>
                  <a:gd name="csY246" fmla="*/ 2000492 h 2179595"/>
                  <a:gd name="csX247" fmla="*/ 485160 w 1038319"/>
                  <a:gd name="csY247" fmla="*/ 1992889 h 2179595"/>
                  <a:gd name="csX248" fmla="*/ 485342 w 1038319"/>
                  <a:gd name="csY248" fmla="*/ 186579 h 2179595"/>
                  <a:gd name="csX249" fmla="*/ 489426 w 1038319"/>
                  <a:gd name="csY249" fmla="*/ 178977 h 2179595"/>
                  <a:gd name="csX250" fmla="*/ 501732 w 1038319"/>
                  <a:gd name="csY250" fmla="*/ 170936 h 2179595"/>
                  <a:gd name="csX251" fmla="*/ 514331 w 1038319"/>
                  <a:gd name="csY251" fmla="*/ 173671 h 2179595"/>
                  <a:gd name="csX252" fmla="*/ 511596 w 1038319"/>
                  <a:gd name="csY252" fmla="*/ 186269 h 2179595"/>
                  <a:gd name="csX253" fmla="*/ 499490 w 1038319"/>
                  <a:gd name="csY253" fmla="*/ 194164 h 2179595"/>
                  <a:gd name="csX254" fmla="*/ 486856 w 1038319"/>
                  <a:gd name="csY254" fmla="*/ 191593 h 2179595"/>
                  <a:gd name="csX255" fmla="*/ 485342 w 1038319"/>
                  <a:gd name="csY255" fmla="*/ 186579 h 2179595"/>
                  <a:gd name="csX256" fmla="*/ 544285 w 1038319"/>
                  <a:gd name="csY256" fmla="*/ 2029352 h 2179595"/>
                  <a:gd name="csX257" fmla="*/ 545488 w 1038319"/>
                  <a:gd name="csY257" fmla="*/ 2024830 h 2179595"/>
                  <a:gd name="csX258" fmla="*/ 557940 w 1038319"/>
                  <a:gd name="csY258" fmla="*/ 2021458 h 2179595"/>
                  <a:gd name="csX259" fmla="*/ 570575 w 1038319"/>
                  <a:gd name="csY259" fmla="*/ 2028586 h 2179595"/>
                  <a:gd name="csX260" fmla="*/ 574112 w 1038319"/>
                  <a:gd name="csY260" fmla="*/ 2040984 h 2179595"/>
                  <a:gd name="csX261" fmla="*/ 561714 w 1038319"/>
                  <a:gd name="csY261" fmla="*/ 2044521 h 2179595"/>
                  <a:gd name="csX262" fmla="*/ 548861 w 1038319"/>
                  <a:gd name="csY262" fmla="*/ 2037264 h 2179595"/>
                  <a:gd name="csX263" fmla="*/ 544285 w 1038319"/>
                  <a:gd name="csY263" fmla="*/ 2029352 h 2179595"/>
                  <a:gd name="csX264" fmla="*/ 544321 w 1038319"/>
                  <a:gd name="csY264" fmla="*/ 150189 h 2179595"/>
                  <a:gd name="csX265" fmla="*/ 548898 w 1038319"/>
                  <a:gd name="csY265" fmla="*/ 142276 h 2179595"/>
                  <a:gd name="csX266" fmla="*/ 561696 w 1038319"/>
                  <a:gd name="csY266" fmla="*/ 135057 h 2179595"/>
                  <a:gd name="csX267" fmla="*/ 574094 w 1038319"/>
                  <a:gd name="csY267" fmla="*/ 138594 h 2179595"/>
                  <a:gd name="csX268" fmla="*/ 570556 w 1038319"/>
                  <a:gd name="csY268" fmla="*/ 150991 h 2179595"/>
                  <a:gd name="csX269" fmla="*/ 557977 w 1038319"/>
                  <a:gd name="csY269" fmla="*/ 158102 h 2179595"/>
                  <a:gd name="csX270" fmla="*/ 545543 w 1038319"/>
                  <a:gd name="csY270" fmla="*/ 154729 h 2179595"/>
                  <a:gd name="csX271" fmla="*/ 544340 w 1038319"/>
                  <a:gd name="csY271" fmla="*/ 150207 h 2179595"/>
                  <a:gd name="csX272" fmla="*/ 605470 w 1038319"/>
                  <a:gd name="csY272" fmla="*/ 117664 h 2179595"/>
                  <a:gd name="csX273" fmla="*/ 610575 w 1038319"/>
                  <a:gd name="csY273" fmla="*/ 109478 h 2179595"/>
                  <a:gd name="csX274" fmla="*/ 623793 w 1038319"/>
                  <a:gd name="csY274" fmla="*/ 103097 h 2179595"/>
                  <a:gd name="csX275" fmla="*/ 635935 w 1038319"/>
                  <a:gd name="csY275" fmla="*/ 107418 h 2179595"/>
                  <a:gd name="csX276" fmla="*/ 631614 w 1038319"/>
                  <a:gd name="csY276" fmla="*/ 119560 h 2179595"/>
                  <a:gd name="csX277" fmla="*/ 618615 w 1038319"/>
                  <a:gd name="csY277" fmla="*/ 125832 h 2179595"/>
                  <a:gd name="csX278" fmla="*/ 606418 w 1038319"/>
                  <a:gd name="csY278" fmla="*/ 121675 h 2179595"/>
                  <a:gd name="csX279" fmla="*/ 605488 w 1038319"/>
                  <a:gd name="csY279" fmla="*/ 117664 h 2179595"/>
                  <a:gd name="csX280" fmla="*/ 605634 w 1038319"/>
                  <a:gd name="csY280" fmla="*/ 2061987 h 2179595"/>
                  <a:gd name="csX281" fmla="*/ 606564 w 1038319"/>
                  <a:gd name="csY281" fmla="*/ 2057976 h 2179595"/>
                  <a:gd name="csX282" fmla="*/ 618761 w 1038319"/>
                  <a:gd name="csY282" fmla="*/ 2053819 h 2179595"/>
                  <a:gd name="csX283" fmla="*/ 631833 w 1038319"/>
                  <a:gd name="csY283" fmla="*/ 2060127 h 2179595"/>
                  <a:gd name="csX284" fmla="*/ 636172 w 1038319"/>
                  <a:gd name="csY284" fmla="*/ 2072269 h 2179595"/>
                  <a:gd name="csX285" fmla="*/ 624030 w 1038319"/>
                  <a:gd name="csY285" fmla="*/ 2076608 h 2179595"/>
                  <a:gd name="csX286" fmla="*/ 610721 w 1038319"/>
                  <a:gd name="csY286" fmla="*/ 2070191 h 2179595"/>
                  <a:gd name="csX287" fmla="*/ 605616 w 1038319"/>
                  <a:gd name="csY287" fmla="*/ 2062005 h 2179595"/>
                  <a:gd name="csX288" fmla="*/ 668551 w 1038319"/>
                  <a:gd name="csY288" fmla="*/ 89150 h 2179595"/>
                  <a:gd name="csX289" fmla="*/ 674185 w 1038319"/>
                  <a:gd name="csY289" fmla="*/ 80727 h 2179595"/>
                  <a:gd name="csX290" fmla="*/ 687785 w 1038319"/>
                  <a:gd name="csY290" fmla="*/ 75203 h 2179595"/>
                  <a:gd name="csX291" fmla="*/ 699636 w 1038319"/>
                  <a:gd name="csY291" fmla="*/ 80307 h 2179595"/>
                  <a:gd name="csX292" fmla="*/ 694531 w 1038319"/>
                  <a:gd name="csY292" fmla="*/ 92158 h 2179595"/>
                  <a:gd name="csX293" fmla="*/ 681168 w 1038319"/>
                  <a:gd name="csY293" fmla="*/ 97591 h 2179595"/>
                  <a:gd name="csX294" fmla="*/ 669262 w 1038319"/>
                  <a:gd name="csY294" fmla="*/ 92650 h 2179595"/>
                  <a:gd name="csX295" fmla="*/ 668569 w 1038319"/>
                  <a:gd name="csY295" fmla="*/ 89168 h 2179595"/>
                  <a:gd name="csX296" fmla="*/ 668989 w 1038319"/>
                  <a:gd name="csY296" fmla="*/ 2090592 h 2179595"/>
                  <a:gd name="csX297" fmla="*/ 669682 w 1038319"/>
                  <a:gd name="csY297" fmla="*/ 2087110 h 2179595"/>
                  <a:gd name="csX298" fmla="*/ 681587 w 1038319"/>
                  <a:gd name="csY298" fmla="*/ 2082169 h 2179595"/>
                  <a:gd name="csX299" fmla="*/ 695060 w 1038319"/>
                  <a:gd name="csY299" fmla="*/ 2087620 h 2179595"/>
                  <a:gd name="csX300" fmla="*/ 700165 w 1038319"/>
                  <a:gd name="csY300" fmla="*/ 2099453 h 2179595"/>
                  <a:gd name="csX301" fmla="*/ 688333 w 1038319"/>
                  <a:gd name="csY301" fmla="*/ 2104557 h 2179595"/>
                  <a:gd name="csX302" fmla="*/ 674641 w 1038319"/>
                  <a:gd name="csY302" fmla="*/ 2098997 h 2179595"/>
                  <a:gd name="csX303" fmla="*/ 669007 w 1038319"/>
                  <a:gd name="csY303" fmla="*/ 2090573 h 2179595"/>
                  <a:gd name="csX304" fmla="*/ 733419 w 1038319"/>
                  <a:gd name="csY304" fmla="*/ 64720 h 2179595"/>
                  <a:gd name="csX305" fmla="*/ 739599 w 1038319"/>
                  <a:gd name="csY305" fmla="*/ 56096 h 2179595"/>
                  <a:gd name="csX306" fmla="*/ 753583 w 1038319"/>
                  <a:gd name="csY306" fmla="*/ 51447 h 2179595"/>
                  <a:gd name="csX307" fmla="*/ 765069 w 1038319"/>
                  <a:gd name="csY307" fmla="*/ 57299 h 2179595"/>
                  <a:gd name="csX308" fmla="*/ 759217 w 1038319"/>
                  <a:gd name="csY308" fmla="*/ 68785 h 2179595"/>
                  <a:gd name="csX309" fmla="*/ 745470 w 1038319"/>
                  <a:gd name="csY309" fmla="*/ 73361 h 2179595"/>
                  <a:gd name="csX310" fmla="*/ 733911 w 1038319"/>
                  <a:gd name="csY310" fmla="*/ 67673 h 2179595"/>
                  <a:gd name="csX311" fmla="*/ 733419 w 1038319"/>
                  <a:gd name="csY311" fmla="*/ 64738 h 2179595"/>
                  <a:gd name="csX312" fmla="*/ 734076 w 1038319"/>
                  <a:gd name="csY312" fmla="*/ 2115058 h 2179595"/>
                  <a:gd name="csX313" fmla="*/ 734567 w 1038319"/>
                  <a:gd name="csY313" fmla="*/ 2112123 h 2179595"/>
                  <a:gd name="csX314" fmla="*/ 746126 w 1038319"/>
                  <a:gd name="csY314" fmla="*/ 2106417 h 2179595"/>
                  <a:gd name="csX315" fmla="*/ 759928 w 1038319"/>
                  <a:gd name="csY315" fmla="*/ 2110993 h 2179595"/>
                  <a:gd name="csX316" fmla="*/ 765780 w 1038319"/>
                  <a:gd name="csY316" fmla="*/ 2122479 h 2179595"/>
                  <a:gd name="csX317" fmla="*/ 754294 w 1038319"/>
                  <a:gd name="csY317" fmla="*/ 2128331 h 2179595"/>
                  <a:gd name="csX318" fmla="*/ 740256 w 1038319"/>
                  <a:gd name="csY318" fmla="*/ 2123664 h 2179595"/>
                  <a:gd name="csX319" fmla="*/ 734076 w 1038319"/>
                  <a:gd name="csY319" fmla="*/ 2115040 h 2179595"/>
                  <a:gd name="csX320" fmla="*/ 799800 w 1038319"/>
                  <a:gd name="csY320" fmla="*/ 44501 h 2179595"/>
                  <a:gd name="csX321" fmla="*/ 806546 w 1038319"/>
                  <a:gd name="csY321" fmla="*/ 35713 h 2179595"/>
                  <a:gd name="csX322" fmla="*/ 820803 w 1038319"/>
                  <a:gd name="csY322" fmla="*/ 31976 h 2179595"/>
                  <a:gd name="csX323" fmla="*/ 831888 w 1038319"/>
                  <a:gd name="csY323" fmla="*/ 38557 h 2179595"/>
                  <a:gd name="csX324" fmla="*/ 825306 w 1038319"/>
                  <a:gd name="csY324" fmla="*/ 49642 h 2179595"/>
                  <a:gd name="csX325" fmla="*/ 811286 w 1038319"/>
                  <a:gd name="csY325" fmla="*/ 53325 h 2179595"/>
                  <a:gd name="csX326" fmla="*/ 800110 w 1038319"/>
                  <a:gd name="csY326" fmla="*/ 46889 h 2179595"/>
                  <a:gd name="csX327" fmla="*/ 799800 w 1038319"/>
                  <a:gd name="csY327" fmla="*/ 44519 h 2179595"/>
                  <a:gd name="csX328" fmla="*/ 800511 w 1038319"/>
                  <a:gd name="csY328" fmla="*/ 2135241 h 2179595"/>
                  <a:gd name="csX329" fmla="*/ 800821 w 1038319"/>
                  <a:gd name="csY329" fmla="*/ 2132871 h 2179595"/>
                  <a:gd name="csX330" fmla="*/ 811997 w 1038319"/>
                  <a:gd name="csY330" fmla="*/ 2126435 h 2179595"/>
                  <a:gd name="csX331" fmla="*/ 826017 w 1038319"/>
                  <a:gd name="csY331" fmla="*/ 2130099 h 2179595"/>
                  <a:gd name="csX332" fmla="*/ 832599 w 1038319"/>
                  <a:gd name="csY332" fmla="*/ 2141184 h 2179595"/>
                  <a:gd name="csX333" fmla="*/ 821514 w 1038319"/>
                  <a:gd name="csY333" fmla="*/ 2147766 h 2179595"/>
                  <a:gd name="csX334" fmla="*/ 807257 w 1038319"/>
                  <a:gd name="csY334" fmla="*/ 2144047 h 2179595"/>
                  <a:gd name="csX335" fmla="*/ 800511 w 1038319"/>
                  <a:gd name="csY335" fmla="*/ 2135241 h 2179595"/>
                  <a:gd name="csX336" fmla="*/ 867330 w 1038319"/>
                  <a:gd name="csY336" fmla="*/ 28621 h 2179595"/>
                  <a:gd name="csX337" fmla="*/ 874641 w 1038319"/>
                  <a:gd name="csY337" fmla="*/ 19687 h 2179595"/>
                  <a:gd name="csX338" fmla="*/ 889098 w 1038319"/>
                  <a:gd name="csY338" fmla="*/ 16880 h 2179595"/>
                  <a:gd name="csX339" fmla="*/ 899727 w 1038319"/>
                  <a:gd name="csY339" fmla="*/ 24154 h 2179595"/>
                  <a:gd name="csX340" fmla="*/ 892453 w 1038319"/>
                  <a:gd name="csY340" fmla="*/ 34783 h 2179595"/>
                  <a:gd name="csX341" fmla="*/ 878232 w 1038319"/>
                  <a:gd name="csY341" fmla="*/ 37554 h 2179595"/>
                  <a:gd name="csX342" fmla="*/ 867494 w 1038319"/>
                  <a:gd name="csY342" fmla="*/ 30426 h 2179595"/>
                  <a:gd name="csX343" fmla="*/ 867312 w 1038319"/>
                  <a:gd name="csY343" fmla="*/ 28621 h 2179595"/>
                  <a:gd name="csX344" fmla="*/ 868059 w 1038319"/>
                  <a:gd name="csY344" fmla="*/ 2151084 h 2179595"/>
                  <a:gd name="csX345" fmla="*/ 868241 w 1038319"/>
                  <a:gd name="csY345" fmla="*/ 2149279 h 2179595"/>
                  <a:gd name="csX346" fmla="*/ 878980 w 1038319"/>
                  <a:gd name="csY346" fmla="*/ 2142132 h 2179595"/>
                  <a:gd name="csX347" fmla="*/ 893200 w 1038319"/>
                  <a:gd name="csY347" fmla="*/ 2144885 h 2179595"/>
                  <a:gd name="csX348" fmla="*/ 900493 w 1038319"/>
                  <a:gd name="csY348" fmla="*/ 2155515 h 2179595"/>
                  <a:gd name="csX349" fmla="*/ 889864 w 1038319"/>
                  <a:gd name="csY349" fmla="*/ 2162807 h 2179595"/>
                  <a:gd name="csX350" fmla="*/ 875388 w 1038319"/>
                  <a:gd name="csY350" fmla="*/ 2159999 h 2179595"/>
                  <a:gd name="csX351" fmla="*/ 868059 w 1038319"/>
                  <a:gd name="csY351" fmla="*/ 2151066 h 2179595"/>
                  <a:gd name="csX352" fmla="*/ 935753 w 1038319"/>
                  <a:gd name="csY352" fmla="*/ 17117 h 2179595"/>
                  <a:gd name="csX353" fmla="*/ 943647 w 1038319"/>
                  <a:gd name="csY353" fmla="*/ 8092 h 2179595"/>
                  <a:gd name="csX354" fmla="*/ 958269 w 1038319"/>
                  <a:gd name="csY354" fmla="*/ 6214 h 2179595"/>
                  <a:gd name="csX355" fmla="*/ 968424 w 1038319"/>
                  <a:gd name="csY355" fmla="*/ 14163 h 2179595"/>
                  <a:gd name="csX356" fmla="*/ 960475 w 1038319"/>
                  <a:gd name="csY356" fmla="*/ 24318 h 2179595"/>
                  <a:gd name="csX357" fmla="*/ 946108 w 1038319"/>
                  <a:gd name="csY357" fmla="*/ 26160 h 2179595"/>
                  <a:gd name="csX358" fmla="*/ 935862 w 1038319"/>
                  <a:gd name="csY358" fmla="*/ 18338 h 2179595"/>
                  <a:gd name="csX359" fmla="*/ 935771 w 1038319"/>
                  <a:gd name="csY359" fmla="*/ 17098 h 2179595"/>
                  <a:gd name="csX360" fmla="*/ 936482 w 1038319"/>
                  <a:gd name="csY360" fmla="*/ 2162533 h 2179595"/>
                  <a:gd name="csX361" fmla="*/ 936555 w 1038319"/>
                  <a:gd name="csY361" fmla="*/ 2161312 h 2179595"/>
                  <a:gd name="csX362" fmla="*/ 946801 w 1038319"/>
                  <a:gd name="csY362" fmla="*/ 2153491 h 2179595"/>
                  <a:gd name="csX363" fmla="*/ 961168 w 1038319"/>
                  <a:gd name="csY363" fmla="*/ 2155332 h 2179595"/>
                  <a:gd name="csX364" fmla="*/ 969117 w 1038319"/>
                  <a:gd name="csY364" fmla="*/ 2165469 h 2179595"/>
                  <a:gd name="csX365" fmla="*/ 958980 w 1038319"/>
                  <a:gd name="csY365" fmla="*/ 2173418 h 2179595"/>
                  <a:gd name="csX366" fmla="*/ 944358 w 1038319"/>
                  <a:gd name="csY366" fmla="*/ 2171558 h 2179595"/>
                  <a:gd name="csX367" fmla="*/ 936464 w 1038319"/>
                  <a:gd name="csY367" fmla="*/ 2162533 h 2179595"/>
                  <a:gd name="csX368" fmla="*/ 1004759 w 1038319"/>
                  <a:gd name="csY368" fmla="*/ 10025 h 2179595"/>
                  <a:gd name="csX369" fmla="*/ 1013237 w 1038319"/>
                  <a:gd name="csY369" fmla="*/ 945 h 2179595"/>
                  <a:gd name="csX370" fmla="*/ 1027895 w 1038319"/>
                  <a:gd name="csY370" fmla="*/ 16 h 2179595"/>
                  <a:gd name="csX371" fmla="*/ 1037522 w 1038319"/>
                  <a:gd name="csY371" fmla="*/ 8603 h 2179595"/>
                  <a:gd name="csX372" fmla="*/ 1028935 w 1038319"/>
                  <a:gd name="csY372" fmla="*/ 18229 h 2179595"/>
                  <a:gd name="csX373" fmla="*/ 1014513 w 1038319"/>
                  <a:gd name="csY373" fmla="*/ 19159 h 2179595"/>
                  <a:gd name="csX374" fmla="*/ 1004778 w 1038319"/>
                  <a:gd name="csY374" fmla="*/ 10699 h 2179595"/>
                  <a:gd name="csX375" fmla="*/ 1004759 w 1038319"/>
                  <a:gd name="csY375" fmla="*/ 10043 h 2179595"/>
                  <a:gd name="csX376" fmla="*/ 1005507 w 1038319"/>
                  <a:gd name="csY376" fmla="*/ 2169571 h 2179595"/>
                  <a:gd name="csX377" fmla="*/ 1005525 w 1038319"/>
                  <a:gd name="csY377" fmla="*/ 2168933 h 2179595"/>
                  <a:gd name="csX378" fmla="*/ 1015261 w 1038319"/>
                  <a:gd name="csY378" fmla="*/ 2160473 h 2179595"/>
                  <a:gd name="csX379" fmla="*/ 1029718 w 1038319"/>
                  <a:gd name="csY379" fmla="*/ 2161385 h 2179595"/>
                  <a:gd name="csX380" fmla="*/ 1038305 w 1038319"/>
                  <a:gd name="csY380" fmla="*/ 2170993 h 2179595"/>
                  <a:gd name="csX381" fmla="*/ 1028697 w 1038319"/>
                  <a:gd name="csY381" fmla="*/ 2179580 h 2179595"/>
                  <a:gd name="csX382" fmla="*/ 1014003 w 1038319"/>
                  <a:gd name="csY382" fmla="*/ 2178650 h 2179595"/>
                  <a:gd name="csX383" fmla="*/ 1005525 w 1038319"/>
                  <a:gd name="csY383" fmla="*/ 2169571 h 217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1038319" h="2179595">
                    <a:moveTo>
                      <a:pt x="18" y="1062806"/>
                    </a:moveTo>
                    <a:cubicBezTo>
                      <a:pt x="18" y="1062806"/>
                      <a:pt x="18" y="1062660"/>
                      <a:pt x="18" y="1062587"/>
                    </a:cubicBezTo>
                    <a:cubicBezTo>
                      <a:pt x="146" y="1057665"/>
                      <a:pt x="292" y="1052760"/>
                      <a:pt x="474" y="1047856"/>
                    </a:cubicBezTo>
                    <a:cubicBezTo>
                      <a:pt x="657" y="1042824"/>
                      <a:pt x="4886" y="1038904"/>
                      <a:pt x="9918" y="1039087"/>
                    </a:cubicBezTo>
                    <a:cubicBezTo>
                      <a:pt x="14950" y="1039269"/>
                      <a:pt x="18961" y="1043499"/>
                      <a:pt x="18687" y="1048549"/>
                    </a:cubicBezTo>
                    <a:cubicBezTo>
                      <a:pt x="18505" y="1053362"/>
                      <a:pt x="18359" y="1058193"/>
                      <a:pt x="18232" y="1063025"/>
                    </a:cubicBezTo>
                    <a:cubicBezTo>
                      <a:pt x="18104" y="1068057"/>
                      <a:pt x="13929" y="1072031"/>
                      <a:pt x="8897" y="1071922"/>
                    </a:cubicBezTo>
                    <a:cubicBezTo>
                      <a:pt x="3938" y="1071794"/>
                      <a:pt x="0" y="1067747"/>
                      <a:pt x="0" y="1062806"/>
                    </a:cubicBezTo>
                    <a:close/>
                    <a:moveTo>
                      <a:pt x="36" y="1117592"/>
                    </a:moveTo>
                    <a:cubicBezTo>
                      <a:pt x="36" y="1112669"/>
                      <a:pt x="3974" y="1108604"/>
                      <a:pt x="8933" y="1108476"/>
                    </a:cubicBezTo>
                    <a:cubicBezTo>
                      <a:pt x="13965" y="1108348"/>
                      <a:pt x="18140" y="1112323"/>
                      <a:pt x="18268" y="1117355"/>
                    </a:cubicBezTo>
                    <a:cubicBezTo>
                      <a:pt x="18396" y="1122168"/>
                      <a:pt x="18541" y="1126981"/>
                      <a:pt x="18724" y="1131794"/>
                    </a:cubicBezTo>
                    <a:cubicBezTo>
                      <a:pt x="18961" y="1136790"/>
                      <a:pt x="15005" y="1141056"/>
                      <a:pt x="9973" y="1141256"/>
                    </a:cubicBezTo>
                    <a:cubicBezTo>
                      <a:pt x="4941" y="1141457"/>
                      <a:pt x="711" y="1137537"/>
                      <a:pt x="511" y="1132505"/>
                    </a:cubicBezTo>
                    <a:cubicBezTo>
                      <a:pt x="328" y="1127619"/>
                      <a:pt x="164" y="1122715"/>
                      <a:pt x="36" y="1117811"/>
                    </a:cubicBezTo>
                    <a:cubicBezTo>
                      <a:pt x="36" y="1117738"/>
                      <a:pt x="36" y="1117665"/>
                      <a:pt x="36" y="1117574"/>
                    </a:cubicBezTo>
                    <a:close/>
                    <a:moveTo>
                      <a:pt x="3902" y="993563"/>
                    </a:moveTo>
                    <a:cubicBezTo>
                      <a:pt x="3902" y="993289"/>
                      <a:pt x="3902" y="993034"/>
                      <a:pt x="3938" y="992760"/>
                    </a:cubicBezTo>
                    <a:cubicBezTo>
                      <a:pt x="4375" y="987856"/>
                      <a:pt x="4831" y="982970"/>
                      <a:pt x="5323" y="978084"/>
                    </a:cubicBezTo>
                    <a:cubicBezTo>
                      <a:pt x="5834" y="973070"/>
                      <a:pt x="10301" y="969424"/>
                      <a:pt x="15314" y="969934"/>
                    </a:cubicBezTo>
                    <a:cubicBezTo>
                      <a:pt x="20328" y="970445"/>
                      <a:pt x="23974" y="974930"/>
                      <a:pt x="23464" y="979925"/>
                    </a:cubicBezTo>
                    <a:cubicBezTo>
                      <a:pt x="22972" y="984720"/>
                      <a:pt x="22516" y="989533"/>
                      <a:pt x="22097" y="994346"/>
                    </a:cubicBezTo>
                    <a:cubicBezTo>
                      <a:pt x="21659" y="999360"/>
                      <a:pt x="17229" y="1003061"/>
                      <a:pt x="12215" y="1002624"/>
                    </a:cubicBezTo>
                    <a:cubicBezTo>
                      <a:pt x="7475" y="1002204"/>
                      <a:pt x="3902" y="998230"/>
                      <a:pt x="3902" y="993563"/>
                    </a:cubicBezTo>
                    <a:close/>
                    <a:moveTo>
                      <a:pt x="3974" y="1186799"/>
                    </a:moveTo>
                    <a:cubicBezTo>
                      <a:pt x="3974" y="1182131"/>
                      <a:pt x="7548" y="1178157"/>
                      <a:pt x="12288" y="1177738"/>
                    </a:cubicBezTo>
                    <a:cubicBezTo>
                      <a:pt x="17302" y="1177282"/>
                      <a:pt x="21732" y="1181001"/>
                      <a:pt x="22169" y="1186015"/>
                    </a:cubicBezTo>
                    <a:cubicBezTo>
                      <a:pt x="22607" y="1190828"/>
                      <a:pt x="23063" y="1195641"/>
                      <a:pt x="23555" y="1200436"/>
                    </a:cubicBezTo>
                    <a:cubicBezTo>
                      <a:pt x="24047" y="1205450"/>
                      <a:pt x="20419" y="1209916"/>
                      <a:pt x="15424" y="1210427"/>
                    </a:cubicBezTo>
                    <a:cubicBezTo>
                      <a:pt x="10410" y="1210937"/>
                      <a:pt x="5944" y="1207291"/>
                      <a:pt x="5433" y="1202277"/>
                    </a:cubicBezTo>
                    <a:cubicBezTo>
                      <a:pt x="4941" y="1197391"/>
                      <a:pt x="4467" y="1192505"/>
                      <a:pt x="4029" y="1187619"/>
                    </a:cubicBezTo>
                    <a:cubicBezTo>
                      <a:pt x="4011" y="1187346"/>
                      <a:pt x="3993" y="1187072"/>
                      <a:pt x="3993" y="1186799"/>
                    </a:cubicBezTo>
                    <a:close/>
                    <a:moveTo>
                      <a:pt x="12197" y="924684"/>
                    </a:moveTo>
                    <a:cubicBezTo>
                      <a:pt x="12197" y="924228"/>
                      <a:pt x="12233" y="923754"/>
                      <a:pt x="12306" y="923298"/>
                    </a:cubicBezTo>
                    <a:cubicBezTo>
                      <a:pt x="13054" y="918430"/>
                      <a:pt x="13820" y="913581"/>
                      <a:pt x="14640" y="908749"/>
                    </a:cubicBezTo>
                    <a:cubicBezTo>
                      <a:pt x="15479" y="903790"/>
                      <a:pt x="20164" y="900436"/>
                      <a:pt x="25141" y="901256"/>
                    </a:cubicBezTo>
                    <a:cubicBezTo>
                      <a:pt x="30100" y="902095"/>
                      <a:pt x="33455" y="906780"/>
                      <a:pt x="32634" y="911758"/>
                    </a:cubicBezTo>
                    <a:cubicBezTo>
                      <a:pt x="31832" y="916516"/>
                      <a:pt x="31085" y="921274"/>
                      <a:pt x="30338" y="926051"/>
                    </a:cubicBezTo>
                    <a:cubicBezTo>
                      <a:pt x="29572" y="931028"/>
                      <a:pt x="24922" y="934438"/>
                      <a:pt x="19945" y="933690"/>
                    </a:cubicBezTo>
                    <a:cubicBezTo>
                      <a:pt x="15442" y="932997"/>
                      <a:pt x="12197" y="929114"/>
                      <a:pt x="12197" y="924684"/>
                    </a:cubicBezTo>
                    <a:close/>
                    <a:moveTo>
                      <a:pt x="12325" y="1255678"/>
                    </a:moveTo>
                    <a:cubicBezTo>
                      <a:pt x="12325" y="1251247"/>
                      <a:pt x="15552" y="1247364"/>
                      <a:pt x="20055" y="1246671"/>
                    </a:cubicBezTo>
                    <a:cubicBezTo>
                      <a:pt x="25032" y="1245905"/>
                      <a:pt x="29681" y="1249315"/>
                      <a:pt x="30447" y="1254292"/>
                    </a:cubicBezTo>
                    <a:cubicBezTo>
                      <a:pt x="31176" y="1259069"/>
                      <a:pt x="31942" y="1263845"/>
                      <a:pt x="32744" y="1268604"/>
                    </a:cubicBezTo>
                    <a:cubicBezTo>
                      <a:pt x="33582" y="1273581"/>
                      <a:pt x="30228" y="1278266"/>
                      <a:pt x="25269" y="1279105"/>
                    </a:cubicBezTo>
                    <a:cubicBezTo>
                      <a:pt x="20310" y="1279944"/>
                      <a:pt x="15606" y="1276589"/>
                      <a:pt x="14768" y="1271630"/>
                    </a:cubicBezTo>
                    <a:cubicBezTo>
                      <a:pt x="13947" y="1266799"/>
                      <a:pt x="13181" y="1261949"/>
                      <a:pt x="12434" y="1257081"/>
                    </a:cubicBezTo>
                    <a:cubicBezTo>
                      <a:pt x="12361" y="1256608"/>
                      <a:pt x="12325" y="1256152"/>
                      <a:pt x="12325" y="1255678"/>
                    </a:cubicBezTo>
                    <a:close/>
                    <a:moveTo>
                      <a:pt x="24886" y="856461"/>
                    </a:moveTo>
                    <a:cubicBezTo>
                      <a:pt x="24886" y="855805"/>
                      <a:pt x="24959" y="855149"/>
                      <a:pt x="25105" y="854492"/>
                    </a:cubicBezTo>
                    <a:cubicBezTo>
                      <a:pt x="26162" y="849697"/>
                      <a:pt x="27256" y="844902"/>
                      <a:pt x="28368" y="840126"/>
                    </a:cubicBezTo>
                    <a:cubicBezTo>
                      <a:pt x="29517" y="835222"/>
                      <a:pt x="34421" y="832177"/>
                      <a:pt x="39326" y="833325"/>
                    </a:cubicBezTo>
                    <a:cubicBezTo>
                      <a:pt x="44230" y="834474"/>
                      <a:pt x="47274" y="839378"/>
                      <a:pt x="46126" y="844283"/>
                    </a:cubicBezTo>
                    <a:cubicBezTo>
                      <a:pt x="45032" y="848986"/>
                      <a:pt x="43956" y="853690"/>
                      <a:pt x="42917" y="858412"/>
                    </a:cubicBezTo>
                    <a:cubicBezTo>
                      <a:pt x="41841" y="863334"/>
                      <a:pt x="36974" y="866434"/>
                      <a:pt x="32051" y="865358"/>
                    </a:cubicBezTo>
                    <a:cubicBezTo>
                      <a:pt x="27785" y="864428"/>
                      <a:pt x="24886" y="860654"/>
                      <a:pt x="24886" y="856461"/>
                    </a:cubicBezTo>
                    <a:close/>
                    <a:moveTo>
                      <a:pt x="25068" y="1323882"/>
                    </a:moveTo>
                    <a:cubicBezTo>
                      <a:pt x="25068" y="1319689"/>
                      <a:pt x="27967" y="1315933"/>
                      <a:pt x="32215" y="1314985"/>
                    </a:cubicBezTo>
                    <a:cubicBezTo>
                      <a:pt x="37138" y="1313891"/>
                      <a:pt x="42006" y="1317008"/>
                      <a:pt x="43081" y="1321931"/>
                    </a:cubicBezTo>
                    <a:cubicBezTo>
                      <a:pt x="44120" y="1326653"/>
                      <a:pt x="45196" y="1331357"/>
                      <a:pt x="46290" y="1336061"/>
                    </a:cubicBezTo>
                    <a:cubicBezTo>
                      <a:pt x="47439" y="1340965"/>
                      <a:pt x="44394" y="1345869"/>
                      <a:pt x="39508" y="1347018"/>
                    </a:cubicBezTo>
                    <a:cubicBezTo>
                      <a:pt x="34603" y="1348166"/>
                      <a:pt x="29699" y="1345122"/>
                      <a:pt x="28550" y="1340236"/>
                    </a:cubicBezTo>
                    <a:cubicBezTo>
                      <a:pt x="27420" y="1335459"/>
                      <a:pt x="26345" y="1330664"/>
                      <a:pt x="25287" y="1325869"/>
                    </a:cubicBezTo>
                    <a:cubicBezTo>
                      <a:pt x="25141" y="1325213"/>
                      <a:pt x="25068" y="1324538"/>
                      <a:pt x="25068" y="1323900"/>
                    </a:cubicBezTo>
                    <a:close/>
                    <a:moveTo>
                      <a:pt x="41951" y="789223"/>
                    </a:moveTo>
                    <a:cubicBezTo>
                      <a:pt x="41951" y="788385"/>
                      <a:pt x="42060" y="787528"/>
                      <a:pt x="42315" y="786689"/>
                    </a:cubicBezTo>
                    <a:cubicBezTo>
                      <a:pt x="43683" y="781967"/>
                      <a:pt x="45068" y="777263"/>
                      <a:pt x="46490" y="772560"/>
                    </a:cubicBezTo>
                    <a:cubicBezTo>
                      <a:pt x="47949" y="767747"/>
                      <a:pt x="53036" y="765012"/>
                      <a:pt x="57867" y="766488"/>
                    </a:cubicBezTo>
                    <a:cubicBezTo>
                      <a:pt x="62680" y="767947"/>
                      <a:pt x="65397" y="773034"/>
                      <a:pt x="63938" y="777865"/>
                    </a:cubicBezTo>
                    <a:cubicBezTo>
                      <a:pt x="62534" y="782478"/>
                      <a:pt x="61167" y="787108"/>
                      <a:pt x="59836" y="791757"/>
                    </a:cubicBezTo>
                    <a:cubicBezTo>
                      <a:pt x="58432" y="796589"/>
                      <a:pt x="53382" y="799378"/>
                      <a:pt x="48551" y="797993"/>
                    </a:cubicBezTo>
                    <a:cubicBezTo>
                      <a:pt x="44558" y="796844"/>
                      <a:pt x="41951" y="793198"/>
                      <a:pt x="41951" y="789241"/>
                    </a:cubicBezTo>
                    <a:close/>
                    <a:moveTo>
                      <a:pt x="42188" y="1391120"/>
                    </a:moveTo>
                    <a:cubicBezTo>
                      <a:pt x="42188" y="1387164"/>
                      <a:pt x="44777" y="1383517"/>
                      <a:pt x="48769" y="1382369"/>
                    </a:cubicBezTo>
                    <a:cubicBezTo>
                      <a:pt x="53601" y="1380965"/>
                      <a:pt x="58651" y="1383754"/>
                      <a:pt x="60055" y="1388586"/>
                    </a:cubicBezTo>
                    <a:cubicBezTo>
                      <a:pt x="61404" y="1393235"/>
                      <a:pt x="62771" y="1397866"/>
                      <a:pt x="64175" y="1402478"/>
                    </a:cubicBezTo>
                    <a:cubicBezTo>
                      <a:pt x="65634" y="1407309"/>
                      <a:pt x="62917" y="1412396"/>
                      <a:pt x="58104" y="1413855"/>
                    </a:cubicBezTo>
                    <a:cubicBezTo>
                      <a:pt x="53291" y="1415313"/>
                      <a:pt x="48204" y="1412597"/>
                      <a:pt x="46728" y="1407783"/>
                    </a:cubicBezTo>
                    <a:cubicBezTo>
                      <a:pt x="45306" y="1403080"/>
                      <a:pt x="43902" y="1398376"/>
                      <a:pt x="42534" y="1393654"/>
                    </a:cubicBezTo>
                    <a:cubicBezTo>
                      <a:pt x="42297" y="1392815"/>
                      <a:pt x="42170" y="1391959"/>
                      <a:pt x="42170" y="1391120"/>
                    </a:cubicBezTo>
                    <a:close/>
                    <a:moveTo>
                      <a:pt x="63373" y="723079"/>
                    </a:moveTo>
                    <a:cubicBezTo>
                      <a:pt x="63373" y="722058"/>
                      <a:pt x="63537" y="721019"/>
                      <a:pt x="63920" y="719998"/>
                    </a:cubicBezTo>
                    <a:cubicBezTo>
                      <a:pt x="65597" y="715349"/>
                      <a:pt x="67293" y="710736"/>
                      <a:pt x="69025" y="706124"/>
                    </a:cubicBezTo>
                    <a:cubicBezTo>
                      <a:pt x="70793" y="701402"/>
                      <a:pt x="76044" y="699032"/>
                      <a:pt x="80766" y="700800"/>
                    </a:cubicBezTo>
                    <a:cubicBezTo>
                      <a:pt x="85488" y="702569"/>
                      <a:pt x="87876" y="707819"/>
                      <a:pt x="86089" y="712541"/>
                    </a:cubicBezTo>
                    <a:cubicBezTo>
                      <a:pt x="84394" y="717081"/>
                      <a:pt x="82717" y="721621"/>
                      <a:pt x="81076" y="726179"/>
                    </a:cubicBezTo>
                    <a:cubicBezTo>
                      <a:pt x="79362" y="730919"/>
                      <a:pt x="74148" y="733380"/>
                      <a:pt x="69408" y="731666"/>
                    </a:cubicBezTo>
                    <a:cubicBezTo>
                      <a:pt x="65688" y="730335"/>
                      <a:pt x="63373" y="726817"/>
                      <a:pt x="63373" y="723079"/>
                    </a:cubicBezTo>
                    <a:close/>
                    <a:moveTo>
                      <a:pt x="63610" y="1457118"/>
                    </a:moveTo>
                    <a:cubicBezTo>
                      <a:pt x="63610" y="1453381"/>
                      <a:pt x="65925" y="1449880"/>
                      <a:pt x="69626" y="1448549"/>
                    </a:cubicBezTo>
                    <a:cubicBezTo>
                      <a:pt x="74367" y="1446836"/>
                      <a:pt x="79581" y="1449297"/>
                      <a:pt x="81295" y="1454037"/>
                    </a:cubicBezTo>
                    <a:cubicBezTo>
                      <a:pt x="82935" y="1458577"/>
                      <a:pt x="84612" y="1463116"/>
                      <a:pt x="86308" y="1467638"/>
                    </a:cubicBezTo>
                    <a:cubicBezTo>
                      <a:pt x="88095" y="1472360"/>
                      <a:pt x="85688" y="1477610"/>
                      <a:pt x="80984" y="1479379"/>
                    </a:cubicBezTo>
                    <a:cubicBezTo>
                      <a:pt x="76281" y="1481147"/>
                      <a:pt x="71012" y="1478759"/>
                      <a:pt x="69243" y="1474055"/>
                    </a:cubicBezTo>
                    <a:cubicBezTo>
                      <a:pt x="67512" y="1469461"/>
                      <a:pt x="65816" y="1464848"/>
                      <a:pt x="64157" y="1460236"/>
                    </a:cubicBezTo>
                    <a:cubicBezTo>
                      <a:pt x="63792" y="1459215"/>
                      <a:pt x="63610" y="1458176"/>
                      <a:pt x="63610" y="1457136"/>
                    </a:cubicBezTo>
                    <a:close/>
                    <a:moveTo>
                      <a:pt x="89025" y="658448"/>
                    </a:moveTo>
                    <a:cubicBezTo>
                      <a:pt x="89025" y="657227"/>
                      <a:pt x="89262" y="656005"/>
                      <a:pt x="89790" y="654820"/>
                    </a:cubicBezTo>
                    <a:cubicBezTo>
                      <a:pt x="91760" y="650299"/>
                      <a:pt x="93747" y="645796"/>
                      <a:pt x="95770" y="641311"/>
                    </a:cubicBezTo>
                    <a:cubicBezTo>
                      <a:pt x="97849" y="636716"/>
                      <a:pt x="103246" y="634674"/>
                      <a:pt x="107822" y="636753"/>
                    </a:cubicBezTo>
                    <a:cubicBezTo>
                      <a:pt x="112416" y="638831"/>
                      <a:pt x="114458" y="644228"/>
                      <a:pt x="112380" y="648804"/>
                    </a:cubicBezTo>
                    <a:cubicBezTo>
                      <a:pt x="110392" y="653216"/>
                      <a:pt x="108423" y="657646"/>
                      <a:pt x="106490" y="662095"/>
                    </a:cubicBezTo>
                    <a:cubicBezTo>
                      <a:pt x="104485" y="666707"/>
                      <a:pt x="99107" y="668822"/>
                      <a:pt x="94494" y="666817"/>
                    </a:cubicBezTo>
                    <a:cubicBezTo>
                      <a:pt x="91067" y="665322"/>
                      <a:pt x="89007" y="661967"/>
                      <a:pt x="89007" y="658448"/>
                    </a:cubicBezTo>
                    <a:close/>
                    <a:moveTo>
                      <a:pt x="89189" y="1521475"/>
                    </a:moveTo>
                    <a:cubicBezTo>
                      <a:pt x="89189" y="1517957"/>
                      <a:pt x="91231" y="1514602"/>
                      <a:pt x="94676" y="1513107"/>
                    </a:cubicBezTo>
                    <a:cubicBezTo>
                      <a:pt x="99289" y="1511102"/>
                      <a:pt x="104667" y="1513217"/>
                      <a:pt x="106673" y="1517829"/>
                    </a:cubicBezTo>
                    <a:cubicBezTo>
                      <a:pt x="108587" y="1522241"/>
                      <a:pt x="110538" y="1526635"/>
                      <a:pt x="112525" y="1531029"/>
                    </a:cubicBezTo>
                    <a:cubicBezTo>
                      <a:pt x="114604" y="1535605"/>
                      <a:pt x="112562" y="1541020"/>
                      <a:pt x="107967" y="1543080"/>
                    </a:cubicBezTo>
                    <a:cubicBezTo>
                      <a:pt x="103373" y="1545158"/>
                      <a:pt x="97976" y="1543116"/>
                      <a:pt x="95916" y="1538522"/>
                    </a:cubicBezTo>
                    <a:cubicBezTo>
                      <a:pt x="93911" y="1534073"/>
                      <a:pt x="91923" y="1529589"/>
                      <a:pt x="89973" y="1525104"/>
                    </a:cubicBezTo>
                    <a:cubicBezTo>
                      <a:pt x="89462" y="1523918"/>
                      <a:pt x="89207" y="1522679"/>
                      <a:pt x="89207" y="1521475"/>
                    </a:cubicBezTo>
                    <a:close/>
                    <a:moveTo>
                      <a:pt x="118797" y="595641"/>
                    </a:moveTo>
                    <a:cubicBezTo>
                      <a:pt x="118797" y="594237"/>
                      <a:pt x="119125" y="592815"/>
                      <a:pt x="119799" y="591484"/>
                    </a:cubicBezTo>
                    <a:cubicBezTo>
                      <a:pt x="122060" y="587108"/>
                      <a:pt x="124339" y="582751"/>
                      <a:pt x="126636" y="578394"/>
                    </a:cubicBezTo>
                    <a:cubicBezTo>
                      <a:pt x="128988" y="573945"/>
                      <a:pt x="134512" y="572249"/>
                      <a:pt x="138961" y="574620"/>
                    </a:cubicBezTo>
                    <a:cubicBezTo>
                      <a:pt x="143409" y="576990"/>
                      <a:pt x="145105" y="582496"/>
                      <a:pt x="142735" y="586944"/>
                    </a:cubicBezTo>
                    <a:cubicBezTo>
                      <a:pt x="140474" y="591210"/>
                      <a:pt x="138232" y="595513"/>
                      <a:pt x="136008" y="599816"/>
                    </a:cubicBezTo>
                    <a:cubicBezTo>
                      <a:pt x="133710" y="604301"/>
                      <a:pt x="128204" y="606051"/>
                      <a:pt x="123738" y="603754"/>
                    </a:cubicBezTo>
                    <a:cubicBezTo>
                      <a:pt x="120602" y="602131"/>
                      <a:pt x="118797" y="598940"/>
                      <a:pt x="118797" y="595641"/>
                    </a:cubicBezTo>
                    <a:close/>
                    <a:moveTo>
                      <a:pt x="118851" y="1584046"/>
                    </a:moveTo>
                    <a:cubicBezTo>
                      <a:pt x="118851" y="1580746"/>
                      <a:pt x="120656" y="1577556"/>
                      <a:pt x="123792" y="1575933"/>
                    </a:cubicBezTo>
                    <a:cubicBezTo>
                      <a:pt x="128277" y="1573636"/>
                      <a:pt x="133765" y="1575386"/>
                      <a:pt x="136062" y="1579871"/>
                    </a:cubicBezTo>
                    <a:cubicBezTo>
                      <a:pt x="138268" y="1584156"/>
                      <a:pt x="140492" y="1588422"/>
                      <a:pt x="142753" y="1592669"/>
                    </a:cubicBezTo>
                    <a:cubicBezTo>
                      <a:pt x="145123" y="1597118"/>
                      <a:pt x="143428" y="1602643"/>
                      <a:pt x="138979" y="1604994"/>
                    </a:cubicBezTo>
                    <a:cubicBezTo>
                      <a:pt x="134531" y="1607364"/>
                      <a:pt x="129007" y="1605669"/>
                      <a:pt x="126655" y="1601220"/>
                    </a:cubicBezTo>
                    <a:cubicBezTo>
                      <a:pt x="124357" y="1596899"/>
                      <a:pt x="122097" y="1592560"/>
                      <a:pt x="119854" y="1588203"/>
                    </a:cubicBezTo>
                    <a:cubicBezTo>
                      <a:pt x="119162" y="1586872"/>
                      <a:pt x="118851" y="1585450"/>
                      <a:pt x="118851" y="1584046"/>
                    </a:cubicBezTo>
                    <a:close/>
                    <a:moveTo>
                      <a:pt x="152489" y="1644611"/>
                    </a:moveTo>
                    <a:cubicBezTo>
                      <a:pt x="152489" y="1641512"/>
                      <a:pt x="154075" y="1638486"/>
                      <a:pt x="156919" y="1636772"/>
                    </a:cubicBezTo>
                    <a:cubicBezTo>
                      <a:pt x="161240" y="1634183"/>
                      <a:pt x="166837" y="1635605"/>
                      <a:pt x="169426" y="1639926"/>
                    </a:cubicBezTo>
                    <a:cubicBezTo>
                      <a:pt x="171905" y="1644065"/>
                      <a:pt x="174403" y="1648185"/>
                      <a:pt x="176937" y="1652287"/>
                    </a:cubicBezTo>
                    <a:cubicBezTo>
                      <a:pt x="179581" y="1656571"/>
                      <a:pt x="178250" y="1662187"/>
                      <a:pt x="173965" y="1664830"/>
                    </a:cubicBezTo>
                    <a:cubicBezTo>
                      <a:pt x="169681" y="1667474"/>
                      <a:pt x="164066" y="1666143"/>
                      <a:pt x="161422" y="1661859"/>
                    </a:cubicBezTo>
                    <a:cubicBezTo>
                      <a:pt x="158852" y="1657684"/>
                      <a:pt x="156299" y="1653490"/>
                      <a:pt x="153783" y="1649297"/>
                    </a:cubicBezTo>
                    <a:cubicBezTo>
                      <a:pt x="152908" y="1647838"/>
                      <a:pt x="152489" y="1646216"/>
                      <a:pt x="152489" y="1644629"/>
                    </a:cubicBezTo>
                    <a:close/>
                    <a:moveTo>
                      <a:pt x="152525" y="534893"/>
                    </a:moveTo>
                    <a:cubicBezTo>
                      <a:pt x="152525" y="533307"/>
                      <a:pt x="152945" y="531684"/>
                      <a:pt x="153820" y="530226"/>
                    </a:cubicBezTo>
                    <a:cubicBezTo>
                      <a:pt x="156354" y="525996"/>
                      <a:pt x="158906" y="521803"/>
                      <a:pt x="161477" y="517609"/>
                    </a:cubicBezTo>
                    <a:cubicBezTo>
                      <a:pt x="164121" y="513325"/>
                      <a:pt x="169736" y="511994"/>
                      <a:pt x="174020" y="514638"/>
                    </a:cubicBezTo>
                    <a:cubicBezTo>
                      <a:pt x="178305" y="517281"/>
                      <a:pt x="179636" y="522897"/>
                      <a:pt x="176992" y="527181"/>
                    </a:cubicBezTo>
                    <a:cubicBezTo>
                      <a:pt x="174458" y="531301"/>
                      <a:pt x="171942" y="535422"/>
                      <a:pt x="169462" y="539579"/>
                    </a:cubicBezTo>
                    <a:cubicBezTo>
                      <a:pt x="166873" y="543899"/>
                      <a:pt x="161276" y="545303"/>
                      <a:pt x="156956" y="542714"/>
                    </a:cubicBezTo>
                    <a:cubicBezTo>
                      <a:pt x="154093" y="541001"/>
                      <a:pt x="152525" y="537974"/>
                      <a:pt x="152525" y="534875"/>
                    </a:cubicBezTo>
                    <a:close/>
                    <a:moveTo>
                      <a:pt x="189954" y="1702916"/>
                    </a:moveTo>
                    <a:cubicBezTo>
                      <a:pt x="189954" y="1700017"/>
                      <a:pt x="191340" y="1697173"/>
                      <a:pt x="193911" y="1695404"/>
                    </a:cubicBezTo>
                    <a:cubicBezTo>
                      <a:pt x="198050" y="1692542"/>
                      <a:pt x="203738" y="1693600"/>
                      <a:pt x="206582" y="1697738"/>
                    </a:cubicBezTo>
                    <a:cubicBezTo>
                      <a:pt x="209317" y="1701713"/>
                      <a:pt x="212070" y="1705669"/>
                      <a:pt x="214859" y="1709607"/>
                    </a:cubicBezTo>
                    <a:cubicBezTo>
                      <a:pt x="217776" y="1713709"/>
                      <a:pt x="216791" y="1719397"/>
                      <a:pt x="212689" y="1722314"/>
                    </a:cubicBezTo>
                    <a:cubicBezTo>
                      <a:pt x="208587" y="1725232"/>
                      <a:pt x="202899" y="1724247"/>
                      <a:pt x="199982" y="1720145"/>
                    </a:cubicBezTo>
                    <a:cubicBezTo>
                      <a:pt x="197156" y="1716152"/>
                      <a:pt x="194349" y="1712123"/>
                      <a:pt x="191559" y="1708094"/>
                    </a:cubicBezTo>
                    <a:cubicBezTo>
                      <a:pt x="190465" y="1706508"/>
                      <a:pt x="189954" y="1704721"/>
                      <a:pt x="189954" y="1702934"/>
                    </a:cubicBezTo>
                    <a:close/>
                    <a:moveTo>
                      <a:pt x="190082" y="476461"/>
                    </a:moveTo>
                    <a:cubicBezTo>
                      <a:pt x="190082" y="474674"/>
                      <a:pt x="190611" y="472869"/>
                      <a:pt x="191687" y="471301"/>
                    </a:cubicBezTo>
                    <a:cubicBezTo>
                      <a:pt x="194476" y="467254"/>
                      <a:pt x="197284" y="463225"/>
                      <a:pt x="200128" y="459214"/>
                    </a:cubicBezTo>
                    <a:cubicBezTo>
                      <a:pt x="203045" y="455112"/>
                      <a:pt x="208733" y="454127"/>
                      <a:pt x="212835" y="457044"/>
                    </a:cubicBezTo>
                    <a:cubicBezTo>
                      <a:pt x="216937" y="459961"/>
                      <a:pt x="217904" y="465650"/>
                      <a:pt x="215005" y="469752"/>
                    </a:cubicBezTo>
                    <a:cubicBezTo>
                      <a:pt x="212215" y="473690"/>
                      <a:pt x="209444" y="477664"/>
                      <a:pt x="206691" y="481639"/>
                    </a:cubicBezTo>
                    <a:cubicBezTo>
                      <a:pt x="203829" y="485777"/>
                      <a:pt x="198159" y="486835"/>
                      <a:pt x="194020" y="483972"/>
                    </a:cubicBezTo>
                    <a:cubicBezTo>
                      <a:pt x="191450" y="482204"/>
                      <a:pt x="190082" y="479360"/>
                      <a:pt x="190082" y="476461"/>
                    </a:cubicBezTo>
                    <a:close/>
                    <a:moveTo>
                      <a:pt x="231067" y="1758723"/>
                    </a:moveTo>
                    <a:cubicBezTo>
                      <a:pt x="231067" y="1756024"/>
                      <a:pt x="232252" y="1753344"/>
                      <a:pt x="234549" y="1751558"/>
                    </a:cubicBezTo>
                    <a:cubicBezTo>
                      <a:pt x="238505" y="1748440"/>
                      <a:pt x="244230" y="1749133"/>
                      <a:pt x="247347" y="1753089"/>
                    </a:cubicBezTo>
                    <a:cubicBezTo>
                      <a:pt x="250338" y="1756881"/>
                      <a:pt x="253346" y="1760655"/>
                      <a:pt x="256372" y="1764411"/>
                    </a:cubicBezTo>
                    <a:cubicBezTo>
                      <a:pt x="259545" y="1768331"/>
                      <a:pt x="258925" y="1774055"/>
                      <a:pt x="255023" y="1777228"/>
                    </a:cubicBezTo>
                    <a:cubicBezTo>
                      <a:pt x="251103" y="1780400"/>
                      <a:pt x="245379" y="1779780"/>
                      <a:pt x="242206" y="1775878"/>
                    </a:cubicBezTo>
                    <a:cubicBezTo>
                      <a:pt x="239125" y="1772068"/>
                      <a:pt x="236062" y="1768239"/>
                      <a:pt x="233036" y="1764375"/>
                    </a:cubicBezTo>
                    <a:cubicBezTo>
                      <a:pt x="231723" y="1762697"/>
                      <a:pt x="231085" y="1760710"/>
                      <a:pt x="231085" y="1758741"/>
                    </a:cubicBezTo>
                    <a:close/>
                    <a:moveTo>
                      <a:pt x="231267" y="420581"/>
                    </a:moveTo>
                    <a:cubicBezTo>
                      <a:pt x="231267" y="418612"/>
                      <a:pt x="231905" y="416625"/>
                      <a:pt x="233218" y="414948"/>
                    </a:cubicBezTo>
                    <a:cubicBezTo>
                      <a:pt x="236263" y="411083"/>
                      <a:pt x="239326" y="407254"/>
                      <a:pt x="242407" y="403425"/>
                    </a:cubicBezTo>
                    <a:cubicBezTo>
                      <a:pt x="245579" y="399505"/>
                      <a:pt x="251322" y="398904"/>
                      <a:pt x="255224" y="402076"/>
                    </a:cubicBezTo>
                    <a:cubicBezTo>
                      <a:pt x="259144" y="405248"/>
                      <a:pt x="259745" y="410991"/>
                      <a:pt x="256573" y="414893"/>
                    </a:cubicBezTo>
                    <a:cubicBezTo>
                      <a:pt x="253528" y="418649"/>
                      <a:pt x="250520" y="422423"/>
                      <a:pt x="247530" y="426233"/>
                    </a:cubicBezTo>
                    <a:cubicBezTo>
                      <a:pt x="244412" y="430189"/>
                      <a:pt x="238687" y="430864"/>
                      <a:pt x="234731" y="427746"/>
                    </a:cubicBezTo>
                    <a:cubicBezTo>
                      <a:pt x="232452" y="425941"/>
                      <a:pt x="231249" y="423279"/>
                      <a:pt x="231249" y="420581"/>
                    </a:cubicBezTo>
                    <a:close/>
                    <a:moveTo>
                      <a:pt x="275679" y="1811831"/>
                    </a:moveTo>
                    <a:cubicBezTo>
                      <a:pt x="275679" y="1809333"/>
                      <a:pt x="276700" y="1806836"/>
                      <a:pt x="278706" y="1805031"/>
                    </a:cubicBezTo>
                    <a:cubicBezTo>
                      <a:pt x="282461" y="1801676"/>
                      <a:pt x="288223" y="1801986"/>
                      <a:pt x="291577" y="1805742"/>
                    </a:cubicBezTo>
                    <a:cubicBezTo>
                      <a:pt x="294804" y="1809333"/>
                      <a:pt x="298049" y="1812907"/>
                      <a:pt x="301313" y="1816462"/>
                    </a:cubicBezTo>
                    <a:cubicBezTo>
                      <a:pt x="304722" y="1820163"/>
                      <a:pt x="304485" y="1825943"/>
                      <a:pt x="300784" y="1829333"/>
                    </a:cubicBezTo>
                    <a:cubicBezTo>
                      <a:pt x="297083" y="1832743"/>
                      <a:pt x="291304" y="1832506"/>
                      <a:pt x="287894" y="1828805"/>
                    </a:cubicBezTo>
                    <a:cubicBezTo>
                      <a:pt x="284577" y="1825195"/>
                      <a:pt x="281277" y="1821567"/>
                      <a:pt x="277995" y="1817902"/>
                    </a:cubicBezTo>
                    <a:cubicBezTo>
                      <a:pt x="276427" y="1816170"/>
                      <a:pt x="275661" y="1813983"/>
                      <a:pt x="275661" y="1811813"/>
                    </a:cubicBezTo>
                    <a:close/>
                    <a:moveTo>
                      <a:pt x="275935" y="367454"/>
                    </a:moveTo>
                    <a:cubicBezTo>
                      <a:pt x="275935" y="365285"/>
                      <a:pt x="276700" y="363115"/>
                      <a:pt x="278268" y="361365"/>
                    </a:cubicBezTo>
                    <a:cubicBezTo>
                      <a:pt x="281550" y="357701"/>
                      <a:pt x="284850" y="354072"/>
                      <a:pt x="288186" y="350463"/>
                    </a:cubicBezTo>
                    <a:cubicBezTo>
                      <a:pt x="291595" y="346762"/>
                      <a:pt x="297357" y="346525"/>
                      <a:pt x="301076" y="349934"/>
                    </a:cubicBezTo>
                    <a:cubicBezTo>
                      <a:pt x="304777" y="353343"/>
                      <a:pt x="305014" y="359104"/>
                      <a:pt x="301605" y="362805"/>
                    </a:cubicBezTo>
                    <a:cubicBezTo>
                      <a:pt x="298323" y="366361"/>
                      <a:pt x="295078" y="369934"/>
                      <a:pt x="291851" y="373525"/>
                    </a:cubicBezTo>
                    <a:cubicBezTo>
                      <a:pt x="288496" y="377281"/>
                      <a:pt x="282735" y="377591"/>
                      <a:pt x="278979" y="374236"/>
                    </a:cubicBezTo>
                    <a:cubicBezTo>
                      <a:pt x="276974" y="372432"/>
                      <a:pt x="275953" y="369952"/>
                      <a:pt x="275953" y="367454"/>
                    </a:cubicBezTo>
                    <a:close/>
                    <a:moveTo>
                      <a:pt x="323592" y="1861986"/>
                    </a:moveTo>
                    <a:cubicBezTo>
                      <a:pt x="323592" y="1859671"/>
                      <a:pt x="324467" y="1857374"/>
                      <a:pt x="326199" y="1855605"/>
                    </a:cubicBezTo>
                    <a:cubicBezTo>
                      <a:pt x="329736" y="1852013"/>
                      <a:pt x="335497" y="1851959"/>
                      <a:pt x="339089" y="1855496"/>
                    </a:cubicBezTo>
                    <a:cubicBezTo>
                      <a:pt x="342535" y="1858887"/>
                      <a:pt x="345999" y="1862241"/>
                      <a:pt x="349499" y="1865578"/>
                    </a:cubicBezTo>
                    <a:cubicBezTo>
                      <a:pt x="353127" y="1869060"/>
                      <a:pt x="353273" y="1874821"/>
                      <a:pt x="349791" y="1878467"/>
                    </a:cubicBezTo>
                    <a:cubicBezTo>
                      <a:pt x="346308" y="1882114"/>
                      <a:pt x="340547" y="1882241"/>
                      <a:pt x="336901" y="1878759"/>
                    </a:cubicBezTo>
                    <a:cubicBezTo>
                      <a:pt x="333346" y="1875368"/>
                      <a:pt x="329827" y="1871941"/>
                      <a:pt x="326327" y="1868513"/>
                    </a:cubicBezTo>
                    <a:cubicBezTo>
                      <a:pt x="324503" y="1866726"/>
                      <a:pt x="323592" y="1864374"/>
                      <a:pt x="323592" y="1862005"/>
                    </a:cubicBezTo>
                    <a:close/>
                    <a:moveTo>
                      <a:pt x="323883" y="317281"/>
                    </a:moveTo>
                    <a:cubicBezTo>
                      <a:pt x="323883" y="314911"/>
                      <a:pt x="324795" y="312559"/>
                      <a:pt x="326618" y="310773"/>
                    </a:cubicBezTo>
                    <a:cubicBezTo>
                      <a:pt x="330119" y="307327"/>
                      <a:pt x="333656" y="303917"/>
                      <a:pt x="337193" y="300526"/>
                    </a:cubicBezTo>
                    <a:cubicBezTo>
                      <a:pt x="340839" y="297044"/>
                      <a:pt x="346600" y="297172"/>
                      <a:pt x="350082" y="300818"/>
                    </a:cubicBezTo>
                    <a:cubicBezTo>
                      <a:pt x="353564" y="304465"/>
                      <a:pt x="353437" y="310226"/>
                      <a:pt x="349791" y="313708"/>
                    </a:cubicBezTo>
                    <a:cubicBezTo>
                      <a:pt x="346308" y="317044"/>
                      <a:pt x="342826" y="320399"/>
                      <a:pt x="339380" y="323790"/>
                    </a:cubicBezTo>
                    <a:cubicBezTo>
                      <a:pt x="335789" y="327308"/>
                      <a:pt x="330009" y="327272"/>
                      <a:pt x="326491" y="323680"/>
                    </a:cubicBezTo>
                    <a:cubicBezTo>
                      <a:pt x="324741" y="321912"/>
                      <a:pt x="323883" y="319597"/>
                      <a:pt x="323883" y="317299"/>
                    </a:cubicBezTo>
                    <a:close/>
                    <a:moveTo>
                      <a:pt x="374604" y="1909023"/>
                    </a:moveTo>
                    <a:cubicBezTo>
                      <a:pt x="374604" y="1906909"/>
                      <a:pt x="375333" y="1904794"/>
                      <a:pt x="376828" y="1903062"/>
                    </a:cubicBezTo>
                    <a:cubicBezTo>
                      <a:pt x="380128" y="1899252"/>
                      <a:pt x="385871" y="1898832"/>
                      <a:pt x="389681" y="1902132"/>
                    </a:cubicBezTo>
                    <a:cubicBezTo>
                      <a:pt x="393328" y="1905286"/>
                      <a:pt x="397010" y="1908422"/>
                      <a:pt x="400711" y="1911540"/>
                    </a:cubicBezTo>
                    <a:cubicBezTo>
                      <a:pt x="404558" y="1914785"/>
                      <a:pt x="405069" y="1920528"/>
                      <a:pt x="401823" y="1924375"/>
                    </a:cubicBezTo>
                    <a:cubicBezTo>
                      <a:pt x="398578" y="1928221"/>
                      <a:pt x="392835" y="1928732"/>
                      <a:pt x="388970" y="1925487"/>
                    </a:cubicBezTo>
                    <a:cubicBezTo>
                      <a:pt x="385215" y="1922333"/>
                      <a:pt x="381477" y="1919142"/>
                      <a:pt x="377758" y="1915933"/>
                    </a:cubicBezTo>
                    <a:cubicBezTo>
                      <a:pt x="375680" y="1914128"/>
                      <a:pt x="374604" y="1911594"/>
                      <a:pt x="374604" y="1909023"/>
                    </a:cubicBezTo>
                    <a:close/>
                    <a:moveTo>
                      <a:pt x="374896" y="270298"/>
                    </a:moveTo>
                    <a:cubicBezTo>
                      <a:pt x="374896" y="267746"/>
                      <a:pt x="375971" y="265194"/>
                      <a:pt x="378050" y="263389"/>
                    </a:cubicBezTo>
                    <a:cubicBezTo>
                      <a:pt x="381769" y="260180"/>
                      <a:pt x="385488" y="257008"/>
                      <a:pt x="389262" y="253835"/>
                    </a:cubicBezTo>
                    <a:cubicBezTo>
                      <a:pt x="393109" y="250590"/>
                      <a:pt x="398870" y="251101"/>
                      <a:pt x="402097" y="254948"/>
                    </a:cubicBezTo>
                    <a:cubicBezTo>
                      <a:pt x="405342" y="258794"/>
                      <a:pt x="404832" y="264556"/>
                      <a:pt x="400985" y="267782"/>
                    </a:cubicBezTo>
                    <a:cubicBezTo>
                      <a:pt x="397284" y="270882"/>
                      <a:pt x="393619" y="274018"/>
                      <a:pt x="389973" y="277172"/>
                    </a:cubicBezTo>
                    <a:cubicBezTo>
                      <a:pt x="386163" y="280472"/>
                      <a:pt x="380401" y="280034"/>
                      <a:pt x="377120" y="276224"/>
                    </a:cubicBezTo>
                    <a:cubicBezTo>
                      <a:pt x="375625" y="274510"/>
                      <a:pt x="374896" y="272377"/>
                      <a:pt x="374896" y="270262"/>
                    </a:cubicBezTo>
                    <a:close/>
                    <a:moveTo>
                      <a:pt x="428551" y="1952707"/>
                    </a:moveTo>
                    <a:cubicBezTo>
                      <a:pt x="428551" y="1950792"/>
                      <a:pt x="429153" y="1948860"/>
                      <a:pt x="430411" y="1947201"/>
                    </a:cubicBezTo>
                    <a:cubicBezTo>
                      <a:pt x="433455" y="1943189"/>
                      <a:pt x="439180" y="1942406"/>
                      <a:pt x="443191" y="1945450"/>
                    </a:cubicBezTo>
                    <a:cubicBezTo>
                      <a:pt x="447038" y="1948367"/>
                      <a:pt x="450903" y="1951266"/>
                      <a:pt x="454804" y="1954128"/>
                    </a:cubicBezTo>
                    <a:cubicBezTo>
                      <a:pt x="458852" y="1957119"/>
                      <a:pt x="459727" y="1962825"/>
                      <a:pt x="456737" y="1966872"/>
                    </a:cubicBezTo>
                    <a:cubicBezTo>
                      <a:pt x="453747" y="1970920"/>
                      <a:pt x="448040" y="1971795"/>
                      <a:pt x="443993" y="1968805"/>
                    </a:cubicBezTo>
                    <a:cubicBezTo>
                      <a:pt x="440037" y="1965888"/>
                      <a:pt x="436099" y="1962934"/>
                      <a:pt x="432179" y="1959981"/>
                    </a:cubicBezTo>
                    <a:cubicBezTo>
                      <a:pt x="429809" y="1958194"/>
                      <a:pt x="428569" y="1955459"/>
                      <a:pt x="428569" y="1952707"/>
                    </a:cubicBezTo>
                    <a:close/>
                    <a:moveTo>
                      <a:pt x="428788" y="226670"/>
                    </a:moveTo>
                    <a:cubicBezTo>
                      <a:pt x="428788" y="223917"/>
                      <a:pt x="430028" y="221201"/>
                      <a:pt x="432398" y="219396"/>
                    </a:cubicBezTo>
                    <a:cubicBezTo>
                      <a:pt x="436299" y="216442"/>
                      <a:pt x="440237" y="213489"/>
                      <a:pt x="444176" y="210590"/>
                    </a:cubicBezTo>
                    <a:cubicBezTo>
                      <a:pt x="448223" y="207600"/>
                      <a:pt x="453929" y="208457"/>
                      <a:pt x="456919" y="212523"/>
                    </a:cubicBezTo>
                    <a:cubicBezTo>
                      <a:pt x="459909" y="216570"/>
                      <a:pt x="459052" y="222276"/>
                      <a:pt x="454987" y="225267"/>
                    </a:cubicBezTo>
                    <a:cubicBezTo>
                      <a:pt x="451103" y="228129"/>
                      <a:pt x="447238" y="231009"/>
                      <a:pt x="443391" y="233926"/>
                    </a:cubicBezTo>
                    <a:cubicBezTo>
                      <a:pt x="439381" y="236971"/>
                      <a:pt x="433656" y="236187"/>
                      <a:pt x="430611" y="232176"/>
                    </a:cubicBezTo>
                    <a:cubicBezTo>
                      <a:pt x="429371" y="230535"/>
                      <a:pt x="428751" y="228603"/>
                      <a:pt x="428751" y="226670"/>
                    </a:cubicBezTo>
                    <a:close/>
                    <a:moveTo>
                      <a:pt x="485178" y="1992889"/>
                    </a:moveTo>
                    <a:cubicBezTo>
                      <a:pt x="485178" y="1991157"/>
                      <a:pt x="485671" y="1989407"/>
                      <a:pt x="486691" y="1987857"/>
                    </a:cubicBezTo>
                    <a:cubicBezTo>
                      <a:pt x="489463" y="1983664"/>
                      <a:pt x="495133" y="1982515"/>
                      <a:pt x="499326" y="1985286"/>
                    </a:cubicBezTo>
                    <a:cubicBezTo>
                      <a:pt x="503355" y="1987948"/>
                      <a:pt x="507403" y="1990591"/>
                      <a:pt x="511468" y="1993217"/>
                    </a:cubicBezTo>
                    <a:cubicBezTo>
                      <a:pt x="515698" y="1995934"/>
                      <a:pt x="516919" y="2001585"/>
                      <a:pt x="514203" y="2005815"/>
                    </a:cubicBezTo>
                    <a:cubicBezTo>
                      <a:pt x="511486" y="2010045"/>
                      <a:pt x="505834" y="2011266"/>
                      <a:pt x="501605" y="2008550"/>
                    </a:cubicBezTo>
                    <a:cubicBezTo>
                      <a:pt x="497466" y="2005888"/>
                      <a:pt x="493346" y="2003208"/>
                      <a:pt x="489244" y="2000492"/>
                    </a:cubicBezTo>
                    <a:cubicBezTo>
                      <a:pt x="486600" y="1998741"/>
                      <a:pt x="485160" y="1995842"/>
                      <a:pt x="485160" y="1992889"/>
                    </a:cubicBezTo>
                    <a:close/>
                    <a:moveTo>
                      <a:pt x="485342" y="186579"/>
                    </a:moveTo>
                    <a:cubicBezTo>
                      <a:pt x="485342" y="183626"/>
                      <a:pt x="486783" y="180727"/>
                      <a:pt x="489426" y="178977"/>
                    </a:cubicBezTo>
                    <a:cubicBezTo>
                      <a:pt x="493510" y="176278"/>
                      <a:pt x="497612" y="173598"/>
                      <a:pt x="501732" y="170936"/>
                    </a:cubicBezTo>
                    <a:cubicBezTo>
                      <a:pt x="505962" y="168220"/>
                      <a:pt x="511614" y="169441"/>
                      <a:pt x="514331" y="173671"/>
                    </a:cubicBezTo>
                    <a:cubicBezTo>
                      <a:pt x="517065" y="177901"/>
                      <a:pt x="515825" y="183553"/>
                      <a:pt x="511596" y="186269"/>
                    </a:cubicBezTo>
                    <a:cubicBezTo>
                      <a:pt x="507549" y="188876"/>
                      <a:pt x="503501" y="191520"/>
                      <a:pt x="499490" y="194164"/>
                    </a:cubicBezTo>
                    <a:cubicBezTo>
                      <a:pt x="495297" y="196935"/>
                      <a:pt x="489627" y="195786"/>
                      <a:pt x="486856" y="191593"/>
                    </a:cubicBezTo>
                    <a:cubicBezTo>
                      <a:pt x="485834" y="190043"/>
                      <a:pt x="485342" y="188293"/>
                      <a:pt x="485342" y="186579"/>
                    </a:cubicBezTo>
                    <a:close/>
                    <a:moveTo>
                      <a:pt x="544285" y="2029352"/>
                    </a:moveTo>
                    <a:cubicBezTo>
                      <a:pt x="544285" y="2027821"/>
                      <a:pt x="544668" y="2026252"/>
                      <a:pt x="545488" y="2024830"/>
                    </a:cubicBezTo>
                    <a:cubicBezTo>
                      <a:pt x="547986" y="2020455"/>
                      <a:pt x="553565" y="2018960"/>
                      <a:pt x="557940" y="2021458"/>
                    </a:cubicBezTo>
                    <a:cubicBezTo>
                      <a:pt x="562134" y="2023864"/>
                      <a:pt x="566345" y="2026234"/>
                      <a:pt x="570575" y="2028586"/>
                    </a:cubicBezTo>
                    <a:cubicBezTo>
                      <a:pt x="574969" y="2031029"/>
                      <a:pt x="576555" y="2036590"/>
                      <a:pt x="574112" y="2040984"/>
                    </a:cubicBezTo>
                    <a:cubicBezTo>
                      <a:pt x="571669" y="2045377"/>
                      <a:pt x="566108" y="2046964"/>
                      <a:pt x="561714" y="2044521"/>
                    </a:cubicBezTo>
                    <a:cubicBezTo>
                      <a:pt x="557412" y="2042132"/>
                      <a:pt x="553127" y="2039708"/>
                      <a:pt x="548861" y="2037264"/>
                    </a:cubicBezTo>
                    <a:cubicBezTo>
                      <a:pt x="545926" y="2035587"/>
                      <a:pt x="544285" y="2032506"/>
                      <a:pt x="544285" y="2029352"/>
                    </a:cubicBezTo>
                    <a:close/>
                    <a:moveTo>
                      <a:pt x="544321" y="150189"/>
                    </a:moveTo>
                    <a:cubicBezTo>
                      <a:pt x="544321" y="147035"/>
                      <a:pt x="545962" y="143954"/>
                      <a:pt x="548898" y="142276"/>
                    </a:cubicBezTo>
                    <a:cubicBezTo>
                      <a:pt x="553145" y="139833"/>
                      <a:pt x="557412" y="137427"/>
                      <a:pt x="561696" y="135057"/>
                    </a:cubicBezTo>
                    <a:cubicBezTo>
                      <a:pt x="566090" y="132614"/>
                      <a:pt x="571651" y="134200"/>
                      <a:pt x="574094" y="138594"/>
                    </a:cubicBezTo>
                    <a:cubicBezTo>
                      <a:pt x="576536" y="142987"/>
                      <a:pt x="574951" y="148548"/>
                      <a:pt x="570556" y="150991"/>
                    </a:cubicBezTo>
                    <a:cubicBezTo>
                      <a:pt x="566345" y="153325"/>
                      <a:pt x="562152" y="155695"/>
                      <a:pt x="557977" y="158102"/>
                    </a:cubicBezTo>
                    <a:cubicBezTo>
                      <a:pt x="553601" y="160599"/>
                      <a:pt x="548041" y="159104"/>
                      <a:pt x="545543" y="154729"/>
                    </a:cubicBezTo>
                    <a:cubicBezTo>
                      <a:pt x="544723" y="153307"/>
                      <a:pt x="544340" y="151739"/>
                      <a:pt x="544340" y="150207"/>
                    </a:cubicBezTo>
                    <a:close/>
                    <a:moveTo>
                      <a:pt x="605470" y="117664"/>
                    </a:moveTo>
                    <a:cubicBezTo>
                      <a:pt x="605470" y="114291"/>
                      <a:pt x="607348" y="111064"/>
                      <a:pt x="610575" y="109478"/>
                    </a:cubicBezTo>
                    <a:cubicBezTo>
                      <a:pt x="614969" y="107327"/>
                      <a:pt x="619381" y="105193"/>
                      <a:pt x="623793" y="103097"/>
                    </a:cubicBezTo>
                    <a:cubicBezTo>
                      <a:pt x="628333" y="100946"/>
                      <a:pt x="633784" y="102878"/>
                      <a:pt x="635935" y="107418"/>
                    </a:cubicBezTo>
                    <a:cubicBezTo>
                      <a:pt x="638104" y="111976"/>
                      <a:pt x="636154" y="117409"/>
                      <a:pt x="631614" y="119560"/>
                    </a:cubicBezTo>
                    <a:cubicBezTo>
                      <a:pt x="627257" y="121620"/>
                      <a:pt x="622936" y="123717"/>
                      <a:pt x="618615" y="125832"/>
                    </a:cubicBezTo>
                    <a:cubicBezTo>
                      <a:pt x="614094" y="128056"/>
                      <a:pt x="608642" y="126196"/>
                      <a:pt x="606418" y="121675"/>
                    </a:cubicBezTo>
                    <a:cubicBezTo>
                      <a:pt x="605780" y="120380"/>
                      <a:pt x="605488" y="119013"/>
                      <a:pt x="605488" y="117664"/>
                    </a:cubicBezTo>
                    <a:close/>
                    <a:moveTo>
                      <a:pt x="605634" y="2061987"/>
                    </a:moveTo>
                    <a:cubicBezTo>
                      <a:pt x="605634" y="2060637"/>
                      <a:pt x="605926" y="2059270"/>
                      <a:pt x="606564" y="2057976"/>
                    </a:cubicBezTo>
                    <a:cubicBezTo>
                      <a:pt x="608788" y="2053454"/>
                      <a:pt x="614239" y="2051595"/>
                      <a:pt x="618761" y="2053819"/>
                    </a:cubicBezTo>
                    <a:cubicBezTo>
                      <a:pt x="623100" y="2055952"/>
                      <a:pt x="627457" y="2058048"/>
                      <a:pt x="631833" y="2060127"/>
                    </a:cubicBezTo>
                    <a:cubicBezTo>
                      <a:pt x="636391" y="2062278"/>
                      <a:pt x="638323" y="2067729"/>
                      <a:pt x="636172" y="2072269"/>
                    </a:cubicBezTo>
                    <a:cubicBezTo>
                      <a:pt x="634021" y="2076827"/>
                      <a:pt x="628569" y="2078759"/>
                      <a:pt x="624030" y="2076608"/>
                    </a:cubicBezTo>
                    <a:cubicBezTo>
                      <a:pt x="619581" y="2074493"/>
                      <a:pt x="615151" y="2072360"/>
                      <a:pt x="610721" y="2070191"/>
                    </a:cubicBezTo>
                    <a:cubicBezTo>
                      <a:pt x="607494" y="2068604"/>
                      <a:pt x="605616" y="2065359"/>
                      <a:pt x="605616" y="2062005"/>
                    </a:cubicBezTo>
                    <a:close/>
                    <a:moveTo>
                      <a:pt x="668551" y="89150"/>
                    </a:moveTo>
                    <a:cubicBezTo>
                      <a:pt x="668551" y="85576"/>
                      <a:pt x="670666" y="82185"/>
                      <a:pt x="674185" y="80727"/>
                    </a:cubicBezTo>
                    <a:cubicBezTo>
                      <a:pt x="678706" y="78867"/>
                      <a:pt x="683228" y="77026"/>
                      <a:pt x="687785" y="75203"/>
                    </a:cubicBezTo>
                    <a:cubicBezTo>
                      <a:pt x="692471" y="73343"/>
                      <a:pt x="697758" y="75622"/>
                      <a:pt x="699636" y="80307"/>
                    </a:cubicBezTo>
                    <a:cubicBezTo>
                      <a:pt x="701496" y="84975"/>
                      <a:pt x="699217" y="90280"/>
                      <a:pt x="694531" y="92158"/>
                    </a:cubicBezTo>
                    <a:cubicBezTo>
                      <a:pt x="690064" y="93945"/>
                      <a:pt x="685598" y="95749"/>
                      <a:pt x="681168" y="97591"/>
                    </a:cubicBezTo>
                    <a:cubicBezTo>
                      <a:pt x="676518" y="99524"/>
                      <a:pt x="671177" y="97299"/>
                      <a:pt x="669262" y="92650"/>
                    </a:cubicBezTo>
                    <a:cubicBezTo>
                      <a:pt x="668788" y="91520"/>
                      <a:pt x="668569" y="90335"/>
                      <a:pt x="668569" y="89168"/>
                    </a:cubicBezTo>
                    <a:close/>
                    <a:moveTo>
                      <a:pt x="668989" y="2090592"/>
                    </a:moveTo>
                    <a:cubicBezTo>
                      <a:pt x="668989" y="2089425"/>
                      <a:pt x="669208" y="2088258"/>
                      <a:pt x="669682" y="2087110"/>
                    </a:cubicBezTo>
                    <a:cubicBezTo>
                      <a:pt x="671596" y="2082461"/>
                      <a:pt x="676938" y="2080236"/>
                      <a:pt x="681587" y="2082169"/>
                    </a:cubicBezTo>
                    <a:cubicBezTo>
                      <a:pt x="686054" y="2084010"/>
                      <a:pt x="690557" y="2085833"/>
                      <a:pt x="695060" y="2087620"/>
                    </a:cubicBezTo>
                    <a:cubicBezTo>
                      <a:pt x="699745" y="2089479"/>
                      <a:pt x="702024" y="2094785"/>
                      <a:pt x="700165" y="2099453"/>
                    </a:cubicBezTo>
                    <a:cubicBezTo>
                      <a:pt x="698305" y="2104138"/>
                      <a:pt x="693000" y="2106417"/>
                      <a:pt x="688333" y="2104557"/>
                    </a:cubicBezTo>
                    <a:cubicBezTo>
                      <a:pt x="683756" y="2102734"/>
                      <a:pt x="679180" y="2100892"/>
                      <a:pt x="674641" y="2098997"/>
                    </a:cubicBezTo>
                    <a:cubicBezTo>
                      <a:pt x="671122" y="2097538"/>
                      <a:pt x="669007" y="2094147"/>
                      <a:pt x="669007" y="2090573"/>
                    </a:cubicBezTo>
                    <a:close/>
                    <a:moveTo>
                      <a:pt x="733419" y="64720"/>
                    </a:moveTo>
                    <a:cubicBezTo>
                      <a:pt x="733419" y="60927"/>
                      <a:pt x="735808" y="57372"/>
                      <a:pt x="739599" y="56096"/>
                    </a:cubicBezTo>
                    <a:cubicBezTo>
                      <a:pt x="744249" y="54510"/>
                      <a:pt x="748916" y="52960"/>
                      <a:pt x="753583" y="51447"/>
                    </a:cubicBezTo>
                    <a:cubicBezTo>
                      <a:pt x="758378" y="49897"/>
                      <a:pt x="763519" y="52504"/>
                      <a:pt x="765069" y="57299"/>
                    </a:cubicBezTo>
                    <a:cubicBezTo>
                      <a:pt x="766637" y="62076"/>
                      <a:pt x="764012" y="67235"/>
                      <a:pt x="759217" y="68785"/>
                    </a:cubicBezTo>
                    <a:cubicBezTo>
                      <a:pt x="754622" y="70280"/>
                      <a:pt x="750028" y="71811"/>
                      <a:pt x="745470" y="73361"/>
                    </a:cubicBezTo>
                    <a:cubicBezTo>
                      <a:pt x="740712" y="74984"/>
                      <a:pt x="735534" y="72431"/>
                      <a:pt x="733911" y="67673"/>
                    </a:cubicBezTo>
                    <a:cubicBezTo>
                      <a:pt x="733583" y="66707"/>
                      <a:pt x="733419" y="65704"/>
                      <a:pt x="733419" y="64738"/>
                    </a:cubicBezTo>
                    <a:close/>
                    <a:moveTo>
                      <a:pt x="734076" y="2115058"/>
                    </a:moveTo>
                    <a:cubicBezTo>
                      <a:pt x="734076" y="2114092"/>
                      <a:pt x="734239" y="2113108"/>
                      <a:pt x="734567" y="2112123"/>
                    </a:cubicBezTo>
                    <a:cubicBezTo>
                      <a:pt x="736190" y="2107346"/>
                      <a:pt x="741368" y="2104794"/>
                      <a:pt x="746126" y="2106417"/>
                    </a:cubicBezTo>
                    <a:cubicBezTo>
                      <a:pt x="750721" y="2107966"/>
                      <a:pt x="755315" y="2109498"/>
                      <a:pt x="759928" y="2110993"/>
                    </a:cubicBezTo>
                    <a:cubicBezTo>
                      <a:pt x="764723" y="2112543"/>
                      <a:pt x="767330" y="2117684"/>
                      <a:pt x="765780" y="2122479"/>
                    </a:cubicBezTo>
                    <a:cubicBezTo>
                      <a:pt x="764230" y="2127274"/>
                      <a:pt x="759089" y="2129899"/>
                      <a:pt x="754294" y="2128331"/>
                    </a:cubicBezTo>
                    <a:cubicBezTo>
                      <a:pt x="749609" y="2126818"/>
                      <a:pt x="744923" y="2125250"/>
                      <a:pt x="740256" y="2123664"/>
                    </a:cubicBezTo>
                    <a:cubicBezTo>
                      <a:pt x="736464" y="2122369"/>
                      <a:pt x="734076" y="2118832"/>
                      <a:pt x="734076" y="2115040"/>
                    </a:cubicBezTo>
                    <a:close/>
                    <a:moveTo>
                      <a:pt x="799800" y="44501"/>
                    </a:moveTo>
                    <a:cubicBezTo>
                      <a:pt x="799800" y="40471"/>
                      <a:pt x="802480" y="36807"/>
                      <a:pt x="806546" y="35713"/>
                    </a:cubicBezTo>
                    <a:cubicBezTo>
                      <a:pt x="811286" y="34437"/>
                      <a:pt x="816026" y="33197"/>
                      <a:pt x="820803" y="31976"/>
                    </a:cubicBezTo>
                    <a:cubicBezTo>
                      <a:pt x="825689" y="30736"/>
                      <a:pt x="830648" y="33671"/>
                      <a:pt x="831888" y="38557"/>
                    </a:cubicBezTo>
                    <a:cubicBezTo>
                      <a:pt x="833127" y="43443"/>
                      <a:pt x="830192" y="48402"/>
                      <a:pt x="825306" y="49642"/>
                    </a:cubicBezTo>
                    <a:cubicBezTo>
                      <a:pt x="820621" y="50827"/>
                      <a:pt x="815953" y="52067"/>
                      <a:pt x="811286" y="53325"/>
                    </a:cubicBezTo>
                    <a:cubicBezTo>
                      <a:pt x="806418" y="54637"/>
                      <a:pt x="801423" y="51757"/>
                      <a:pt x="800110" y="46889"/>
                    </a:cubicBezTo>
                    <a:cubicBezTo>
                      <a:pt x="799891" y="46087"/>
                      <a:pt x="799800" y="45303"/>
                      <a:pt x="799800" y="44519"/>
                    </a:cubicBezTo>
                    <a:close/>
                    <a:moveTo>
                      <a:pt x="800511" y="2135241"/>
                    </a:moveTo>
                    <a:cubicBezTo>
                      <a:pt x="800511" y="2134457"/>
                      <a:pt x="800621" y="2133655"/>
                      <a:pt x="800821" y="2132871"/>
                    </a:cubicBezTo>
                    <a:cubicBezTo>
                      <a:pt x="802134" y="2128003"/>
                      <a:pt x="807129" y="2125122"/>
                      <a:pt x="811997" y="2126435"/>
                    </a:cubicBezTo>
                    <a:cubicBezTo>
                      <a:pt x="816664" y="2127693"/>
                      <a:pt x="821332" y="2128915"/>
                      <a:pt x="826017" y="2130099"/>
                    </a:cubicBezTo>
                    <a:cubicBezTo>
                      <a:pt x="830903" y="2131339"/>
                      <a:pt x="833857" y="2136298"/>
                      <a:pt x="832599" y="2141184"/>
                    </a:cubicBezTo>
                    <a:cubicBezTo>
                      <a:pt x="831359" y="2146070"/>
                      <a:pt x="826400" y="2149006"/>
                      <a:pt x="821514" y="2147766"/>
                    </a:cubicBezTo>
                    <a:cubicBezTo>
                      <a:pt x="816755" y="2146563"/>
                      <a:pt x="811997" y="2145305"/>
                      <a:pt x="807257" y="2144047"/>
                    </a:cubicBezTo>
                    <a:cubicBezTo>
                      <a:pt x="803191" y="2142953"/>
                      <a:pt x="800511" y="2139270"/>
                      <a:pt x="800511" y="2135241"/>
                    </a:cubicBezTo>
                    <a:close/>
                    <a:moveTo>
                      <a:pt x="867330" y="28621"/>
                    </a:moveTo>
                    <a:cubicBezTo>
                      <a:pt x="867330" y="24373"/>
                      <a:pt x="870320" y="20563"/>
                      <a:pt x="874641" y="19687"/>
                    </a:cubicBezTo>
                    <a:cubicBezTo>
                      <a:pt x="879454" y="18721"/>
                      <a:pt x="884267" y="17773"/>
                      <a:pt x="889098" y="16880"/>
                    </a:cubicBezTo>
                    <a:cubicBezTo>
                      <a:pt x="894039" y="15950"/>
                      <a:pt x="898816" y="19213"/>
                      <a:pt x="899727" y="24154"/>
                    </a:cubicBezTo>
                    <a:cubicBezTo>
                      <a:pt x="900657" y="29113"/>
                      <a:pt x="897394" y="33872"/>
                      <a:pt x="892453" y="34783"/>
                    </a:cubicBezTo>
                    <a:cubicBezTo>
                      <a:pt x="887694" y="35677"/>
                      <a:pt x="882954" y="36588"/>
                      <a:pt x="878232" y="37554"/>
                    </a:cubicBezTo>
                    <a:cubicBezTo>
                      <a:pt x="873292" y="38539"/>
                      <a:pt x="868497" y="35348"/>
                      <a:pt x="867494" y="30426"/>
                    </a:cubicBezTo>
                    <a:cubicBezTo>
                      <a:pt x="867366" y="29824"/>
                      <a:pt x="867312" y="29204"/>
                      <a:pt x="867312" y="28621"/>
                    </a:cubicBezTo>
                    <a:close/>
                    <a:moveTo>
                      <a:pt x="868059" y="2151084"/>
                    </a:moveTo>
                    <a:cubicBezTo>
                      <a:pt x="868059" y="2150483"/>
                      <a:pt x="868114" y="2149881"/>
                      <a:pt x="868241" y="2149279"/>
                    </a:cubicBezTo>
                    <a:cubicBezTo>
                      <a:pt x="869226" y="2144338"/>
                      <a:pt x="874039" y="2141148"/>
                      <a:pt x="878980" y="2142132"/>
                    </a:cubicBezTo>
                    <a:cubicBezTo>
                      <a:pt x="883702" y="2143080"/>
                      <a:pt x="888442" y="2143992"/>
                      <a:pt x="893200" y="2144885"/>
                    </a:cubicBezTo>
                    <a:cubicBezTo>
                      <a:pt x="898141" y="2145815"/>
                      <a:pt x="901423" y="2150573"/>
                      <a:pt x="900493" y="2155515"/>
                    </a:cubicBezTo>
                    <a:cubicBezTo>
                      <a:pt x="899563" y="2160455"/>
                      <a:pt x="894805" y="2163719"/>
                      <a:pt x="889864" y="2162807"/>
                    </a:cubicBezTo>
                    <a:cubicBezTo>
                      <a:pt x="885033" y="2161914"/>
                      <a:pt x="880201" y="2160966"/>
                      <a:pt x="875388" y="2159999"/>
                    </a:cubicBezTo>
                    <a:cubicBezTo>
                      <a:pt x="871049" y="2159124"/>
                      <a:pt x="868059" y="2155332"/>
                      <a:pt x="868059" y="2151066"/>
                    </a:cubicBezTo>
                    <a:close/>
                    <a:moveTo>
                      <a:pt x="935753" y="17117"/>
                    </a:moveTo>
                    <a:cubicBezTo>
                      <a:pt x="935753" y="12632"/>
                      <a:pt x="939071" y="8712"/>
                      <a:pt x="943647" y="8092"/>
                    </a:cubicBezTo>
                    <a:cubicBezTo>
                      <a:pt x="948515" y="7436"/>
                      <a:pt x="953383" y="6816"/>
                      <a:pt x="958269" y="6214"/>
                    </a:cubicBezTo>
                    <a:cubicBezTo>
                      <a:pt x="963264" y="5613"/>
                      <a:pt x="967804" y="9168"/>
                      <a:pt x="968424" y="14163"/>
                    </a:cubicBezTo>
                    <a:cubicBezTo>
                      <a:pt x="969044" y="19159"/>
                      <a:pt x="965470" y="23699"/>
                      <a:pt x="960475" y="24318"/>
                    </a:cubicBezTo>
                    <a:cubicBezTo>
                      <a:pt x="955680" y="24902"/>
                      <a:pt x="950885" y="25522"/>
                      <a:pt x="946108" y="26160"/>
                    </a:cubicBezTo>
                    <a:cubicBezTo>
                      <a:pt x="941113" y="26834"/>
                      <a:pt x="936537" y="23334"/>
                      <a:pt x="935862" y="18338"/>
                    </a:cubicBezTo>
                    <a:cubicBezTo>
                      <a:pt x="935808" y="17919"/>
                      <a:pt x="935771" y="17518"/>
                      <a:pt x="935771" y="17098"/>
                    </a:cubicBezTo>
                    <a:close/>
                    <a:moveTo>
                      <a:pt x="936482" y="2162533"/>
                    </a:moveTo>
                    <a:cubicBezTo>
                      <a:pt x="936482" y="2162132"/>
                      <a:pt x="936500" y="2161713"/>
                      <a:pt x="936555" y="2161312"/>
                    </a:cubicBezTo>
                    <a:cubicBezTo>
                      <a:pt x="937230" y="2156317"/>
                      <a:pt x="941824" y="2152816"/>
                      <a:pt x="946801" y="2153491"/>
                    </a:cubicBezTo>
                    <a:cubicBezTo>
                      <a:pt x="951578" y="2154129"/>
                      <a:pt x="956373" y="2154749"/>
                      <a:pt x="961168" y="2155332"/>
                    </a:cubicBezTo>
                    <a:cubicBezTo>
                      <a:pt x="966163" y="2155934"/>
                      <a:pt x="969736" y="2160473"/>
                      <a:pt x="969117" y="2165469"/>
                    </a:cubicBezTo>
                    <a:cubicBezTo>
                      <a:pt x="968515" y="2170464"/>
                      <a:pt x="963975" y="2174038"/>
                      <a:pt x="958980" y="2173418"/>
                    </a:cubicBezTo>
                    <a:cubicBezTo>
                      <a:pt x="954094" y="2172835"/>
                      <a:pt x="949226" y="2172214"/>
                      <a:pt x="944358" y="2171558"/>
                    </a:cubicBezTo>
                    <a:cubicBezTo>
                      <a:pt x="939782" y="2170938"/>
                      <a:pt x="936464" y="2167037"/>
                      <a:pt x="936464" y="2162533"/>
                    </a:cubicBezTo>
                    <a:close/>
                    <a:moveTo>
                      <a:pt x="1004759" y="10025"/>
                    </a:moveTo>
                    <a:cubicBezTo>
                      <a:pt x="1004759" y="5284"/>
                      <a:pt x="1008424" y="1274"/>
                      <a:pt x="1013237" y="945"/>
                    </a:cubicBezTo>
                    <a:cubicBezTo>
                      <a:pt x="1018123" y="599"/>
                      <a:pt x="1023009" y="289"/>
                      <a:pt x="1027895" y="16"/>
                    </a:cubicBezTo>
                    <a:cubicBezTo>
                      <a:pt x="1032927" y="-276"/>
                      <a:pt x="1037230" y="3571"/>
                      <a:pt x="1037522" y="8603"/>
                    </a:cubicBezTo>
                    <a:cubicBezTo>
                      <a:pt x="1037813" y="13635"/>
                      <a:pt x="1033966" y="17937"/>
                      <a:pt x="1028935" y="18229"/>
                    </a:cubicBezTo>
                    <a:cubicBezTo>
                      <a:pt x="1024121" y="18502"/>
                      <a:pt x="1019308" y="18812"/>
                      <a:pt x="1014513" y="19159"/>
                    </a:cubicBezTo>
                    <a:cubicBezTo>
                      <a:pt x="1009499" y="19505"/>
                      <a:pt x="1005124" y="15731"/>
                      <a:pt x="1004778" y="10699"/>
                    </a:cubicBezTo>
                    <a:cubicBezTo>
                      <a:pt x="1004778" y="10481"/>
                      <a:pt x="1004759" y="10262"/>
                      <a:pt x="1004759" y="10043"/>
                    </a:cubicBezTo>
                    <a:close/>
                    <a:moveTo>
                      <a:pt x="1005507" y="2169571"/>
                    </a:moveTo>
                    <a:cubicBezTo>
                      <a:pt x="1005507" y="2169352"/>
                      <a:pt x="1005507" y="2169152"/>
                      <a:pt x="1005525" y="2168933"/>
                    </a:cubicBezTo>
                    <a:cubicBezTo>
                      <a:pt x="1005871" y="2163919"/>
                      <a:pt x="1010229" y="2160127"/>
                      <a:pt x="1015261" y="2160473"/>
                    </a:cubicBezTo>
                    <a:cubicBezTo>
                      <a:pt x="1020074" y="2160802"/>
                      <a:pt x="1024887" y="2161111"/>
                      <a:pt x="1029718" y="2161385"/>
                    </a:cubicBezTo>
                    <a:cubicBezTo>
                      <a:pt x="1034750" y="2161677"/>
                      <a:pt x="1038579" y="2165979"/>
                      <a:pt x="1038305" y="2170993"/>
                    </a:cubicBezTo>
                    <a:cubicBezTo>
                      <a:pt x="1038014" y="2176025"/>
                      <a:pt x="1033711" y="2179872"/>
                      <a:pt x="1028697" y="2179580"/>
                    </a:cubicBezTo>
                    <a:cubicBezTo>
                      <a:pt x="1023793" y="2179306"/>
                      <a:pt x="1018889" y="2178997"/>
                      <a:pt x="1014003" y="2178650"/>
                    </a:cubicBezTo>
                    <a:cubicBezTo>
                      <a:pt x="1009190" y="2178322"/>
                      <a:pt x="1005525" y="2174311"/>
                      <a:pt x="1005525" y="2169571"/>
                    </a:cubicBezTo>
                    <a:close/>
                  </a:path>
                </a:pathLst>
              </a:custGeom>
              <a:grpFill/>
              <a:ln w="1822" cap="flat">
                <a:solidFill>
                  <a:srgbClr val="48938F"/>
                </a:solidFill>
                <a:prstDash val="solid"/>
                <a:miter/>
              </a:ln>
            </p:spPr>
            <p:txBody>
              <a:bodyPr/>
              <a:lstStyle/>
              <a:p>
                <a:endParaRPr lang="en-US"/>
              </a:p>
            </p:txBody>
          </p:sp>
          <p:sp>
            <p:nvSpPr>
              <p:cNvPr id="15" name="Freeform 14">
                <a:extLst>
                  <a:ext uri="{FF2B5EF4-FFF2-40B4-BE49-F238E27FC236}">
                    <a16:creationId xmlns:a16="http://schemas.microsoft.com/office/drawing/2014/main" id="{FD4556EA-C89D-1D73-728E-8195B6BF359D}"/>
                  </a:ext>
                </a:extLst>
              </p:cNvPr>
              <p:cNvSpPr/>
              <p:nvPr/>
            </p:nvSpPr>
            <p:spPr>
              <a:xfrm>
                <a:off x="7099038" y="2838253"/>
                <a:ext cx="25524" cy="18250"/>
              </a:xfrm>
              <a:custGeom>
                <a:avLst/>
                <a:gdLst>
                  <a:gd name="csX0" fmla="*/ 0 w 25524"/>
                  <a:gd name="csY0" fmla="*/ 9134 h 18250"/>
                  <a:gd name="csX1" fmla="*/ 9061 w 25524"/>
                  <a:gd name="csY1" fmla="*/ 18 h 18250"/>
                  <a:gd name="csX2" fmla="*/ 16408 w 25524"/>
                  <a:gd name="csY2" fmla="*/ 0 h 18250"/>
                  <a:gd name="csX3" fmla="*/ 25524 w 25524"/>
                  <a:gd name="csY3" fmla="*/ 9116 h 18250"/>
                  <a:gd name="csX4" fmla="*/ 16408 w 25524"/>
                  <a:gd name="csY4" fmla="*/ 18232 h 18250"/>
                  <a:gd name="csX5" fmla="*/ 9171 w 25524"/>
                  <a:gd name="csY5" fmla="*/ 18250 h 18250"/>
                  <a:gd name="csX6" fmla="*/ 0 w 25524"/>
                  <a:gd name="csY6" fmla="*/ 9189 h 18250"/>
                  <a:gd name="csX7" fmla="*/ 0 w 25524"/>
                  <a:gd name="csY7" fmla="*/ 9134 h 18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50">
                    <a:moveTo>
                      <a:pt x="0" y="9134"/>
                    </a:moveTo>
                    <a:cubicBezTo>
                      <a:pt x="0" y="4120"/>
                      <a:pt x="4047" y="55"/>
                      <a:pt x="9061" y="18"/>
                    </a:cubicBezTo>
                    <a:cubicBezTo>
                      <a:pt x="11504" y="18"/>
                      <a:pt x="13965" y="0"/>
                      <a:pt x="16408" y="0"/>
                    </a:cubicBezTo>
                    <a:cubicBezTo>
                      <a:pt x="21440" y="0"/>
                      <a:pt x="25524" y="4084"/>
                      <a:pt x="25524" y="9116"/>
                    </a:cubicBezTo>
                    <a:cubicBezTo>
                      <a:pt x="25524" y="14148"/>
                      <a:pt x="21440" y="18232"/>
                      <a:pt x="16408" y="18232"/>
                    </a:cubicBezTo>
                    <a:cubicBezTo>
                      <a:pt x="14002" y="18232"/>
                      <a:pt x="11577" y="18232"/>
                      <a:pt x="9171" y="18250"/>
                    </a:cubicBezTo>
                    <a:cubicBezTo>
                      <a:pt x="4139" y="18286"/>
                      <a:pt x="36" y="14221"/>
                      <a:pt x="0" y="9189"/>
                    </a:cubicBezTo>
                    <a:lnTo>
                      <a:pt x="0" y="9134"/>
                    </a:lnTo>
                    <a:close/>
                  </a:path>
                </a:pathLst>
              </a:custGeom>
              <a:grpFill/>
              <a:ln w="1822" cap="flat">
                <a:solidFill>
                  <a:srgbClr val="48938F"/>
                </a:solidFill>
                <a:prstDash val="solid"/>
                <a:miter/>
              </a:ln>
            </p:spPr>
            <p:txBody>
              <a:bodyPr/>
              <a:lstStyle/>
              <a:p>
                <a:endParaRPr lang="en-US"/>
              </a:p>
            </p:txBody>
          </p:sp>
        </p:grpSp>
      </p:grpSp>
      <p:sp>
        <p:nvSpPr>
          <p:cNvPr id="17" name="Oval 16">
            <a:extLst>
              <a:ext uri="{FF2B5EF4-FFF2-40B4-BE49-F238E27FC236}">
                <a16:creationId xmlns:a16="http://schemas.microsoft.com/office/drawing/2014/main" id="{7F882C9B-8F3B-1787-7F3F-DA281073428B}"/>
              </a:ext>
            </a:extLst>
          </p:cNvPr>
          <p:cNvSpPr/>
          <p:nvPr/>
        </p:nvSpPr>
        <p:spPr>
          <a:xfrm rot="18900000">
            <a:off x="4806686" y="417261"/>
            <a:ext cx="1726880" cy="1726879"/>
          </a:xfrm>
          <a:prstGeom prst="ellipse">
            <a:avLst/>
          </a:prstGeom>
          <a:solidFill>
            <a:srgbClr val="007772"/>
          </a:solidFill>
          <a:ln w="1822" cap="flat">
            <a:noFill/>
            <a:prstDash val="solid"/>
            <a:miter/>
          </a:ln>
        </p:spPr>
        <p:txBody>
          <a:bodyPr/>
          <a:lstStyle/>
          <a:p>
            <a:endParaRPr lang="en-US"/>
          </a:p>
        </p:txBody>
      </p:sp>
      <p:sp>
        <p:nvSpPr>
          <p:cNvPr id="27" name="Oval 26">
            <a:extLst>
              <a:ext uri="{FF2B5EF4-FFF2-40B4-BE49-F238E27FC236}">
                <a16:creationId xmlns:a16="http://schemas.microsoft.com/office/drawing/2014/main" id="{065FBF74-12B0-09A1-A8AE-05F0245C9886}"/>
              </a:ext>
            </a:extLst>
          </p:cNvPr>
          <p:cNvSpPr/>
          <p:nvPr/>
        </p:nvSpPr>
        <p:spPr>
          <a:xfrm rot="18900000">
            <a:off x="4806535" y="2505361"/>
            <a:ext cx="1726879" cy="1726879"/>
          </a:xfrm>
          <a:prstGeom prst="ellipse">
            <a:avLst/>
          </a:prstGeom>
          <a:solidFill>
            <a:srgbClr val="007772">
              <a:alpha val="80000"/>
            </a:srgbClr>
          </a:solidFill>
          <a:ln w="1822" cap="flat">
            <a:noFill/>
            <a:prstDash val="solid"/>
            <a:miter/>
          </a:ln>
        </p:spPr>
        <p:txBody>
          <a:bodyPr/>
          <a:lstStyle/>
          <a:p>
            <a:endParaRPr lang="en-US"/>
          </a:p>
        </p:txBody>
      </p:sp>
      <p:sp>
        <p:nvSpPr>
          <p:cNvPr id="28" name="Oval 27">
            <a:extLst>
              <a:ext uri="{FF2B5EF4-FFF2-40B4-BE49-F238E27FC236}">
                <a16:creationId xmlns:a16="http://schemas.microsoft.com/office/drawing/2014/main" id="{3B923B84-5BBD-1436-9135-2ED1939D2817}"/>
              </a:ext>
            </a:extLst>
          </p:cNvPr>
          <p:cNvSpPr/>
          <p:nvPr/>
        </p:nvSpPr>
        <p:spPr>
          <a:xfrm rot="18900000">
            <a:off x="4960056" y="2658883"/>
            <a:ext cx="1419835" cy="1419835"/>
          </a:xfrm>
          <a:prstGeom prst="ellipse">
            <a:avLst/>
          </a:prstGeom>
          <a:solidFill>
            <a:srgbClr val="FFFFFF"/>
          </a:solidFill>
          <a:ln w="1822" cap="flat">
            <a:noFill/>
            <a:prstDash val="solid"/>
            <a:miter/>
          </a:ln>
        </p:spPr>
        <p:txBody>
          <a:bodyPr/>
          <a:lstStyle/>
          <a:p>
            <a:endParaRPr lang="en-US"/>
          </a:p>
        </p:txBody>
      </p:sp>
      <p:grpSp>
        <p:nvGrpSpPr>
          <p:cNvPr id="30" name="Graphic 26">
            <a:extLst>
              <a:ext uri="{FF2B5EF4-FFF2-40B4-BE49-F238E27FC236}">
                <a16:creationId xmlns:a16="http://schemas.microsoft.com/office/drawing/2014/main" id="{D97A3218-AB22-C6D0-3F89-CEB754852D31}"/>
              </a:ext>
            </a:extLst>
          </p:cNvPr>
          <p:cNvGrpSpPr/>
          <p:nvPr/>
        </p:nvGrpSpPr>
        <p:grpSpPr>
          <a:xfrm>
            <a:off x="4683781" y="2382300"/>
            <a:ext cx="1972409" cy="1972689"/>
            <a:chOff x="3512435" y="2838253"/>
            <a:chExt cx="2182827" cy="2183137"/>
          </a:xfrm>
          <a:solidFill>
            <a:srgbClr val="48938F"/>
          </a:solidFill>
        </p:grpSpPr>
        <p:sp>
          <p:nvSpPr>
            <p:cNvPr id="32" name="Freeform 31">
              <a:extLst>
                <a:ext uri="{FF2B5EF4-FFF2-40B4-BE49-F238E27FC236}">
                  <a16:creationId xmlns:a16="http://schemas.microsoft.com/office/drawing/2014/main" id="{B6492142-54BA-B33C-82A6-9287CE6BB02E}"/>
                </a:ext>
              </a:extLst>
            </p:cNvPr>
            <p:cNvSpPr/>
            <p:nvPr/>
          </p:nvSpPr>
          <p:spPr>
            <a:xfrm>
              <a:off x="3512435" y="2838271"/>
              <a:ext cx="1100675" cy="2183119"/>
            </a:xfrm>
            <a:custGeom>
              <a:avLst/>
              <a:gdLst>
                <a:gd name="csX0" fmla="*/ 1100675 w 1100675"/>
                <a:gd name="csY0" fmla="*/ 2174004 h 2183119"/>
                <a:gd name="csX1" fmla="*/ 1091560 w 1100675"/>
                <a:gd name="csY1" fmla="*/ 2183120 h 2183119"/>
                <a:gd name="csX2" fmla="*/ 666673 w 1100675"/>
                <a:gd name="csY2" fmla="*/ 2097340 h 2183119"/>
                <a:gd name="csX3" fmla="*/ 319709 w 1100675"/>
                <a:gd name="csY3" fmla="*/ 1863411 h 2183119"/>
                <a:gd name="csX4" fmla="*/ 85779 w 1100675"/>
                <a:gd name="csY4" fmla="*/ 1516446 h 2183119"/>
                <a:gd name="csX5" fmla="*/ 0 w 1100675"/>
                <a:gd name="csY5" fmla="*/ 1091560 h 2183119"/>
                <a:gd name="csX6" fmla="*/ 85779 w 1100675"/>
                <a:gd name="csY6" fmla="*/ 666673 h 2183119"/>
                <a:gd name="csX7" fmla="*/ 319709 w 1100675"/>
                <a:gd name="csY7" fmla="*/ 319709 h 2183119"/>
                <a:gd name="csX8" fmla="*/ 666673 w 1100675"/>
                <a:gd name="csY8" fmla="*/ 85780 h 2183119"/>
                <a:gd name="csX9" fmla="*/ 1091560 w 1100675"/>
                <a:gd name="csY9" fmla="*/ 0 h 2183119"/>
                <a:gd name="csX10" fmla="*/ 1100675 w 1100675"/>
                <a:gd name="csY10" fmla="*/ 9116 h 2183119"/>
                <a:gd name="csX11" fmla="*/ 1091560 w 1100675"/>
                <a:gd name="csY11" fmla="*/ 18232 h 2183119"/>
                <a:gd name="csX12" fmla="*/ 18213 w 1100675"/>
                <a:gd name="csY12" fmla="*/ 1091578 h 2183119"/>
                <a:gd name="csX13" fmla="*/ 1091560 w 1100675"/>
                <a:gd name="csY13" fmla="*/ 2164925 h 2183119"/>
                <a:gd name="csX14" fmla="*/ 1100675 w 1100675"/>
                <a:gd name="csY14" fmla="*/ 2174040 h 218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00675" h="2183119">
                  <a:moveTo>
                    <a:pt x="1100675" y="2174004"/>
                  </a:moveTo>
                  <a:cubicBezTo>
                    <a:pt x="1100675" y="2179036"/>
                    <a:pt x="1096592" y="2183120"/>
                    <a:pt x="1091560" y="2183120"/>
                  </a:cubicBezTo>
                  <a:cubicBezTo>
                    <a:pt x="944194" y="2183120"/>
                    <a:pt x="801240" y="2154259"/>
                    <a:pt x="666673" y="2097340"/>
                  </a:cubicBezTo>
                  <a:cubicBezTo>
                    <a:pt x="536682" y="2042354"/>
                    <a:pt x="419946" y="1963648"/>
                    <a:pt x="319709" y="1863411"/>
                  </a:cubicBezTo>
                  <a:cubicBezTo>
                    <a:pt x="219471" y="1763174"/>
                    <a:pt x="140766" y="1646437"/>
                    <a:pt x="85779" y="1516446"/>
                  </a:cubicBezTo>
                  <a:cubicBezTo>
                    <a:pt x="28860" y="1381861"/>
                    <a:pt x="0" y="1238907"/>
                    <a:pt x="0" y="1091560"/>
                  </a:cubicBezTo>
                  <a:cubicBezTo>
                    <a:pt x="0" y="944212"/>
                    <a:pt x="28860" y="801240"/>
                    <a:pt x="85779" y="666673"/>
                  </a:cubicBezTo>
                  <a:cubicBezTo>
                    <a:pt x="140766" y="536682"/>
                    <a:pt x="219471" y="419946"/>
                    <a:pt x="319709" y="319709"/>
                  </a:cubicBezTo>
                  <a:cubicBezTo>
                    <a:pt x="419946" y="219471"/>
                    <a:pt x="536682" y="140766"/>
                    <a:pt x="666673" y="85780"/>
                  </a:cubicBezTo>
                  <a:cubicBezTo>
                    <a:pt x="801259" y="28861"/>
                    <a:pt x="944212" y="0"/>
                    <a:pt x="1091560" y="0"/>
                  </a:cubicBezTo>
                  <a:cubicBezTo>
                    <a:pt x="1096592" y="0"/>
                    <a:pt x="1100675" y="4084"/>
                    <a:pt x="1100675" y="9116"/>
                  </a:cubicBezTo>
                  <a:cubicBezTo>
                    <a:pt x="1100675" y="14148"/>
                    <a:pt x="1096592" y="18232"/>
                    <a:pt x="1091560" y="18232"/>
                  </a:cubicBezTo>
                  <a:cubicBezTo>
                    <a:pt x="499709" y="18232"/>
                    <a:pt x="18213" y="499727"/>
                    <a:pt x="18213" y="1091578"/>
                  </a:cubicBezTo>
                  <a:cubicBezTo>
                    <a:pt x="18213" y="1683429"/>
                    <a:pt x="499709" y="2164925"/>
                    <a:pt x="1091560" y="2164925"/>
                  </a:cubicBezTo>
                  <a:cubicBezTo>
                    <a:pt x="1096592" y="2164925"/>
                    <a:pt x="1100675" y="2169008"/>
                    <a:pt x="1100675" y="2174040"/>
                  </a:cubicBezTo>
                  <a:close/>
                </a:path>
              </a:pathLst>
            </a:custGeom>
            <a:grpFill/>
            <a:ln w="1822" cap="flat">
              <a:solidFill>
                <a:srgbClr val="007772"/>
              </a:solidFill>
              <a:prstDash val="solid"/>
              <a:miter/>
            </a:ln>
          </p:spPr>
          <p:txBody>
            <a:bodyPr/>
            <a:lstStyle/>
            <a:p>
              <a:endParaRPr lang="en-US"/>
            </a:p>
          </p:txBody>
        </p:sp>
        <p:grpSp>
          <p:nvGrpSpPr>
            <p:cNvPr id="33" name="Graphic 26">
              <a:extLst>
                <a:ext uri="{FF2B5EF4-FFF2-40B4-BE49-F238E27FC236}">
                  <a16:creationId xmlns:a16="http://schemas.microsoft.com/office/drawing/2014/main" id="{FBF2F996-7D2E-59BB-28C6-A02DFE8F7A1C}"/>
                </a:ext>
              </a:extLst>
            </p:cNvPr>
            <p:cNvGrpSpPr/>
            <p:nvPr/>
          </p:nvGrpSpPr>
          <p:grpSpPr>
            <a:xfrm>
              <a:off x="4594879" y="2838253"/>
              <a:ext cx="1100383" cy="2183137"/>
              <a:chOff x="4594879" y="2838253"/>
              <a:chExt cx="1100383" cy="2183137"/>
            </a:xfrm>
            <a:grpFill/>
          </p:grpSpPr>
          <p:sp>
            <p:nvSpPr>
              <p:cNvPr id="34" name="Freeform 33">
                <a:extLst>
                  <a:ext uri="{FF2B5EF4-FFF2-40B4-BE49-F238E27FC236}">
                    <a16:creationId xmlns:a16="http://schemas.microsoft.com/office/drawing/2014/main" id="{A0D9AC98-714B-C795-8BA0-4374858BFC30}"/>
                  </a:ext>
                </a:extLst>
              </p:cNvPr>
              <p:cNvSpPr/>
              <p:nvPr/>
            </p:nvSpPr>
            <p:spPr>
              <a:xfrm>
                <a:off x="4594879" y="2838253"/>
                <a:ext cx="25524" cy="18249"/>
              </a:xfrm>
              <a:custGeom>
                <a:avLst/>
                <a:gdLst>
                  <a:gd name="csX0" fmla="*/ 25524 w 25524"/>
                  <a:gd name="csY0" fmla="*/ 9134 h 18249"/>
                  <a:gd name="csX1" fmla="*/ 25524 w 25524"/>
                  <a:gd name="csY1" fmla="*/ 9189 h 18249"/>
                  <a:gd name="csX2" fmla="*/ 16354 w 25524"/>
                  <a:gd name="csY2" fmla="*/ 18250 h 18249"/>
                  <a:gd name="csX3" fmla="*/ 9116 w 25524"/>
                  <a:gd name="csY3" fmla="*/ 18232 h 18249"/>
                  <a:gd name="csX4" fmla="*/ 0 w 25524"/>
                  <a:gd name="csY4" fmla="*/ 9116 h 18249"/>
                  <a:gd name="csX5" fmla="*/ 9116 w 25524"/>
                  <a:gd name="csY5" fmla="*/ 0 h 18249"/>
                  <a:gd name="csX6" fmla="*/ 16463 w 25524"/>
                  <a:gd name="csY6" fmla="*/ 18 h 18249"/>
                  <a:gd name="csX7" fmla="*/ 25524 w 25524"/>
                  <a:gd name="csY7" fmla="*/ 9134 h 18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49">
                    <a:moveTo>
                      <a:pt x="25524" y="9134"/>
                    </a:moveTo>
                    <a:lnTo>
                      <a:pt x="25524" y="9189"/>
                    </a:lnTo>
                    <a:cubicBezTo>
                      <a:pt x="25488" y="14221"/>
                      <a:pt x="21386" y="18268"/>
                      <a:pt x="16354" y="18250"/>
                    </a:cubicBezTo>
                    <a:cubicBezTo>
                      <a:pt x="13947" y="18250"/>
                      <a:pt x="11541" y="18232"/>
                      <a:pt x="9116" y="18232"/>
                    </a:cubicBezTo>
                    <a:cubicBezTo>
                      <a:pt x="4084" y="18232"/>
                      <a:pt x="0" y="14148"/>
                      <a:pt x="0" y="9116"/>
                    </a:cubicBezTo>
                    <a:cubicBezTo>
                      <a:pt x="0" y="4084"/>
                      <a:pt x="4084" y="0"/>
                      <a:pt x="9116" y="0"/>
                    </a:cubicBezTo>
                    <a:cubicBezTo>
                      <a:pt x="11577" y="0"/>
                      <a:pt x="14020" y="0"/>
                      <a:pt x="16463" y="18"/>
                    </a:cubicBezTo>
                    <a:cubicBezTo>
                      <a:pt x="21477" y="55"/>
                      <a:pt x="25524" y="4120"/>
                      <a:pt x="25524" y="9134"/>
                    </a:cubicBezTo>
                    <a:close/>
                  </a:path>
                </a:pathLst>
              </a:custGeom>
              <a:grpFill/>
              <a:ln w="1822" cap="flat">
                <a:solidFill>
                  <a:srgbClr val="007772"/>
                </a:solidFill>
                <a:prstDash val="solid"/>
                <a:miter/>
              </a:ln>
            </p:spPr>
            <p:txBody>
              <a:bodyPr/>
              <a:lstStyle/>
              <a:p>
                <a:endParaRPr lang="en-US"/>
              </a:p>
            </p:txBody>
          </p:sp>
          <p:sp>
            <p:nvSpPr>
              <p:cNvPr id="35" name="Freeform 34">
                <a:extLst>
                  <a:ext uri="{FF2B5EF4-FFF2-40B4-BE49-F238E27FC236}">
                    <a16:creationId xmlns:a16="http://schemas.microsoft.com/office/drawing/2014/main" id="{1370B78B-38E4-35ED-A15E-FB2CB4DEBDE5}"/>
                  </a:ext>
                </a:extLst>
              </p:cNvPr>
              <p:cNvSpPr/>
              <p:nvPr/>
            </p:nvSpPr>
            <p:spPr>
              <a:xfrm>
                <a:off x="4656943" y="2840006"/>
                <a:ext cx="1038319" cy="2179595"/>
              </a:xfrm>
              <a:custGeom>
                <a:avLst/>
                <a:gdLst>
                  <a:gd name="csX0" fmla="*/ 1038301 w 1038319"/>
                  <a:gd name="csY0" fmla="*/ 1116789 h 2179595"/>
                  <a:gd name="csX1" fmla="*/ 1038301 w 1038319"/>
                  <a:gd name="csY1" fmla="*/ 1117008 h 2179595"/>
                  <a:gd name="csX2" fmla="*/ 1037845 w 1038319"/>
                  <a:gd name="csY2" fmla="*/ 1131739 h 2179595"/>
                  <a:gd name="csX3" fmla="*/ 1028401 w 1038319"/>
                  <a:gd name="csY3" fmla="*/ 1140509 h 2179595"/>
                  <a:gd name="csX4" fmla="*/ 1019632 w 1038319"/>
                  <a:gd name="csY4" fmla="*/ 1131047 h 2179595"/>
                  <a:gd name="csX5" fmla="*/ 1020088 w 1038319"/>
                  <a:gd name="csY5" fmla="*/ 1116571 h 2179595"/>
                  <a:gd name="csX6" fmla="*/ 1029422 w 1038319"/>
                  <a:gd name="csY6" fmla="*/ 1107674 h 2179595"/>
                  <a:gd name="csX7" fmla="*/ 1038319 w 1038319"/>
                  <a:gd name="csY7" fmla="*/ 1116789 h 2179595"/>
                  <a:gd name="csX8" fmla="*/ 1038283 w 1038319"/>
                  <a:gd name="csY8" fmla="*/ 1062004 h 2179595"/>
                  <a:gd name="csX9" fmla="*/ 1029385 w 1038319"/>
                  <a:gd name="csY9" fmla="*/ 1071120 h 2179595"/>
                  <a:gd name="csX10" fmla="*/ 1020051 w 1038319"/>
                  <a:gd name="csY10" fmla="*/ 1062241 h 2179595"/>
                  <a:gd name="csX11" fmla="*/ 1019595 w 1038319"/>
                  <a:gd name="csY11" fmla="*/ 1047801 h 2179595"/>
                  <a:gd name="csX12" fmla="*/ 1028347 w 1038319"/>
                  <a:gd name="csY12" fmla="*/ 1038339 h 2179595"/>
                  <a:gd name="csX13" fmla="*/ 1037809 w 1038319"/>
                  <a:gd name="csY13" fmla="*/ 1047090 h 2179595"/>
                  <a:gd name="csX14" fmla="*/ 1038283 w 1038319"/>
                  <a:gd name="csY14" fmla="*/ 1061785 h 2179595"/>
                  <a:gd name="csX15" fmla="*/ 1038283 w 1038319"/>
                  <a:gd name="csY15" fmla="*/ 1062022 h 2179595"/>
                  <a:gd name="csX16" fmla="*/ 1034417 w 1038319"/>
                  <a:gd name="csY16" fmla="*/ 1186033 h 2179595"/>
                  <a:gd name="csX17" fmla="*/ 1034381 w 1038319"/>
                  <a:gd name="csY17" fmla="*/ 1186835 h 2179595"/>
                  <a:gd name="csX18" fmla="*/ 1032995 w 1038319"/>
                  <a:gd name="csY18" fmla="*/ 1201511 h 2179595"/>
                  <a:gd name="csX19" fmla="*/ 1023004 w 1038319"/>
                  <a:gd name="csY19" fmla="*/ 1209661 h 2179595"/>
                  <a:gd name="csX20" fmla="*/ 1014855 w 1038319"/>
                  <a:gd name="csY20" fmla="*/ 1199670 h 2179595"/>
                  <a:gd name="csX21" fmla="*/ 1016222 w 1038319"/>
                  <a:gd name="csY21" fmla="*/ 1185249 h 2179595"/>
                  <a:gd name="csX22" fmla="*/ 1026104 w 1038319"/>
                  <a:gd name="csY22" fmla="*/ 1176972 h 2179595"/>
                  <a:gd name="csX23" fmla="*/ 1034417 w 1038319"/>
                  <a:gd name="csY23" fmla="*/ 1186033 h 2179595"/>
                  <a:gd name="csX24" fmla="*/ 1034344 w 1038319"/>
                  <a:gd name="csY24" fmla="*/ 992797 h 2179595"/>
                  <a:gd name="csX25" fmla="*/ 1026031 w 1038319"/>
                  <a:gd name="csY25" fmla="*/ 1001858 h 2179595"/>
                  <a:gd name="csX26" fmla="*/ 1016149 w 1038319"/>
                  <a:gd name="csY26" fmla="*/ 993581 h 2179595"/>
                  <a:gd name="csX27" fmla="*/ 1014764 w 1038319"/>
                  <a:gd name="csY27" fmla="*/ 979159 h 2179595"/>
                  <a:gd name="csX28" fmla="*/ 1022895 w 1038319"/>
                  <a:gd name="csY28" fmla="*/ 969169 h 2179595"/>
                  <a:gd name="csX29" fmla="*/ 1032886 w 1038319"/>
                  <a:gd name="csY29" fmla="*/ 977318 h 2179595"/>
                  <a:gd name="csX30" fmla="*/ 1034290 w 1038319"/>
                  <a:gd name="csY30" fmla="*/ 991976 h 2179595"/>
                  <a:gd name="csX31" fmla="*/ 1034326 w 1038319"/>
                  <a:gd name="csY31" fmla="*/ 992797 h 2179595"/>
                  <a:gd name="csX32" fmla="*/ 1026122 w 1038319"/>
                  <a:gd name="csY32" fmla="*/ 1254912 h 2179595"/>
                  <a:gd name="csX33" fmla="*/ 1026013 w 1038319"/>
                  <a:gd name="csY33" fmla="*/ 1256297 h 2179595"/>
                  <a:gd name="csX34" fmla="*/ 1023679 w 1038319"/>
                  <a:gd name="csY34" fmla="*/ 1270846 h 2179595"/>
                  <a:gd name="csX35" fmla="*/ 1013178 w 1038319"/>
                  <a:gd name="csY35" fmla="*/ 1278339 h 2179595"/>
                  <a:gd name="csX36" fmla="*/ 1005684 w 1038319"/>
                  <a:gd name="csY36" fmla="*/ 1267838 h 2179595"/>
                  <a:gd name="csX37" fmla="*/ 1007982 w 1038319"/>
                  <a:gd name="csY37" fmla="*/ 1253544 h 2179595"/>
                  <a:gd name="csX38" fmla="*/ 1018374 w 1038319"/>
                  <a:gd name="csY38" fmla="*/ 1245905 h 2179595"/>
                  <a:gd name="csX39" fmla="*/ 1026122 w 1038319"/>
                  <a:gd name="csY39" fmla="*/ 1254912 h 2179595"/>
                  <a:gd name="csX40" fmla="*/ 1025995 w 1038319"/>
                  <a:gd name="csY40" fmla="*/ 923918 h 2179595"/>
                  <a:gd name="csX41" fmla="*/ 1018264 w 1038319"/>
                  <a:gd name="csY41" fmla="*/ 932924 h 2179595"/>
                  <a:gd name="csX42" fmla="*/ 1007873 w 1038319"/>
                  <a:gd name="csY42" fmla="*/ 925303 h 2179595"/>
                  <a:gd name="csX43" fmla="*/ 1005575 w 1038319"/>
                  <a:gd name="csY43" fmla="*/ 910992 h 2179595"/>
                  <a:gd name="csX44" fmla="*/ 1013050 w 1038319"/>
                  <a:gd name="csY44" fmla="*/ 900490 h 2179595"/>
                  <a:gd name="csX45" fmla="*/ 1023551 w 1038319"/>
                  <a:gd name="csY45" fmla="*/ 907965 h 2179595"/>
                  <a:gd name="csX46" fmla="*/ 1025885 w 1038319"/>
                  <a:gd name="csY46" fmla="*/ 922514 h 2179595"/>
                  <a:gd name="csX47" fmla="*/ 1025995 w 1038319"/>
                  <a:gd name="csY47" fmla="*/ 923918 h 2179595"/>
                  <a:gd name="csX48" fmla="*/ 1013415 w 1038319"/>
                  <a:gd name="csY48" fmla="*/ 1323134 h 2179595"/>
                  <a:gd name="csX49" fmla="*/ 1013196 w 1038319"/>
                  <a:gd name="csY49" fmla="*/ 1325103 h 2179595"/>
                  <a:gd name="csX50" fmla="*/ 1009933 w 1038319"/>
                  <a:gd name="csY50" fmla="*/ 1339470 h 2179595"/>
                  <a:gd name="csX51" fmla="*/ 998975 w 1038319"/>
                  <a:gd name="csY51" fmla="*/ 1346270 h 2179595"/>
                  <a:gd name="csX52" fmla="*/ 992175 w 1038319"/>
                  <a:gd name="csY52" fmla="*/ 1335313 h 2179595"/>
                  <a:gd name="csX53" fmla="*/ 995384 w 1038319"/>
                  <a:gd name="csY53" fmla="*/ 1321183 h 2179595"/>
                  <a:gd name="csX54" fmla="*/ 1006250 w 1038319"/>
                  <a:gd name="csY54" fmla="*/ 1314237 h 2179595"/>
                  <a:gd name="csX55" fmla="*/ 1013415 w 1038319"/>
                  <a:gd name="csY55" fmla="*/ 1323134 h 2179595"/>
                  <a:gd name="csX56" fmla="*/ 1013251 w 1038319"/>
                  <a:gd name="csY56" fmla="*/ 855714 h 2179595"/>
                  <a:gd name="csX57" fmla="*/ 1006104 w 1038319"/>
                  <a:gd name="csY57" fmla="*/ 864611 h 2179595"/>
                  <a:gd name="csX58" fmla="*/ 995238 w 1038319"/>
                  <a:gd name="csY58" fmla="*/ 857664 h 2179595"/>
                  <a:gd name="csX59" fmla="*/ 992029 w 1038319"/>
                  <a:gd name="csY59" fmla="*/ 843535 h 2179595"/>
                  <a:gd name="csX60" fmla="*/ 998811 w 1038319"/>
                  <a:gd name="csY60" fmla="*/ 832578 h 2179595"/>
                  <a:gd name="csX61" fmla="*/ 1009768 w 1038319"/>
                  <a:gd name="csY61" fmla="*/ 839360 h 2179595"/>
                  <a:gd name="csX62" fmla="*/ 1013032 w 1038319"/>
                  <a:gd name="csY62" fmla="*/ 853726 h 2179595"/>
                  <a:gd name="csX63" fmla="*/ 1013251 w 1038319"/>
                  <a:gd name="csY63" fmla="*/ 855695 h 2179595"/>
                  <a:gd name="csX64" fmla="*/ 996350 w 1038319"/>
                  <a:gd name="csY64" fmla="*/ 1390372 h 2179595"/>
                  <a:gd name="csX65" fmla="*/ 995986 w 1038319"/>
                  <a:gd name="csY65" fmla="*/ 1392906 h 2179595"/>
                  <a:gd name="csX66" fmla="*/ 991810 w 1038319"/>
                  <a:gd name="csY66" fmla="*/ 1407036 h 2179595"/>
                  <a:gd name="csX67" fmla="*/ 980434 w 1038319"/>
                  <a:gd name="csY67" fmla="*/ 1413107 h 2179595"/>
                  <a:gd name="csX68" fmla="*/ 974363 w 1038319"/>
                  <a:gd name="csY68" fmla="*/ 1401730 h 2179595"/>
                  <a:gd name="csX69" fmla="*/ 978465 w 1038319"/>
                  <a:gd name="csY69" fmla="*/ 1387838 h 2179595"/>
                  <a:gd name="csX70" fmla="*/ 989750 w 1038319"/>
                  <a:gd name="csY70" fmla="*/ 1381603 h 2179595"/>
                  <a:gd name="csX71" fmla="*/ 996350 w 1038319"/>
                  <a:gd name="csY71" fmla="*/ 1390354 h 2179595"/>
                  <a:gd name="csX72" fmla="*/ 996131 w 1038319"/>
                  <a:gd name="csY72" fmla="*/ 788476 h 2179595"/>
                  <a:gd name="csX73" fmla="*/ 989550 w 1038319"/>
                  <a:gd name="csY73" fmla="*/ 797227 h 2179595"/>
                  <a:gd name="csX74" fmla="*/ 978264 w 1038319"/>
                  <a:gd name="csY74" fmla="*/ 791010 h 2179595"/>
                  <a:gd name="csX75" fmla="*/ 974144 w 1038319"/>
                  <a:gd name="csY75" fmla="*/ 777117 h 2179595"/>
                  <a:gd name="csX76" fmla="*/ 980215 w 1038319"/>
                  <a:gd name="csY76" fmla="*/ 765741 h 2179595"/>
                  <a:gd name="csX77" fmla="*/ 991591 w 1038319"/>
                  <a:gd name="csY77" fmla="*/ 771812 h 2179595"/>
                  <a:gd name="csX78" fmla="*/ 995785 w 1038319"/>
                  <a:gd name="csY78" fmla="*/ 785941 h 2179595"/>
                  <a:gd name="csX79" fmla="*/ 996149 w 1038319"/>
                  <a:gd name="csY79" fmla="*/ 788476 h 2179595"/>
                  <a:gd name="csX80" fmla="*/ 974946 w 1038319"/>
                  <a:gd name="csY80" fmla="*/ 1456516 h 2179595"/>
                  <a:gd name="csX81" fmla="*/ 974399 w 1038319"/>
                  <a:gd name="csY81" fmla="*/ 1459597 h 2179595"/>
                  <a:gd name="csX82" fmla="*/ 969294 w 1038319"/>
                  <a:gd name="csY82" fmla="*/ 1473472 h 2179595"/>
                  <a:gd name="csX83" fmla="*/ 957553 w 1038319"/>
                  <a:gd name="csY83" fmla="*/ 1478795 h 2179595"/>
                  <a:gd name="csX84" fmla="*/ 952230 w 1038319"/>
                  <a:gd name="csY84" fmla="*/ 1467054 h 2179595"/>
                  <a:gd name="csX85" fmla="*/ 957244 w 1038319"/>
                  <a:gd name="csY85" fmla="*/ 1453417 h 2179595"/>
                  <a:gd name="csX86" fmla="*/ 968912 w 1038319"/>
                  <a:gd name="csY86" fmla="*/ 1447929 h 2179595"/>
                  <a:gd name="csX87" fmla="*/ 974946 w 1038319"/>
                  <a:gd name="csY87" fmla="*/ 1456516 h 2179595"/>
                  <a:gd name="csX88" fmla="*/ 974709 w 1038319"/>
                  <a:gd name="csY88" fmla="*/ 722477 h 2179595"/>
                  <a:gd name="csX89" fmla="*/ 968693 w 1038319"/>
                  <a:gd name="csY89" fmla="*/ 731046 h 2179595"/>
                  <a:gd name="csX90" fmla="*/ 957025 w 1038319"/>
                  <a:gd name="csY90" fmla="*/ 725559 h 2179595"/>
                  <a:gd name="csX91" fmla="*/ 952011 w 1038319"/>
                  <a:gd name="csY91" fmla="*/ 711958 h 2179595"/>
                  <a:gd name="csX92" fmla="*/ 957334 w 1038319"/>
                  <a:gd name="csY92" fmla="*/ 700217 h 2179595"/>
                  <a:gd name="csX93" fmla="*/ 969076 w 1038319"/>
                  <a:gd name="csY93" fmla="*/ 705540 h 2179595"/>
                  <a:gd name="csX94" fmla="*/ 974162 w 1038319"/>
                  <a:gd name="csY94" fmla="*/ 719360 h 2179595"/>
                  <a:gd name="csX95" fmla="*/ 974709 w 1038319"/>
                  <a:gd name="csY95" fmla="*/ 722459 h 2179595"/>
                  <a:gd name="csX96" fmla="*/ 949276 w 1038319"/>
                  <a:gd name="csY96" fmla="*/ 1521147 h 2179595"/>
                  <a:gd name="csX97" fmla="*/ 948511 w 1038319"/>
                  <a:gd name="csY97" fmla="*/ 1524775 h 2179595"/>
                  <a:gd name="csX98" fmla="*/ 942531 w 1038319"/>
                  <a:gd name="csY98" fmla="*/ 1538285 h 2179595"/>
                  <a:gd name="csX99" fmla="*/ 930479 w 1038319"/>
                  <a:gd name="csY99" fmla="*/ 1542843 h 2179595"/>
                  <a:gd name="csX100" fmla="*/ 925921 w 1038319"/>
                  <a:gd name="csY100" fmla="*/ 1530792 h 2179595"/>
                  <a:gd name="csX101" fmla="*/ 931810 w 1038319"/>
                  <a:gd name="csY101" fmla="*/ 1517501 h 2179595"/>
                  <a:gd name="csX102" fmla="*/ 943807 w 1038319"/>
                  <a:gd name="csY102" fmla="*/ 1512779 h 2179595"/>
                  <a:gd name="csX103" fmla="*/ 949294 w 1038319"/>
                  <a:gd name="csY103" fmla="*/ 1521147 h 2179595"/>
                  <a:gd name="csX104" fmla="*/ 949112 w 1038319"/>
                  <a:gd name="csY104" fmla="*/ 658120 h 2179595"/>
                  <a:gd name="csX105" fmla="*/ 943624 w 1038319"/>
                  <a:gd name="csY105" fmla="*/ 666488 h 2179595"/>
                  <a:gd name="csX106" fmla="*/ 931628 w 1038319"/>
                  <a:gd name="csY106" fmla="*/ 661766 h 2179595"/>
                  <a:gd name="csX107" fmla="*/ 925776 w 1038319"/>
                  <a:gd name="csY107" fmla="*/ 648567 h 2179595"/>
                  <a:gd name="csX108" fmla="*/ 930334 w 1038319"/>
                  <a:gd name="csY108" fmla="*/ 636516 h 2179595"/>
                  <a:gd name="csX109" fmla="*/ 942385 w 1038319"/>
                  <a:gd name="csY109" fmla="*/ 641074 h 2179595"/>
                  <a:gd name="csX110" fmla="*/ 948328 w 1038319"/>
                  <a:gd name="csY110" fmla="*/ 654492 h 2179595"/>
                  <a:gd name="csX111" fmla="*/ 949094 w 1038319"/>
                  <a:gd name="csY111" fmla="*/ 658120 h 2179595"/>
                  <a:gd name="csX112" fmla="*/ 919522 w 1038319"/>
                  <a:gd name="csY112" fmla="*/ 1583955 h 2179595"/>
                  <a:gd name="csX113" fmla="*/ 918520 w 1038319"/>
                  <a:gd name="csY113" fmla="*/ 1588112 h 2179595"/>
                  <a:gd name="csX114" fmla="*/ 911683 w 1038319"/>
                  <a:gd name="csY114" fmla="*/ 1601202 h 2179595"/>
                  <a:gd name="csX115" fmla="*/ 899358 w 1038319"/>
                  <a:gd name="csY115" fmla="*/ 1604976 h 2179595"/>
                  <a:gd name="csX116" fmla="*/ 895584 w 1038319"/>
                  <a:gd name="csY116" fmla="*/ 1592651 h 2179595"/>
                  <a:gd name="csX117" fmla="*/ 902312 w 1038319"/>
                  <a:gd name="csY117" fmla="*/ 1579780 h 2179595"/>
                  <a:gd name="csX118" fmla="*/ 914581 w 1038319"/>
                  <a:gd name="csY118" fmla="*/ 1575842 h 2179595"/>
                  <a:gd name="csX119" fmla="*/ 919522 w 1038319"/>
                  <a:gd name="csY119" fmla="*/ 1583955 h 2179595"/>
                  <a:gd name="csX120" fmla="*/ 919450 w 1038319"/>
                  <a:gd name="csY120" fmla="*/ 595549 h 2179595"/>
                  <a:gd name="csX121" fmla="*/ 914508 w 1038319"/>
                  <a:gd name="csY121" fmla="*/ 603662 h 2179595"/>
                  <a:gd name="csX122" fmla="*/ 902239 w 1038319"/>
                  <a:gd name="csY122" fmla="*/ 599724 h 2179595"/>
                  <a:gd name="csX123" fmla="*/ 895548 w 1038319"/>
                  <a:gd name="csY123" fmla="*/ 586926 h 2179595"/>
                  <a:gd name="csX124" fmla="*/ 899322 w 1038319"/>
                  <a:gd name="csY124" fmla="*/ 574601 h 2179595"/>
                  <a:gd name="csX125" fmla="*/ 911646 w 1038319"/>
                  <a:gd name="csY125" fmla="*/ 578375 h 2179595"/>
                  <a:gd name="csX126" fmla="*/ 918447 w 1038319"/>
                  <a:gd name="csY126" fmla="*/ 591393 h 2179595"/>
                  <a:gd name="csX127" fmla="*/ 919450 w 1038319"/>
                  <a:gd name="csY127" fmla="*/ 595549 h 2179595"/>
                  <a:gd name="csX128" fmla="*/ 885830 w 1038319"/>
                  <a:gd name="csY128" fmla="*/ 534984 h 2179595"/>
                  <a:gd name="csX129" fmla="*/ 881400 w 1038319"/>
                  <a:gd name="csY129" fmla="*/ 542824 h 2179595"/>
                  <a:gd name="csX130" fmla="*/ 868893 w 1038319"/>
                  <a:gd name="csY130" fmla="*/ 539670 h 2179595"/>
                  <a:gd name="csX131" fmla="*/ 861382 w 1038319"/>
                  <a:gd name="csY131" fmla="*/ 527309 h 2179595"/>
                  <a:gd name="csX132" fmla="*/ 864353 w 1038319"/>
                  <a:gd name="csY132" fmla="*/ 514765 h 2179595"/>
                  <a:gd name="csX133" fmla="*/ 876897 w 1038319"/>
                  <a:gd name="csY133" fmla="*/ 517737 h 2179595"/>
                  <a:gd name="csX134" fmla="*/ 884536 w 1038319"/>
                  <a:gd name="csY134" fmla="*/ 530299 h 2179595"/>
                  <a:gd name="csX135" fmla="*/ 885830 w 1038319"/>
                  <a:gd name="csY135" fmla="*/ 534966 h 2179595"/>
                  <a:gd name="csX136" fmla="*/ 885794 w 1038319"/>
                  <a:gd name="csY136" fmla="*/ 1644702 h 2179595"/>
                  <a:gd name="csX137" fmla="*/ 884499 w 1038319"/>
                  <a:gd name="csY137" fmla="*/ 1649370 h 2179595"/>
                  <a:gd name="csX138" fmla="*/ 876842 w 1038319"/>
                  <a:gd name="csY138" fmla="*/ 1661986 h 2179595"/>
                  <a:gd name="csX139" fmla="*/ 864299 w 1038319"/>
                  <a:gd name="csY139" fmla="*/ 1664958 h 2179595"/>
                  <a:gd name="csX140" fmla="*/ 861327 w 1038319"/>
                  <a:gd name="csY140" fmla="*/ 1652414 h 2179595"/>
                  <a:gd name="csX141" fmla="*/ 868857 w 1038319"/>
                  <a:gd name="csY141" fmla="*/ 1640017 h 2179595"/>
                  <a:gd name="csX142" fmla="*/ 881364 w 1038319"/>
                  <a:gd name="csY142" fmla="*/ 1636881 h 2179595"/>
                  <a:gd name="csX143" fmla="*/ 885794 w 1038319"/>
                  <a:gd name="csY143" fmla="*/ 1644720 h 2179595"/>
                  <a:gd name="csX144" fmla="*/ 848364 w 1038319"/>
                  <a:gd name="csY144" fmla="*/ 476680 h 2179595"/>
                  <a:gd name="csX145" fmla="*/ 844408 w 1038319"/>
                  <a:gd name="csY145" fmla="*/ 484191 h 2179595"/>
                  <a:gd name="csX146" fmla="*/ 831737 w 1038319"/>
                  <a:gd name="csY146" fmla="*/ 481857 h 2179595"/>
                  <a:gd name="csX147" fmla="*/ 823460 w 1038319"/>
                  <a:gd name="csY147" fmla="*/ 469988 h 2179595"/>
                  <a:gd name="csX148" fmla="*/ 825630 w 1038319"/>
                  <a:gd name="csY148" fmla="*/ 457281 h 2179595"/>
                  <a:gd name="csX149" fmla="*/ 838337 w 1038319"/>
                  <a:gd name="csY149" fmla="*/ 459451 h 2179595"/>
                  <a:gd name="csX150" fmla="*/ 846760 w 1038319"/>
                  <a:gd name="csY150" fmla="*/ 471502 h 2179595"/>
                  <a:gd name="csX151" fmla="*/ 848364 w 1038319"/>
                  <a:gd name="csY151" fmla="*/ 476661 h 2179595"/>
                  <a:gd name="csX152" fmla="*/ 848237 w 1038319"/>
                  <a:gd name="csY152" fmla="*/ 1703134 h 2179595"/>
                  <a:gd name="csX153" fmla="*/ 846632 w 1038319"/>
                  <a:gd name="csY153" fmla="*/ 1708294 h 2179595"/>
                  <a:gd name="csX154" fmla="*/ 838191 w 1038319"/>
                  <a:gd name="csY154" fmla="*/ 1720381 h 2179595"/>
                  <a:gd name="csX155" fmla="*/ 825484 w 1038319"/>
                  <a:gd name="csY155" fmla="*/ 1722551 h 2179595"/>
                  <a:gd name="csX156" fmla="*/ 823314 w 1038319"/>
                  <a:gd name="csY156" fmla="*/ 1709844 h 2179595"/>
                  <a:gd name="csX157" fmla="*/ 831628 w 1038319"/>
                  <a:gd name="csY157" fmla="*/ 1697957 h 2179595"/>
                  <a:gd name="csX158" fmla="*/ 844299 w 1038319"/>
                  <a:gd name="csY158" fmla="*/ 1695623 h 2179595"/>
                  <a:gd name="csX159" fmla="*/ 848237 w 1038319"/>
                  <a:gd name="csY159" fmla="*/ 1703134 h 2179595"/>
                  <a:gd name="csX160" fmla="*/ 807252 w 1038319"/>
                  <a:gd name="csY160" fmla="*/ 420873 h 2179595"/>
                  <a:gd name="csX161" fmla="*/ 803770 w 1038319"/>
                  <a:gd name="csY161" fmla="*/ 428038 h 2179595"/>
                  <a:gd name="csX162" fmla="*/ 790971 w 1038319"/>
                  <a:gd name="csY162" fmla="*/ 426524 h 2179595"/>
                  <a:gd name="csX163" fmla="*/ 781947 w 1038319"/>
                  <a:gd name="csY163" fmla="*/ 415203 h 2179595"/>
                  <a:gd name="csX164" fmla="*/ 783296 w 1038319"/>
                  <a:gd name="csY164" fmla="*/ 402386 h 2179595"/>
                  <a:gd name="csX165" fmla="*/ 796113 w 1038319"/>
                  <a:gd name="csY165" fmla="*/ 403735 h 2179595"/>
                  <a:gd name="csX166" fmla="*/ 805283 w 1038319"/>
                  <a:gd name="csY166" fmla="*/ 415239 h 2179595"/>
                  <a:gd name="csX167" fmla="*/ 807234 w 1038319"/>
                  <a:gd name="csY167" fmla="*/ 420873 h 2179595"/>
                  <a:gd name="csX168" fmla="*/ 807052 w 1038319"/>
                  <a:gd name="csY168" fmla="*/ 1759014 h 2179595"/>
                  <a:gd name="csX169" fmla="*/ 805101 w 1038319"/>
                  <a:gd name="csY169" fmla="*/ 1764648 h 2179595"/>
                  <a:gd name="csX170" fmla="*/ 795912 w 1038319"/>
                  <a:gd name="csY170" fmla="*/ 1776170 h 2179595"/>
                  <a:gd name="csX171" fmla="*/ 783096 w 1038319"/>
                  <a:gd name="csY171" fmla="*/ 1777519 h 2179595"/>
                  <a:gd name="csX172" fmla="*/ 781747 w 1038319"/>
                  <a:gd name="csY172" fmla="*/ 1764702 h 2179595"/>
                  <a:gd name="csX173" fmla="*/ 790789 w 1038319"/>
                  <a:gd name="csY173" fmla="*/ 1753362 h 2179595"/>
                  <a:gd name="csX174" fmla="*/ 803588 w 1038319"/>
                  <a:gd name="csY174" fmla="*/ 1751849 h 2179595"/>
                  <a:gd name="csX175" fmla="*/ 807070 w 1038319"/>
                  <a:gd name="csY175" fmla="*/ 1759014 h 2179595"/>
                  <a:gd name="csX176" fmla="*/ 762640 w 1038319"/>
                  <a:gd name="csY176" fmla="*/ 367764 h 2179595"/>
                  <a:gd name="csX177" fmla="*/ 759613 w 1038319"/>
                  <a:gd name="csY177" fmla="*/ 374565 h 2179595"/>
                  <a:gd name="csX178" fmla="*/ 746742 w 1038319"/>
                  <a:gd name="csY178" fmla="*/ 373853 h 2179595"/>
                  <a:gd name="csX179" fmla="*/ 737006 w 1038319"/>
                  <a:gd name="csY179" fmla="*/ 363133 h 2179595"/>
                  <a:gd name="csX180" fmla="*/ 737535 w 1038319"/>
                  <a:gd name="csY180" fmla="*/ 350262 h 2179595"/>
                  <a:gd name="csX181" fmla="*/ 750424 w 1038319"/>
                  <a:gd name="csY181" fmla="*/ 350791 h 2179595"/>
                  <a:gd name="csX182" fmla="*/ 760324 w 1038319"/>
                  <a:gd name="csY182" fmla="*/ 361693 h 2179595"/>
                  <a:gd name="csX183" fmla="*/ 762658 w 1038319"/>
                  <a:gd name="csY183" fmla="*/ 367782 h 2179595"/>
                  <a:gd name="csX184" fmla="*/ 762384 w 1038319"/>
                  <a:gd name="csY184" fmla="*/ 1812141 h 2179595"/>
                  <a:gd name="csX185" fmla="*/ 760051 w 1038319"/>
                  <a:gd name="csY185" fmla="*/ 1818230 h 2179595"/>
                  <a:gd name="csX186" fmla="*/ 750133 w 1038319"/>
                  <a:gd name="csY186" fmla="*/ 1829133 h 2179595"/>
                  <a:gd name="csX187" fmla="*/ 737243 w 1038319"/>
                  <a:gd name="csY187" fmla="*/ 1829662 h 2179595"/>
                  <a:gd name="csX188" fmla="*/ 736714 w 1038319"/>
                  <a:gd name="csY188" fmla="*/ 1816790 h 2179595"/>
                  <a:gd name="csX189" fmla="*/ 746468 w 1038319"/>
                  <a:gd name="csY189" fmla="*/ 1806070 h 2179595"/>
                  <a:gd name="csX190" fmla="*/ 759340 w 1038319"/>
                  <a:gd name="csY190" fmla="*/ 1805359 h 2179595"/>
                  <a:gd name="csX191" fmla="*/ 762366 w 1038319"/>
                  <a:gd name="csY191" fmla="*/ 1812141 h 2179595"/>
                  <a:gd name="csX192" fmla="*/ 714727 w 1038319"/>
                  <a:gd name="csY192" fmla="*/ 317609 h 2179595"/>
                  <a:gd name="csX193" fmla="*/ 712120 w 1038319"/>
                  <a:gd name="csY193" fmla="*/ 323990 h 2179595"/>
                  <a:gd name="csX194" fmla="*/ 699230 w 1038319"/>
                  <a:gd name="csY194" fmla="*/ 324100 h 2179595"/>
                  <a:gd name="csX195" fmla="*/ 688820 w 1038319"/>
                  <a:gd name="csY195" fmla="*/ 314018 h 2179595"/>
                  <a:gd name="csX196" fmla="*/ 688528 w 1038319"/>
                  <a:gd name="csY196" fmla="*/ 301128 h 2179595"/>
                  <a:gd name="csX197" fmla="*/ 701418 w 1038319"/>
                  <a:gd name="csY197" fmla="*/ 300836 h 2179595"/>
                  <a:gd name="csX198" fmla="*/ 711993 w 1038319"/>
                  <a:gd name="csY198" fmla="*/ 311082 h 2179595"/>
                  <a:gd name="csX199" fmla="*/ 714727 w 1038319"/>
                  <a:gd name="csY199" fmla="*/ 317591 h 2179595"/>
                  <a:gd name="csX200" fmla="*/ 714435 w 1038319"/>
                  <a:gd name="csY200" fmla="*/ 1862314 h 2179595"/>
                  <a:gd name="csX201" fmla="*/ 711701 w 1038319"/>
                  <a:gd name="csY201" fmla="*/ 1868823 h 2179595"/>
                  <a:gd name="csX202" fmla="*/ 701127 w 1038319"/>
                  <a:gd name="csY202" fmla="*/ 1879069 h 2179595"/>
                  <a:gd name="csX203" fmla="*/ 688237 w 1038319"/>
                  <a:gd name="csY203" fmla="*/ 1878777 h 2179595"/>
                  <a:gd name="csX204" fmla="*/ 688528 w 1038319"/>
                  <a:gd name="csY204" fmla="*/ 1865888 h 2179595"/>
                  <a:gd name="csX205" fmla="*/ 698939 w 1038319"/>
                  <a:gd name="csY205" fmla="*/ 1855805 h 2179595"/>
                  <a:gd name="csX206" fmla="*/ 711828 w 1038319"/>
                  <a:gd name="csY206" fmla="*/ 1855933 h 2179595"/>
                  <a:gd name="csX207" fmla="*/ 714435 w 1038319"/>
                  <a:gd name="csY207" fmla="*/ 1862314 h 2179595"/>
                  <a:gd name="csX208" fmla="*/ 663697 w 1038319"/>
                  <a:gd name="csY208" fmla="*/ 270572 h 2179595"/>
                  <a:gd name="csX209" fmla="*/ 661473 w 1038319"/>
                  <a:gd name="csY209" fmla="*/ 276533 h 2179595"/>
                  <a:gd name="csX210" fmla="*/ 648620 w 1038319"/>
                  <a:gd name="csY210" fmla="*/ 277463 h 2179595"/>
                  <a:gd name="csX211" fmla="*/ 637589 w 1038319"/>
                  <a:gd name="csY211" fmla="*/ 268056 h 2179595"/>
                  <a:gd name="csX212" fmla="*/ 636477 w 1038319"/>
                  <a:gd name="csY212" fmla="*/ 255221 h 2179595"/>
                  <a:gd name="csX213" fmla="*/ 649312 w 1038319"/>
                  <a:gd name="csY213" fmla="*/ 254109 h 2179595"/>
                  <a:gd name="csX214" fmla="*/ 660525 w 1038319"/>
                  <a:gd name="csY214" fmla="*/ 263662 h 2179595"/>
                  <a:gd name="csX215" fmla="*/ 663679 w 1038319"/>
                  <a:gd name="csY215" fmla="*/ 270572 h 2179595"/>
                  <a:gd name="csX216" fmla="*/ 663423 w 1038319"/>
                  <a:gd name="csY216" fmla="*/ 1909297 h 2179595"/>
                  <a:gd name="csX217" fmla="*/ 660269 w 1038319"/>
                  <a:gd name="csY217" fmla="*/ 1916207 h 2179595"/>
                  <a:gd name="csX218" fmla="*/ 649057 w 1038319"/>
                  <a:gd name="csY218" fmla="*/ 1925760 h 2179595"/>
                  <a:gd name="csX219" fmla="*/ 636222 w 1038319"/>
                  <a:gd name="csY219" fmla="*/ 1924648 h 2179595"/>
                  <a:gd name="csX220" fmla="*/ 637334 w 1038319"/>
                  <a:gd name="csY220" fmla="*/ 1911813 h 2179595"/>
                  <a:gd name="csX221" fmla="*/ 648346 w 1038319"/>
                  <a:gd name="csY221" fmla="*/ 1902424 h 2179595"/>
                  <a:gd name="csX222" fmla="*/ 661199 w 1038319"/>
                  <a:gd name="csY222" fmla="*/ 1903372 h 2179595"/>
                  <a:gd name="csX223" fmla="*/ 663423 w 1038319"/>
                  <a:gd name="csY223" fmla="*/ 1909334 h 2179595"/>
                  <a:gd name="csX224" fmla="*/ 609768 w 1038319"/>
                  <a:gd name="csY224" fmla="*/ 226889 h 2179595"/>
                  <a:gd name="csX225" fmla="*/ 607908 w 1038319"/>
                  <a:gd name="csY225" fmla="*/ 232395 h 2179595"/>
                  <a:gd name="csX226" fmla="*/ 595128 w 1038319"/>
                  <a:gd name="csY226" fmla="*/ 234145 h 2179595"/>
                  <a:gd name="csX227" fmla="*/ 583515 w 1038319"/>
                  <a:gd name="csY227" fmla="*/ 225467 h 2179595"/>
                  <a:gd name="csX228" fmla="*/ 581582 w 1038319"/>
                  <a:gd name="csY228" fmla="*/ 212723 h 2179595"/>
                  <a:gd name="csX229" fmla="*/ 594326 w 1038319"/>
                  <a:gd name="csY229" fmla="*/ 210791 h 2179595"/>
                  <a:gd name="csX230" fmla="*/ 606140 w 1038319"/>
                  <a:gd name="csY230" fmla="*/ 219615 h 2179595"/>
                  <a:gd name="csX231" fmla="*/ 609750 w 1038319"/>
                  <a:gd name="csY231" fmla="*/ 226889 h 2179595"/>
                  <a:gd name="csX232" fmla="*/ 609513 w 1038319"/>
                  <a:gd name="csY232" fmla="*/ 1952925 h 2179595"/>
                  <a:gd name="csX233" fmla="*/ 605903 w 1038319"/>
                  <a:gd name="csY233" fmla="*/ 1960199 h 2179595"/>
                  <a:gd name="csX234" fmla="*/ 594125 w 1038319"/>
                  <a:gd name="csY234" fmla="*/ 1969005 h 2179595"/>
                  <a:gd name="csX235" fmla="*/ 581381 w 1038319"/>
                  <a:gd name="csY235" fmla="*/ 1967073 h 2179595"/>
                  <a:gd name="csX236" fmla="*/ 583314 w 1038319"/>
                  <a:gd name="csY236" fmla="*/ 1954329 h 2179595"/>
                  <a:gd name="csX237" fmla="*/ 594910 w 1038319"/>
                  <a:gd name="csY237" fmla="*/ 1945669 h 2179595"/>
                  <a:gd name="csX238" fmla="*/ 607690 w 1038319"/>
                  <a:gd name="csY238" fmla="*/ 1947419 h 2179595"/>
                  <a:gd name="csX239" fmla="*/ 609549 w 1038319"/>
                  <a:gd name="csY239" fmla="*/ 1952925 h 2179595"/>
                  <a:gd name="csX240" fmla="*/ 553141 w 1038319"/>
                  <a:gd name="csY240" fmla="*/ 186707 h 2179595"/>
                  <a:gd name="csX241" fmla="*/ 551628 w 1038319"/>
                  <a:gd name="csY241" fmla="*/ 191738 h 2179595"/>
                  <a:gd name="csX242" fmla="*/ 538993 w 1038319"/>
                  <a:gd name="csY242" fmla="*/ 194309 h 2179595"/>
                  <a:gd name="csX243" fmla="*/ 526851 w 1038319"/>
                  <a:gd name="csY243" fmla="*/ 186378 h 2179595"/>
                  <a:gd name="csX244" fmla="*/ 524116 w 1038319"/>
                  <a:gd name="csY244" fmla="*/ 173780 h 2179595"/>
                  <a:gd name="csX245" fmla="*/ 536714 w 1038319"/>
                  <a:gd name="csY245" fmla="*/ 171046 h 2179595"/>
                  <a:gd name="csX246" fmla="*/ 549075 w 1038319"/>
                  <a:gd name="csY246" fmla="*/ 179104 h 2179595"/>
                  <a:gd name="csX247" fmla="*/ 553159 w 1038319"/>
                  <a:gd name="csY247" fmla="*/ 186707 h 2179595"/>
                  <a:gd name="csX248" fmla="*/ 552977 w 1038319"/>
                  <a:gd name="csY248" fmla="*/ 1993016 h 2179595"/>
                  <a:gd name="csX249" fmla="*/ 548893 w 1038319"/>
                  <a:gd name="csY249" fmla="*/ 2000619 h 2179595"/>
                  <a:gd name="csX250" fmla="*/ 536587 w 1038319"/>
                  <a:gd name="csY250" fmla="*/ 2008659 h 2179595"/>
                  <a:gd name="csX251" fmla="*/ 523989 w 1038319"/>
                  <a:gd name="csY251" fmla="*/ 2005924 h 2179595"/>
                  <a:gd name="csX252" fmla="*/ 526723 w 1038319"/>
                  <a:gd name="csY252" fmla="*/ 1993326 h 2179595"/>
                  <a:gd name="csX253" fmla="*/ 538829 w 1038319"/>
                  <a:gd name="csY253" fmla="*/ 1985432 h 2179595"/>
                  <a:gd name="csX254" fmla="*/ 551464 w 1038319"/>
                  <a:gd name="csY254" fmla="*/ 1988003 h 2179595"/>
                  <a:gd name="csX255" fmla="*/ 552977 w 1038319"/>
                  <a:gd name="csY255" fmla="*/ 1993016 h 2179595"/>
                  <a:gd name="csX256" fmla="*/ 494034 w 1038319"/>
                  <a:gd name="csY256" fmla="*/ 150243 h 2179595"/>
                  <a:gd name="csX257" fmla="*/ 492831 w 1038319"/>
                  <a:gd name="csY257" fmla="*/ 154765 h 2179595"/>
                  <a:gd name="csX258" fmla="*/ 480379 w 1038319"/>
                  <a:gd name="csY258" fmla="*/ 158138 h 2179595"/>
                  <a:gd name="csX259" fmla="*/ 467744 w 1038319"/>
                  <a:gd name="csY259" fmla="*/ 151009 h 2179595"/>
                  <a:gd name="csX260" fmla="*/ 464207 w 1038319"/>
                  <a:gd name="csY260" fmla="*/ 138612 h 2179595"/>
                  <a:gd name="csX261" fmla="*/ 476605 w 1038319"/>
                  <a:gd name="csY261" fmla="*/ 135075 h 2179595"/>
                  <a:gd name="csX262" fmla="*/ 489458 w 1038319"/>
                  <a:gd name="csY262" fmla="*/ 142331 h 2179595"/>
                  <a:gd name="csX263" fmla="*/ 494034 w 1038319"/>
                  <a:gd name="csY263" fmla="*/ 150243 h 2179595"/>
                  <a:gd name="csX264" fmla="*/ 493998 w 1038319"/>
                  <a:gd name="csY264" fmla="*/ 2029406 h 2179595"/>
                  <a:gd name="csX265" fmla="*/ 489422 w 1038319"/>
                  <a:gd name="csY265" fmla="*/ 2037319 h 2179595"/>
                  <a:gd name="csX266" fmla="*/ 476623 w 1038319"/>
                  <a:gd name="csY266" fmla="*/ 2044539 h 2179595"/>
                  <a:gd name="csX267" fmla="*/ 464225 w 1038319"/>
                  <a:gd name="csY267" fmla="*/ 2041002 h 2179595"/>
                  <a:gd name="csX268" fmla="*/ 467763 w 1038319"/>
                  <a:gd name="csY268" fmla="*/ 2028604 h 2179595"/>
                  <a:gd name="csX269" fmla="*/ 480342 w 1038319"/>
                  <a:gd name="csY269" fmla="*/ 2021494 h 2179595"/>
                  <a:gd name="csX270" fmla="*/ 492776 w 1038319"/>
                  <a:gd name="csY270" fmla="*/ 2024867 h 2179595"/>
                  <a:gd name="csX271" fmla="*/ 493979 w 1038319"/>
                  <a:gd name="csY271" fmla="*/ 2029388 h 2179595"/>
                  <a:gd name="csX272" fmla="*/ 432849 w 1038319"/>
                  <a:gd name="csY272" fmla="*/ 2061932 h 2179595"/>
                  <a:gd name="csX273" fmla="*/ 427744 w 1038319"/>
                  <a:gd name="csY273" fmla="*/ 2070118 h 2179595"/>
                  <a:gd name="csX274" fmla="*/ 414526 w 1038319"/>
                  <a:gd name="csY274" fmla="*/ 2076499 h 2179595"/>
                  <a:gd name="csX275" fmla="*/ 402384 w 1038319"/>
                  <a:gd name="csY275" fmla="*/ 2072177 h 2179595"/>
                  <a:gd name="csX276" fmla="*/ 406705 w 1038319"/>
                  <a:gd name="csY276" fmla="*/ 2060035 h 2179595"/>
                  <a:gd name="csX277" fmla="*/ 419704 w 1038319"/>
                  <a:gd name="csY277" fmla="*/ 2053764 h 2179595"/>
                  <a:gd name="csX278" fmla="*/ 431901 w 1038319"/>
                  <a:gd name="csY278" fmla="*/ 2057921 h 2179595"/>
                  <a:gd name="csX279" fmla="*/ 432831 w 1038319"/>
                  <a:gd name="csY279" fmla="*/ 2061932 h 2179595"/>
                  <a:gd name="csX280" fmla="*/ 432685 w 1038319"/>
                  <a:gd name="csY280" fmla="*/ 117627 h 2179595"/>
                  <a:gd name="csX281" fmla="*/ 431755 w 1038319"/>
                  <a:gd name="csY281" fmla="*/ 121638 h 2179595"/>
                  <a:gd name="csX282" fmla="*/ 419558 w 1038319"/>
                  <a:gd name="csY282" fmla="*/ 125795 h 2179595"/>
                  <a:gd name="csX283" fmla="*/ 406486 w 1038319"/>
                  <a:gd name="csY283" fmla="*/ 119487 h 2179595"/>
                  <a:gd name="csX284" fmla="*/ 402165 w 1038319"/>
                  <a:gd name="csY284" fmla="*/ 107345 h 2179595"/>
                  <a:gd name="csX285" fmla="*/ 414308 w 1038319"/>
                  <a:gd name="csY285" fmla="*/ 103006 h 2179595"/>
                  <a:gd name="csX286" fmla="*/ 427617 w 1038319"/>
                  <a:gd name="csY286" fmla="*/ 109423 h 2179595"/>
                  <a:gd name="csX287" fmla="*/ 432721 w 1038319"/>
                  <a:gd name="csY287" fmla="*/ 117609 h 2179595"/>
                  <a:gd name="csX288" fmla="*/ 369768 w 1038319"/>
                  <a:gd name="csY288" fmla="*/ 2090446 h 2179595"/>
                  <a:gd name="csX289" fmla="*/ 364134 w 1038319"/>
                  <a:gd name="csY289" fmla="*/ 2098869 h 2179595"/>
                  <a:gd name="csX290" fmla="*/ 350534 w 1038319"/>
                  <a:gd name="csY290" fmla="*/ 2104393 h 2179595"/>
                  <a:gd name="csX291" fmla="*/ 338683 w 1038319"/>
                  <a:gd name="csY291" fmla="*/ 2099288 h 2179595"/>
                  <a:gd name="csX292" fmla="*/ 343788 w 1038319"/>
                  <a:gd name="csY292" fmla="*/ 2087437 h 2179595"/>
                  <a:gd name="csX293" fmla="*/ 357152 w 1038319"/>
                  <a:gd name="csY293" fmla="*/ 2082005 h 2179595"/>
                  <a:gd name="csX294" fmla="*/ 369057 w 1038319"/>
                  <a:gd name="csY294" fmla="*/ 2086945 h 2179595"/>
                  <a:gd name="csX295" fmla="*/ 369750 w 1038319"/>
                  <a:gd name="csY295" fmla="*/ 2090427 h 2179595"/>
                  <a:gd name="csX296" fmla="*/ 369330 w 1038319"/>
                  <a:gd name="csY296" fmla="*/ 89004 h 2179595"/>
                  <a:gd name="csX297" fmla="*/ 368638 w 1038319"/>
                  <a:gd name="csY297" fmla="*/ 92486 h 2179595"/>
                  <a:gd name="csX298" fmla="*/ 356732 w 1038319"/>
                  <a:gd name="csY298" fmla="*/ 97427 h 2179595"/>
                  <a:gd name="csX299" fmla="*/ 343259 w 1038319"/>
                  <a:gd name="csY299" fmla="*/ 91975 h 2179595"/>
                  <a:gd name="csX300" fmla="*/ 338154 w 1038319"/>
                  <a:gd name="csY300" fmla="*/ 80143 h 2179595"/>
                  <a:gd name="csX301" fmla="*/ 349987 w 1038319"/>
                  <a:gd name="csY301" fmla="*/ 75038 h 2179595"/>
                  <a:gd name="csX302" fmla="*/ 363679 w 1038319"/>
                  <a:gd name="csY302" fmla="*/ 80599 h 2179595"/>
                  <a:gd name="csX303" fmla="*/ 369312 w 1038319"/>
                  <a:gd name="csY303" fmla="*/ 89022 h 2179595"/>
                  <a:gd name="csX304" fmla="*/ 304900 w 1038319"/>
                  <a:gd name="csY304" fmla="*/ 2114876 h 2179595"/>
                  <a:gd name="csX305" fmla="*/ 298719 w 1038319"/>
                  <a:gd name="csY305" fmla="*/ 2123500 h 2179595"/>
                  <a:gd name="csX306" fmla="*/ 284736 w 1038319"/>
                  <a:gd name="csY306" fmla="*/ 2128149 h 2179595"/>
                  <a:gd name="csX307" fmla="*/ 273250 w 1038319"/>
                  <a:gd name="csY307" fmla="*/ 2122296 h 2179595"/>
                  <a:gd name="csX308" fmla="*/ 279102 w 1038319"/>
                  <a:gd name="csY308" fmla="*/ 2110811 h 2179595"/>
                  <a:gd name="csX309" fmla="*/ 292849 w 1038319"/>
                  <a:gd name="csY309" fmla="*/ 2106234 h 2179595"/>
                  <a:gd name="csX310" fmla="*/ 304408 w 1038319"/>
                  <a:gd name="csY310" fmla="*/ 2111922 h 2179595"/>
                  <a:gd name="csX311" fmla="*/ 304900 w 1038319"/>
                  <a:gd name="csY311" fmla="*/ 2114858 h 2179595"/>
                  <a:gd name="csX312" fmla="*/ 304244 w 1038319"/>
                  <a:gd name="csY312" fmla="*/ 64537 h 2179595"/>
                  <a:gd name="csX313" fmla="*/ 303751 w 1038319"/>
                  <a:gd name="csY313" fmla="*/ 67472 h 2179595"/>
                  <a:gd name="csX314" fmla="*/ 292193 w 1038319"/>
                  <a:gd name="csY314" fmla="*/ 73179 h 2179595"/>
                  <a:gd name="csX315" fmla="*/ 278391 w 1038319"/>
                  <a:gd name="csY315" fmla="*/ 68603 h 2179595"/>
                  <a:gd name="csX316" fmla="*/ 272539 w 1038319"/>
                  <a:gd name="csY316" fmla="*/ 57117 h 2179595"/>
                  <a:gd name="csX317" fmla="*/ 284025 w 1038319"/>
                  <a:gd name="csY317" fmla="*/ 51264 h 2179595"/>
                  <a:gd name="csX318" fmla="*/ 298063 w 1038319"/>
                  <a:gd name="csY318" fmla="*/ 55932 h 2179595"/>
                  <a:gd name="csX319" fmla="*/ 304244 w 1038319"/>
                  <a:gd name="csY319" fmla="*/ 64555 h 2179595"/>
                  <a:gd name="csX320" fmla="*/ 238519 w 1038319"/>
                  <a:gd name="csY320" fmla="*/ 2135095 h 2179595"/>
                  <a:gd name="csX321" fmla="*/ 231773 w 1038319"/>
                  <a:gd name="csY321" fmla="*/ 2143882 h 2179595"/>
                  <a:gd name="csX322" fmla="*/ 217516 w 1038319"/>
                  <a:gd name="csY322" fmla="*/ 2147620 h 2179595"/>
                  <a:gd name="csX323" fmla="*/ 206431 w 1038319"/>
                  <a:gd name="csY323" fmla="*/ 2141038 h 2179595"/>
                  <a:gd name="csX324" fmla="*/ 213013 w 1038319"/>
                  <a:gd name="csY324" fmla="*/ 2129954 h 2179595"/>
                  <a:gd name="csX325" fmla="*/ 227033 w 1038319"/>
                  <a:gd name="csY325" fmla="*/ 2126271 h 2179595"/>
                  <a:gd name="csX326" fmla="*/ 238209 w 1038319"/>
                  <a:gd name="csY326" fmla="*/ 2132707 h 2179595"/>
                  <a:gd name="csX327" fmla="*/ 238519 w 1038319"/>
                  <a:gd name="csY327" fmla="*/ 2135076 h 2179595"/>
                  <a:gd name="csX328" fmla="*/ 237808 w 1038319"/>
                  <a:gd name="csY328" fmla="*/ 44355 h 2179595"/>
                  <a:gd name="csX329" fmla="*/ 237498 w 1038319"/>
                  <a:gd name="csY329" fmla="*/ 46725 h 2179595"/>
                  <a:gd name="csX330" fmla="*/ 226322 w 1038319"/>
                  <a:gd name="csY330" fmla="*/ 53160 h 2179595"/>
                  <a:gd name="csX331" fmla="*/ 212302 w 1038319"/>
                  <a:gd name="csY331" fmla="*/ 49496 h 2179595"/>
                  <a:gd name="csX332" fmla="*/ 205720 w 1038319"/>
                  <a:gd name="csY332" fmla="*/ 38411 h 2179595"/>
                  <a:gd name="csX333" fmla="*/ 216805 w 1038319"/>
                  <a:gd name="csY333" fmla="*/ 31830 h 2179595"/>
                  <a:gd name="csX334" fmla="*/ 231062 w 1038319"/>
                  <a:gd name="csY334" fmla="*/ 35549 h 2179595"/>
                  <a:gd name="csX335" fmla="*/ 237808 w 1038319"/>
                  <a:gd name="csY335" fmla="*/ 44355 h 2179595"/>
                  <a:gd name="csX336" fmla="*/ 170989 w 1038319"/>
                  <a:gd name="csY336" fmla="*/ 2150975 h 2179595"/>
                  <a:gd name="csX337" fmla="*/ 163679 w 1038319"/>
                  <a:gd name="csY337" fmla="*/ 2159908 h 2179595"/>
                  <a:gd name="csX338" fmla="*/ 149221 w 1038319"/>
                  <a:gd name="csY338" fmla="*/ 2162716 h 2179595"/>
                  <a:gd name="csX339" fmla="*/ 138592 w 1038319"/>
                  <a:gd name="csY339" fmla="*/ 2155441 h 2179595"/>
                  <a:gd name="csX340" fmla="*/ 145866 w 1038319"/>
                  <a:gd name="csY340" fmla="*/ 2144812 h 2179595"/>
                  <a:gd name="csX341" fmla="*/ 160087 w 1038319"/>
                  <a:gd name="csY341" fmla="*/ 2142041 h 2179595"/>
                  <a:gd name="csX342" fmla="*/ 170825 w 1038319"/>
                  <a:gd name="csY342" fmla="*/ 2149170 h 2179595"/>
                  <a:gd name="csX343" fmla="*/ 171008 w 1038319"/>
                  <a:gd name="csY343" fmla="*/ 2150975 h 2179595"/>
                  <a:gd name="csX344" fmla="*/ 170260 w 1038319"/>
                  <a:gd name="csY344" fmla="*/ 28511 h 2179595"/>
                  <a:gd name="csX345" fmla="*/ 170078 w 1038319"/>
                  <a:gd name="csY345" fmla="*/ 30316 h 2179595"/>
                  <a:gd name="csX346" fmla="*/ 159339 w 1038319"/>
                  <a:gd name="csY346" fmla="*/ 37463 h 2179595"/>
                  <a:gd name="csX347" fmla="*/ 145118 w 1038319"/>
                  <a:gd name="csY347" fmla="*/ 34710 h 2179595"/>
                  <a:gd name="csX348" fmla="*/ 137826 w 1038319"/>
                  <a:gd name="csY348" fmla="*/ 24081 h 2179595"/>
                  <a:gd name="csX349" fmla="*/ 148455 w 1038319"/>
                  <a:gd name="csY349" fmla="*/ 16789 h 2179595"/>
                  <a:gd name="csX350" fmla="*/ 162931 w 1038319"/>
                  <a:gd name="csY350" fmla="*/ 19596 h 2179595"/>
                  <a:gd name="csX351" fmla="*/ 170260 w 1038319"/>
                  <a:gd name="csY351" fmla="*/ 28530 h 2179595"/>
                  <a:gd name="csX352" fmla="*/ 102566 w 1038319"/>
                  <a:gd name="csY352" fmla="*/ 2162478 h 2179595"/>
                  <a:gd name="csX353" fmla="*/ 94672 w 1038319"/>
                  <a:gd name="csY353" fmla="*/ 2171503 h 2179595"/>
                  <a:gd name="csX354" fmla="*/ 80050 w 1038319"/>
                  <a:gd name="csY354" fmla="*/ 2173381 h 2179595"/>
                  <a:gd name="csX355" fmla="*/ 69895 w 1038319"/>
                  <a:gd name="csY355" fmla="*/ 2165432 h 2179595"/>
                  <a:gd name="csX356" fmla="*/ 77844 w 1038319"/>
                  <a:gd name="csY356" fmla="*/ 2155277 h 2179595"/>
                  <a:gd name="csX357" fmla="*/ 92210 w 1038319"/>
                  <a:gd name="csY357" fmla="*/ 2153436 h 2179595"/>
                  <a:gd name="csX358" fmla="*/ 102457 w 1038319"/>
                  <a:gd name="csY358" fmla="*/ 2161257 h 2179595"/>
                  <a:gd name="csX359" fmla="*/ 102548 w 1038319"/>
                  <a:gd name="csY359" fmla="*/ 2162497 h 2179595"/>
                  <a:gd name="csX360" fmla="*/ 101819 w 1038319"/>
                  <a:gd name="csY360" fmla="*/ 17062 h 2179595"/>
                  <a:gd name="csX361" fmla="*/ 101746 w 1038319"/>
                  <a:gd name="csY361" fmla="*/ 18283 h 2179595"/>
                  <a:gd name="csX362" fmla="*/ 91500 w 1038319"/>
                  <a:gd name="csY362" fmla="*/ 26105 h 2179595"/>
                  <a:gd name="csX363" fmla="*/ 77133 w 1038319"/>
                  <a:gd name="csY363" fmla="*/ 24263 h 2179595"/>
                  <a:gd name="csX364" fmla="*/ 69184 w 1038319"/>
                  <a:gd name="csY364" fmla="*/ 14127 h 2179595"/>
                  <a:gd name="csX365" fmla="*/ 79321 w 1038319"/>
                  <a:gd name="csY365" fmla="*/ 6178 h 2179595"/>
                  <a:gd name="csX366" fmla="*/ 93943 w 1038319"/>
                  <a:gd name="csY366" fmla="*/ 8037 h 2179595"/>
                  <a:gd name="csX367" fmla="*/ 101837 w 1038319"/>
                  <a:gd name="csY367" fmla="*/ 17062 h 2179595"/>
                  <a:gd name="csX368" fmla="*/ 33560 w 1038319"/>
                  <a:gd name="csY368" fmla="*/ 2169571 h 2179595"/>
                  <a:gd name="csX369" fmla="*/ 25082 w 1038319"/>
                  <a:gd name="csY369" fmla="*/ 2178650 h 2179595"/>
                  <a:gd name="csX370" fmla="*/ 10424 w 1038319"/>
                  <a:gd name="csY370" fmla="*/ 2179580 h 2179595"/>
                  <a:gd name="csX371" fmla="*/ 798 w 1038319"/>
                  <a:gd name="csY371" fmla="*/ 2170993 h 2179595"/>
                  <a:gd name="csX372" fmla="*/ 9385 w 1038319"/>
                  <a:gd name="csY372" fmla="*/ 2161367 h 2179595"/>
                  <a:gd name="csX373" fmla="*/ 23806 w 1038319"/>
                  <a:gd name="csY373" fmla="*/ 2160437 h 2179595"/>
                  <a:gd name="csX374" fmla="*/ 33541 w 1038319"/>
                  <a:gd name="csY374" fmla="*/ 2168896 h 2179595"/>
                  <a:gd name="csX375" fmla="*/ 33560 w 1038319"/>
                  <a:gd name="csY375" fmla="*/ 2169553 h 2179595"/>
                  <a:gd name="csX376" fmla="*/ 32812 w 1038319"/>
                  <a:gd name="csY376" fmla="*/ 10025 h 2179595"/>
                  <a:gd name="csX377" fmla="*/ 32794 w 1038319"/>
                  <a:gd name="csY377" fmla="*/ 10663 h 2179595"/>
                  <a:gd name="csX378" fmla="*/ 23058 w 1038319"/>
                  <a:gd name="csY378" fmla="*/ 19122 h 2179595"/>
                  <a:gd name="csX379" fmla="*/ 8601 w 1038319"/>
                  <a:gd name="csY379" fmla="*/ 18211 h 2179595"/>
                  <a:gd name="csX380" fmla="*/ 14 w 1038319"/>
                  <a:gd name="csY380" fmla="*/ 8603 h 2179595"/>
                  <a:gd name="csX381" fmla="*/ 9622 w 1038319"/>
                  <a:gd name="csY381" fmla="*/ 16 h 2179595"/>
                  <a:gd name="csX382" fmla="*/ 24316 w 1038319"/>
                  <a:gd name="csY382" fmla="*/ 945 h 2179595"/>
                  <a:gd name="csX383" fmla="*/ 32794 w 1038319"/>
                  <a:gd name="csY383" fmla="*/ 10025 h 217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1038319" h="2179595">
                    <a:moveTo>
                      <a:pt x="1038301" y="1116789"/>
                    </a:moveTo>
                    <a:cubicBezTo>
                      <a:pt x="1038301" y="1116789"/>
                      <a:pt x="1038301" y="1116935"/>
                      <a:pt x="1038301" y="1117008"/>
                    </a:cubicBezTo>
                    <a:cubicBezTo>
                      <a:pt x="1038173" y="1121931"/>
                      <a:pt x="1038027" y="1126835"/>
                      <a:pt x="1037845" y="1131739"/>
                    </a:cubicBezTo>
                    <a:cubicBezTo>
                      <a:pt x="1037663" y="1136771"/>
                      <a:pt x="1033433" y="1140691"/>
                      <a:pt x="1028401" y="1140509"/>
                    </a:cubicBezTo>
                    <a:cubicBezTo>
                      <a:pt x="1023369" y="1140326"/>
                      <a:pt x="1019358" y="1136097"/>
                      <a:pt x="1019632" y="1131047"/>
                    </a:cubicBezTo>
                    <a:cubicBezTo>
                      <a:pt x="1019814" y="1126233"/>
                      <a:pt x="1019960" y="1121402"/>
                      <a:pt x="1020088" y="1116571"/>
                    </a:cubicBezTo>
                    <a:cubicBezTo>
                      <a:pt x="1020215" y="1111539"/>
                      <a:pt x="1024390" y="1107564"/>
                      <a:pt x="1029422" y="1107674"/>
                    </a:cubicBezTo>
                    <a:cubicBezTo>
                      <a:pt x="1034381" y="1107801"/>
                      <a:pt x="1038319" y="1111849"/>
                      <a:pt x="1038319" y="1116789"/>
                    </a:cubicBezTo>
                    <a:close/>
                    <a:moveTo>
                      <a:pt x="1038283" y="1062004"/>
                    </a:moveTo>
                    <a:cubicBezTo>
                      <a:pt x="1038283" y="1066926"/>
                      <a:pt x="1034344" y="1070992"/>
                      <a:pt x="1029385" y="1071120"/>
                    </a:cubicBezTo>
                    <a:cubicBezTo>
                      <a:pt x="1024354" y="1071247"/>
                      <a:pt x="1020179" y="1067272"/>
                      <a:pt x="1020051" y="1062241"/>
                    </a:cubicBezTo>
                    <a:cubicBezTo>
                      <a:pt x="1019923" y="1057409"/>
                      <a:pt x="1019777" y="1052614"/>
                      <a:pt x="1019595" y="1047801"/>
                    </a:cubicBezTo>
                    <a:cubicBezTo>
                      <a:pt x="1019358" y="1042806"/>
                      <a:pt x="1023315" y="1038540"/>
                      <a:pt x="1028347" y="1038339"/>
                    </a:cubicBezTo>
                    <a:cubicBezTo>
                      <a:pt x="1033378" y="1038138"/>
                      <a:pt x="1037608" y="1042058"/>
                      <a:pt x="1037809" y="1047090"/>
                    </a:cubicBezTo>
                    <a:cubicBezTo>
                      <a:pt x="1037991" y="1051976"/>
                      <a:pt x="1038155" y="1056881"/>
                      <a:pt x="1038283" y="1061785"/>
                    </a:cubicBezTo>
                    <a:cubicBezTo>
                      <a:pt x="1038283" y="1061858"/>
                      <a:pt x="1038283" y="1061931"/>
                      <a:pt x="1038283" y="1062022"/>
                    </a:cubicBezTo>
                    <a:close/>
                    <a:moveTo>
                      <a:pt x="1034417" y="1186033"/>
                    </a:moveTo>
                    <a:cubicBezTo>
                      <a:pt x="1034417" y="1186306"/>
                      <a:pt x="1034417" y="1186562"/>
                      <a:pt x="1034381" y="1186835"/>
                    </a:cubicBezTo>
                    <a:cubicBezTo>
                      <a:pt x="1033943" y="1191739"/>
                      <a:pt x="1033488" y="1196625"/>
                      <a:pt x="1032995" y="1201511"/>
                    </a:cubicBezTo>
                    <a:cubicBezTo>
                      <a:pt x="1032485" y="1206525"/>
                      <a:pt x="1028018" y="1210171"/>
                      <a:pt x="1023004" y="1209661"/>
                    </a:cubicBezTo>
                    <a:cubicBezTo>
                      <a:pt x="1017991" y="1209151"/>
                      <a:pt x="1014344" y="1204666"/>
                      <a:pt x="1014855" y="1199670"/>
                    </a:cubicBezTo>
                    <a:cubicBezTo>
                      <a:pt x="1015347" y="1194875"/>
                      <a:pt x="1015803" y="1190062"/>
                      <a:pt x="1016222" y="1185249"/>
                    </a:cubicBezTo>
                    <a:cubicBezTo>
                      <a:pt x="1016660" y="1180235"/>
                      <a:pt x="1021090" y="1176534"/>
                      <a:pt x="1026104" y="1176972"/>
                    </a:cubicBezTo>
                    <a:cubicBezTo>
                      <a:pt x="1030844" y="1177391"/>
                      <a:pt x="1034417" y="1181366"/>
                      <a:pt x="1034417" y="1186033"/>
                    </a:cubicBezTo>
                    <a:close/>
                    <a:moveTo>
                      <a:pt x="1034344" y="992797"/>
                    </a:moveTo>
                    <a:cubicBezTo>
                      <a:pt x="1034344" y="997464"/>
                      <a:pt x="1030771" y="1001438"/>
                      <a:pt x="1026031" y="1001858"/>
                    </a:cubicBezTo>
                    <a:cubicBezTo>
                      <a:pt x="1021017" y="1002314"/>
                      <a:pt x="1016587" y="998594"/>
                      <a:pt x="1016149" y="993581"/>
                    </a:cubicBezTo>
                    <a:cubicBezTo>
                      <a:pt x="1015712" y="988767"/>
                      <a:pt x="1015256" y="983954"/>
                      <a:pt x="1014764" y="979159"/>
                    </a:cubicBezTo>
                    <a:cubicBezTo>
                      <a:pt x="1014271" y="974146"/>
                      <a:pt x="1017900" y="969679"/>
                      <a:pt x="1022895" y="969169"/>
                    </a:cubicBezTo>
                    <a:cubicBezTo>
                      <a:pt x="1027909" y="968658"/>
                      <a:pt x="1032376" y="972304"/>
                      <a:pt x="1032886" y="977318"/>
                    </a:cubicBezTo>
                    <a:cubicBezTo>
                      <a:pt x="1033378" y="982204"/>
                      <a:pt x="1033853" y="987090"/>
                      <a:pt x="1034290" y="991976"/>
                    </a:cubicBezTo>
                    <a:cubicBezTo>
                      <a:pt x="1034308" y="992250"/>
                      <a:pt x="1034326" y="992523"/>
                      <a:pt x="1034326" y="992797"/>
                    </a:cubicBezTo>
                    <a:close/>
                    <a:moveTo>
                      <a:pt x="1026122" y="1254912"/>
                    </a:moveTo>
                    <a:cubicBezTo>
                      <a:pt x="1026122" y="1255367"/>
                      <a:pt x="1026086" y="1255842"/>
                      <a:pt x="1026013" y="1256297"/>
                    </a:cubicBezTo>
                    <a:cubicBezTo>
                      <a:pt x="1025265" y="1261165"/>
                      <a:pt x="1024500" y="1266015"/>
                      <a:pt x="1023679" y="1270846"/>
                    </a:cubicBezTo>
                    <a:cubicBezTo>
                      <a:pt x="1022841" y="1275805"/>
                      <a:pt x="1018155" y="1279160"/>
                      <a:pt x="1013178" y="1278339"/>
                    </a:cubicBezTo>
                    <a:cubicBezTo>
                      <a:pt x="1008219" y="1277501"/>
                      <a:pt x="1004864" y="1272815"/>
                      <a:pt x="1005684" y="1267838"/>
                    </a:cubicBezTo>
                    <a:cubicBezTo>
                      <a:pt x="1006487" y="1263079"/>
                      <a:pt x="1007234" y="1258321"/>
                      <a:pt x="1007982" y="1253544"/>
                    </a:cubicBezTo>
                    <a:cubicBezTo>
                      <a:pt x="1008748" y="1248567"/>
                      <a:pt x="1013396" y="1245158"/>
                      <a:pt x="1018374" y="1245905"/>
                    </a:cubicBezTo>
                    <a:cubicBezTo>
                      <a:pt x="1022877" y="1246598"/>
                      <a:pt x="1026122" y="1250482"/>
                      <a:pt x="1026122" y="1254912"/>
                    </a:cubicBezTo>
                    <a:close/>
                    <a:moveTo>
                      <a:pt x="1025995" y="923918"/>
                    </a:moveTo>
                    <a:cubicBezTo>
                      <a:pt x="1025995" y="928348"/>
                      <a:pt x="1022768" y="932231"/>
                      <a:pt x="1018264" y="932924"/>
                    </a:cubicBezTo>
                    <a:cubicBezTo>
                      <a:pt x="1013287" y="933690"/>
                      <a:pt x="1008638" y="930281"/>
                      <a:pt x="1007873" y="925303"/>
                    </a:cubicBezTo>
                    <a:cubicBezTo>
                      <a:pt x="1007143" y="920527"/>
                      <a:pt x="1006377" y="915750"/>
                      <a:pt x="1005575" y="910992"/>
                    </a:cubicBezTo>
                    <a:cubicBezTo>
                      <a:pt x="1004736" y="906014"/>
                      <a:pt x="1008091" y="901329"/>
                      <a:pt x="1013050" y="900490"/>
                    </a:cubicBezTo>
                    <a:cubicBezTo>
                      <a:pt x="1018009" y="899652"/>
                      <a:pt x="1022713" y="903006"/>
                      <a:pt x="1023551" y="907965"/>
                    </a:cubicBezTo>
                    <a:cubicBezTo>
                      <a:pt x="1024372" y="912796"/>
                      <a:pt x="1025138" y="917646"/>
                      <a:pt x="1025885" y="922514"/>
                    </a:cubicBezTo>
                    <a:cubicBezTo>
                      <a:pt x="1025958" y="922988"/>
                      <a:pt x="1025995" y="923444"/>
                      <a:pt x="1025995" y="923918"/>
                    </a:cubicBezTo>
                    <a:close/>
                    <a:moveTo>
                      <a:pt x="1013415" y="1323134"/>
                    </a:moveTo>
                    <a:cubicBezTo>
                      <a:pt x="1013415" y="1323791"/>
                      <a:pt x="1013342" y="1324447"/>
                      <a:pt x="1013196" y="1325103"/>
                    </a:cubicBezTo>
                    <a:cubicBezTo>
                      <a:pt x="1012138" y="1329898"/>
                      <a:pt x="1011045" y="1334693"/>
                      <a:pt x="1009933" y="1339470"/>
                    </a:cubicBezTo>
                    <a:cubicBezTo>
                      <a:pt x="1008784" y="1344374"/>
                      <a:pt x="1003880" y="1347419"/>
                      <a:pt x="998975" y="1346270"/>
                    </a:cubicBezTo>
                    <a:cubicBezTo>
                      <a:pt x="994071" y="1345121"/>
                      <a:pt x="991026" y="1340217"/>
                      <a:pt x="992175" y="1335313"/>
                    </a:cubicBezTo>
                    <a:cubicBezTo>
                      <a:pt x="993269" y="1330609"/>
                      <a:pt x="994344" y="1325905"/>
                      <a:pt x="995384" y="1321183"/>
                    </a:cubicBezTo>
                    <a:cubicBezTo>
                      <a:pt x="996460" y="1316261"/>
                      <a:pt x="1001327" y="1313162"/>
                      <a:pt x="1006250" y="1314237"/>
                    </a:cubicBezTo>
                    <a:cubicBezTo>
                      <a:pt x="1010516" y="1315167"/>
                      <a:pt x="1013415" y="1318941"/>
                      <a:pt x="1013415" y="1323134"/>
                    </a:cubicBezTo>
                    <a:close/>
                    <a:moveTo>
                      <a:pt x="1013251" y="855714"/>
                    </a:moveTo>
                    <a:cubicBezTo>
                      <a:pt x="1013251" y="859888"/>
                      <a:pt x="1010352" y="863663"/>
                      <a:pt x="1006104" y="864611"/>
                    </a:cubicBezTo>
                    <a:cubicBezTo>
                      <a:pt x="1001181" y="865704"/>
                      <a:pt x="996314" y="862587"/>
                      <a:pt x="995238" y="857664"/>
                    </a:cubicBezTo>
                    <a:cubicBezTo>
                      <a:pt x="994199" y="852942"/>
                      <a:pt x="993123" y="848239"/>
                      <a:pt x="992029" y="843535"/>
                    </a:cubicBezTo>
                    <a:cubicBezTo>
                      <a:pt x="990881" y="838631"/>
                      <a:pt x="993925" y="833726"/>
                      <a:pt x="998811" y="832578"/>
                    </a:cubicBezTo>
                    <a:cubicBezTo>
                      <a:pt x="1003716" y="831429"/>
                      <a:pt x="1008620" y="834474"/>
                      <a:pt x="1009768" y="839360"/>
                    </a:cubicBezTo>
                    <a:cubicBezTo>
                      <a:pt x="1010899" y="844137"/>
                      <a:pt x="1011975" y="848932"/>
                      <a:pt x="1013032" y="853726"/>
                    </a:cubicBezTo>
                    <a:cubicBezTo>
                      <a:pt x="1013178" y="854383"/>
                      <a:pt x="1013251" y="855057"/>
                      <a:pt x="1013251" y="855695"/>
                    </a:cubicBezTo>
                    <a:close/>
                    <a:moveTo>
                      <a:pt x="996350" y="1390372"/>
                    </a:moveTo>
                    <a:cubicBezTo>
                      <a:pt x="996350" y="1391211"/>
                      <a:pt x="996241" y="1392068"/>
                      <a:pt x="995986" y="1392906"/>
                    </a:cubicBezTo>
                    <a:cubicBezTo>
                      <a:pt x="994618" y="1397628"/>
                      <a:pt x="993233" y="1402332"/>
                      <a:pt x="991810" y="1407036"/>
                    </a:cubicBezTo>
                    <a:cubicBezTo>
                      <a:pt x="990352" y="1411849"/>
                      <a:pt x="985265" y="1414584"/>
                      <a:pt x="980434" y="1413107"/>
                    </a:cubicBezTo>
                    <a:cubicBezTo>
                      <a:pt x="975621" y="1411648"/>
                      <a:pt x="972904" y="1406562"/>
                      <a:pt x="974363" y="1401730"/>
                    </a:cubicBezTo>
                    <a:cubicBezTo>
                      <a:pt x="975767" y="1397118"/>
                      <a:pt x="977134" y="1392487"/>
                      <a:pt x="978465" y="1387838"/>
                    </a:cubicBezTo>
                    <a:cubicBezTo>
                      <a:pt x="979869" y="1383007"/>
                      <a:pt x="984919" y="1380217"/>
                      <a:pt x="989750" y="1381603"/>
                    </a:cubicBezTo>
                    <a:cubicBezTo>
                      <a:pt x="993743" y="1382751"/>
                      <a:pt x="996350" y="1386398"/>
                      <a:pt x="996350" y="1390354"/>
                    </a:cubicBezTo>
                    <a:close/>
                    <a:moveTo>
                      <a:pt x="996131" y="788476"/>
                    </a:moveTo>
                    <a:cubicBezTo>
                      <a:pt x="996131" y="792432"/>
                      <a:pt x="993542" y="796078"/>
                      <a:pt x="989550" y="797227"/>
                    </a:cubicBezTo>
                    <a:cubicBezTo>
                      <a:pt x="984718" y="798630"/>
                      <a:pt x="979668" y="795841"/>
                      <a:pt x="978264" y="791010"/>
                    </a:cubicBezTo>
                    <a:cubicBezTo>
                      <a:pt x="976915" y="786361"/>
                      <a:pt x="975548" y="781730"/>
                      <a:pt x="974144" y="777117"/>
                    </a:cubicBezTo>
                    <a:cubicBezTo>
                      <a:pt x="972686" y="772286"/>
                      <a:pt x="975402" y="767199"/>
                      <a:pt x="980215" y="765741"/>
                    </a:cubicBezTo>
                    <a:cubicBezTo>
                      <a:pt x="985028" y="764282"/>
                      <a:pt x="990115" y="766999"/>
                      <a:pt x="991591" y="771812"/>
                    </a:cubicBezTo>
                    <a:cubicBezTo>
                      <a:pt x="993014" y="776516"/>
                      <a:pt x="994417" y="781219"/>
                      <a:pt x="995785" y="785941"/>
                    </a:cubicBezTo>
                    <a:cubicBezTo>
                      <a:pt x="996022" y="786780"/>
                      <a:pt x="996149" y="787637"/>
                      <a:pt x="996149" y="788476"/>
                    </a:cubicBezTo>
                    <a:close/>
                    <a:moveTo>
                      <a:pt x="974946" y="1456516"/>
                    </a:moveTo>
                    <a:cubicBezTo>
                      <a:pt x="974946" y="1457537"/>
                      <a:pt x="974782" y="1458576"/>
                      <a:pt x="974399" y="1459597"/>
                    </a:cubicBezTo>
                    <a:cubicBezTo>
                      <a:pt x="972722" y="1464247"/>
                      <a:pt x="971026" y="1468859"/>
                      <a:pt x="969294" y="1473472"/>
                    </a:cubicBezTo>
                    <a:cubicBezTo>
                      <a:pt x="967526" y="1478194"/>
                      <a:pt x="962275" y="1480564"/>
                      <a:pt x="957553" y="1478795"/>
                    </a:cubicBezTo>
                    <a:cubicBezTo>
                      <a:pt x="952831" y="1477027"/>
                      <a:pt x="950443" y="1471776"/>
                      <a:pt x="952230" y="1467054"/>
                    </a:cubicBezTo>
                    <a:cubicBezTo>
                      <a:pt x="953925" y="1462514"/>
                      <a:pt x="955602" y="1457975"/>
                      <a:pt x="957244" y="1453417"/>
                    </a:cubicBezTo>
                    <a:cubicBezTo>
                      <a:pt x="958957" y="1448677"/>
                      <a:pt x="964171" y="1446216"/>
                      <a:pt x="968912" y="1447929"/>
                    </a:cubicBezTo>
                    <a:cubicBezTo>
                      <a:pt x="972631" y="1449260"/>
                      <a:pt x="974946" y="1452779"/>
                      <a:pt x="974946" y="1456516"/>
                    </a:cubicBezTo>
                    <a:close/>
                    <a:moveTo>
                      <a:pt x="974709" y="722477"/>
                    </a:moveTo>
                    <a:cubicBezTo>
                      <a:pt x="974709" y="726215"/>
                      <a:pt x="972394" y="729715"/>
                      <a:pt x="968693" y="731046"/>
                    </a:cubicBezTo>
                    <a:cubicBezTo>
                      <a:pt x="963953" y="732760"/>
                      <a:pt x="958738" y="730299"/>
                      <a:pt x="957025" y="725559"/>
                    </a:cubicBezTo>
                    <a:cubicBezTo>
                      <a:pt x="955384" y="721019"/>
                      <a:pt x="953706" y="716479"/>
                      <a:pt x="952011" y="711958"/>
                    </a:cubicBezTo>
                    <a:cubicBezTo>
                      <a:pt x="950224" y="707236"/>
                      <a:pt x="952631" y="701985"/>
                      <a:pt x="957334" y="700217"/>
                    </a:cubicBezTo>
                    <a:cubicBezTo>
                      <a:pt x="962038" y="698448"/>
                      <a:pt x="967307" y="700836"/>
                      <a:pt x="969076" y="705540"/>
                    </a:cubicBezTo>
                    <a:cubicBezTo>
                      <a:pt x="970808" y="710135"/>
                      <a:pt x="972503" y="714747"/>
                      <a:pt x="974162" y="719360"/>
                    </a:cubicBezTo>
                    <a:cubicBezTo>
                      <a:pt x="974527" y="720381"/>
                      <a:pt x="974709" y="721420"/>
                      <a:pt x="974709" y="722459"/>
                    </a:cubicBezTo>
                    <a:close/>
                    <a:moveTo>
                      <a:pt x="949276" y="1521147"/>
                    </a:moveTo>
                    <a:cubicBezTo>
                      <a:pt x="949276" y="1522369"/>
                      <a:pt x="949039" y="1523590"/>
                      <a:pt x="948511" y="1524775"/>
                    </a:cubicBezTo>
                    <a:cubicBezTo>
                      <a:pt x="946541" y="1529297"/>
                      <a:pt x="944554" y="1533800"/>
                      <a:pt x="942531" y="1538285"/>
                    </a:cubicBezTo>
                    <a:cubicBezTo>
                      <a:pt x="940452" y="1542879"/>
                      <a:pt x="935055" y="1544921"/>
                      <a:pt x="930479" y="1542843"/>
                    </a:cubicBezTo>
                    <a:cubicBezTo>
                      <a:pt x="925885" y="1540764"/>
                      <a:pt x="923843" y="1535368"/>
                      <a:pt x="925921" y="1530792"/>
                    </a:cubicBezTo>
                    <a:cubicBezTo>
                      <a:pt x="927909" y="1526380"/>
                      <a:pt x="929878" y="1521949"/>
                      <a:pt x="931810" y="1517501"/>
                    </a:cubicBezTo>
                    <a:cubicBezTo>
                      <a:pt x="933816" y="1512888"/>
                      <a:pt x="939194" y="1510773"/>
                      <a:pt x="943807" y="1512779"/>
                    </a:cubicBezTo>
                    <a:cubicBezTo>
                      <a:pt x="947234" y="1514274"/>
                      <a:pt x="949294" y="1517628"/>
                      <a:pt x="949294" y="1521147"/>
                    </a:cubicBezTo>
                    <a:close/>
                    <a:moveTo>
                      <a:pt x="949112" y="658120"/>
                    </a:moveTo>
                    <a:cubicBezTo>
                      <a:pt x="949112" y="661639"/>
                      <a:pt x="947070" y="664993"/>
                      <a:pt x="943624" y="666488"/>
                    </a:cubicBezTo>
                    <a:cubicBezTo>
                      <a:pt x="939012" y="668494"/>
                      <a:pt x="933633" y="666379"/>
                      <a:pt x="931628" y="661766"/>
                    </a:cubicBezTo>
                    <a:cubicBezTo>
                      <a:pt x="929714" y="657354"/>
                      <a:pt x="927763" y="652960"/>
                      <a:pt x="925776" y="648567"/>
                    </a:cubicBezTo>
                    <a:cubicBezTo>
                      <a:pt x="923697" y="643991"/>
                      <a:pt x="925739" y="638576"/>
                      <a:pt x="930334" y="636516"/>
                    </a:cubicBezTo>
                    <a:cubicBezTo>
                      <a:pt x="934928" y="634437"/>
                      <a:pt x="940325" y="636479"/>
                      <a:pt x="942385" y="641074"/>
                    </a:cubicBezTo>
                    <a:cubicBezTo>
                      <a:pt x="944390" y="645522"/>
                      <a:pt x="946377" y="650007"/>
                      <a:pt x="948328" y="654492"/>
                    </a:cubicBezTo>
                    <a:cubicBezTo>
                      <a:pt x="948839" y="655677"/>
                      <a:pt x="949094" y="656917"/>
                      <a:pt x="949094" y="658120"/>
                    </a:cubicBezTo>
                    <a:close/>
                    <a:moveTo>
                      <a:pt x="919522" y="1583955"/>
                    </a:moveTo>
                    <a:cubicBezTo>
                      <a:pt x="919522" y="1585359"/>
                      <a:pt x="919194" y="1586781"/>
                      <a:pt x="918520" y="1588112"/>
                    </a:cubicBezTo>
                    <a:cubicBezTo>
                      <a:pt x="916259" y="1592487"/>
                      <a:pt x="913980" y="1596844"/>
                      <a:pt x="911683" y="1601202"/>
                    </a:cubicBezTo>
                    <a:cubicBezTo>
                      <a:pt x="909331" y="1605650"/>
                      <a:pt x="903807" y="1607346"/>
                      <a:pt x="899358" y="1604976"/>
                    </a:cubicBezTo>
                    <a:cubicBezTo>
                      <a:pt x="894909" y="1602606"/>
                      <a:pt x="893214" y="1597100"/>
                      <a:pt x="895584" y="1592651"/>
                    </a:cubicBezTo>
                    <a:cubicBezTo>
                      <a:pt x="897845" y="1588385"/>
                      <a:pt x="900087" y="1584082"/>
                      <a:pt x="902312" y="1579780"/>
                    </a:cubicBezTo>
                    <a:cubicBezTo>
                      <a:pt x="904609" y="1575295"/>
                      <a:pt x="910115" y="1573544"/>
                      <a:pt x="914581" y="1575842"/>
                    </a:cubicBezTo>
                    <a:cubicBezTo>
                      <a:pt x="917717" y="1577464"/>
                      <a:pt x="919522" y="1580655"/>
                      <a:pt x="919522" y="1583955"/>
                    </a:cubicBezTo>
                    <a:close/>
                    <a:moveTo>
                      <a:pt x="919450" y="595549"/>
                    </a:moveTo>
                    <a:cubicBezTo>
                      <a:pt x="919450" y="598849"/>
                      <a:pt x="917644" y="602040"/>
                      <a:pt x="914508" y="603662"/>
                    </a:cubicBezTo>
                    <a:cubicBezTo>
                      <a:pt x="910024" y="605960"/>
                      <a:pt x="904536" y="604209"/>
                      <a:pt x="902239" y="599724"/>
                    </a:cubicBezTo>
                    <a:cubicBezTo>
                      <a:pt x="900033" y="595440"/>
                      <a:pt x="897808" y="591174"/>
                      <a:pt x="895548" y="586926"/>
                    </a:cubicBezTo>
                    <a:cubicBezTo>
                      <a:pt x="893178" y="582477"/>
                      <a:pt x="894873" y="576953"/>
                      <a:pt x="899322" y="574601"/>
                    </a:cubicBezTo>
                    <a:cubicBezTo>
                      <a:pt x="903770" y="572231"/>
                      <a:pt x="909294" y="573927"/>
                      <a:pt x="911646" y="578375"/>
                    </a:cubicBezTo>
                    <a:cubicBezTo>
                      <a:pt x="913944" y="582696"/>
                      <a:pt x="916204" y="587035"/>
                      <a:pt x="918447" y="591393"/>
                    </a:cubicBezTo>
                    <a:cubicBezTo>
                      <a:pt x="919139" y="592723"/>
                      <a:pt x="919450" y="594146"/>
                      <a:pt x="919450" y="595549"/>
                    </a:cubicBezTo>
                    <a:close/>
                    <a:moveTo>
                      <a:pt x="885830" y="534984"/>
                    </a:moveTo>
                    <a:cubicBezTo>
                      <a:pt x="885830" y="538083"/>
                      <a:pt x="884244" y="541110"/>
                      <a:pt x="881400" y="542824"/>
                    </a:cubicBezTo>
                    <a:cubicBezTo>
                      <a:pt x="877079" y="545412"/>
                      <a:pt x="871482" y="543991"/>
                      <a:pt x="868893" y="539670"/>
                    </a:cubicBezTo>
                    <a:cubicBezTo>
                      <a:pt x="866414" y="535531"/>
                      <a:pt x="863916" y="531411"/>
                      <a:pt x="861382" y="527309"/>
                    </a:cubicBezTo>
                    <a:cubicBezTo>
                      <a:pt x="858738" y="523024"/>
                      <a:pt x="860069" y="517409"/>
                      <a:pt x="864353" y="514765"/>
                    </a:cubicBezTo>
                    <a:cubicBezTo>
                      <a:pt x="868638" y="512122"/>
                      <a:pt x="874253" y="513453"/>
                      <a:pt x="876897" y="517737"/>
                    </a:cubicBezTo>
                    <a:cubicBezTo>
                      <a:pt x="879467" y="521912"/>
                      <a:pt x="882020" y="526087"/>
                      <a:pt x="884536" y="530299"/>
                    </a:cubicBezTo>
                    <a:cubicBezTo>
                      <a:pt x="885411" y="531757"/>
                      <a:pt x="885830" y="533380"/>
                      <a:pt x="885830" y="534966"/>
                    </a:cubicBezTo>
                    <a:close/>
                    <a:moveTo>
                      <a:pt x="885794" y="1644702"/>
                    </a:moveTo>
                    <a:cubicBezTo>
                      <a:pt x="885794" y="1646289"/>
                      <a:pt x="885374" y="1647911"/>
                      <a:pt x="884499" y="1649370"/>
                    </a:cubicBezTo>
                    <a:cubicBezTo>
                      <a:pt x="881965" y="1653599"/>
                      <a:pt x="879413" y="1657793"/>
                      <a:pt x="876842" y="1661986"/>
                    </a:cubicBezTo>
                    <a:cubicBezTo>
                      <a:pt x="874199" y="1666270"/>
                      <a:pt x="868583" y="1667601"/>
                      <a:pt x="864299" y="1664958"/>
                    </a:cubicBezTo>
                    <a:cubicBezTo>
                      <a:pt x="860014" y="1662314"/>
                      <a:pt x="858684" y="1656699"/>
                      <a:pt x="861327" y="1652414"/>
                    </a:cubicBezTo>
                    <a:cubicBezTo>
                      <a:pt x="863861" y="1648294"/>
                      <a:pt x="866377" y="1644174"/>
                      <a:pt x="868857" y="1640017"/>
                    </a:cubicBezTo>
                    <a:cubicBezTo>
                      <a:pt x="871446" y="1635696"/>
                      <a:pt x="877043" y="1634292"/>
                      <a:pt x="881364" y="1636881"/>
                    </a:cubicBezTo>
                    <a:cubicBezTo>
                      <a:pt x="884226" y="1638595"/>
                      <a:pt x="885794" y="1641621"/>
                      <a:pt x="885794" y="1644720"/>
                    </a:cubicBezTo>
                    <a:close/>
                    <a:moveTo>
                      <a:pt x="848364" y="476680"/>
                    </a:moveTo>
                    <a:cubicBezTo>
                      <a:pt x="848364" y="479578"/>
                      <a:pt x="846979" y="482422"/>
                      <a:pt x="844408" y="484191"/>
                    </a:cubicBezTo>
                    <a:cubicBezTo>
                      <a:pt x="840270" y="487053"/>
                      <a:pt x="834582" y="485996"/>
                      <a:pt x="831737" y="481857"/>
                    </a:cubicBezTo>
                    <a:cubicBezTo>
                      <a:pt x="829003" y="477883"/>
                      <a:pt x="826250" y="473927"/>
                      <a:pt x="823460" y="469988"/>
                    </a:cubicBezTo>
                    <a:cubicBezTo>
                      <a:pt x="820543" y="465886"/>
                      <a:pt x="821527" y="460198"/>
                      <a:pt x="825630" y="457281"/>
                    </a:cubicBezTo>
                    <a:cubicBezTo>
                      <a:pt x="829732" y="454364"/>
                      <a:pt x="835420" y="455349"/>
                      <a:pt x="838337" y="459451"/>
                    </a:cubicBezTo>
                    <a:cubicBezTo>
                      <a:pt x="841163" y="463443"/>
                      <a:pt x="843971" y="467472"/>
                      <a:pt x="846760" y="471502"/>
                    </a:cubicBezTo>
                    <a:cubicBezTo>
                      <a:pt x="847854" y="473088"/>
                      <a:pt x="848364" y="474875"/>
                      <a:pt x="848364" y="476661"/>
                    </a:cubicBezTo>
                    <a:close/>
                    <a:moveTo>
                      <a:pt x="848237" y="1703134"/>
                    </a:moveTo>
                    <a:cubicBezTo>
                      <a:pt x="848237" y="1704921"/>
                      <a:pt x="847708" y="1706726"/>
                      <a:pt x="846632" y="1708294"/>
                    </a:cubicBezTo>
                    <a:cubicBezTo>
                      <a:pt x="843843" y="1712341"/>
                      <a:pt x="841036" y="1716371"/>
                      <a:pt x="838191" y="1720381"/>
                    </a:cubicBezTo>
                    <a:cubicBezTo>
                      <a:pt x="835274" y="1724484"/>
                      <a:pt x="829586" y="1725468"/>
                      <a:pt x="825484" y="1722551"/>
                    </a:cubicBezTo>
                    <a:cubicBezTo>
                      <a:pt x="821382" y="1719634"/>
                      <a:pt x="820416" y="1713946"/>
                      <a:pt x="823314" y="1709844"/>
                    </a:cubicBezTo>
                    <a:cubicBezTo>
                      <a:pt x="826104" y="1705906"/>
                      <a:pt x="828875" y="1701931"/>
                      <a:pt x="831628" y="1697957"/>
                    </a:cubicBezTo>
                    <a:cubicBezTo>
                      <a:pt x="834490" y="1693818"/>
                      <a:pt x="840160" y="1692761"/>
                      <a:pt x="844299" y="1695623"/>
                    </a:cubicBezTo>
                    <a:cubicBezTo>
                      <a:pt x="846870" y="1697392"/>
                      <a:pt x="848237" y="1700236"/>
                      <a:pt x="848237" y="1703134"/>
                    </a:cubicBezTo>
                    <a:close/>
                    <a:moveTo>
                      <a:pt x="807252" y="420873"/>
                    </a:moveTo>
                    <a:cubicBezTo>
                      <a:pt x="807252" y="423571"/>
                      <a:pt x="806067" y="426251"/>
                      <a:pt x="803770" y="428038"/>
                    </a:cubicBezTo>
                    <a:cubicBezTo>
                      <a:pt x="799814" y="431155"/>
                      <a:pt x="794089" y="430463"/>
                      <a:pt x="790971" y="426524"/>
                    </a:cubicBezTo>
                    <a:cubicBezTo>
                      <a:pt x="787982" y="422732"/>
                      <a:pt x="784974" y="418958"/>
                      <a:pt x="781947" y="415203"/>
                    </a:cubicBezTo>
                    <a:cubicBezTo>
                      <a:pt x="778775" y="411283"/>
                      <a:pt x="779395" y="405558"/>
                      <a:pt x="783296" y="402386"/>
                    </a:cubicBezTo>
                    <a:cubicBezTo>
                      <a:pt x="787216" y="399214"/>
                      <a:pt x="792941" y="399833"/>
                      <a:pt x="796113" y="403735"/>
                    </a:cubicBezTo>
                    <a:cubicBezTo>
                      <a:pt x="799194" y="407545"/>
                      <a:pt x="802257" y="411374"/>
                      <a:pt x="805283" y="415239"/>
                    </a:cubicBezTo>
                    <a:cubicBezTo>
                      <a:pt x="806596" y="416916"/>
                      <a:pt x="807234" y="418904"/>
                      <a:pt x="807234" y="420873"/>
                    </a:cubicBezTo>
                    <a:close/>
                    <a:moveTo>
                      <a:pt x="807052" y="1759014"/>
                    </a:moveTo>
                    <a:cubicBezTo>
                      <a:pt x="807052" y="1760983"/>
                      <a:pt x="806414" y="1762971"/>
                      <a:pt x="805101" y="1764648"/>
                    </a:cubicBezTo>
                    <a:cubicBezTo>
                      <a:pt x="802056" y="1768513"/>
                      <a:pt x="798994" y="1772341"/>
                      <a:pt x="795912" y="1776170"/>
                    </a:cubicBezTo>
                    <a:cubicBezTo>
                      <a:pt x="792740" y="1780090"/>
                      <a:pt x="786997" y="1780692"/>
                      <a:pt x="783096" y="1777519"/>
                    </a:cubicBezTo>
                    <a:cubicBezTo>
                      <a:pt x="779176" y="1774347"/>
                      <a:pt x="778574" y="1768604"/>
                      <a:pt x="781747" y="1764702"/>
                    </a:cubicBezTo>
                    <a:cubicBezTo>
                      <a:pt x="784791" y="1760947"/>
                      <a:pt x="787799" y="1757173"/>
                      <a:pt x="790789" y="1753362"/>
                    </a:cubicBezTo>
                    <a:cubicBezTo>
                      <a:pt x="793907" y="1749406"/>
                      <a:pt x="799631" y="1748732"/>
                      <a:pt x="803588" y="1751849"/>
                    </a:cubicBezTo>
                    <a:cubicBezTo>
                      <a:pt x="805867" y="1753654"/>
                      <a:pt x="807070" y="1756316"/>
                      <a:pt x="807070" y="1759014"/>
                    </a:cubicBezTo>
                    <a:close/>
                    <a:moveTo>
                      <a:pt x="762640" y="367764"/>
                    </a:moveTo>
                    <a:cubicBezTo>
                      <a:pt x="762640" y="370262"/>
                      <a:pt x="761619" y="372760"/>
                      <a:pt x="759613" y="374565"/>
                    </a:cubicBezTo>
                    <a:cubicBezTo>
                      <a:pt x="755857" y="377919"/>
                      <a:pt x="750096" y="377609"/>
                      <a:pt x="746742" y="373853"/>
                    </a:cubicBezTo>
                    <a:cubicBezTo>
                      <a:pt x="743515" y="370262"/>
                      <a:pt x="740270" y="366689"/>
                      <a:pt x="737006" y="363133"/>
                    </a:cubicBezTo>
                    <a:cubicBezTo>
                      <a:pt x="733597" y="359432"/>
                      <a:pt x="733834" y="353653"/>
                      <a:pt x="737535" y="350262"/>
                    </a:cubicBezTo>
                    <a:cubicBezTo>
                      <a:pt x="741236" y="346853"/>
                      <a:pt x="747015" y="347090"/>
                      <a:pt x="750424" y="350791"/>
                    </a:cubicBezTo>
                    <a:cubicBezTo>
                      <a:pt x="753743" y="354401"/>
                      <a:pt x="757043" y="358029"/>
                      <a:pt x="760324" y="361693"/>
                    </a:cubicBezTo>
                    <a:cubicBezTo>
                      <a:pt x="761892" y="363425"/>
                      <a:pt x="762658" y="365613"/>
                      <a:pt x="762658" y="367782"/>
                    </a:cubicBezTo>
                    <a:close/>
                    <a:moveTo>
                      <a:pt x="762384" y="1812141"/>
                    </a:moveTo>
                    <a:cubicBezTo>
                      <a:pt x="762384" y="1814310"/>
                      <a:pt x="761619" y="1816480"/>
                      <a:pt x="760051" y="1818230"/>
                    </a:cubicBezTo>
                    <a:cubicBezTo>
                      <a:pt x="756769" y="1821895"/>
                      <a:pt x="753469" y="1825523"/>
                      <a:pt x="750133" y="1829133"/>
                    </a:cubicBezTo>
                    <a:cubicBezTo>
                      <a:pt x="746723" y="1832834"/>
                      <a:pt x="740962" y="1833071"/>
                      <a:pt x="737243" y="1829662"/>
                    </a:cubicBezTo>
                    <a:cubicBezTo>
                      <a:pt x="733542" y="1826252"/>
                      <a:pt x="733305" y="1820491"/>
                      <a:pt x="736714" y="1816790"/>
                    </a:cubicBezTo>
                    <a:cubicBezTo>
                      <a:pt x="739978" y="1813235"/>
                      <a:pt x="743241" y="1809661"/>
                      <a:pt x="746468" y="1806070"/>
                    </a:cubicBezTo>
                    <a:cubicBezTo>
                      <a:pt x="749823" y="1802314"/>
                      <a:pt x="755584" y="1802004"/>
                      <a:pt x="759340" y="1805359"/>
                    </a:cubicBezTo>
                    <a:cubicBezTo>
                      <a:pt x="761345" y="1807164"/>
                      <a:pt x="762366" y="1809643"/>
                      <a:pt x="762366" y="1812141"/>
                    </a:cubicBezTo>
                    <a:close/>
                    <a:moveTo>
                      <a:pt x="714727" y="317609"/>
                    </a:moveTo>
                    <a:cubicBezTo>
                      <a:pt x="714727" y="319925"/>
                      <a:pt x="713852" y="322222"/>
                      <a:pt x="712120" y="323990"/>
                    </a:cubicBezTo>
                    <a:cubicBezTo>
                      <a:pt x="708583" y="327582"/>
                      <a:pt x="702822" y="327637"/>
                      <a:pt x="699230" y="324100"/>
                    </a:cubicBezTo>
                    <a:cubicBezTo>
                      <a:pt x="695784" y="320708"/>
                      <a:pt x="692321" y="317354"/>
                      <a:pt x="688820" y="314018"/>
                    </a:cubicBezTo>
                    <a:cubicBezTo>
                      <a:pt x="685192" y="310535"/>
                      <a:pt x="685046" y="304774"/>
                      <a:pt x="688528" y="301128"/>
                    </a:cubicBezTo>
                    <a:cubicBezTo>
                      <a:pt x="692011" y="297481"/>
                      <a:pt x="697772" y="297354"/>
                      <a:pt x="701418" y="300836"/>
                    </a:cubicBezTo>
                    <a:cubicBezTo>
                      <a:pt x="704973" y="304227"/>
                      <a:pt x="708492" y="307655"/>
                      <a:pt x="711993" y="311082"/>
                    </a:cubicBezTo>
                    <a:cubicBezTo>
                      <a:pt x="713816" y="312869"/>
                      <a:pt x="714727" y="315221"/>
                      <a:pt x="714727" y="317591"/>
                    </a:cubicBezTo>
                    <a:close/>
                    <a:moveTo>
                      <a:pt x="714435" y="1862314"/>
                    </a:moveTo>
                    <a:cubicBezTo>
                      <a:pt x="714435" y="1864684"/>
                      <a:pt x="713524" y="1867036"/>
                      <a:pt x="711701" y="1868823"/>
                    </a:cubicBezTo>
                    <a:cubicBezTo>
                      <a:pt x="708200" y="1872269"/>
                      <a:pt x="704663" y="1875678"/>
                      <a:pt x="701127" y="1879069"/>
                    </a:cubicBezTo>
                    <a:cubicBezTo>
                      <a:pt x="697480" y="1882551"/>
                      <a:pt x="691719" y="1882424"/>
                      <a:pt x="688237" y="1878777"/>
                    </a:cubicBezTo>
                    <a:cubicBezTo>
                      <a:pt x="684754" y="1875131"/>
                      <a:pt x="684882" y="1869370"/>
                      <a:pt x="688528" y="1865888"/>
                    </a:cubicBezTo>
                    <a:cubicBezTo>
                      <a:pt x="692029" y="1862551"/>
                      <a:pt x="695493" y="1859197"/>
                      <a:pt x="698939" y="1855805"/>
                    </a:cubicBezTo>
                    <a:cubicBezTo>
                      <a:pt x="702530" y="1852287"/>
                      <a:pt x="708310" y="1852323"/>
                      <a:pt x="711828" y="1855933"/>
                    </a:cubicBezTo>
                    <a:cubicBezTo>
                      <a:pt x="713578" y="1857702"/>
                      <a:pt x="714435" y="1860017"/>
                      <a:pt x="714435" y="1862314"/>
                    </a:cubicBezTo>
                    <a:close/>
                    <a:moveTo>
                      <a:pt x="663697" y="270572"/>
                    </a:moveTo>
                    <a:cubicBezTo>
                      <a:pt x="663697" y="272687"/>
                      <a:pt x="662968" y="274802"/>
                      <a:pt x="661473" y="276533"/>
                    </a:cubicBezTo>
                    <a:cubicBezTo>
                      <a:pt x="658173" y="280344"/>
                      <a:pt x="652430" y="280763"/>
                      <a:pt x="648620" y="277463"/>
                    </a:cubicBezTo>
                    <a:cubicBezTo>
                      <a:pt x="644973" y="274309"/>
                      <a:pt x="641291" y="271173"/>
                      <a:pt x="637589" y="268056"/>
                    </a:cubicBezTo>
                    <a:cubicBezTo>
                      <a:pt x="633742" y="264811"/>
                      <a:pt x="633232" y="259068"/>
                      <a:pt x="636477" y="255221"/>
                    </a:cubicBezTo>
                    <a:cubicBezTo>
                      <a:pt x="639722" y="251374"/>
                      <a:pt x="645466" y="250863"/>
                      <a:pt x="649312" y="254109"/>
                    </a:cubicBezTo>
                    <a:cubicBezTo>
                      <a:pt x="653068" y="257263"/>
                      <a:pt x="656806" y="260453"/>
                      <a:pt x="660525" y="263662"/>
                    </a:cubicBezTo>
                    <a:cubicBezTo>
                      <a:pt x="662603" y="265467"/>
                      <a:pt x="663679" y="268001"/>
                      <a:pt x="663679" y="270572"/>
                    </a:cubicBezTo>
                    <a:close/>
                    <a:moveTo>
                      <a:pt x="663423" y="1909297"/>
                    </a:moveTo>
                    <a:cubicBezTo>
                      <a:pt x="663423" y="1911849"/>
                      <a:pt x="662348" y="1914402"/>
                      <a:pt x="660269" y="1916207"/>
                    </a:cubicBezTo>
                    <a:cubicBezTo>
                      <a:pt x="656550" y="1919416"/>
                      <a:pt x="652831" y="1922588"/>
                      <a:pt x="649057" y="1925760"/>
                    </a:cubicBezTo>
                    <a:cubicBezTo>
                      <a:pt x="645210" y="1929005"/>
                      <a:pt x="639449" y="1928495"/>
                      <a:pt x="636222" y="1924648"/>
                    </a:cubicBezTo>
                    <a:cubicBezTo>
                      <a:pt x="632977" y="1920801"/>
                      <a:pt x="633487" y="1915040"/>
                      <a:pt x="637334" y="1911813"/>
                    </a:cubicBezTo>
                    <a:cubicBezTo>
                      <a:pt x="641035" y="1908713"/>
                      <a:pt x="644700" y="1905578"/>
                      <a:pt x="648346" y="1902424"/>
                    </a:cubicBezTo>
                    <a:cubicBezTo>
                      <a:pt x="652156" y="1899124"/>
                      <a:pt x="657918" y="1899561"/>
                      <a:pt x="661199" y="1903372"/>
                    </a:cubicBezTo>
                    <a:cubicBezTo>
                      <a:pt x="662694" y="1905085"/>
                      <a:pt x="663423" y="1907218"/>
                      <a:pt x="663423" y="1909334"/>
                    </a:cubicBezTo>
                    <a:close/>
                    <a:moveTo>
                      <a:pt x="609768" y="226889"/>
                    </a:moveTo>
                    <a:cubicBezTo>
                      <a:pt x="609768" y="228803"/>
                      <a:pt x="609166" y="230736"/>
                      <a:pt x="607908" y="232395"/>
                    </a:cubicBezTo>
                    <a:cubicBezTo>
                      <a:pt x="604864" y="236406"/>
                      <a:pt x="599139" y="237190"/>
                      <a:pt x="595128" y="234145"/>
                    </a:cubicBezTo>
                    <a:cubicBezTo>
                      <a:pt x="591282" y="231228"/>
                      <a:pt x="587416" y="228329"/>
                      <a:pt x="583515" y="225467"/>
                    </a:cubicBezTo>
                    <a:cubicBezTo>
                      <a:pt x="579467" y="222477"/>
                      <a:pt x="578592" y="216770"/>
                      <a:pt x="581582" y="212723"/>
                    </a:cubicBezTo>
                    <a:cubicBezTo>
                      <a:pt x="584572" y="208676"/>
                      <a:pt x="590279" y="207801"/>
                      <a:pt x="594326" y="210791"/>
                    </a:cubicBezTo>
                    <a:cubicBezTo>
                      <a:pt x="598282" y="213708"/>
                      <a:pt x="602220" y="216661"/>
                      <a:pt x="606140" y="219615"/>
                    </a:cubicBezTo>
                    <a:cubicBezTo>
                      <a:pt x="608510" y="221401"/>
                      <a:pt x="609750" y="224136"/>
                      <a:pt x="609750" y="226889"/>
                    </a:cubicBezTo>
                    <a:close/>
                    <a:moveTo>
                      <a:pt x="609513" y="1952925"/>
                    </a:moveTo>
                    <a:cubicBezTo>
                      <a:pt x="609513" y="1955678"/>
                      <a:pt x="608273" y="1958394"/>
                      <a:pt x="605903" y="1960199"/>
                    </a:cubicBezTo>
                    <a:cubicBezTo>
                      <a:pt x="602001" y="1963153"/>
                      <a:pt x="598064" y="1966106"/>
                      <a:pt x="594125" y="1969005"/>
                    </a:cubicBezTo>
                    <a:cubicBezTo>
                      <a:pt x="590078" y="1971995"/>
                      <a:pt x="584372" y="1971138"/>
                      <a:pt x="581381" y="1967073"/>
                    </a:cubicBezTo>
                    <a:cubicBezTo>
                      <a:pt x="578392" y="1963025"/>
                      <a:pt x="579249" y="1957319"/>
                      <a:pt x="583314" y="1954329"/>
                    </a:cubicBezTo>
                    <a:cubicBezTo>
                      <a:pt x="587197" y="1951466"/>
                      <a:pt x="591063" y="1948586"/>
                      <a:pt x="594910" y="1945669"/>
                    </a:cubicBezTo>
                    <a:cubicBezTo>
                      <a:pt x="598920" y="1942624"/>
                      <a:pt x="604645" y="1943408"/>
                      <a:pt x="607690" y="1947419"/>
                    </a:cubicBezTo>
                    <a:cubicBezTo>
                      <a:pt x="608930" y="1949060"/>
                      <a:pt x="609549" y="1950992"/>
                      <a:pt x="609549" y="1952925"/>
                    </a:cubicBezTo>
                    <a:close/>
                    <a:moveTo>
                      <a:pt x="553141" y="186707"/>
                    </a:moveTo>
                    <a:cubicBezTo>
                      <a:pt x="553141" y="188439"/>
                      <a:pt x="552649" y="190189"/>
                      <a:pt x="551628" y="191738"/>
                    </a:cubicBezTo>
                    <a:cubicBezTo>
                      <a:pt x="548857" y="195932"/>
                      <a:pt x="543186" y="197080"/>
                      <a:pt x="538993" y="194309"/>
                    </a:cubicBezTo>
                    <a:cubicBezTo>
                      <a:pt x="534964" y="191647"/>
                      <a:pt x="530917" y="189004"/>
                      <a:pt x="526851" y="186378"/>
                    </a:cubicBezTo>
                    <a:cubicBezTo>
                      <a:pt x="522621" y="183662"/>
                      <a:pt x="521400" y="178010"/>
                      <a:pt x="524116" y="173780"/>
                    </a:cubicBezTo>
                    <a:cubicBezTo>
                      <a:pt x="526833" y="169551"/>
                      <a:pt x="532485" y="168329"/>
                      <a:pt x="536714" y="171046"/>
                    </a:cubicBezTo>
                    <a:cubicBezTo>
                      <a:pt x="540853" y="173707"/>
                      <a:pt x="544973" y="176388"/>
                      <a:pt x="549075" y="179104"/>
                    </a:cubicBezTo>
                    <a:cubicBezTo>
                      <a:pt x="551719" y="180854"/>
                      <a:pt x="553159" y="183753"/>
                      <a:pt x="553159" y="186707"/>
                    </a:cubicBezTo>
                    <a:close/>
                    <a:moveTo>
                      <a:pt x="552977" y="1993016"/>
                    </a:moveTo>
                    <a:cubicBezTo>
                      <a:pt x="552977" y="1995970"/>
                      <a:pt x="551537" y="1998868"/>
                      <a:pt x="548893" y="2000619"/>
                    </a:cubicBezTo>
                    <a:cubicBezTo>
                      <a:pt x="544809" y="2003317"/>
                      <a:pt x="540707" y="2005997"/>
                      <a:pt x="536587" y="2008659"/>
                    </a:cubicBezTo>
                    <a:cubicBezTo>
                      <a:pt x="532357" y="2011375"/>
                      <a:pt x="526705" y="2010154"/>
                      <a:pt x="523989" y="2005924"/>
                    </a:cubicBezTo>
                    <a:cubicBezTo>
                      <a:pt x="521254" y="2001694"/>
                      <a:pt x="522493" y="1996043"/>
                      <a:pt x="526723" y="1993326"/>
                    </a:cubicBezTo>
                    <a:cubicBezTo>
                      <a:pt x="530771" y="1990719"/>
                      <a:pt x="534818" y="1988076"/>
                      <a:pt x="538829" y="1985432"/>
                    </a:cubicBezTo>
                    <a:cubicBezTo>
                      <a:pt x="543022" y="1982661"/>
                      <a:pt x="548692" y="1983809"/>
                      <a:pt x="551464" y="1988003"/>
                    </a:cubicBezTo>
                    <a:cubicBezTo>
                      <a:pt x="552485" y="1989552"/>
                      <a:pt x="552977" y="1991303"/>
                      <a:pt x="552977" y="1993016"/>
                    </a:cubicBezTo>
                    <a:close/>
                    <a:moveTo>
                      <a:pt x="494034" y="150243"/>
                    </a:moveTo>
                    <a:cubicBezTo>
                      <a:pt x="494034" y="151775"/>
                      <a:pt x="493651" y="153343"/>
                      <a:pt x="492831" y="154765"/>
                    </a:cubicBezTo>
                    <a:cubicBezTo>
                      <a:pt x="490333" y="159140"/>
                      <a:pt x="484754" y="160636"/>
                      <a:pt x="480379" y="158138"/>
                    </a:cubicBezTo>
                    <a:cubicBezTo>
                      <a:pt x="476185" y="155731"/>
                      <a:pt x="471974" y="153361"/>
                      <a:pt x="467744" y="151009"/>
                    </a:cubicBezTo>
                    <a:cubicBezTo>
                      <a:pt x="463350" y="148566"/>
                      <a:pt x="461764" y="143006"/>
                      <a:pt x="464207" y="138612"/>
                    </a:cubicBezTo>
                    <a:cubicBezTo>
                      <a:pt x="466650" y="134218"/>
                      <a:pt x="472211" y="132632"/>
                      <a:pt x="476605" y="135075"/>
                    </a:cubicBezTo>
                    <a:cubicBezTo>
                      <a:pt x="480908" y="137463"/>
                      <a:pt x="485192" y="139888"/>
                      <a:pt x="489458" y="142331"/>
                    </a:cubicBezTo>
                    <a:cubicBezTo>
                      <a:pt x="492393" y="144008"/>
                      <a:pt x="494034" y="147089"/>
                      <a:pt x="494034" y="150243"/>
                    </a:cubicBezTo>
                    <a:close/>
                    <a:moveTo>
                      <a:pt x="493998" y="2029406"/>
                    </a:moveTo>
                    <a:cubicBezTo>
                      <a:pt x="493998" y="2032560"/>
                      <a:pt x="492357" y="2035642"/>
                      <a:pt x="489422" y="2037319"/>
                    </a:cubicBezTo>
                    <a:cubicBezTo>
                      <a:pt x="485173" y="2039762"/>
                      <a:pt x="480908" y="2042168"/>
                      <a:pt x="476623" y="2044539"/>
                    </a:cubicBezTo>
                    <a:cubicBezTo>
                      <a:pt x="472229" y="2046982"/>
                      <a:pt x="466669" y="2045395"/>
                      <a:pt x="464225" y="2041002"/>
                    </a:cubicBezTo>
                    <a:cubicBezTo>
                      <a:pt x="461783" y="2036608"/>
                      <a:pt x="463369" y="2031047"/>
                      <a:pt x="467763" y="2028604"/>
                    </a:cubicBezTo>
                    <a:cubicBezTo>
                      <a:pt x="471974" y="2026271"/>
                      <a:pt x="476167" y="2023900"/>
                      <a:pt x="480342" y="2021494"/>
                    </a:cubicBezTo>
                    <a:cubicBezTo>
                      <a:pt x="484718" y="2018996"/>
                      <a:pt x="490278" y="2020491"/>
                      <a:pt x="492776" y="2024867"/>
                    </a:cubicBezTo>
                    <a:cubicBezTo>
                      <a:pt x="493597" y="2026289"/>
                      <a:pt x="493979" y="2027857"/>
                      <a:pt x="493979" y="2029388"/>
                    </a:cubicBezTo>
                    <a:close/>
                    <a:moveTo>
                      <a:pt x="432849" y="2061932"/>
                    </a:moveTo>
                    <a:cubicBezTo>
                      <a:pt x="432849" y="2065305"/>
                      <a:pt x="430971" y="2068531"/>
                      <a:pt x="427744" y="2070118"/>
                    </a:cubicBezTo>
                    <a:cubicBezTo>
                      <a:pt x="423350" y="2072269"/>
                      <a:pt x="418939" y="2074402"/>
                      <a:pt x="414526" y="2076499"/>
                    </a:cubicBezTo>
                    <a:cubicBezTo>
                      <a:pt x="409987" y="2078650"/>
                      <a:pt x="404535" y="2076718"/>
                      <a:pt x="402384" y="2072177"/>
                    </a:cubicBezTo>
                    <a:cubicBezTo>
                      <a:pt x="400215" y="2067620"/>
                      <a:pt x="402165" y="2062187"/>
                      <a:pt x="406705" y="2060035"/>
                    </a:cubicBezTo>
                    <a:cubicBezTo>
                      <a:pt x="411062" y="2057975"/>
                      <a:pt x="415383" y="2055879"/>
                      <a:pt x="419704" y="2053764"/>
                    </a:cubicBezTo>
                    <a:cubicBezTo>
                      <a:pt x="424226" y="2051540"/>
                      <a:pt x="429677" y="2053399"/>
                      <a:pt x="431901" y="2057921"/>
                    </a:cubicBezTo>
                    <a:cubicBezTo>
                      <a:pt x="432539" y="2059215"/>
                      <a:pt x="432831" y="2060582"/>
                      <a:pt x="432831" y="2061932"/>
                    </a:cubicBezTo>
                    <a:close/>
                    <a:moveTo>
                      <a:pt x="432685" y="117627"/>
                    </a:moveTo>
                    <a:cubicBezTo>
                      <a:pt x="432685" y="118976"/>
                      <a:pt x="432393" y="120344"/>
                      <a:pt x="431755" y="121638"/>
                    </a:cubicBezTo>
                    <a:cubicBezTo>
                      <a:pt x="429531" y="126160"/>
                      <a:pt x="424080" y="128019"/>
                      <a:pt x="419558" y="125795"/>
                    </a:cubicBezTo>
                    <a:cubicBezTo>
                      <a:pt x="415219" y="123662"/>
                      <a:pt x="410862" y="121565"/>
                      <a:pt x="406486" y="119487"/>
                    </a:cubicBezTo>
                    <a:cubicBezTo>
                      <a:pt x="401928" y="117336"/>
                      <a:pt x="399996" y="111884"/>
                      <a:pt x="402165" y="107345"/>
                    </a:cubicBezTo>
                    <a:cubicBezTo>
                      <a:pt x="404317" y="102787"/>
                      <a:pt x="409768" y="100854"/>
                      <a:pt x="414308" y="103006"/>
                    </a:cubicBezTo>
                    <a:cubicBezTo>
                      <a:pt x="418756" y="105120"/>
                      <a:pt x="423186" y="107253"/>
                      <a:pt x="427617" y="109423"/>
                    </a:cubicBezTo>
                    <a:cubicBezTo>
                      <a:pt x="430844" y="111009"/>
                      <a:pt x="432721" y="114236"/>
                      <a:pt x="432721" y="117609"/>
                    </a:cubicBezTo>
                    <a:close/>
                    <a:moveTo>
                      <a:pt x="369768" y="2090446"/>
                    </a:moveTo>
                    <a:cubicBezTo>
                      <a:pt x="369768" y="2094019"/>
                      <a:pt x="367653" y="2097410"/>
                      <a:pt x="364134" y="2098869"/>
                    </a:cubicBezTo>
                    <a:cubicBezTo>
                      <a:pt x="359613" y="2100728"/>
                      <a:pt x="355092" y="2102570"/>
                      <a:pt x="350534" y="2104393"/>
                    </a:cubicBezTo>
                    <a:cubicBezTo>
                      <a:pt x="345848" y="2106253"/>
                      <a:pt x="340561" y="2103974"/>
                      <a:pt x="338683" y="2099288"/>
                    </a:cubicBezTo>
                    <a:cubicBezTo>
                      <a:pt x="336824" y="2094621"/>
                      <a:pt x="339103" y="2089315"/>
                      <a:pt x="343788" y="2087437"/>
                    </a:cubicBezTo>
                    <a:cubicBezTo>
                      <a:pt x="348255" y="2085651"/>
                      <a:pt x="352721" y="2083846"/>
                      <a:pt x="357152" y="2082005"/>
                    </a:cubicBezTo>
                    <a:cubicBezTo>
                      <a:pt x="361801" y="2080072"/>
                      <a:pt x="367142" y="2082296"/>
                      <a:pt x="369057" y="2086945"/>
                    </a:cubicBezTo>
                    <a:cubicBezTo>
                      <a:pt x="369531" y="2088076"/>
                      <a:pt x="369750" y="2089261"/>
                      <a:pt x="369750" y="2090427"/>
                    </a:cubicBezTo>
                    <a:close/>
                    <a:moveTo>
                      <a:pt x="369330" y="89004"/>
                    </a:moveTo>
                    <a:cubicBezTo>
                      <a:pt x="369330" y="90171"/>
                      <a:pt x="369112" y="91337"/>
                      <a:pt x="368638" y="92486"/>
                    </a:cubicBezTo>
                    <a:cubicBezTo>
                      <a:pt x="366723" y="97135"/>
                      <a:pt x="361381" y="99359"/>
                      <a:pt x="356732" y="97427"/>
                    </a:cubicBezTo>
                    <a:cubicBezTo>
                      <a:pt x="352266" y="95585"/>
                      <a:pt x="347762" y="93762"/>
                      <a:pt x="343259" y="91975"/>
                    </a:cubicBezTo>
                    <a:cubicBezTo>
                      <a:pt x="338574" y="90116"/>
                      <a:pt x="336295" y="84811"/>
                      <a:pt x="338154" y="80143"/>
                    </a:cubicBezTo>
                    <a:cubicBezTo>
                      <a:pt x="340014" y="75458"/>
                      <a:pt x="345319" y="73179"/>
                      <a:pt x="349987" y="75038"/>
                    </a:cubicBezTo>
                    <a:cubicBezTo>
                      <a:pt x="354563" y="76861"/>
                      <a:pt x="359139" y="78703"/>
                      <a:pt x="363679" y="80599"/>
                    </a:cubicBezTo>
                    <a:cubicBezTo>
                      <a:pt x="367197" y="82058"/>
                      <a:pt x="369312" y="85449"/>
                      <a:pt x="369312" y="89022"/>
                    </a:cubicBezTo>
                    <a:close/>
                    <a:moveTo>
                      <a:pt x="304900" y="2114876"/>
                    </a:moveTo>
                    <a:cubicBezTo>
                      <a:pt x="304900" y="2118668"/>
                      <a:pt x="302512" y="2122223"/>
                      <a:pt x="298719" y="2123500"/>
                    </a:cubicBezTo>
                    <a:cubicBezTo>
                      <a:pt x="294071" y="2125086"/>
                      <a:pt x="289422" y="2126635"/>
                      <a:pt x="284736" y="2128149"/>
                    </a:cubicBezTo>
                    <a:cubicBezTo>
                      <a:pt x="279941" y="2129698"/>
                      <a:pt x="274800" y="2127091"/>
                      <a:pt x="273250" y="2122296"/>
                    </a:cubicBezTo>
                    <a:cubicBezTo>
                      <a:pt x="271682" y="2117520"/>
                      <a:pt x="274307" y="2112360"/>
                      <a:pt x="279102" y="2110811"/>
                    </a:cubicBezTo>
                    <a:cubicBezTo>
                      <a:pt x="283697" y="2109315"/>
                      <a:pt x="288291" y="2107784"/>
                      <a:pt x="292849" y="2106234"/>
                    </a:cubicBezTo>
                    <a:cubicBezTo>
                      <a:pt x="297607" y="2104612"/>
                      <a:pt x="302785" y="2107164"/>
                      <a:pt x="304408" y="2111922"/>
                    </a:cubicBezTo>
                    <a:cubicBezTo>
                      <a:pt x="304736" y="2112889"/>
                      <a:pt x="304900" y="2113892"/>
                      <a:pt x="304900" y="2114858"/>
                    </a:cubicBezTo>
                    <a:close/>
                    <a:moveTo>
                      <a:pt x="304244" y="64537"/>
                    </a:moveTo>
                    <a:cubicBezTo>
                      <a:pt x="304244" y="65503"/>
                      <a:pt x="304080" y="66488"/>
                      <a:pt x="303751" y="67472"/>
                    </a:cubicBezTo>
                    <a:cubicBezTo>
                      <a:pt x="302129" y="72249"/>
                      <a:pt x="296951" y="74801"/>
                      <a:pt x="292193" y="73179"/>
                    </a:cubicBezTo>
                    <a:cubicBezTo>
                      <a:pt x="287598" y="71629"/>
                      <a:pt x="283004" y="70098"/>
                      <a:pt x="278391" y="68603"/>
                    </a:cubicBezTo>
                    <a:cubicBezTo>
                      <a:pt x="273597" y="67053"/>
                      <a:pt x="270989" y="61912"/>
                      <a:pt x="272539" y="57117"/>
                    </a:cubicBezTo>
                    <a:cubicBezTo>
                      <a:pt x="274088" y="52322"/>
                      <a:pt x="279230" y="49697"/>
                      <a:pt x="284025" y="51264"/>
                    </a:cubicBezTo>
                    <a:cubicBezTo>
                      <a:pt x="288710" y="52778"/>
                      <a:pt x="293396" y="54345"/>
                      <a:pt x="298063" y="55932"/>
                    </a:cubicBezTo>
                    <a:cubicBezTo>
                      <a:pt x="301856" y="57226"/>
                      <a:pt x="304244" y="60763"/>
                      <a:pt x="304244" y="64555"/>
                    </a:cubicBezTo>
                    <a:close/>
                    <a:moveTo>
                      <a:pt x="238519" y="2135095"/>
                    </a:moveTo>
                    <a:cubicBezTo>
                      <a:pt x="238519" y="2139124"/>
                      <a:pt x="235839" y="2142789"/>
                      <a:pt x="231773" y="2143882"/>
                    </a:cubicBezTo>
                    <a:cubicBezTo>
                      <a:pt x="227033" y="2145158"/>
                      <a:pt x="222293" y="2146399"/>
                      <a:pt x="217516" y="2147620"/>
                    </a:cubicBezTo>
                    <a:cubicBezTo>
                      <a:pt x="212630" y="2148860"/>
                      <a:pt x="207671" y="2145925"/>
                      <a:pt x="206431" y="2141038"/>
                    </a:cubicBezTo>
                    <a:cubicBezTo>
                      <a:pt x="205192" y="2136152"/>
                      <a:pt x="208127" y="2131193"/>
                      <a:pt x="213013" y="2129954"/>
                    </a:cubicBezTo>
                    <a:cubicBezTo>
                      <a:pt x="217698" y="2128768"/>
                      <a:pt x="222366" y="2127529"/>
                      <a:pt x="227033" y="2126271"/>
                    </a:cubicBezTo>
                    <a:cubicBezTo>
                      <a:pt x="231901" y="2124958"/>
                      <a:pt x="236896" y="2127839"/>
                      <a:pt x="238209" y="2132707"/>
                    </a:cubicBezTo>
                    <a:cubicBezTo>
                      <a:pt x="238428" y="2133509"/>
                      <a:pt x="238519" y="2134293"/>
                      <a:pt x="238519" y="2135076"/>
                    </a:cubicBezTo>
                    <a:close/>
                    <a:moveTo>
                      <a:pt x="237808" y="44355"/>
                    </a:moveTo>
                    <a:cubicBezTo>
                      <a:pt x="237808" y="45139"/>
                      <a:pt x="237698" y="45941"/>
                      <a:pt x="237498" y="46725"/>
                    </a:cubicBezTo>
                    <a:cubicBezTo>
                      <a:pt x="236185" y="51592"/>
                      <a:pt x="231190" y="54473"/>
                      <a:pt x="226322" y="53160"/>
                    </a:cubicBezTo>
                    <a:cubicBezTo>
                      <a:pt x="221655" y="51902"/>
                      <a:pt x="216988" y="50681"/>
                      <a:pt x="212302" y="49496"/>
                    </a:cubicBezTo>
                    <a:cubicBezTo>
                      <a:pt x="207416" y="48256"/>
                      <a:pt x="204462" y="43297"/>
                      <a:pt x="205720" y="38411"/>
                    </a:cubicBezTo>
                    <a:cubicBezTo>
                      <a:pt x="206960" y="33525"/>
                      <a:pt x="211919" y="30590"/>
                      <a:pt x="216805" y="31830"/>
                    </a:cubicBezTo>
                    <a:cubicBezTo>
                      <a:pt x="221564" y="33033"/>
                      <a:pt x="226322" y="34291"/>
                      <a:pt x="231062" y="35549"/>
                    </a:cubicBezTo>
                    <a:cubicBezTo>
                      <a:pt x="235128" y="36643"/>
                      <a:pt x="237808" y="40326"/>
                      <a:pt x="237808" y="44355"/>
                    </a:cubicBezTo>
                    <a:close/>
                    <a:moveTo>
                      <a:pt x="170989" y="2150975"/>
                    </a:moveTo>
                    <a:cubicBezTo>
                      <a:pt x="170989" y="2155222"/>
                      <a:pt x="167999" y="2159033"/>
                      <a:pt x="163679" y="2159908"/>
                    </a:cubicBezTo>
                    <a:cubicBezTo>
                      <a:pt x="158865" y="2160874"/>
                      <a:pt x="154052" y="2161822"/>
                      <a:pt x="149221" y="2162716"/>
                    </a:cubicBezTo>
                    <a:cubicBezTo>
                      <a:pt x="144280" y="2163646"/>
                      <a:pt x="139503" y="2160382"/>
                      <a:pt x="138592" y="2155441"/>
                    </a:cubicBezTo>
                    <a:cubicBezTo>
                      <a:pt x="137662" y="2150482"/>
                      <a:pt x="140926" y="2145724"/>
                      <a:pt x="145866" y="2144812"/>
                    </a:cubicBezTo>
                    <a:cubicBezTo>
                      <a:pt x="150624" y="2143919"/>
                      <a:pt x="155365" y="2143007"/>
                      <a:pt x="160087" y="2142041"/>
                    </a:cubicBezTo>
                    <a:cubicBezTo>
                      <a:pt x="165028" y="2141056"/>
                      <a:pt x="169822" y="2144247"/>
                      <a:pt x="170825" y="2149170"/>
                    </a:cubicBezTo>
                    <a:cubicBezTo>
                      <a:pt x="170953" y="2149771"/>
                      <a:pt x="171008" y="2150391"/>
                      <a:pt x="171008" y="2150975"/>
                    </a:cubicBezTo>
                    <a:close/>
                    <a:moveTo>
                      <a:pt x="170260" y="28511"/>
                    </a:moveTo>
                    <a:cubicBezTo>
                      <a:pt x="170260" y="29113"/>
                      <a:pt x="170205" y="29715"/>
                      <a:pt x="170078" y="30316"/>
                    </a:cubicBezTo>
                    <a:cubicBezTo>
                      <a:pt x="169093" y="35257"/>
                      <a:pt x="164280" y="38448"/>
                      <a:pt x="159339" y="37463"/>
                    </a:cubicBezTo>
                    <a:cubicBezTo>
                      <a:pt x="154617" y="36515"/>
                      <a:pt x="149877" y="35603"/>
                      <a:pt x="145118" y="34710"/>
                    </a:cubicBezTo>
                    <a:cubicBezTo>
                      <a:pt x="140178" y="33780"/>
                      <a:pt x="136896" y="29022"/>
                      <a:pt x="137826" y="24081"/>
                    </a:cubicBezTo>
                    <a:cubicBezTo>
                      <a:pt x="138756" y="19140"/>
                      <a:pt x="143514" y="15877"/>
                      <a:pt x="148455" y="16789"/>
                    </a:cubicBezTo>
                    <a:cubicBezTo>
                      <a:pt x="153286" y="17682"/>
                      <a:pt x="158118" y="18630"/>
                      <a:pt x="162931" y="19596"/>
                    </a:cubicBezTo>
                    <a:cubicBezTo>
                      <a:pt x="167270" y="20471"/>
                      <a:pt x="170260" y="24263"/>
                      <a:pt x="170260" y="28530"/>
                    </a:cubicBezTo>
                    <a:close/>
                    <a:moveTo>
                      <a:pt x="102566" y="2162478"/>
                    </a:moveTo>
                    <a:cubicBezTo>
                      <a:pt x="102566" y="2166964"/>
                      <a:pt x="99248" y="2170883"/>
                      <a:pt x="94672" y="2171503"/>
                    </a:cubicBezTo>
                    <a:cubicBezTo>
                      <a:pt x="89804" y="2172160"/>
                      <a:pt x="84936" y="2172780"/>
                      <a:pt x="80050" y="2173381"/>
                    </a:cubicBezTo>
                    <a:cubicBezTo>
                      <a:pt x="75055" y="2173983"/>
                      <a:pt x="70515" y="2170428"/>
                      <a:pt x="69895" y="2165432"/>
                    </a:cubicBezTo>
                    <a:cubicBezTo>
                      <a:pt x="69275" y="2160437"/>
                      <a:pt x="72849" y="2155897"/>
                      <a:pt x="77844" y="2155277"/>
                    </a:cubicBezTo>
                    <a:cubicBezTo>
                      <a:pt x="82639" y="2154694"/>
                      <a:pt x="87434" y="2154074"/>
                      <a:pt x="92210" y="2153436"/>
                    </a:cubicBezTo>
                    <a:cubicBezTo>
                      <a:pt x="97206" y="2152761"/>
                      <a:pt x="101782" y="2156262"/>
                      <a:pt x="102457" y="2161257"/>
                    </a:cubicBezTo>
                    <a:cubicBezTo>
                      <a:pt x="102512" y="2161676"/>
                      <a:pt x="102548" y="2162077"/>
                      <a:pt x="102548" y="2162497"/>
                    </a:cubicBezTo>
                    <a:close/>
                    <a:moveTo>
                      <a:pt x="101819" y="17062"/>
                    </a:moveTo>
                    <a:cubicBezTo>
                      <a:pt x="101819" y="17463"/>
                      <a:pt x="101800" y="17882"/>
                      <a:pt x="101746" y="18283"/>
                    </a:cubicBezTo>
                    <a:cubicBezTo>
                      <a:pt x="101071" y="23279"/>
                      <a:pt x="96477" y="26779"/>
                      <a:pt x="91500" y="26105"/>
                    </a:cubicBezTo>
                    <a:cubicBezTo>
                      <a:pt x="86723" y="25467"/>
                      <a:pt x="81928" y="24847"/>
                      <a:pt x="77133" y="24263"/>
                    </a:cubicBezTo>
                    <a:cubicBezTo>
                      <a:pt x="72138" y="23662"/>
                      <a:pt x="68564" y="19122"/>
                      <a:pt x="69184" y="14127"/>
                    </a:cubicBezTo>
                    <a:cubicBezTo>
                      <a:pt x="69786" y="9131"/>
                      <a:pt x="74326" y="5558"/>
                      <a:pt x="79321" y="6178"/>
                    </a:cubicBezTo>
                    <a:cubicBezTo>
                      <a:pt x="84207" y="6761"/>
                      <a:pt x="89075" y="7381"/>
                      <a:pt x="93943" y="8037"/>
                    </a:cubicBezTo>
                    <a:cubicBezTo>
                      <a:pt x="98519" y="8657"/>
                      <a:pt x="101837" y="12559"/>
                      <a:pt x="101837" y="17062"/>
                    </a:cubicBezTo>
                    <a:close/>
                    <a:moveTo>
                      <a:pt x="33560" y="2169571"/>
                    </a:moveTo>
                    <a:cubicBezTo>
                      <a:pt x="33560" y="2174311"/>
                      <a:pt x="29895" y="2178322"/>
                      <a:pt x="25082" y="2178650"/>
                    </a:cubicBezTo>
                    <a:cubicBezTo>
                      <a:pt x="20196" y="2178996"/>
                      <a:pt x="15310" y="2179306"/>
                      <a:pt x="10424" y="2179580"/>
                    </a:cubicBezTo>
                    <a:cubicBezTo>
                      <a:pt x="5392" y="2179871"/>
                      <a:pt x="1089" y="2176025"/>
                      <a:pt x="798" y="2170993"/>
                    </a:cubicBezTo>
                    <a:cubicBezTo>
                      <a:pt x="506" y="2165961"/>
                      <a:pt x="4353" y="2161658"/>
                      <a:pt x="9385" y="2161367"/>
                    </a:cubicBezTo>
                    <a:cubicBezTo>
                      <a:pt x="14198" y="2161093"/>
                      <a:pt x="19011" y="2160783"/>
                      <a:pt x="23806" y="2160437"/>
                    </a:cubicBezTo>
                    <a:cubicBezTo>
                      <a:pt x="28820" y="2160090"/>
                      <a:pt x="33195" y="2163864"/>
                      <a:pt x="33541" y="2168896"/>
                    </a:cubicBezTo>
                    <a:cubicBezTo>
                      <a:pt x="33541" y="2169115"/>
                      <a:pt x="33560" y="2169334"/>
                      <a:pt x="33560" y="2169553"/>
                    </a:cubicBezTo>
                    <a:close/>
                    <a:moveTo>
                      <a:pt x="32812" y="10025"/>
                    </a:moveTo>
                    <a:cubicBezTo>
                      <a:pt x="32812" y="10243"/>
                      <a:pt x="32812" y="10444"/>
                      <a:pt x="32794" y="10663"/>
                    </a:cubicBezTo>
                    <a:cubicBezTo>
                      <a:pt x="32448" y="15676"/>
                      <a:pt x="28090" y="19468"/>
                      <a:pt x="23058" y="19122"/>
                    </a:cubicBezTo>
                    <a:cubicBezTo>
                      <a:pt x="18245" y="18794"/>
                      <a:pt x="13432" y="18484"/>
                      <a:pt x="8601" y="18211"/>
                    </a:cubicBezTo>
                    <a:cubicBezTo>
                      <a:pt x="3569" y="17919"/>
                      <a:pt x="-260" y="13616"/>
                      <a:pt x="14" y="8603"/>
                    </a:cubicBezTo>
                    <a:cubicBezTo>
                      <a:pt x="305" y="3571"/>
                      <a:pt x="4608" y="-276"/>
                      <a:pt x="9622" y="16"/>
                    </a:cubicBezTo>
                    <a:cubicBezTo>
                      <a:pt x="14526" y="289"/>
                      <a:pt x="19430" y="599"/>
                      <a:pt x="24316" y="945"/>
                    </a:cubicBezTo>
                    <a:cubicBezTo>
                      <a:pt x="29130" y="1273"/>
                      <a:pt x="32794" y="5284"/>
                      <a:pt x="32794" y="10025"/>
                    </a:cubicBezTo>
                    <a:close/>
                  </a:path>
                </a:pathLst>
              </a:custGeom>
              <a:grpFill/>
              <a:ln w="1822" cap="flat">
                <a:solidFill>
                  <a:srgbClr val="007772"/>
                </a:solidFill>
                <a:prstDash val="solid"/>
                <a:miter/>
              </a:ln>
            </p:spPr>
            <p:txBody>
              <a:bodyPr/>
              <a:lstStyle/>
              <a:p>
                <a:endParaRPr lang="en-US"/>
              </a:p>
            </p:txBody>
          </p:sp>
          <p:sp>
            <p:nvSpPr>
              <p:cNvPr id="36" name="Freeform 35">
                <a:extLst>
                  <a:ext uri="{FF2B5EF4-FFF2-40B4-BE49-F238E27FC236}">
                    <a16:creationId xmlns:a16="http://schemas.microsoft.com/office/drawing/2014/main" id="{1711FCE4-496B-6C8F-A196-E42F0F106D4B}"/>
                  </a:ext>
                </a:extLst>
              </p:cNvPr>
              <p:cNvSpPr/>
              <p:nvPr/>
            </p:nvSpPr>
            <p:spPr>
              <a:xfrm>
                <a:off x="4594879" y="5003141"/>
                <a:ext cx="25524" cy="18250"/>
              </a:xfrm>
              <a:custGeom>
                <a:avLst/>
                <a:gdLst>
                  <a:gd name="csX0" fmla="*/ 25524 w 25524"/>
                  <a:gd name="csY0" fmla="*/ 9116 h 18250"/>
                  <a:gd name="csX1" fmla="*/ 16463 w 25524"/>
                  <a:gd name="csY1" fmla="*/ 18232 h 18250"/>
                  <a:gd name="csX2" fmla="*/ 9116 w 25524"/>
                  <a:gd name="csY2" fmla="*/ 18250 h 18250"/>
                  <a:gd name="csX3" fmla="*/ 0 w 25524"/>
                  <a:gd name="csY3" fmla="*/ 9134 h 18250"/>
                  <a:gd name="csX4" fmla="*/ 9116 w 25524"/>
                  <a:gd name="csY4" fmla="*/ 18 h 18250"/>
                  <a:gd name="csX5" fmla="*/ 16354 w 25524"/>
                  <a:gd name="csY5" fmla="*/ 0 h 18250"/>
                  <a:gd name="csX6" fmla="*/ 25524 w 25524"/>
                  <a:gd name="csY6" fmla="*/ 9061 h 18250"/>
                  <a:gd name="csX7" fmla="*/ 25524 w 25524"/>
                  <a:gd name="csY7" fmla="*/ 9116 h 18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50">
                    <a:moveTo>
                      <a:pt x="25524" y="9116"/>
                    </a:moveTo>
                    <a:cubicBezTo>
                      <a:pt x="25524" y="14130"/>
                      <a:pt x="21477" y="18195"/>
                      <a:pt x="16463" y="18232"/>
                    </a:cubicBezTo>
                    <a:cubicBezTo>
                      <a:pt x="14020" y="18232"/>
                      <a:pt x="11559" y="18250"/>
                      <a:pt x="9116" y="18250"/>
                    </a:cubicBezTo>
                    <a:cubicBezTo>
                      <a:pt x="4084" y="18250"/>
                      <a:pt x="0" y="14166"/>
                      <a:pt x="0" y="9134"/>
                    </a:cubicBezTo>
                    <a:cubicBezTo>
                      <a:pt x="0" y="4102"/>
                      <a:pt x="4084" y="18"/>
                      <a:pt x="9116" y="18"/>
                    </a:cubicBezTo>
                    <a:cubicBezTo>
                      <a:pt x="11522" y="18"/>
                      <a:pt x="13947" y="18"/>
                      <a:pt x="16354" y="0"/>
                    </a:cubicBezTo>
                    <a:cubicBezTo>
                      <a:pt x="21386" y="-36"/>
                      <a:pt x="25488" y="4029"/>
                      <a:pt x="25524" y="9061"/>
                    </a:cubicBezTo>
                    <a:lnTo>
                      <a:pt x="25524" y="9116"/>
                    </a:lnTo>
                    <a:close/>
                  </a:path>
                </a:pathLst>
              </a:custGeom>
              <a:grpFill/>
              <a:ln w="1822" cap="flat">
                <a:solidFill>
                  <a:srgbClr val="007772"/>
                </a:solidFill>
                <a:prstDash val="solid"/>
                <a:miter/>
              </a:ln>
            </p:spPr>
            <p:txBody>
              <a:bodyPr/>
              <a:lstStyle/>
              <a:p>
                <a:endParaRPr lang="en-US"/>
              </a:p>
            </p:txBody>
          </p:sp>
        </p:grpSp>
      </p:grpSp>
      <p:sp>
        <p:nvSpPr>
          <p:cNvPr id="37" name="TextBox 36">
            <a:extLst>
              <a:ext uri="{FF2B5EF4-FFF2-40B4-BE49-F238E27FC236}">
                <a16:creationId xmlns:a16="http://schemas.microsoft.com/office/drawing/2014/main" id="{3672C105-ADB8-7342-16DC-1A3B029CC7ED}"/>
              </a:ext>
            </a:extLst>
          </p:cNvPr>
          <p:cNvSpPr txBox="1"/>
          <p:nvPr/>
        </p:nvSpPr>
        <p:spPr>
          <a:xfrm>
            <a:off x="7245123" y="4617367"/>
            <a:ext cx="3646820" cy="523220"/>
          </a:xfrm>
          <a:prstGeom prst="rect">
            <a:avLst/>
          </a:prstGeom>
          <a:noFill/>
        </p:spPr>
        <p:txBody>
          <a:bodyPr wrap="square" rtlCol="0">
            <a:spAutoFit/>
          </a:bodyPr>
          <a:lstStyle/>
          <a:p>
            <a:r>
              <a:rPr lang="en-IE" sz="2800" b="1" dirty="0">
                <a:solidFill>
                  <a:srgbClr val="379A67"/>
                </a:solidFill>
                <a:latin typeface="Calibri" panose="020F0502020204030204" pitchFamily="34" charset="0"/>
                <a:cs typeface="Calibri" panose="020F0502020204030204" pitchFamily="34" charset="0"/>
              </a:rPr>
              <a:t>Targets (T): </a:t>
            </a:r>
          </a:p>
        </p:txBody>
      </p:sp>
      <p:sp>
        <p:nvSpPr>
          <p:cNvPr id="38" name="TextBox 37">
            <a:extLst>
              <a:ext uri="{FF2B5EF4-FFF2-40B4-BE49-F238E27FC236}">
                <a16:creationId xmlns:a16="http://schemas.microsoft.com/office/drawing/2014/main" id="{AFB715ED-9D7E-346D-E2B6-67212C467914}"/>
              </a:ext>
            </a:extLst>
          </p:cNvPr>
          <p:cNvSpPr txBox="1"/>
          <p:nvPr/>
        </p:nvSpPr>
        <p:spPr>
          <a:xfrm>
            <a:off x="7245123" y="395220"/>
            <a:ext cx="3385562" cy="523220"/>
          </a:xfrm>
          <a:prstGeom prst="rect">
            <a:avLst/>
          </a:prstGeom>
          <a:noFill/>
        </p:spPr>
        <p:txBody>
          <a:bodyPr wrap="square" rtlCol="0">
            <a:spAutoFit/>
          </a:bodyPr>
          <a:lstStyle/>
          <a:p>
            <a:r>
              <a:rPr lang="en-IE" sz="2800" b="1">
                <a:solidFill>
                  <a:srgbClr val="007772"/>
                </a:solidFill>
                <a:latin typeface="Calibri" panose="020F0502020204030204" pitchFamily="34" charset="0"/>
                <a:cs typeface="Calibri" panose="020F0502020204030204" pitchFamily="34" charset="0"/>
              </a:rPr>
              <a:t>Policies (P): </a:t>
            </a:r>
          </a:p>
        </p:txBody>
      </p:sp>
      <p:sp>
        <p:nvSpPr>
          <p:cNvPr id="39" name="TextBox 38">
            <a:extLst>
              <a:ext uri="{FF2B5EF4-FFF2-40B4-BE49-F238E27FC236}">
                <a16:creationId xmlns:a16="http://schemas.microsoft.com/office/drawing/2014/main" id="{F73FB6E4-860A-82C1-B29D-F9D2FE46AD1B}"/>
              </a:ext>
            </a:extLst>
          </p:cNvPr>
          <p:cNvSpPr txBox="1"/>
          <p:nvPr/>
        </p:nvSpPr>
        <p:spPr>
          <a:xfrm>
            <a:off x="7245122" y="2459433"/>
            <a:ext cx="3385563" cy="523220"/>
          </a:xfrm>
          <a:prstGeom prst="rect">
            <a:avLst/>
          </a:prstGeom>
          <a:noFill/>
        </p:spPr>
        <p:txBody>
          <a:bodyPr wrap="square" rtlCol="0">
            <a:spAutoFit/>
          </a:bodyPr>
          <a:lstStyle/>
          <a:p>
            <a:r>
              <a:rPr lang="en-IE" sz="2800" b="1">
                <a:solidFill>
                  <a:srgbClr val="48938F"/>
                </a:solidFill>
                <a:latin typeface="Calibri" panose="020F0502020204030204" pitchFamily="34" charset="0"/>
                <a:cs typeface="Calibri" panose="020F0502020204030204" pitchFamily="34" charset="0"/>
              </a:rPr>
              <a:t>Actions (A): </a:t>
            </a:r>
          </a:p>
        </p:txBody>
      </p:sp>
      <p:grpSp>
        <p:nvGrpSpPr>
          <p:cNvPr id="46" name="Group 45">
            <a:extLst>
              <a:ext uri="{FF2B5EF4-FFF2-40B4-BE49-F238E27FC236}">
                <a16:creationId xmlns:a16="http://schemas.microsoft.com/office/drawing/2014/main" id="{B61C0245-644B-4DED-BCB0-6EF277BF5D24}"/>
              </a:ext>
            </a:extLst>
          </p:cNvPr>
          <p:cNvGrpSpPr/>
          <p:nvPr/>
        </p:nvGrpSpPr>
        <p:grpSpPr>
          <a:xfrm>
            <a:off x="6340929" y="2612078"/>
            <a:ext cx="881568" cy="203530"/>
            <a:chOff x="4803190" y="791896"/>
            <a:chExt cx="881568" cy="203530"/>
          </a:xfrm>
        </p:grpSpPr>
        <p:grpSp>
          <p:nvGrpSpPr>
            <p:cNvPr id="47" name="Graphic 26">
              <a:extLst>
                <a:ext uri="{FF2B5EF4-FFF2-40B4-BE49-F238E27FC236}">
                  <a16:creationId xmlns:a16="http://schemas.microsoft.com/office/drawing/2014/main" id="{B114D226-AC55-F6C6-A072-6412EE75A85E}"/>
                </a:ext>
              </a:extLst>
            </p:cNvPr>
            <p:cNvGrpSpPr/>
            <p:nvPr/>
          </p:nvGrpSpPr>
          <p:grpSpPr>
            <a:xfrm>
              <a:off x="4803190" y="791896"/>
              <a:ext cx="203530" cy="203530"/>
              <a:chOff x="3057229" y="3839999"/>
              <a:chExt cx="225243" cy="225243"/>
            </a:xfrm>
          </p:grpSpPr>
          <p:sp>
            <p:nvSpPr>
              <p:cNvPr id="49" name="Oval 48">
                <a:extLst>
                  <a:ext uri="{FF2B5EF4-FFF2-40B4-BE49-F238E27FC236}">
                    <a16:creationId xmlns:a16="http://schemas.microsoft.com/office/drawing/2014/main" id="{CCE4A1B2-7075-4DD8-9C9D-9303A617951A}"/>
                  </a:ext>
                </a:extLst>
              </p:cNvPr>
              <p:cNvSpPr/>
              <p:nvPr/>
            </p:nvSpPr>
            <p:spPr>
              <a:xfrm rot="-2700000">
                <a:off x="3090215" y="3872985"/>
                <a:ext cx="159270" cy="159270"/>
              </a:xfrm>
              <a:prstGeom prst="ellipse">
                <a:avLst/>
              </a:prstGeom>
              <a:solidFill>
                <a:srgbClr val="FFFFFF"/>
              </a:solidFill>
              <a:ln w="1822" cap="flat">
                <a:solidFill>
                  <a:srgbClr val="48938F"/>
                </a:solidFill>
                <a:prstDash val="solid"/>
                <a:miter/>
              </a:ln>
            </p:spPr>
            <p:txBody>
              <a:bodyPr/>
              <a:lstStyle/>
              <a:p>
                <a:endParaRPr lang="en-US"/>
              </a:p>
            </p:txBody>
          </p:sp>
          <p:sp>
            <p:nvSpPr>
              <p:cNvPr id="50" name="Oval 49">
                <a:extLst>
                  <a:ext uri="{FF2B5EF4-FFF2-40B4-BE49-F238E27FC236}">
                    <a16:creationId xmlns:a16="http://schemas.microsoft.com/office/drawing/2014/main" id="{ECDDD156-22E6-4BD4-6F10-76EE9FF85344}"/>
                  </a:ext>
                </a:extLst>
              </p:cNvPr>
              <p:cNvSpPr/>
              <p:nvPr/>
            </p:nvSpPr>
            <p:spPr>
              <a:xfrm rot="-5277432">
                <a:off x="3135961" y="3918724"/>
                <a:ext cx="67784" cy="67784"/>
              </a:xfrm>
              <a:prstGeom prst="ellipse">
                <a:avLst/>
              </a:prstGeom>
              <a:solidFill>
                <a:srgbClr val="48938F"/>
              </a:solidFill>
              <a:ln w="1822" cap="flat">
                <a:solidFill>
                  <a:srgbClr val="48938F"/>
                </a:solidFill>
                <a:prstDash val="solid"/>
                <a:miter/>
              </a:ln>
            </p:spPr>
            <p:txBody>
              <a:bodyPr/>
              <a:lstStyle/>
              <a:p>
                <a:endParaRPr lang="en-US"/>
              </a:p>
            </p:txBody>
          </p:sp>
          <p:sp>
            <p:nvSpPr>
              <p:cNvPr id="51" name="Freeform 50">
                <a:extLst>
                  <a:ext uri="{FF2B5EF4-FFF2-40B4-BE49-F238E27FC236}">
                    <a16:creationId xmlns:a16="http://schemas.microsoft.com/office/drawing/2014/main" id="{DDF6B048-7528-D0A2-9A36-A48DD45B0324}"/>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48938F"/>
              </a:solidFill>
              <a:ln w="1822" cap="flat">
                <a:solidFill>
                  <a:srgbClr val="48938F"/>
                </a:solidFill>
                <a:prstDash val="solid"/>
                <a:miter/>
              </a:ln>
            </p:spPr>
            <p:txBody>
              <a:bodyPr/>
              <a:lstStyle/>
              <a:p>
                <a:endParaRPr lang="en-US"/>
              </a:p>
            </p:txBody>
          </p:sp>
        </p:grpSp>
        <p:cxnSp>
          <p:nvCxnSpPr>
            <p:cNvPr id="48" name="Straight Connector 47">
              <a:extLst>
                <a:ext uri="{FF2B5EF4-FFF2-40B4-BE49-F238E27FC236}">
                  <a16:creationId xmlns:a16="http://schemas.microsoft.com/office/drawing/2014/main" id="{76E55555-5C73-EC65-CD61-F1230E2AF671}"/>
                </a:ext>
              </a:extLst>
            </p:cNvPr>
            <p:cNvCxnSpPr>
              <a:cxnSpLocks/>
            </p:cNvCxnSpPr>
            <p:nvPr/>
          </p:nvCxnSpPr>
          <p:spPr>
            <a:xfrm flipH="1" flipV="1">
              <a:off x="4985969" y="880127"/>
              <a:ext cx="698789" cy="1"/>
            </a:xfrm>
            <a:prstGeom prst="line">
              <a:avLst/>
            </a:prstGeom>
            <a:ln w="28575">
              <a:solidFill>
                <a:srgbClr val="48938F"/>
              </a:solidFill>
              <a:prstDash val="sysDot"/>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C7E6EB7A-FC76-7AE9-733E-F7CD09C53072}"/>
              </a:ext>
            </a:extLst>
          </p:cNvPr>
          <p:cNvGrpSpPr/>
          <p:nvPr/>
        </p:nvGrpSpPr>
        <p:grpSpPr>
          <a:xfrm>
            <a:off x="6340928" y="4758244"/>
            <a:ext cx="881568" cy="203530"/>
            <a:chOff x="4803190" y="791896"/>
            <a:chExt cx="881568" cy="203530"/>
          </a:xfrm>
        </p:grpSpPr>
        <p:grpSp>
          <p:nvGrpSpPr>
            <p:cNvPr id="53" name="Graphic 26">
              <a:extLst>
                <a:ext uri="{FF2B5EF4-FFF2-40B4-BE49-F238E27FC236}">
                  <a16:creationId xmlns:a16="http://schemas.microsoft.com/office/drawing/2014/main" id="{385CAF13-985C-8C26-7940-7C9CD31DF4B2}"/>
                </a:ext>
              </a:extLst>
            </p:cNvPr>
            <p:cNvGrpSpPr/>
            <p:nvPr/>
          </p:nvGrpSpPr>
          <p:grpSpPr>
            <a:xfrm>
              <a:off x="4803190" y="791896"/>
              <a:ext cx="203530" cy="203530"/>
              <a:chOff x="3057229" y="3839999"/>
              <a:chExt cx="225243" cy="225243"/>
            </a:xfrm>
          </p:grpSpPr>
          <p:sp>
            <p:nvSpPr>
              <p:cNvPr id="55" name="Oval 54">
                <a:extLst>
                  <a:ext uri="{FF2B5EF4-FFF2-40B4-BE49-F238E27FC236}">
                    <a16:creationId xmlns:a16="http://schemas.microsoft.com/office/drawing/2014/main" id="{A99B8A62-F536-C482-26D9-21E91A07C228}"/>
                  </a:ext>
                </a:extLst>
              </p:cNvPr>
              <p:cNvSpPr/>
              <p:nvPr/>
            </p:nvSpPr>
            <p:spPr>
              <a:xfrm rot="-2700000">
                <a:off x="3090215" y="3872985"/>
                <a:ext cx="159270" cy="159270"/>
              </a:xfrm>
              <a:prstGeom prst="ellipse">
                <a:avLst/>
              </a:prstGeom>
              <a:solidFill>
                <a:srgbClr val="FFFFFF"/>
              </a:solidFill>
              <a:ln w="1822" cap="flat">
                <a:solidFill>
                  <a:srgbClr val="379A67"/>
                </a:solidFill>
                <a:prstDash val="solid"/>
                <a:miter/>
              </a:ln>
            </p:spPr>
            <p:txBody>
              <a:bodyPr/>
              <a:lstStyle/>
              <a:p>
                <a:endParaRPr lang="en-US"/>
              </a:p>
            </p:txBody>
          </p:sp>
          <p:sp>
            <p:nvSpPr>
              <p:cNvPr id="56" name="Oval 55">
                <a:extLst>
                  <a:ext uri="{FF2B5EF4-FFF2-40B4-BE49-F238E27FC236}">
                    <a16:creationId xmlns:a16="http://schemas.microsoft.com/office/drawing/2014/main" id="{79EBFF6F-DCCD-1310-9E2A-0838B9F3C9E0}"/>
                  </a:ext>
                </a:extLst>
              </p:cNvPr>
              <p:cNvSpPr/>
              <p:nvPr/>
            </p:nvSpPr>
            <p:spPr>
              <a:xfrm rot="-5277432">
                <a:off x="3135961" y="3918724"/>
                <a:ext cx="67784" cy="67784"/>
              </a:xfrm>
              <a:prstGeom prst="ellipse">
                <a:avLst/>
              </a:prstGeom>
              <a:solidFill>
                <a:srgbClr val="379A67"/>
              </a:solidFill>
              <a:ln w="1822" cap="flat">
                <a:solidFill>
                  <a:srgbClr val="379A67"/>
                </a:solidFill>
                <a:prstDash val="solid"/>
                <a:miter/>
              </a:ln>
            </p:spPr>
            <p:txBody>
              <a:bodyPr/>
              <a:lstStyle/>
              <a:p>
                <a:endParaRPr lang="en-US"/>
              </a:p>
            </p:txBody>
          </p:sp>
          <p:sp>
            <p:nvSpPr>
              <p:cNvPr id="57" name="Freeform 56">
                <a:extLst>
                  <a:ext uri="{FF2B5EF4-FFF2-40B4-BE49-F238E27FC236}">
                    <a16:creationId xmlns:a16="http://schemas.microsoft.com/office/drawing/2014/main" id="{AAFD690F-B0A6-688E-1C9B-1E954D1A814D}"/>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379A67"/>
              </a:solidFill>
              <a:ln w="1822" cap="flat">
                <a:solidFill>
                  <a:srgbClr val="379A67"/>
                </a:solidFill>
                <a:prstDash val="solid"/>
                <a:miter/>
              </a:ln>
            </p:spPr>
            <p:txBody>
              <a:bodyPr/>
              <a:lstStyle/>
              <a:p>
                <a:endParaRPr lang="en-US"/>
              </a:p>
            </p:txBody>
          </p:sp>
        </p:grpSp>
        <p:cxnSp>
          <p:nvCxnSpPr>
            <p:cNvPr id="54" name="Straight Connector 53">
              <a:extLst>
                <a:ext uri="{FF2B5EF4-FFF2-40B4-BE49-F238E27FC236}">
                  <a16:creationId xmlns:a16="http://schemas.microsoft.com/office/drawing/2014/main" id="{EFC14012-B8AC-B5E8-6729-E533F5A2F48D}"/>
                </a:ext>
              </a:extLst>
            </p:cNvPr>
            <p:cNvCxnSpPr>
              <a:cxnSpLocks/>
            </p:cNvCxnSpPr>
            <p:nvPr/>
          </p:nvCxnSpPr>
          <p:spPr>
            <a:xfrm flipH="1" flipV="1">
              <a:off x="4985969" y="880127"/>
              <a:ext cx="698789" cy="1"/>
            </a:xfrm>
            <a:prstGeom prst="line">
              <a:avLst/>
            </a:prstGeom>
            <a:ln w="28575">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sp>
        <p:nvSpPr>
          <p:cNvPr id="60" name="Textfeld 3">
            <a:extLst>
              <a:ext uri="{FF2B5EF4-FFF2-40B4-BE49-F238E27FC236}">
                <a16:creationId xmlns:a16="http://schemas.microsoft.com/office/drawing/2014/main" id="{F3CDF746-4B0F-E18B-7D37-569E7BEC8309}"/>
              </a:ext>
            </a:extLst>
          </p:cNvPr>
          <p:cNvSpPr txBox="1"/>
          <p:nvPr/>
        </p:nvSpPr>
        <p:spPr>
          <a:xfrm>
            <a:off x="513728" y="416349"/>
            <a:ext cx="3717732" cy="2041585"/>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Strategy &amp; Implementation ESRS Logic</a:t>
            </a:r>
          </a:p>
          <a:p>
            <a:pPr>
              <a:lnSpc>
                <a:spcPts val="3820"/>
              </a:lnSpc>
            </a:pPr>
            <a:endParaRPr lang="en-US" sz="3600" b="1" dirty="0">
              <a:solidFill>
                <a:srgbClr val="007772"/>
              </a:solidFill>
            </a:endParaRPr>
          </a:p>
        </p:txBody>
      </p:sp>
      <p:cxnSp>
        <p:nvCxnSpPr>
          <p:cNvPr id="61" name="Straight Connector 60">
            <a:extLst>
              <a:ext uri="{FF2B5EF4-FFF2-40B4-BE49-F238E27FC236}">
                <a16:creationId xmlns:a16="http://schemas.microsoft.com/office/drawing/2014/main" id="{15F2EBC2-0B14-AB3D-A842-FD68D13B7DDA}"/>
              </a:ext>
            </a:extLst>
          </p:cNvPr>
          <p:cNvCxnSpPr>
            <a:cxnSpLocks/>
          </p:cNvCxnSpPr>
          <p:nvPr/>
        </p:nvCxnSpPr>
        <p:spPr>
          <a:xfrm>
            <a:off x="0" y="2170067"/>
            <a:ext cx="4173647"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62" name="Freeform 61">
            <a:extLst>
              <a:ext uri="{FF2B5EF4-FFF2-40B4-BE49-F238E27FC236}">
                <a16:creationId xmlns:a16="http://schemas.microsoft.com/office/drawing/2014/main" id="{A9CEF282-AD69-B8F0-56AA-9E2A7B3EE6D4}"/>
              </a:ext>
            </a:extLst>
          </p:cNvPr>
          <p:cNvSpPr/>
          <p:nvPr/>
        </p:nvSpPr>
        <p:spPr>
          <a:xfrm rot="2408864">
            <a:off x="2972707" y="2647644"/>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grpSp>
        <p:nvGrpSpPr>
          <p:cNvPr id="66" name="Graphic 2">
            <a:extLst>
              <a:ext uri="{FF2B5EF4-FFF2-40B4-BE49-F238E27FC236}">
                <a16:creationId xmlns:a16="http://schemas.microsoft.com/office/drawing/2014/main" id="{F32FFCED-CC6E-8DD2-BE42-1FFB5D25CCDE}"/>
              </a:ext>
            </a:extLst>
          </p:cNvPr>
          <p:cNvGrpSpPr/>
          <p:nvPr/>
        </p:nvGrpSpPr>
        <p:grpSpPr>
          <a:xfrm>
            <a:off x="5244126" y="2910241"/>
            <a:ext cx="868457" cy="867509"/>
            <a:chOff x="7257599" y="768348"/>
            <a:chExt cx="868457" cy="867509"/>
          </a:xfrm>
          <a:solidFill>
            <a:srgbClr val="48938F"/>
          </a:solidFill>
        </p:grpSpPr>
        <p:sp>
          <p:nvSpPr>
            <p:cNvPr id="67" name="Freeform 66">
              <a:extLst>
                <a:ext uri="{FF2B5EF4-FFF2-40B4-BE49-F238E27FC236}">
                  <a16:creationId xmlns:a16="http://schemas.microsoft.com/office/drawing/2014/main" id="{A5A8293E-5B1E-4623-F867-41931C95B71D}"/>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0E15ED04-9A09-1C3E-6EE3-4678E73CA6A8}"/>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418E9B68-C7CB-6D6E-2E52-0BDECD4E46BE}"/>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07BC3B12-38E9-062A-E823-7A0CE8D5A997}"/>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1C8B28F9-5853-DC0D-378D-10D7872FD764}"/>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06" name="Group 105">
            <a:extLst>
              <a:ext uri="{FF2B5EF4-FFF2-40B4-BE49-F238E27FC236}">
                <a16:creationId xmlns:a16="http://schemas.microsoft.com/office/drawing/2014/main" id="{84423ECA-EC12-F380-27B9-156250F6D948}"/>
              </a:ext>
            </a:extLst>
          </p:cNvPr>
          <p:cNvGrpSpPr/>
          <p:nvPr/>
        </p:nvGrpSpPr>
        <p:grpSpPr>
          <a:xfrm>
            <a:off x="4683781" y="294362"/>
            <a:ext cx="1972690" cy="1972393"/>
            <a:chOff x="4683781" y="294362"/>
            <a:chExt cx="1972690" cy="1972393"/>
          </a:xfrm>
        </p:grpSpPr>
        <p:sp>
          <p:nvSpPr>
            <p:cNvPr id="18" name="Oval 17">
              <a:extLst>
                <a:ext uri="{FF2B5EF4-FFF2-40B4-BE49-F238E27FC236}">
                  <a16:creationId xmlns:a16="http://schemas.microsoft.com/office/drawing/2014/main" id="{7CA1450B-E6DC-B512-3772-47C6A9A988CE}"/>
                </a:ext>
              </a:extLst>
            </p:cNvPr>
            <p:cNvSpPr/>
            <p:nvPr/>
          </p:nvSpPr>
          <p:spPr>
            <a:xfrm rot="18900000">
              <a:off x="4960207" y="570783"/>
              <a:ext cx="1419836" cy="1419835"/>
            </a:xfrm>
            <a:prstGeom prst="ellipse">
              <a:avLst/>
            </a:prstGeom>
            <a:solidFill>
              <a:srgbClr val="FFFFFF"/>
            </a:solidFill>
            <a:ln w="1822" cap="flat">
              <a:noFill/>
              <a:prstDash val="solid"/>
              <a:miter/>
            </a:ln>
          </p:spPr>
          <p:txBody>
            <a:bodyPr/>
            <a:lstStyle/>
            <a:p>
              <a:endParaRPr lang="en-US"/>
            </a:p>
          </p:txBody>
        </p:sp>
        <p:sp>
          <p:nvSpPr>
            <p:cNvPr id="19" name="Oval 18">
              <a:extLst>
                <a:ext uri="{FF2B5EF4-FFF2-40B4-BE49-F238E27FC236}">
                  <a16:creationId xmlns:a16="http://schemas.microsoft.com/office/drawing/2014/main" id="{84639BF4-7E24-D564-FD7D-CF93F7FEE6CE}"/>
                </a:ext>
              </a:extLst>
            </p:cNvPr>
            <p:cNvSpPr/>
            <p:nvPr/>
          </p:nvSpPr>
          <p:spPr>
            <a:xfrm>
              <a:off x="4997431" y="608011"/>
              <a:ext cx="1345373" cy="1345373"/>
            </a:xfrm>
            <a:prstGeom prst="ellipse">
              <a:avLst/>
            </a:prstGeom>
            <a:solidFill>
              <a:srgbClr val="FFFFFF"/>
            </a:solidFill>
            <a:ln w="1822" cap="flat">
              <a:noFill/>
              <a:prstDash val="solid"/>
              <a:miter/>
            </a:ln>
          </p:spPr>
          <p:txBody>
            <a:bodyPr/>
            <a:lstStyle/>
            <a:p>
              <a:endParaRPr lang="en-US"/>
            </a:p>
          </p:txBody>
        </p:sp>
        <p:grpSp>
          <p:nvGrpSpPr>
            <p:cNvPr id="20" name="Graphic 26">
              <a:extLst>
                <a:ext uri="{FF2B5EF4-FFF2-40B4-BE49-F238E27FC236}">
                  <a16:creationId xmlns:a16="http://schemas.microsoft.com/office/drawing/2014/main" id="{8285D0F0-8DC9-6AAD-9938-7478E48AE8CE}"/>
                </a:ext>
              </a:extLst>
            </p:cNvPr>
            <p:cNvGrpSpPr/>
            <p:nvPr/>
          </p:nvGrpSpPr>
          <p:grpSpPr>
            <a:xfrm>
              <a:off x="4683781" y="294362"/>
              <a:ext cx="1972690" cy="1972393"/>
              <a:chOff x="1000491" y="2838436"/>
              <a:chExt cx="2183137" cy="2182809"/>
            </a:xfrm>
            <a:solidFill>
              <a:srgbClr val="007772"/>
            </a:solidFill>
          </p:grpSpPr>
          <p:sp>
            <p:nvSpPr>
              <p:cNvPr id="21" name="Freeform 20">
                <a:extLst>
                  <a:ext uri="{FF2B5EF4-FFF2-40B4-BE49-F238E27FC236}">
                    <a16:creationId xmlns:a16="http://schemas.microsoft.com/office/drawing/2014/main" id="{90222D3B-C02B-FD19-C0EC-01BFB9D61276}"/>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07772"/>
                </a:solidFill>
                <a:prstDash val="solid"/>
                <a:miter/>
              </a:ln>
            </p:spPr>
            <p:txBody>
              <a:bodyPr/>
              <a:lstStyle/>
              <a:p>
                <a:endParaRPr lang="en-US"/>
              </a:p>
            </p:txBody>
          </p:sp>
          <p:grpSp>
            <p:nvGrpSpPr>
              <p:cNvPr id="22" name="Graphic 26">
                <a:extLst>
                  <a:ext uri="{FF2B5EF4-FFF2-40B4-BE49-F238E27FC236}">
                    <a16:creationId xmlns:a16="http://schemas.microsoft.com/office/drawing/2014/main" id="{A083E0E4-D4D0-CDE9-8359-72383B60747B}"/>
                  </a:ext>
                </a:extLst>
              </p:cNvPr>
              <p:cNvGrpSpPr/>
              <p:nvPr/>
            </p:nvGrpSpPr>
            <p:grpSpPr>
              <a:xfrm>
                <a:off x="1000491" y="3920861"/>
                <a:ext cx="2183137" cy="1100383"/>
                <a:chOff x="1000491" y="3920861"/>
                <a:chExt cx="2183137" cy="1100383"/>
              </a:xfrm>
              <a:grpFill/>
            </p:grpSpPr>
            <p:sp>
              <p:nvSpPr>
                <p:cNvPr id="23" name="Freeform 22">
                  <a:extLst>
                    <a:ext uri="{FF2B5EF4-FFF2-40B4-BE49-F238E27FC236}">
                      <a16:creationId xmlns:a16="http://schemas.microsoft.com/office/drawing/2014/main" id="{5653DB20-57E3-CFDB-5448-232F18980F2E}"/>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007772"/>
                  </a:solidFill>
                  <a:prstDash val="solid"/>
                  <a:miter/>
                </a:ln>
              </p:spPr>
              <p:txBody>
                <a:bodyPr/>
                <a:lstStyle/>
                <a:p>
                  <a:endParaRPr lang="en-US"/>
                </a:p>
              </p:txBody>
            </p:sp>
            <p:sp>
              <p:nvSpPr>
                <p:cNvPr id="24" name="Freeform 23">
                  <a:extLst>
                    <a:ext uri="{FF2B5EF4-FFF2-40B4-BE49-F238E27FC236}">
                      <a16:creationId xmlns:a16="http://schemas.microsoft.com/office/drawing/2014/main" id="{58A3EBE1-D94C-C02B-25C0-DF60D24A8BB9}"/>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07772"/>
                  </a:solidFill>
                  <a:prstDash val="solid"/>
                  <a:miter/>
                </a:ln>
              </p:spPr>
              <p:txBody>
                <a:bodyPr/>
                <a:lstStyle/>
                <a:p>
                  <a:endParaRPr lang="en-US"/>
                </a:p>
              </p:txBody>
            </p:sp>
            <p:sp>
              <p:nvSpPr>
                <p:cNvPr id="25" name="Freeform 24">
                  <a:extLst>
                    <a:ext uri="{FF2B5EF4-FFF2-40B4-BE49-F238E27FC236}">
                      <a16:creationId xmlns:a16="http://schemas.microsoft.com/office/drawing/2014/main" id="{A31655CF-BC15-EF65-8754-2A6C5CB75DD5}"/>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007772"/>
                  </a:solidFill>
                  <a:prstDash val="solid"/>
                  <a:miter/>
                </a:ln>
              </p:spPr>
              <p:txBody>
                <a:bodyPr/>
                <a:lstStyle/>
                <a:p>
                  <a:endParaRPr lang="en-US"/>
                </a:p>
              </p:txBody>
            </p:sp>
          </p:grpSp>
        </p:grpSp>
        <p:grpSp>
          <p:nvGrpSpPr>
            <p:cNvPr id="75" name="Group 74">
              <a:extLst>
                <a:ext uri="{FF2B5EF4-FFF2-40B4-BE49-F238E27FC236}">
                  <a16:creationId xmlns:a16="http://schemas.microsoft.com/office/drawing/2014/main" id="{95B2E558-FA9C-DF70-E898-57D9CD3AF480}"/>
                </a:ext>
              </a:extLst>
            </p:cNvPr>
            <p:cNvGrpSpPr/>
            <p:nvPr/>
          </p:nvGrpSpPr>
          <p:grpSpPr>
            <a:xfrm>
              <a:off x="5325362" y="796572"/>
              <a:ext cx="861714" cy="861565"/>
              <a:chOff x="3258209" y="1217582"/>
              <a:chExt cx="4712093" cy="4711281"/>
            </a:xfrm>
            <a:solidFill>
              <a:srgbClr val="007772"/>
            </a:solidFill>
          </p:grpSpPr>
          <p:sp>
            <p:nvSpPr>
              <p:cNvPr id="76" name="Freeform 75">
                <a:extLst>
                  <a:ext uri="{FF2B5EF4-FFF2-40B4-BE49-F238E27FC236}">
                    <a16:creationId xmlns:a16="http://schemas.microsoft.com/office/drawing/2014/main" id="{697886AD-C5BC-1C33-6EB3-D57FCAA04124}"/>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AEEFDE15-CAA6-0297-7A9D-03A04953F1A1}"/>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ACE142B1-E1EB-B0B9-8298-F2A059A77B74}"/>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6A2020BA-F18E-0F74-22CF-44B899F99DF3}"/>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9E6118BB-7C7F-C6DF-84C7-133AB2E75A0F}"/>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3E434826-5D6F-FC9F-F9B0-5DEBAC88008A}"/>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CF1CC1DF-FC61-FF38-6949-70FEC40263DD}"/>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5CCECAC4-310A-D889-0F23-72DBAC8C1ADC}"/>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A9456282-75C0-8D2C-EC04-C9AF1786D27B}"/>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62EE8335-2646-0C31-D93E-EC6C357C38EA}"/>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86">
                <a:extLst>
                  <a:ext uri="{FF2B5EF4-FFF2-40B4-BE49-F238E27FC236}">
                    <a16:creationId xmlns:a16="http://schemas.microsoft.com/office/drawing/2014/main" id="{5019C465-1266-B9D4-8AD8-DD32DAB699B0}"/>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8" name="Freeform 87">
                <a:extLst>
                  <a:ext uri="{FF2B5EF4-FFF2-40B4-BE49-F238E27FC236}">
                    <a16:creationId xmlns:a16="http://schemas.microsoft.com/office/drawing/2014/main" id="{A9AD4033-0C42-4081-86B4-841F349A9FFF}"/>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79F2A88-FD4F-F6E7-A8EA-BF4A08D6C55C}"/>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2525BB94-1750-77DD-9D6E-BDC9B0F44138}"/>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105" name="Group 104">
            <a:extLst>
              <a:ext uri="{FF2B5EF4-FFF2-40B4-BE49-F238E27FC236}">
                <a16:creationId xmlns:a16="http://schemas.microsoft.com/office/drawing/2014/main" id="{A265CC9F-D261-6855-210C-42B4AFC35EDC}"/>
              </a:ext>
            </a:extLst>
          </p:cNvPr>
          <p:cNvGrpSpPr/>
          <p:nvPr/>
        </p:nvGrpSpPr>
        <p:grpSpPr>
          <a:xfrm>
            <a:off x="5181315" y="4980122"/>
            <a:ext cx="980273" cy="980273"/>
            <a:chOff x="3396208" y="5338284"/>
            <a:chExt cx="980273" cy="980273"/>
          </a:xfrm>
        </p:grpSpPr>
        <p:sp>
          <p:nvSpPr>
            <p:cNvPr id="101" name="Arc 100">
              <a:extLst>
                <a:ext uri="{FF2B5EF4-FFF2-40B4-BE49-F238E27FC236}">
                  <a16:creationId xmlns:a16="http://schemas.microsoft.com/office/drawing/2014/main" id="{9ECD807F-1A4C-0AE8-F4D2-B0E9150EB5CB}"/>
                </a:ext>
              </a:extLst>
            </p:cNvPr>
            <p:cNvSpPr/>
            <p:nvPr/>
          </p:nvSpPr>
          <p:spPr>
            <a:xfrm rot="3835931">
              <a:off x="3396208" y="5338284"/>
              <a:ext cx="980273" cy="980273"/>
            </a:xfrm>
            <a:prstGeom prst="arc">
              <a:avLst>
                <a:gd name="adj1" fmla="val 16200000"/>
                <a:gd name="adj2" fmla="val 14336454"/>
              </a:avLst>
            </a:prstGeom>
            <a:ln w="28575">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4" name="Group 103">
              <a:extLst>
                <a:ext uri="{FF2B5EF4-FFF2-40B4-BE49-F238E27FC236}">
                  <a16:creationId xmlns:a16="http://schemas.microsoft.com/office/drawing/2014/main" id="{8FCEC633-1E13-33B8-D3A5-297A69513ADC}"/>
                </a:ext>
              </a:extLst>
            </p:cNvPr>
            <p:cNvGrpSpPr/>
            <p:nvPr/>
          </p:nvGrpSpPr>
          <p:grpSpPr>
            <a:xfrm>
              <a:off x="3531207" y="5458242"/>
              <a:ext cx="737342" cy="733097"/>
              <a:chOff x="3531207" y="5458242"/>
              <a:chExt cx="737342" cy="733097"/>
            </a:xfrm>
          </p:grpSpPr>
          <p:grpSp>
            <p:nvGrpSpPr>
              <p:cNvPr id="91" name="Graphic 2">
                <a:extLst>
                  <a:ext uri="{FF2B5EF4-FFF2-40B4-BE49-F238E27FC236}">
                    <a16:creationId xmlns:a16="http://schemas.microsoft.com/office/drawing/2014/main" id="{650EB46C-D2B4-1F99-A08F-52DE56D6C702}"/>
                  </a:ext>
                </a:extLst>
              </p:cNvPr>
              <p:cNvGrpSpPr/>
              <p:nvPr/>
            </p:nvGrpSpPr>
            <p:grpSpPr>
              <a:xfrm>
                <a:off x="3823506" y="5458242"/>
                <a:ext cx="445043" cy="445043"/>
                <a:chOff x="7395789" y="5197232"/>
                <a:chExt cx="445043" cy="445043"/>
              </a:xfrm>
              <a:noFill/>
            </p:grpSpPr>
            <p:grpSp>
              <p:nvGrpSpPr>
                <p:cNvPr id="92" name="Graphic 2">
                  <a:extLst>
                    <a:ext uri="{FF2B5EF4-FFF2-40B4-BE49-F238E27FC236}">
                      <a16:creationId xmlns:a16="http://schemas.microsoft.com/office/drawing/2014/main" id="{D1F5E380-395E-3985-0D87-1CBD203033B2}"/>
                    </a:ext>
                  </a:extLst>
                </p:cNvPr>
                <p:cNvGrpSpPr/>
                <p:nvPr/>
              </p:nvGrpSpPr>
              <p:grpSpPr>
                <a:xfrm>
                  <a:off x="7463851" y="5197232"/>
                  <a:ext cx="376981" cy="376603"/>
                  <a:chOff x="7463851" y="5197232"/>
                  <a:chExt cx="376981" cy="376603"/>
                </a:xfrm>
                <a:noFill/>
              </p:grpSpPr>
              <p:sp>
                <p:nvSpPr>
                  <p:cNvPr id="98" name="Freeform 97">
                    <a:extLst>
                      <a:ext uri="{FF2B5EF4-FFF2-40B4-BE49-F238E27FC236}">
                        <a16:creationId xmlns:a16="http://schemas.microsoft.com/office/drawing/2014/main" id="{80B5A491-D446-B629-85C8-4768230C74ED}"/>
                      </a:ext>
                    </a:extLst>
                  </p:cNvPr>
                  <p:cNvSpPr/>
                  <p:nvPr/>
                </p:nvSpPr>
                <p:spPr>
                  <a:xfrm>
                    <a:off x="7463851" y="5293652"/>
                    <a:ext cx="280562" cy="280183"/>
                  </a:xfrm>
                  <a:custGeom>
                    <a:avLst/>
                    <a:gdLst>
                      <a:gd name="connsiteX0" fmla="*/ 0 w 280562"/>
                      <a:gd name="connsiteY0" fmla="*/ 280184 h 280183"/>
                      <a:gd name="connsiteX1" fmla="*/ 280562 w 280562"/>
                      <a:gd name="connsiteY1" fmla="*/ 0 h 280183"/>
                    </a:gdLst>
                    <a:ahLst/>
                    <a:cxnLst>
                      <a:cxn ang="0">
                        <a:pos x="connsiteX0" y="connsiteY0"/>
                      </a:cxn>
                      <a:cxn ang="0">
                        <a:pos x="connsiteX1" y="connsiteY1"/>
                      </a:cxn>
                    </a:cxnLst>
                    <a:rect l="l" t="t" r="r" b="b"/>
                    <a:pathLst>
                      <a:path w="280562" h="280183">
                        <a:moveTo>
                          <a:pt x="0" y="280184"/>
                        </a:moveTo>
                        <a:lnTo>
                          <a:pt x="280562" y="0"/>
                        </a:lnTo>
                      </a:path>
                    </a:pathLst>
                  </a:custGeom>
                  <a:ln w="30213" cap="rnd">
                    <a:solidFill>
                      <a:srgbClr val="379A67"/>
                    </a:solidFill>
                    <a:prstDash val="solid"/>
                    <a:round/>
                  </a:ln>
                </p:spPr>
                <p:txBody>
                  <a:bodyPr rtlCol="0" anchor="ctr"/>
                  <a:lstStyle/>
                  <a:p>
                    <a:endParaRPr lang="en-US"/>
                  </a:p>
                </p:txBody>
              </p:sp>
              <p:sp>
                <p:nvSpPr>
                  <p:cNvPr id="99" name="Freeform 98">
                    <a:extLst>
                      <a:ext uri="{FF2B5EF4-FFF2-40B4-BE49-F238E27FC236}">
                        <a16:creationId xmlns:a16="http://schemas.microsoft.com/office/drawing/2014/main" id="{DFFE2DDC-CC6B-C725-F36E-7071E7118261}"/>
                      </a:ext>
                    </a:extLst>
                  </p:cNvPr>
                  <p:cNvSpPr/>
                  <p:nvPr/>
                </p:nvSpPr>
                <p:spPr>
                  <a:xfrm>
                    <a:off x="7636272" y="5197232"/>
                    <a:ext cx="204560" cy="204560"/>
                  </a:xfrm>
                  <a:custGeom>
                    <a:avLst/>
                    <a:gdLst>
                      <a:gd name="connsiteX0" fmla="*/ 0 w 204560"/>
                      <a:gd name="connsiteY0" fmla="*/ 204561 h 204560"/>
                      <a:gd name="connsiteX1" fmla="*/ 0 w 204560"/>
                      <a:gd name="connsiteY1" fmla="*/ 108141 h 204560"/>
                      <a:gd name="connsiteX2" fmla="*/ 108141 w 204560"/>
                      <a:gd name="connsiteY2" fmla="*/ 0 h 204560"/>
                      <a:gd name="connsiteX3" fmla="*/ 108141 w 204560"/>
                      <a:gd name="connsiteY3" fmla="*/ 96420 h 204560"/>
                      <a:gd name="connsiteX4" fmla="*/ 204561 w 204560"/>
                      <a:gd name="connsiteY4" fmla="*/ 96420 h 204560"/>
                      <a:gd name="connsiteX5" fmla="*/ 96041 w 204560"/>
                      <a:gd name="connsiteY5" fmla="*/ 204561 h 204560"/>
                      <a:gd name="connsiteX6" fmla="*/ 0 w 204560"/>
                      <a:gd name="connsiteY6" fmla="*/ 204561 h 2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560" h="204560">
                        <a:moveTo>
                          <a:pt x="0" y="204561"/>
                        </a:moveTo>
                        <a:lnTo>
                          <a:pt x="0" y="108141"/>
                        </a:lnTo>
                        <a:lnTo>
                          <a:pt x="108141" y="0"/>
                        </a:lnTo>
                        <a:lnTo>
                          <a:pt x="108141" y="96420"/>
                        </a:lnTo>
                        <a:lnTo>
                          <a:pt x="204561" y="96420"/>
                        </a:lnTo>
                        <a:lnTo>
                          <a:pt x="96041" y="204561"/>
                        </a:lnTo>
                        <a:lnTo>
                          <a:pt x="0" y="204561"/>
                        </a:lnTo>
                        <a:close/>
                      </a:path>
                    </a:pathLst>
                  </a:custGeom>
                  <a:noFill/>
                  <a:ln w="30213" cap="rnd">
                    <a:solidFill>
                      <a:srgbClr val="379A67"/>
                    </a:solidFill>
                    <a:prstDash val="solid"/>
                    <a:round/>
                  </a:ln>
                </p:spPr>
                <p:txBody>
                  <a:bodyPr rtlCol="0" anchor="ctr"/>
                  <a:lstStyle/>
                  <a:p>
                    <a:endParaRPr lang="en-US"/>
                  </a:p>
                </p:txBody>
              </p:sp>
            </p:grpSp>
            <p:sp>
              <p:nvSpPr>
                <p:cNvPr id="97" name="Freeform 96">
                  <a:extLst>
                    <a:ext uri="{FF2B5EF4-FFF2-40B4-BE49-F238E27FC236}">
                      <a16:creationId xmlns:a16="http://schemas.microsoft.com/office/drawing/2014/main" id="{AC7FF676-7912-E832-9AAF-81F9CC71F7CB}"/>
                    </a:ext>
                  </a:extLst>
                </p:cNvPr>
                <p:cNvSpPr/>
                <p:nvPr/>
              </p:nvSpPr>
              <p:spPr>
                <a:xfrm>
                  <a:off x="7395789" y="5508422"/>
                  <a:ext cx="133853" cy="133853"/>
                </a:xfrm>
                <a:custGeom>
                  <a:avLst/>
                  <a:gdLst>
                    <a:gd name="connsiteX0" fmla="*/ 133853 w 133853"/>
                    <a:gd name="connsiteY0" fmla="*/ 82808 h 133853"/>
                    <a:gd name="connsiteX1" fmla="*/ 68061 w 133853"/>
                    <a:gd name="connsiteY1" fmla="*/ 133853 h 133853"/>
                    <a:gd name="connsiteX2" fmla="*/ 0 w 133853"/>
                    <a:gd name="connsiteY2" fmla="*/ 65792 h 133853"/>
                    <a:gd name="connsiteX3" fmla="*/ 51046 w 133853"/>
                    <a:gd name="connsiteY3" fmla="*/ 0 h 133853"/>
                  </a:gdLst>
                  <a:ahLst/>
                  <a:cxnLst>
                    <a:cxn ang="0">
                      <a:pos x="connsiteX0" y="connsiteY0"/>
                    </a:cxn>
                    <a:cxn ang="0">
                      <a:pos x="connsiteX1" y="connsiteY1"/>
                    </a:cxn>
                    <a:cxn ang="0">
                      <a:pos x="connsiteX2" y="connsiteY2"/>
                    </a:cxn>
                    <a:cxn ang="0">
                      <a:pos x="connsiteX3" y="connsiteY3"/>
                    </a:cxn>
                  </a:cxnLst>
                  <a:rect l="l" t="t" r="r" b="b"/>
                  <a:pathLst>
                    <a:path w="133853" h="133853">
                      <a:moveTo>
                        <a:pt x="133853" y="82808"/>
                      </a:moveTo>
                      <a:cubicBezTo>
                        <a:pt x="126291" y="112300"/>
                        <a:pt x="99445" y="133853"/>
                        <a:pt x="68061" y="133853"/>
                      </a:cubicBezTo>
                      <a:cubicBezTo>
                        <a:pt x="36678" y="133853"/>
                        <a:pt x="0" y="103225"/>
                        <a:pt x="0" y="65792"/>
                      </a:cubicBezTo>
                      <a:cubicBezTo>
                        <a:pt x="0" y="28359"/>
                        <a:pt x="21553" y="7562"/>
                        <a:pt x="51046" y="0"/>
                      </a:cubicBezTo>
                    </a:path>
                  </a:pathLst>
                </a:custGeom>
                <a:noFill/>
                <a:ln w="30213" cap="rnd">
                  <a:solidFill>
                    <a:srgbClr val="379A67"/>
                  </a:solidFill>
                  <a:prstDash val="solid"/>
                  <a:round/>
                </a:ln>
              </p:spPr>
              <p:txBody>
                <a:bodyPr rtlCol="0" anchor="ctr"/>
                <a:lstStyle/>
                <a:p>
                  <a:endParaRPr lang="en-US"/>
                </a:p>
              </p:txBody>
            </p:sp>
          </p:grpSp>
          <p:sp>
            <p:nvSpPr>
              <p:cNvPr id="102" name="Arc 101">
                <a:extLst>
                  <a:ext uri="{FF2B5EF4-FFF2-40B4-BE49-F238E27FC236}">
                    <a16:creationId xmlns:a16="http://schemas.microsoft.com/office/drawing/2014/main" id="{2F3DB10C-973C-7EC8-64D7-7C0BB925B0C8}"/>
                  </a:ext>
                </a:extLst>
              </p:cNvPr>
              <p:cNvSpPr/>
              <p:nvPr/>
            </p:nvSpPr>
            <p:spPr>
              <a:xfrm rot="3835931">
                <a:off x="3531207" y="5481065"/>
                <a:ext cx="710274" cy="710274"/>
              </a:xfrm>
              <a:prstGeom prst="arc">
                <a:avLst>
                  <a:gd name="adj1" fmla="val 16472340"/>
                  <a:gd name="adj2" fmla="val 13853934"/>
                </a:avLst>
              </a:prstGeom>
              <a:ln w="28575">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Arc 102">
                <a:extLst>
                  <a:ext uri="{FF2B5EF4-FFF2-40B4-BE49-F238E27FC236}">
                    <a16:creationId xmlns:a16="http://schemas.microsoft.com/office/drawing/2014/main" id="{25DCD1F1-0489-E26D-041B-33C099193C6D}"/>
                  </a:ext>
                </a:extLst>
              </p:cNvPr>
              <p:cNvSpPr/>
              <p:nvPr/>
            </p:nvSpPr>
            <p:spPr>
              <a:xfrm rot="3835931">
                <a:off x="3658170" y="5600246"/>
                <a:ext cx="456348" cy="456348"/>
              </a:xfrm>
              <a:prstGeom prst="arc">
                <a:avLst>
                  <a:gd name="adj1" fmla="val 16472340"/>
                  <a:gd name="adj2" fmla="val 13853934"/>
                </a:avLst>
              </a:prstGeom>
              <a:ln w="28575">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171" name="Group 170">
            <a:extLst>
              <a:ext uri="{FF2B5EF4-FFF2-40B4-BE49-F238E27FC236}">
                <a16:creationId xmlns:a16="http://schemas.microsoft.com/office/drawing/2014/main" id="{6F0B5B97-F220-7C4A-D271-D984352529CB}"/>
              </a:ext>
            </a:extLst>
          </p:cNvPr>
          <p:cNvGrpSpPr/>
          <p:nvPr/>
        </p:nvGrpSpPr>
        <p:grpSpPr>
          <a:xfrm>
            <a:off x="6342804" y="560164"/>
            <a:ext cx="881568" cy="203530"/>
            <a:chOff x="4803190" y="791896"/>
            <a:chExt cx="881568" cy="203530"/>
          </a:xfrm>
        </p:grpSpPr>
        <p:grpSp>
          <p:nvGrpSpPr>
            <p:cNvPr id="172" name="Graphic 26">
              <a:extLst>
                <a:ext uri="{FF2B5EF4-FFF2-40B4-BE49-F238E27FC236}">
                  <a16:creationId xmlns:a16="http://schemas.microsoft.com/office/drawing/2014/main" id="{23FEEFDA-184D-0CD5-B353-B65E6A900FF6}"/>
                </a:ext>
              </a:extLst>
            </p:cNvPr>
            <p:cNvGrpSpPr/>
            <p:nvPr/>
          </p:nvGrpSpPr>
          <p:grpSpPr>
            <a:xfrm>
              <a:off x="4803190" y="791896"/>
              <a:ext cx="203530" cy="203530"/>
              <a:chOff x="3057229" y="3839999"/>
              <a:chExt cx="225243" cy="225243"/>
            </a:xfrm>
          </p:grpSpPr>
          <p:sp>
            <p:nvSpPr>
              <p:cNvPr id="174" name="Oval 173">
                <a:extLst>
                  <a:ext uri="{FF2B5EF4-FFF2-40B4-BE49-F238E27FC236}">
                    <a16:creationId xmlns:a16="http://schemas.microsoft.com/office/drawing/2014/main" id="{6A6E5438-9CAA-79A6-0F1C-0288C7751292}"/>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75" name="Oval 174">
                <a:extLst>
                  <a:ext uri="{FF2B5EF4-FFF2-40B4-BE49-F238E27FC236}">
                    <a16:creationId xmlns:a16="http://schemas.microsoft.com/office/drawing/2014/main" id="{DE0B2619-E2BA-B2BA-7015-649289E99203}"/>
                  </a:ext>
                </a:extLst>
              </p:cNvPr>
              <p:cNvSpPr/>
              <p:nvPr/>
            </p:nvSpPr>
            <p:spPr>
              <a:xfrm rot="-5277432">
                <a:off x="3135961" y="3918724"/>
                <a:ext cx="67784" cy="67784"/>
              </a:xfrm>
              <a:prstGeom prst="ellipse">
                <a:avLst/>
              </a:prstGeom>
              <a:solidFill>
                <a:srgbClr val="007772"/>
              </a:solidFill>
              <a:ln w="1822" cap="flat">
                <a:solidFill>
                  <a:srgbClr val="007772"/>
                </a:solidFill>
                <a:prstDash val="solid"/>
                <a:miter/>
              </a:ln>
            </p:spPr>
            <p:txBody>
              <a:bodyPr/>
              <a:lstStyle/>
              <a:p>
                <a:endParaRPr lang="en-US"/>
              </a:p>
            </p:txBody>
          </p:sp>
          <p:sp>
            <p:nvSpPr>
              <p:cNvPr id="176" name="Freeform 175">
                <a:extLst>
                  <a:ext uri="{FF2B5EF4-FFF2-40B4-BE49-F238E27FC236}">
                    <a16:creationId xmlns:a16="http://schemas.microsoft.com/office/drawing/2014/main" id="{83AF77FC-F23C-EAE6-DE9A-2449FB45D1BE}"/>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007772"/>
              </a:solidFill>
              <a:ln w="1822" cap="flat">
                <a:solidFill>
                  <a:srgbClr val="007772"/>
                </a:solidFill>
                <a:prstDash val="solid"/>
                <a:miter/>
              </a:ln>
            </p:spPr>
            <p:txBody>
              <a:bodyPr/>
              <a:lstStyle/>
              <a:p>
                <a:endParaRPr lang="en-US"/>
              </a:p>
            </p:txBody>
          </p:sp>
        </p:grpSp>
        <p:cxnSp>
          <p:nvCxnSpPr>
            <p:cNvPr id="173" name="Straight Connector 172">
              <a:extLst>
                <a:ext uri="{FF2B5EF4-FFF2-40B4-BE49-F238E27FC236}">
                  <a16:creationId xmlns:a16="http://schemas.microsoft.com/office/drawing/2014/main" id="{3C4B7A55-36FE-A564-6ABE-B55FC7D63214}"/>
                </a:ext>
              </a:extLst>
            </p:cNvPr>
            <p:cNvCxnSpPr>
              <a:cxnSpLocks/>
            </p:cNvCxnSpPr>
            <p:nvPr/>
          </p:nvCxnSpPr>
          <p:spPr>
            <a:xfrm flipH="1" flipV="1">
              <a:off x="4985969" y="880127"/>
              <a:ext cx="698789" cy="1"/>
            </a:xfrm>
            <a:prstGeom prst="line">
              <a:avLst/>
            </a:prstGeom>
            <a:ln w="28575">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pic>
        <p:nvPicPr>
          <p:cNvPr id="177" name="Picture 176">
            <a:extLst>
              <a:ext uri="{FF2B5EF4-FFF2-40B4-BE49-F238E27FC236}">
                <a16:creationId xmlns:a16="http://schemas.microsoft.com/office/drawing/2014/main" id="{10C3524B-B4E4-7C70-2E93-0E9353BB9A03}"/>
              </a:ext>
            </a:extLst>
          </p:cNvPr>
          <p:cNvPicPr>
            <a:picLocks noChangeAspect="1"/>
          </p:cNvPicPr>
          <p:nvPr/>
        </p:nvPicPr>
        <p:blipFill rotWithShape="1">
          <a:blip r:embed="rId2">
            <a:extLst>
              <a:ext uri="{28A0092B-C50C-407E-A947-70E740481C1C}">
                <a14:useLocalDpi xmlns:a14="http://schemas.microsoft.com/office/drawing/2010/main"/>
              </a:ext>
            </a:extLst>
          </a:blip>
          <a:srcRect l="14951" t="-3216" r="64023" b="37346"/>
          <a:stretch>
            <a:fillRect/>
          </a:stretch>
        </p:blipFill>
        <p:spPr>
          <a:xfrm>
            <a:off x="-39608" y="2494761"/>
            <a:ext cx="2908917" cy="4385591"/>
          </a:xfrm>
          <a:prstGeom prst="rect">
            <a:avLst/>
          </a:prstGeom>
        </p:spPr>
      </p:pic>
    </p:spTree>
    <p:extLst>
      <p:ext uri="{BB962C8B-B14F-4D97-AF65-F5344CB8AC3E}">
        <p14:creationId xmlns:p14="http://schemas.microsoft.com/office/powerpoint/2010/main" val="148816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D08B6-D8F1-5780-1771-D7CE720413F5}"/>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D30E1171-37C8-A395-680A-C2943DCFA201}"/>
              </a:ext>
            </a:extLst>
          </p:cNvPr>
          <p:cNvSpPr/>
          <p:nvPr/>
        </p:nvSpPr>
        <p:spPr>
          <a:xfrm>
            <a:off x="5718048" y="3457883"/>
            <a:ext cx="4071008" cy="2197527"/>
          </a:xfrm>
          <a:prstGeom prst="ellipse">
            <a:avLst/>
          </a:prstGeom>
          <a:noFill/>
          <a:ln w="28575">
            <a:solidFill>
              <a:srgbClr val="00777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map of the world surrounded by trees&#10;&#10;AI-generated content may be incorrect.">
            <a:extLst>
              <a:ext uri="{FF2B5EF4-FFF2-40B4-BE49-F238E27FC236}">
                <a16:creationId xmlns:a16="http://schemas.microsoft.com/office/drawing/2014/main" id="{1E182CFD-CCEA-A886-EEED-512FE85968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3584" t="-233" r="42362" b="233"/>
          <a:stretch>
            <a:fillRect/>
          </a:stretch>
        </p:blipFill>
        <p:spPr>
          <a:xfrm>
            <a:off x="912522" y="-4536"/>
            <a:ext cx="2932759" cy="6857999"/>
          </a:xfrm>
          <a:prstGeom prst="rect">
            <a:avLst/>
          </a:prstGeom>
        </p:spPr>
      </p:pic>
      <p:sp>
        <p:nvSpPr>
          <p:cNvPr id="3" name="Rectangle 2">
            <a:extLst>
              <a:ext uri="{FF2B5EF4-FFF2-40B4-BE49-F238E27FC236}">
                <a16:creationId xmlns:a16="http://schemas.microsoft.com/office/drawing/2014/main" id="{3BF2C69E-6D68-5295-C39F-98973E171E59}"/>
              </a:ext>
            </a:extLst>
          </p:cNvPr>
          <p:cNvSpPr/>
          <p:nvPr/>
        </p:nvSpPr>
        <p:spPr>
          <a:xfrm rot="10800000" flipH="1">
            <a:off x="-35755" y="17879"/>
            <a:ext cx="3881035" cy="6857999"/>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4" name="Textfeld 3">
            <a:extLst>
              <a:ext uri="{FF2B5EF4-FFF2-40B4-BE49-F238E27FC236}">
                <a16:creationId xmlns:a16="http://schemas.microsoft.com/office/drawing/2014/main" id="{9F2C7495-F350-10F8-D6B7-DE53BA4E849E}"/>
              </a:ext>
            </a:extLst>
          </p:cNvPr>
          <p:cNvSpPr txBox="1"/>
          <p:nvPr/>
        </p:nvSpPr>
        <p:spPr>
          <a:xfrm>
            <a:off x="4166472" y="156843"/>
            <a:ext cx="6655500"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Overview </a:t>
            </a:r>
            <a:r>
              <a:rPr lang="en-US" sz="3600" b="1" dirty="0" err="1">
                <a:solidFill>
                  <a:srgbClr val="007772"/>
                </a:solidFill>
                <a:latin typeface="Calibri" panose="020F0502020204030204" pitchFamily="34" charset="0"/>
                <a:cs typeface="Calibri" panose="020F0502020204030204" pitchFamily="34" charset="0"/>
              </a:rPr>
              <a:t>Poceed</a:t>
            </a:r>
            <a:r>
              <a:rPr lang="en-US" sz="3600" b="1" dirty="0">
                <a:solidFill>
                  <a:srgbClr val="007772"/>
                </a:solidFill>
                <a:latin typeface="Calibri" panose="020F0502020204030204" pitchFamily="34" charset="0"/>
                <a:cs typeface="Calibri" panose="020F0502020204030204" pitchFamily="34" charset="0"/>
              </a:rPr>
              <a:t>: Part 3 </a:t>
            </a:r>
          </a:p>
          <a:p>
            <a:pPr>
              <a:lnSpc>
                <a:spcPts val="3520"/>
              </a:lnSpc>
            </a:pPr>
            <a:r>
              <a:rPr lang="en-US" sz="3000" dirty="0">
                <a:solidFill>
                  <a:srgbClr val="007772"/>
                </a:solidFill>
                <a:latin typeface="Calibri" panose="020F0502020204030204" pitchFamily="34" charset="0"/>
                <a:cs typeface="Calibri" panose="020F0502020204030204" pitchFamily="34" charset="0"/>
              </a:rPr>
              <a:t>(Strategy &amp; Implementation)</a:t>
            </a:r>
          </a:p>
        </p:txBody>
      </p:sp>
      <p:cxnSp>
        <p:nvCxnSpPr>
          <p:cNvPr id="15" name="Straight Connector 14">
            <a:extLst>
              <a:ext uri="{FF2B5EF4-FFF2-40B4-BE49-F238E27FC236}">
                <a16:creationId xmlns:a16="http://schemas.microsoft.com/office/drawing/2014/main" id="{C591ABBB-37E6-A5FB-DA50-1215AB791E59}"/>
              </a:ext>
            </a:extLst>
          </p:cNvPr>
          <p:cNvCxnSpPr>
            <a:cxnSpLocks/>
          </p:cNvCxnSpPr>
          <p:nvPr/>
        </p:nvCxnSpPr>
        <p:spPr>
          <a:xfrm>
            <a:off x="3856724" y="1311620"/>
            <a:ext cx="667746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8" name="Freeform 17">
            <a:extLst>
              <a:ext uri="{FF2B5EF4-FFF2-40B4-BE49-F238E27FC236}">
                <a16:creationId xmlns:a16="http://schemas.microsoft.com/office/drawing/2014/main" id="{08F3AF29-49B4-72D8-BC69-FDECF3FFF7D5}"/>
              </a:ext>
            </a:extLst>
          </p:cNvPr>
          <p:cNvSpPr/>
          <p:nvPr/>
        </p:nvSpPr>
        <p:spPr>
          <a:xfrm rot="14294256" flipH="1">
            <a:off x="10368205" y="1162458"/>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68" name="Rounded Rectangle 67">
            <a:extLst>
              <a:ext uri="{FF2B5EF4-FFF2-40B4-BE49-F238E27FC236}">
                <a16:creationId xmlns:a16="http://schemas.microsoft.com/office/drawing/2014/main" id="{DA9E0556-6ED0-45F6-F282-72BC070E357C}"/>
              </a:ext>
            </a:extLst>
          </p:cNvPr>
          <p:cNvSpPr/>
          <p:nvPr/>
        </p:nvSpPr>
        <p:spPr>
          <a:xfrm>
            <a:off x="513727" y="2421265"/>
            <a:ext cx="2263454" cy="4273936"/>
          </a:xfrm>
          <a:prstGeom prst="roundRect">
            <a:avLst>
              <a:gd name="adj" fmla="val 10946"/>
            </a:avLst>
          </a:prstGeom>
          <a:noFill/>
          <a:ln w="1905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hteck 19">
            <a:extLst>
              <a:ext uri="{FF2B5EF4-FFF2-40B4-BE49-F238E27FC236}">
                <a16:creationId xmlns:a16="http://schemas.microsoft.com/office/drawing/2014/main" id="{CFE5D68B-AC1D-F291-2E41-CA98402E83D9}"/>
              </a:ext>
            </a:extLst>
          </p:cNvPr>
          <p:cNvSpPr/>
          <p:nvPr/>
        </p:nvSpPr>
        <p:spPr>
          <a:xfrm>
            <a:off x="402822" y="1884917"/>
            <a:ext cx="3325071" cy="4955203"/>
          </a:xfrm>
          <a:prstGeom prst="rect">
            <a:avLst/>
          </a:prstGeom>
          <a:ln>
            <a:noFill/>
          </a:ln>
        </p:spPr>
        <p:txBody>
          <a:bodyPr wrap="square">
            <a:spAutoFit/>
          </a:bodyPr>
          <a:lstStyle/>
          <a:p>
            <a:pPr>
              <a:defRPr/>
            </a:pPr>
            <a:r>
              <a:rPr lang="de-DE" sz="3200" b="1" dirty="0">
                <a:solidFill>
                  <a:schemeClr val="bg1"/>
                </a:solidFill>
                <a:latin typeface="Calibri" panose="020F0502020204030204" pitchFamily="34" charset="0"/>
                <a:ea typeface="Calibri" panose="020F0502020204030204" pitchFamily="34" charset="0"/>
                <a:cs typeface="Calibri" panose="020F0502020204030204" pitchFamily="34" charset="0"/>
              </a:rPr>
              <a:t>Implementation </a:t>
            </a:r>
          </a:p>
          <a:p>
            <a:pPr>
              <a:defRPr/>
            </a:pPr>
            <a:r>
              <a:rPr lang="de-DE" sz="3200" b="1" dirty="0">
                <a:solidFill>
                  <a:schemeClr val="bg1"/>
                </a:solidFill>
                <a:latin typeface="Calibri" panose="020F0502020204030204" pitchFamily="34" charset="0"/>
                <a:ea typeface="Calibri" panose="020F0502020204030204" pitchFamily="34" charset="0"/>
                <a:cs typeface="Calibri" panose="020F0502020204030204" pitchFamily="34" charset="0"/>
              </a:rPr>
              <a:t>of </a:t>
            </a:r>
            <a:r>
              <a:rPr lang="de-DE"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de-DE" sz="3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framework</a:t>
            </a:r>
            <a:endParaRPr lang="de-DE"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defRPr/>
            </a:pPr>
            <a:endParaRPr kumimoji="0" lang="de-DE" sz="3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a:buClr>
                <a:schemeClr val="bg1"/>
              </a:buClr>
              <a:defRPr/>
            </a:pPr>
            <a:r>
              <a:rPr lang="de-DE" b="1" dirty="0">
                <a:solidFill>
                  <a:schemeClr val="bg1"/>
                </a:solidFill>
                <a:latin typeface="Calibri" panose="020F0502020204030204" pitchFamily="34" charset="0"/>
                <a:ea typeface="Calibri" panose="020F0502020204030204" pitchFamily="34" charset="0"/>
                <a:cs typeface="Calibri" panose="020F0502020204030204" pitchFamily="34" charset="0"/>
              </a:rPr>
              <a:t>Content:</a:t>
            </a:r>
          </a:p>
          <a:p>
            <a:pPr marL="285750" indent="-285750">
              <a:buClr>
                <a:schemeClr val="bg1"/>
              </a:buClr>
              <a:buFont typeface="Arial" panose="020B0604020202020204" pitchFamily="34" charset="0"/>
              <a:buChar char="•"/>
              <a:defRPr/>
            </a:pP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Derivation of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measures</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and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responsibilities</a:t>
            </a:r>
            <a:endPar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chemeClr val="bg1"/>
              </a:buClr>
              <a:buFont typeface="Arial" panose="020B0604020202020204" pitchFamily="34" charset="0"/>
              <a:buChar char="•"/>
              <a:defRPr/>
            </a:pP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Derivation of KPIs</a:t>
            </a:r>
          </a:p>
          <a:p>
            <a:pPr marL="285750" indent="-285750">
              <a:buClr>
                <a:schemeClr val="bg1"/>
              </a:buClr>
              <a:buFont typeface="Arial" panose="020B0604020202020204" pitchFamily="34" charset="0"/>
              <a:buChar char="•"/>
              <a:defRPr/>
            </a:pP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Implementation/</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onboarding</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of internal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sustainability</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team</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and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governance</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mechanism</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(e.g. PDCA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cycle</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Obeya</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marL="285750" indent="-285750">
              <a:buClr>
                <a:schemeClr val="bg1"/>
              </a:buClr>
              <a:buFont typeface="Arial" panose="020B0604020202020204" pitchFamily="34" charset="0"/>
              <a:buChar char="•"/>
              <a:defRPr/>
            </a:pP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IT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tool</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sustainability</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management</a:t>
            </a:r>
            <a:r>
              <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dirty="0" err="1">
                <a:solidFill>
                  <a:schemeClr val="bg1"/>
                </a:solidFill>
                <a:latin typeface="Calibri" panose="020F0502020204030204" pitchFamily="34" charset="0"/>
                <a:ea typeface="Calibri" panose="020F0502020204030204" pitchFamily="34" charset="0"/>
                <a:cs typeface="Calibri" panose="020F0502020204030204" pitchFamily="34" charset="0"/>
              </a:rPr>
              <a:t>software</a:t>
            </a:r>
            <a:endParaRPr lang="de-DE" sz="17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Clr>
                <a:schemeClr val="bg1"/>
              </a:buClr>
              <a:defRPr/>
            </a:pPr>
            <a:endParaRPr lang="de-DE"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Clr>
                <a:schemeClr val="bg1"/>
              </a:buClr>
              <a:defRPr/>
            </a:pPr>
            <a:endPar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7" name="Textfeld 14">
            <a:extLst>
              <a:ext uri="{FF2B5EF4-FFF2-40B4-BE49-F238E27FC236}">
                <a16:creationId xmlns:a16="http://schemas.microsoft.com/office/drawing/2014/main" id="{43667ACE-F127-67BC-5FB8-9A05F991C1E3}"/>
              </a:ext>
            </a:extLst>
          </p:cNvPr>
          <p:cNvSpPr txBox="1"/>
          <p:nvPr/>
        </p:nvSpPr>
        <p:spPr>
          <a:xfrm>
            <a:off x="8443060" y="3583977"/>
            <a:ext cx="1283700" cy="338554"/>
          </a:xfrm>
          <a:prstGeom prst="rect">
            <a:avLst/>
          </a:prstGeom>
          <a:noFill/>
        </p:spPr>
        <p:txBody>
          <a:bodyPr wrap="square" rtlCol="0">
            <a:spAutoFit/>
          </a:bodyPr>
          <a:lstStyle/>
          <a:p>
            <a:pPr algn="ctr"/>
            <a:r>
              <a:rPr lang="de-DE" sz="1600" b="1" dirty="0">
                <a:solidFill>
                  <a:srgbClr val="007772"/>
                </a:solidFill>
                <a:highlight>
                  <a:srgbClr val="FFFFFF"/>
                </a:highlight>
                <a:latin typeface="Calibri" panose="020F0502020204030204" pitchFamily="34" charset="0"/>
                <a:ea typeface="Calibri" panose="020F0502020204030204" pitchFamily="34" charset="0"/>
                <a:cs typeface="Calibri" panose="020F0502020204030204" pitchFamily="34" charset="0"/>
              </a:rPr>
              <a:t>Plan</a:t>
            </a:r>
          </a:p>
        </p:txBody>
      </p:sp>
      <p:sp>
        <p:nvSpPr>
          <p:cNvPr id="19" name="Textfeld 20">
            <a:extLst>
              <a:ext uri="{FF2B5EF4-FFF2-40B4-BE49-F238E27FC236}">
                <a16:creationId xmlns:a16="http://schemas.microsoft.com/office/drawing/2014/main" id="{6E98BA6F-BA55-EBA0-9215-44EA48523E5E}"/>
              </a:ext>
            </a:extLst>
          </p:cNvPr>
          <p:cNvSpPr txBox="1"/>
          <p:nvPr/>
        </p:nvSpPr>
        <p:spPr>
          <a:xfrm>
            <a:off x="8713940" y="5028706"/>
            <a:ext cx="1283700" cy="338554"/>
          </a:xfrm>
          <a:prstGeom prst="rect">
            <a:avLst/>
          </a:prstGeom>
          <a:noFill/>
        </p:spPr>
        <p:txBody>
          <a:bodyPr wrap="square" rtlCol="0">
            <a:spAutoFit/>
          </a:bodyPr>
          <a:lstStyle/>
          <a:p>
            <a:pPr algn="ctr"/>
            <a:r>
              <a:rPr lang="de-DE" sz="1600" b="1" dirty="0">
                <a:solidFill>
                  <a:srgbClr val="007772"/>
                </a:solidFill>
                <a:highlight>
                  <a:srgbClr val="FFFFFF"/>
                </a:highlight>
                <a:latin typeface="Calibri" panose="020F0502020204030204" pitchFamily="34" charset="0"/>
                <a:ea typeface="Calibri" panose="020F0502020204030204" pitchFamily="34" charset="0"/>
                <a:cs typeface="Calibri" panose="020F0502020204030204" pitchFamily="34" charset="0"/>
              </a:rPr>
              <a:t>Do</a:t>
            </a:r>
          </a:p>
        </p:txBody>
      </p:sp>
      <p:sp>
        <p:nvSpPr>
          <p:cNvPr id="20" name="Textfeld 21">
            <a:extLst>
              <a:ext uri="{FF2B5EF4-FFF2-40B4-BE49-F238E27FC236}">
                <a16:creationId xmlns:a16="http://schemas.microsoft.com/office/drawing/2014/main" id="{7B09020D-56E7-8FAA-8372-4F5BABA6BDB9}"/>
              </a:ext>
            </a:extLst>
          </p:cNvPr>
          <p:cNvSpPr txBox="1"/>
          <p:nvPr/>
        </p:nvSpPr>
        <p:spPr>
          <a:xfrm>
            <a:off x="5797097" y="5237312"/>
            <a:ext cx="1283700" cy="338554"/>
          </a:xfrm>
          <a:prstGeom prst="rect">
            <a:avLst/>
          </a:prstGeom>
          <a:noFill/>
        </p:spPr>
        <p:txBody>
          <a:bodyPr wrap="square" rtlCol="0">
            <a:spAutoFit/>
          </a:bodyPr>
          <a:lstStyle/>
          <a:p>
            <a:pPr algn="ctr"/>
            <a:r>
              <a:rPr lang="de-DE" sz="1600" b="1" dirty="0">
                <a:solidFill>
                  <a:srgbClr val="007772"/>
                </a:solidFill>
                <a:highlight>
                  <a:srgbClr val="FFFFFF"/>
                </a:highlight>
                <a:latin typeface="Calibri" panose="020F0502020204030204" pitchFamily="34" charset="0"/>
                <a:ea typeface="Calibri" panose="020F0502020204030204" pitchFamily="34" charset="0"/>
                <a:cs typeface="Calibri" panose="020F0502020204030204" pitchFamily="34" charset="0"/>
              </a:rPr>
              <a:t>Check</a:t>
            </a:r>
          </a:p>
        </p:txBody>
      </p:sp>
      <p:sp>
        <p:nvSpPr>
          <p:cNvPr id="23" name="Textfeld 22">
            <a:extLst>
              <a:ext uri="{FF2B5EF4-FFF2-40B4-BE49-F238E27FC236}">
                <a16:creationId xmlns:a16="http://schemas.microsoft.com/office/drawing/2014/main" id="{E0F9659C-7B0C-3EA7-531C-688437C59A63}"/>
              </a:ext>
            </a:extLst>
          </p:cNvPr>
          <p:cNvSpPr txBox="1"/>
          <p:nvPr/>
        </p:nvSpPr>
        <p:spPr>
          <a:xfrm>
            <a:off x="5572820" y="3666716"/>
            <a:ext cx="1283700" cy="338554"/>
          </a:xfrm>
          <a:prstGeom prst="rect">
            <a:avLst/>
          </a:prstGeom>
          <a:noFill/>
        </p:spPr>
        <p:txBody>
          <a:bodyPr wrap="square" rtlCol="0">
            <a:spAutoFit/>
          </a:bodyPr>
          <a:lstStyle/>
          <a:p>
            <a:pPr algn="ctr"/>
            <a:r>
              <a:rPr lang="de-DE" sz="1600" b="1" dirty="0">
                <a:solidFill>
                  <a:srgbClr val="007772"/>
                </a:solidFill>
                <a:highlight>
                  <a:srgbClr val="FFFFFF"/>
                </a:highlight>
                <a:latin typeface="Calibri" panose="020F0502020204030204" pitchFamily="34" charset="0"/>
                <a:ea typeface="Calibri" panose="020F0502020204030204" pitchFamily="34" charset="0"/>
                <a:cs typeface="Calibri" panose="020F0502020204030204" pitchFamily="34" charset="0"/>
              </a:rPr>
              <a:t>Act</a:t>
            </a:r>
          </a:p>
        </p:txBody>
      </p:sp>
      <p:sp>
        <p:nvSpPr>
          <p:cNvPr id="80" name="Rectangle 79">
            <a:extLst>
              <a:ext uri="{FF2B5EF4-FFF2-40B4-BE49-F238E27FC236}">
                <a16:creationId xmlns:a16="http://schemas.microsoft.com/office/drawing/2014/main" id="{42CD8CD3-80A1-DF77-E88E-E1A1FDF6D14F}"/>
              </a:ext>
            </a:extLst>
          </p:cNvPr>
          <p:cNvSpPr/>
          <p:nvPr/>
        </p:nvSpPr>
        <p:spPr>
          <a:xfrm>
            <a:off x="6661000" y="3386714"/>
            <a:ext cx="340691" cy="382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a:extLst>
              <a:ext uri="{FF2B5EF4-FFF2-40B4-BE49-F238E27FC236}">
                <a16:creationId xmlns:a16="http://schemas.microsoft.com/office/drawing/2014/main" id="{3C479CF5-679D-7374-84BD-04CFA9E85DE0}"/>
              </a:ext>
            </a:extLst>
          </p:cNvPr>
          <p:cNvSpPr/>
          <p:nvPr/>
        </p:nvSpPr>
        <p:spPr>
          <a:xfrm>
            <a:off x="6820018" y="2543185"/>
            <a:ext cx="1867069" cy="1394579"/>
          </a:xfrm>
          <a:prstGeom prst="roundRect">
            <a:avLst/>
          </a:prstGeom>
          <a:solidFill>
            <a:srgbClr val="48938F"/>
          </a:solidFill>
          <a:ln>
            <a:solidFill>
              <a:srgbClr val="48938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bject 14">
            <a:extLst>
              <a:ext uri="{FF2B5EF4-FFF2-40B4-BE49-F238E27FC236}">
                <a16:creationId xmlns:a16="http://schemas.microsoft.com/office/drawing/2014/main" id="{77EAE3E1-BB8A-6614-1A4F-7A1C96804B73}"/>
              </a:ext>
            </a:extLst>
          </p:cNvPr>
          <p:cNvSpPr txBox="1"/>
          <p:nvPr/>
        </p:nvSpPr>
        <p:spPr>
          <a:xfrm>
            <a:off x="6893022" y="2591075"/>
            <a:ext cx="1721060" cy="605296"/>
          </a:xfrm>
          <a:prstGeom prst="rect">
            <a:avLst/>
          </a:prstGeom>
          <a:noFill/>
          <a:ln w="9144">
            <a:noFill/>
          </a:ln>
        </p:spPr>
        <p:txBody>
          <a:bodyPr vert="horz" wrap="square" lIns="0" tIns="63629" rIns="0" bIns="0" rtlCol="0">
            <a:spAutoFit/>
          </a:bodyPr>
          <a:lstStyle/>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Sustainability </a:t>
            </a:r>
          </a:p>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Strategy</a:t>
            </a:r>
            <a:b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3" name="object 14">
            <a:extLst>
              <a:ext uri="{FF2B5EF4-FFF2-40B4-BE49-F238E27FC236}">
                <a16:creationId xmlns:a16="http://schemas.microsoft.com/office/drawing/2014/main" id="{016E9B5A-7D7E-B979-A15C-6D5577769A64}"/>
              </a:ext>
            </a:extLst>
          </p:cNvPr>
          <p:cNvSpPr txBox="1"/>
          <p:nvPr/>
        </p:nvSpPr>
        <p:spPr>
          <a:xfrm>
            <a:off x="6893022" y="3110857"/>
            <a:ext cx="1721060" cy="1147111"/>
          </a:xfrm>
          <a:prstGeom prst="rect">
            <a:avLst/>
          </a:prstGeom>
          <a:noFill/>
          <a:ln w="9144">
            <a:noFill/>
          </a:ln>
        </p:spPr>
        <p:txBody>
          <a:bodyPr vert="horz" wrap="square" lIns="0" tIns="63629" rIns="0" bIns="0" rtlCol="0">
            <a:spAutoFit/>
          </a:bodyPr>
          <a:lstStyle/>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Objectives (OKRs), Measures, KPIs, Organizational Structure, Responsibilities</a:t>
            </a:r>
          </a:p>
          <a:p>
            <a:pPr marL="101905" algn="ctr">
              <a:lnSpc>
                <a:spcPts val="1280"/>
              </a:lnSpc>
              <a:spcBef>
                <a:spcPts val="501"/>
              </a:spcBef>
              <a:defRPr/>
            </a:pP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01905" algn="ctr">
              <a:lnSpc>
                <a:spcPts val="1280"/>
              </a:lnSpc>
              <a:spcBef>
                <a:spcPts val="501"/>
              </a:spcBef>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4" name="Rectangle 83">
            <a:extLst>
              <a:ext uri="{FF2B5EF4-FFF2-40B4-BE49-F238E27FC236}">
                <a16:creationId xmlns:a16="http://schemas.microsoft.com/office/drawing/2014/main" id="{D422B5E4-EDD4-4054-FA45-7775BA3FF090}"/>
              </a:ext>
            </a:extLst>
          </p:cNvPr>
          <p:cNvSpPr/>
          <p:nvPr/>
        </p:nvSpPr>
        <p:spPr>
          <a:xfrm rot="19037679">
            <a:off x="9357449" y="4042412"/>
            <a:ext cx="340691" cy="382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ounded Rectangle 84">
            <a:extLst>
              <a:ext uri="{FF2B5EF4-FFF2-40B4-BE49-F238E27FC236}">
                <a16:creationId xmlns:a16="http://schemas.microsoft.com/office/drawing/2014/main" id="{672A4642-2FD0-9FFB-7779-89FBC16D8B9B}"/>
              </a:ext>
            </a:extLst>
          </p:cNvPr>
          <p:cNvSpPr/>
          <p:nvPr/>
        </p:nvSpPr>
        <p:spPr>
          <a:xfrm>
            <a:off x="9663764" y="3796445"/>
            <a:ext cx="1867069" cy="1394579"/>
          </a:xfrm>
          <a:prstGeom prst="roundRect">
            <a:avLst/>
          </a:prstGeom>
          <a:solidFill>
            <a:srgbClr val="379A67"/>
          </a:solidFill>
          <a:ln>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bject 14">
            <a:extLst>
              <a:ext uri="{FF2B5EF4-FFF2-40B4-BE49-F238E27FC236}">
                <a16:creationId xmlns:a16="http://schemas.microsoft.com/office/drawing/2014/main" id="{F6D3289E-E31B-2492-A25B-E88A6BD48993}"/>
              </a:ext>
            </a:extLst>
          </p:cNvPr>
          <p:cNvSpPr txBox="1"/>
          <p:nvPr/>
        </p:nvSpPr>
        <p:spPr>
          <a:xfrm>
            <a:off x="9736768" y="3901067"/>
            <a:ext cx="1721060" cy="784832"/>
          </a:xfrm>
          <a:prstGeom prst="rect">
            <a:avLst/>
          </a:prstGeom>
          <a:noFill/>
          <a:ln w="9144">
            <a:noFill/>
          </a:ln>
        </p:spPr>
        <p:txBody>
          <a:bodyPr vert="horz" wrap="square" lIns="0" tIns="63629" rIns="0" bIns="0" rtlCol="0">
            <a:spAutoFit/>
          </a:bodyPr>
          <a:lstStyle/>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Sustainability </a:t>
            </a:r>
          </a:p>
          <a:p>
            <a:pPr marL="6350" algn="ctr">
              <a:lnSpc>
                <a:spcPts val="1380"/>
              </a:lnSpc>
              <a:defRPr/>
            </a:pPr>
            <a:r>
              <a:rPr lang="en-US" sz="14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Programme</a:t>
            </a:r>
            <a:endPar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6350" algn="ctr">
              <a:lnSpc>
                <a:spcPts val="1380"/>
              </a:lnSpc>
              <a:defRPr/>
            </a:pPr>
            <a:b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7" name="object 14">
            <a:extLst>
              <a:ext uri="{FF2B5EF4-FFF2-40B4-BE49-F238E27FC236}">
                <a16:creationId xmlns:a16="http://schemas.microsoft.com/office/drawing/2014/main" id="{07B19115-94C8-1690-BDE4-8CA52FEF2E89}"/>
              </a:ext>
            </a:extLst>
          </p:cNvPr>
          <p:cNvSpPr txBox="1"/>
          <p:nvPr/>
        </p:nvSpPr>
        <p:spPr>
          <a:xfrm>
            <a:off x="9736768" y="4469374"/>
            <a:ext cx="1721060" cy="534764"/>
          </a:xfrm>
          <a:prstGeom prst="rect">
            <a:avLst/>
          </a:prstGeom>
          <a:noFill/>
          <a:ln w="9144">
            <a:noFill/>
          </a:ln>
        </p:spPr>
        <p:txBody>
          <a:bodyPr vert="horz" wrap="square" lIns="0" tIns="63629" rIns="0" bIns="0" rtlCol="0">
            <a:spAutoFit/>
          </a:bodyPr>
          <a:lstStyle/>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Action Planning, </a:t>
            </a:r>
          </a:p>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Resource Allocation</a:t>
            </a:r>
          </a:p>
          <a:p>
            <a:pPr marL="6350" algn="ctr">
              <a:lnSpc>
                <a:spcPts val="1180"/>
              </a:lnSpc>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3" name="Rectangle 92">
            <a:extLst>
              <a:ext uri="{FF2B5EF4-FFF2-40B4-BE49-F238E27FC236}">
                <a16:creationId xmlns:a16="http://schemas.microsoft.com/office/drawing/2014/main" id="{56700B6C-4A62-DA01-4571-A04F5BB2520C}"/>
              </a:ext>
            </a:extLst>
          </p:cNvPr>
          <p:cNvSpPr/>
          <p:nvPr/>
        </p:nvSpPr>
        <p:spPr>
          <a:xfrm rot="20357916">
            <a:off x="8525295" y="5312654"/>
            <a:ext cx="340691" cy="382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FE52F462-E118-9C42-38DE-6AB67F45EF25}"/>
              </a:ext>
            </a:extLst>
          </p:cNvPr>
          <p:cNvSpPr/>
          <p:nvPr/>
        </p:nvSpPr>
        <p:spPr>
          <a:xfrm rot="17703638">
            <a:off x="5786223" y="4894118"/>
            <a:ext cx="340691" cy="382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ounded Rectangle 108">
            <a:extLst>
              <a:ext uri="{FF2B5EF4-FFF2-40B4-BE49-F238E27FC236}">
                <a16:creationId xmlns:a16="http://schemas.microsoft.com/office/drawing/2014/main" id="{40C36820-0C88-1675-850D-F9848D15B697}"/>
              </a:ext>
            </a:extLst>
          </p:cNvPr>
          <p:cNvSpPr/>
          <p:nvPr/>
        </p:nvSpPr>
        <p:spPr>
          <a:xfrm>
            <a:off x="6820018" y="5310386"/>
            <a:ext cx="1867069" cy="1394579"/>
          </a:xfrm>
          <a:prstGeom prst="roundRect">
            <a:avLst/>
          </a:prstGeom>
          <a:solidFill>
            <a:srgbClr val="62A844"/>
          </a:solidFill>
          <a:ln>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bject 14">
            <a:extLst>
              <a:ext uri="{FF2B5EF4-FFF2-40B4-BE49-F238E27FC236}">
                <a16:creationId xmlns:a16="http://schemas.microsoft.com/office/drawing/2014/main" id="{9DD8155E-A050-E3BF-B132-CFA45C211427}"/>
              </a:ext>
            </a:extLst>
          </p:cNvPr>
          <p:cNvSpPr txBox="1"/>
          <p:nvPr/>
        </p:nvSpPr>
        <p:spPr>
          <a:xfrm>
            <a:off x="6893022" y="5415008"/>
            <a:ext cx="1721060" cy="784832"/>
          </a:xfrm>
          <a:prstGeom prst="rect">
            <a:avLst/>
          </a:prstGeom>
          <a:noFill/>
          <a:ln w="9144">
            <a:noFill/>
          </a:ln>
        </p:spPr>
        <p:txBody>
          <a:bodyPr vert="horz" wrap="square" lIns="0" tIns="63629" rIns="0" bIns="0" rtlCol="0">
            <a:spAutoFit/>
          </a:bodyPr>
          <a:lstStyle/>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Sustainability </a:t>
            </a:r>
          </a:p>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Measures</a:t>
            </a:r>
          </a:p>
          <a:p>
            <a:pPr marL="6350" algn="ctr">
              <a:lnSpc>
                <a:spcPts val="1380"/>
              </a:lnSpc>
              <a:defRPr/>
            </a:pPr>
            <a:b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1" name="object 14">
            <a:extLst>
              <a:ext uri="{FF2B5EF4-FFF2-40B4-BE49-F238E27FC236}">
                <a16:creationId xmlns:a16="http://schemas.microsoft.com/office/drawing/2014/main" id="{9156D51E-4F8B-2D31-678A-0E8D92453957}"/>
              </a:ext>
            </a:extLst>
          </p:cNvPr>
          <p:cNvSpPr txBox="1"/>
          <p:nvPr/>
        </p:nvSpPr>
        <p:spPr>
          <a:xfrm>
            <a:off x="6820017" y="5878058"/>
            <a:ext cx="1867069" cy="1300999"/>
          </a:xfrm>
          <a:prstGeom prst="rect">
            <a:avLst/>
          </a:prstGeom>
          <a:noFill/>
          <a:ln w="9144">
            <a:noFill/>
          </a:ln>
        </p:spPr>
        <p:txBody>
          <a:bodyPr vert="horz" wrap="square" lIns="0" tIns="63629" rIns="0" bIns="0" rtlCol="0">
            <a:spAutoFit/>
          </a:bodyPr>
          <a:lstStyle/>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Information, </a:t>
            </a:r>
          </a:p>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Data Collection, Communication, </a:t>
            </a:r>
          </a:p>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Coaching</a:t>
            </a:r>
          </a:p>
          <a:p>
            <a:pPr marL="6350" algn="ctr">
              <a:lnSpc>
                <a:spcPts val="1180"/>
              </a:lnSpc>
              <a:defRPr/>
            </a:pP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01905" algn="ctr">
              <a:lnSpc>
                <a:spcPts val="1280"/>
              </a:lnSpc>
              <a:spcBef>
                <a:spcPts val="501"/>
              </a:spcBef>
              <a:defRPr/>
            </a:pP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01905" algn="ctr">
              <a:lnSpc>
                <a:spcPts val="1280"/>
              </a:lnSpc>
              <a:spcBef>
                <a:spcPts val="501"/>
              </a:spcBef>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2" name="Rounded Rectangle 111">
            <a:extLst>
              <a:ext uri="{FF2B5EF4-FFF2-40B4-BE49-F238E27FC236}">
                <a16:creationId xmlns:a16="http://schemas.microsoft.com/office/drawing/2014/main" id="{14604E63-4583-2AB3-9B8E-0E4001DAC956}"/>
              </a:ext>
            </a:extLst>
          </p:cNvPr>
          <p:cNvSpPr/>
          <p:nvPr/>
        </p:nvSpPr>
        <p:spPr>
          <a:xfrm>
            <a:off x="4083746" y="3895380"/>
            <a:ext cx="1867069" cy="1394579"/>
          </a:xfrm>
          <a:prstGeom prst="roundRect">
            <a:avLst/>
          </a:prstGeom>
          <a:solidFill>
            <a:srgbClr val="6EB38C"/>
          </a:solidFill>
          <a:ln>
            <a:solidFill>
              <a:srgbClr val="6EB38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bject 14">
            <a:extLst>
              <a:ext uri="{FF2B5EF4-FFF2-40B4-BE49-F238E27FC236}">
                <a16:creationId xmlns:a16="http://schemas.microsoft.com/office/drawing/2014/main" id="{C3C3995D-6BA5-2FD4-FB1E-32EE2DA66990}"/>
              </a:ext>
            </a:extLst>
          </p:cNvPr>
          <p:cNvSpPr txBox="1"/>
          <p:nvPr/>
        </p:nvSpPr>
        <p:spPr>
          <a:xfrm>
            <a:off x="4156750" y="4000002"/>
            <a:ext cx="1721060" cy="784832"/>
          </a:xfrm>
          <a:prstGeom prst="rect">
            <a:avLst/>
          </a:prstGeom>
          <a:noFill/>
          <a:ln w="9144">
            <a:noFill/>
          </a:ln>
        </p:spPr>
        <p:txBody>
          <a:bodyPr vert="horz" wrap="square" lIns="0" tIns="63629" rIns="0" bIns="0" rtlCol="0">
            <a:spAutoFit/>
          </a:bodyPr>
          <a:lstStyle/>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Sustainability </a:t>
            </a:r>
          </a:p>
          <a:p>
            <a:pPr marL="6350" algn="ctr">
              <a:lnSpc>
                <a:spcPts val="1380"/>
              </a:lnSpc>
              <a:defRPr/>
            </a:pP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Review</a:t>
            </a:r>
          </a:p>
          <a:p>
            <a:pPr marL="6350" algn="ctr">
              <a:lnSpc>
                <a:spcPts val="1380"/>
              </a:lnSpc>
              <a:defRPr/>
            </a:pPr>
            <a:b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4" name="object 14">
            <a:extLst>
              <a:ext uri="{FF2B5EF4-FFF2-40B4-BE49-F238E27FC236}">
                <a16:creationId xmlns:a16="http://schemas.microsoft.com/office/drawing/2014/main" id="{713DCA5B-E260-87B1-A34C-A2DA05BD2A4D}"/>
              </a:ext>
            </a:extLst>
          </p:cNvPr>
          <p:cNvSpPr txBox="1"/>
          <p:nvPr/>
        </p:nvSpPr>
        <p:spPr>
          <a:xfrm>
            <a:off x="4156750" y="4568309"/>
            <a:ext cx="1721060" cy="688652"/>
          </a:xfrm>
          <a:prstGeom prst="rect">
            <a:avLst/>
          </a:prstGeom>
          <a:noFill/>
          <a:ln w="9144">
            <a:noFill/>
          </a:ln>
        </p:spPr>
        <p:txBody>
          <a:bodyPr vert="horz" wrap="square" lIns="0" tIns="63629" rIns="0" bIns="0" rtlCol="0">
            <a:spAutoFit/>
          </a:bodyPr>
          <a:lstStyle/>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Monitoring of Measures, Corrective Actions, </a:t>
            </a:r>
          </a:p>
          <a:p>
            <a:pPr marL="6350" algn="ctr">
              <a:lnSpc>
                <a:spcPts val="1180"/>
              </a:lnSpc>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Lessons Learned</a:t>
            </a:r>
          </a:p>
          <a:p>
            <a:pPr marL="6350" algn="ctr">
              <a:lnSpc>
                <a:spcPts val="1180"/>
              </a:lnSpc>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5" name="Triangle 114">
            <a:extLst>
              <a:ext uri="{FF2B5EF4-FFF2-40B4-BE49-F238E27FC236}">
                <a16:creationId xmlns:a16="http://schemas.microsoft.com/office/drawing/2014/main" id="{A4A34869-7109-792F-456D-0483961B554A}"/>
              </a:ext>
            </a:extLst>
          </p:cNvPr>
          <p:cNvSpPr/>
          <p:nvPr/>
        </p:nvSpPr>
        <p:spPr>
          <a:xfrm rot="3266205">
            <a:off x="6528259" y="3549476"/>
            <a:ext cx="225889" cy="188386"/>
          </a:xfrm>
          <a:prstGeom prst="triangl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riangle 115">
            <a:extLst>
              <a:ext uri="{FF2B5EF4-FFF2-40B4-BE49-F238E27FC236}">
                <a16:creationId xmlns:a16="http://schemas.microsoft.com/office/drawing/2014/main" id="{31B18611-00E6-DBA6-74EB-8538CFFE1B9C}"/>
              </a:ext>
            </a:extLst>
          </p:cNvPr>
          <p:cNvSpPr/>
          <p:nvPr/>
        </p:nvSpPr>
        <p:spPr>
          <a:xfrm rot="7567990">
            <a:off x="9368752" y="3908213"/>
            <a:ext cx="225889" cy="188386"/>
          </a:xfrm>
          <a:prstGeom prst="triangl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riangle 116">
            <a:extLst>
              <a:ext uri="{FF2B5EF4-FFF2-40B4-BE49-F238E27FC236}">
                <a16:creationId xmlns:a16="http://schemas.microsoft.com/office/drawing/2014/main" id="{C2CF268D-BF29-0CD5-61B7-F8226CBEFFD4}"/>
              </a:ext>
            </a:extLst>
          </p:cNvPr>
          <p:cNvSpPr/>
          <p:nvPr/>
        </p:nvSpPr>
        <p:spPr>
          <a:xfrm rot="14421267">
            <a:off x="8779594" y="5402548"/>
            <a:ext cx="225889" cy="188386"/>
          </a:xfrm>
          <a:prstGeom prst="triangl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riangle 117">
            <a:extLst>
              <a:ext uri="{FF2B5EF4-FFF2-40B4-BE49-F238E27FC236}">
                <a16:creationId xmlns:a16="http://schemas.microsoft.com/office/drawing/2014/main" id="{971AC55F-8E00-0ED7-E1B0-59D115AAE5B6}"/>
              </a:ext>
            </a:extLst>
          </p:cNvPr>
          <p:cNvSpPr/>
          <p:nvPr/>
        </p:nvSpPr>
        <p:spPr>
          <a:xfrm rot="18335651">
            <a:off x="5999308" y="5092149"/>
            <a:ext cx="225889" cy="188386"/>
          </a:xfrm>
          <a:prstGeom prst="triangl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Textfeld 29">
            <a:extLst>
              <a:ext uri="{FF2B5EF4-FFF2-40B4-BE49-F238E27FC236}">
                <a16:creationId xmlns:a16="http://schemas.microsoft.com/office/drawing/2014/main" id="{955CDFBE-E6A6-E144-1AF3-E243AA2F9A7B}"/>
              </a:ext>
            </a:extLst>
          </p:cNvPr>
          <p:cNvSpPr txBox="1"/>
          <p:nvPr/>
        </p:nvSpPr>
        <p:spPr>
          <a:xfrm>
            <a:off x="6412667" y="1655040"/>
            <a:ext cx="2748112" cy="528350"/>
          </a:xfrm>
          <a:prstGeom prst="rect">
            <a:avLst/>
          </a:prstGeom>
          <a:noFill/>
        </p:spPr>
        <p:txBody>
          <a:bodyPr wrap="square" rtlCol="0">
            <a:spAutoFit/>
          </a:bodyPr>
          <a:lstStyle/>
          <a:p>
            <a:pPr lvl="0" algn="ctr">
              <a:lnSpc>
                <a:spcPts val="1720"/>
              </a:lnSpc>
              <a:defRPr/>
            </a:pPr>
            <a:r>
              <a:rPr lang="en-US" sz="1600" b="1" dirty="0">
                <a:solidFill>
                  <a:srgbClr val="404040"/>
                </a:solidFill>
                <a:latin typeface="Calibri" panose="020F0502020204030204" pitchFamily="34" charset="0"/>
                <a:ea typeface="Calibri" panose="020F0502020204030204" pitchFamily="34" charset="0"/>
                <a:cs typeface="Calibri" panose="020F0502020204030204" pitchFamily="34" charset="0"/>
              </a:rPr>
              <a:t>Sustainability Team and Governance Mechanism</a:t>
            </a:r>
            <a:endParaRPr kumimoji="0" lang="de-DE" sz="1600"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0" name="Pfeil nach rechts 41">
            <a:extLst>
              <a:ext uri="{FF2B5EF4-FFF2-40B4-BE49-F238E27FC236}">
                <a16:creationId xmlns:a16="http://schemas.microsoft.com/office/drawing/2014/main" id="{1DFDC42B-E97C-14FE-7EA3-B025352199D9}"/>
              </a:ext>
            </a:extLst>
          </p:cNvPr>
          <p:cNvSpPr/>
          <p:nvPr/>
        </p:nvSpPr>
        <p:spPr>
          <a:xfrm rot="5400000">
            <a:off x="7629120" y="2211054"/>
            <a:ext cx="315204" cy="186875"/>
          </a:xfrm>
          <a:prstGeom prst="rightArrow">
            <a:avLst/>
          </a:prstGeom>
          <a:solidFill>
            <a:srgbClr val="007772"/>
          </a:solidFill>
          <a:ln>
            <a:solidFill>
              <a:srgbClr val="0077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8" name="Textfeld 42">
            <a:extLst>
              <a:ext uri="{FF2B5EF4-FFF2-40B4-BE49-F238E27FC236}">
                <a16:creationId xmlns:a16="http://schemas.microsoft.com/office/drawing/2014/main" id="{0D4FE0CF-7AC4-E78D-329E-5CB866151EE0}"/>
              </a:ext>
            </a:extLst>
          </p:cNvPr>
          <p:cNvSpPr txBox="1"/>
          <p:nvPr/>
        </p:nvSpPr>
        <p:spPr>
          <a:xfrm>
            <a:off x="4264912" y="2723369"/>
            <a:ext cx="2013621" cy="669414"/>
          </a:xfrm>
          <a:prstGeom prst="rect">
            <a:avLst/>
          </a:prstGeom>
          <a:noFill/>
        </p:spPr>
        <p:txBody>
          <a:bodyPr wrap="square" rtlCol="0">
            <a:spAutoFit/>
          </a:bodyPr>
          <a:lstStyle/>
          <a:p>
            <a:pPr>
              <a:lnSpc>
                <a:spcPts val="1480"/>
              </a:lnSpc>
            </a:pPr>
            <a:r>
              <a:rPr lang="en-US" sz="1400" b="1" i="1" dirty="0">
                <a:solidFill>
                  <a:srgbClr val="404040"/>
                </a:solidFill>
                <a:latin typeface="Calibri" panose="020F0502020204030204" pitchFamily="34" charset="0"/>
                <a:ea typeface="Calibri" panose="020F0502020204030204" pitchFamily="34" charset="0"/>
                <a:cs typeface="Calibri" panose="020F0502020204030204" pitchFamily="34" charset="0"/>
              </a:rPr>
              <a:t>Figures, Data &amp; Facts via Sustainability Management Software</a:t>
            </a:r>
            <a:endParaRPr lang="de-DE" sz="1400" b="1" i="1" dirty="0">
              <a:solidFill>
                <a:srgbClr val="404040"/>
              </a:solidFill>
              <a:latin typeface="Calibri" panose="020F0502020204030204" pitchFamily="34" charset="0"/>
              <a:ea typeface="Calibri" panose="020F0502020204030204" pitchFamily="34" charset="0"/>
              <a:cs typeface="Calibri" panose="020F0502020204030204" pitchFamily="34" charset="0"/>
            </a:endParaRPr>
          </a:p>
        </p:txBody>
      </p:sp>
      <p:sp>
        <p:nvSpPr>
          <p:cNvPr id="149" name="Textfeld 4">
            <a:extLst>
              <a:ext uri="{FF2B5EF4-FFF2-40B4-BE49-F238E27FC236}">
                <a16:creationId xmlns:a16="http://schemas.microsoft.com/office/drawing/2014/main" id="{092CD203-EB68-D975-025F-4CED79DC6ADD}"/>
              </a:ext>
            </a:extLst>
          </p:cNvPr>
          <p:cNvSpPr txBox="1"/>
          <p:nvPr/>
        </p:nvSpPr>
        <p:spPr>
          <a:xfrm>
            <a:off x="4264912" y="1699827"/>
            <a:ext cx="2202556" cy="992451"/>
          </a:xfrm>
          <a:prstGeom prst="rect">
            <a:avLst/>
          </a:prstGeom>
          <a:noFill/>
        </p:spPr>
        <p:txBody>
          <a:bodyPr wrap="square" rtlCol="0">
            <a:spAutoFit/>
          </a:bodyPr>
          <a:lstStyle/>
          <a:p>
            <a:pPr marL="184150" indent="-184150">
              <a:lnSpc>
                <a:spcPts val="1420"/>
              </a:lnSpc>
              <a:buClr>
                <a:srgbClr val="379A67"/>
              </a:buClr>
              <a:buFont typeface="Arial" panose="020B0604020202020204" pitchFamily="34" charset="0"/>
              <a:buChar char="•"/>
              <a:defRPr/>
            </a:pPr>
            <a:r>
              <a:rPr lang="en-IE" sz="1400" dirty="0">
                <a:solidFill>
                  <a:srgbClr val="404040"/>
                </a:solidFill>
                <a:latin typeface="Calibri" panose="020F0502020204030204" pitchFamily="34" charset="0"/>
                <a:ea typeface="Calibri" panose="020F0502020204030204" pitchFamily="34" charset="0"/>
                <a:cs typeface="Calibri" panose="020F0502020204030204" pitchFamily="34" charset="0"/>
              </a:rPr>
              <a:t>Reporting</a:t>
            </a:r>
          </a:p>
          <a:p>
            <a:pPr marL="184150" indent="-184150">
              <a:lnSpc>
                <a:spcPts val="1420"/>
              </a:lnSpc>
              <a:buClr>
                <a:srgbClr val="379A67"/>
              </a:buClr>
              <a:buFont typeface="Arial" panose="020B0604020202020204" pitchFamily="34" charset="0"/>
              <a:buChar char="•"/>
              <a:defRPr/>
            </a:pPr>
            <a:r>
              <a:rPr lang="en-IE" sz="1400" dirty="0">
                <a:solidFill>
                  <a:srgbClr val="404040"/>
                </a:solidFill>
                <a:latin typeface="Calibri" panose="020F0502020204030204" pitchFamily="34" charset="0"/>
                <a:ea typeface="Calibri" panose="020F0502020204030204" pitchFamily="34" charset="0"/>
                <a:cs typeface="Calibri" panose="020F0502020204030204" pitchFamily="34" charset="0"/>
              </a:rPr>
              <a:t>Rating &amp; Maturity Assessment</a:t>
            </a:r>
          </a:p>
          <a:p>
            <a:pPr marL="184150" indent="-184150">
              <a:lnSpc>
                <a:spcPts val="1420"/>
              </a:lnSpc>
              <a:buClr>
                <a:srgbClr val="379A67"/>
              </a:buClr>
              <a:buFont typeface="Arial" panose="020B0604020202020204" pitchFamily="34" charset="0"/>
              <a:buChar char="•"/>
              <a:defRPr/>
            </a:pPr>
            <a:r>
              <a:rPr lang="en-IE" sz="1400" dirty="0">
                <a:solidFill>
                  <a:srgbClr val="404040"/>
                </a:solidFill>
                <a:latin typeface="Calibri" panose="020F0502020204030204" pitchFamily="34" charset="0"/>
                <a:ea typeface="Calibri" panose="020F0502020204030204" pitchFamily="34" charset="0"/>
                <a:cs typeface="Calibri" panose="020F0502020204030204" pitchFamily="34" charset="0"/>
              </a:rPr>
              <a:t>Financing</a:t>
            </a:r>
          </a:p>
          <a:p>
            <a:pPr marL="184150" indent="-184150">
              <a:lnSpc>
                <a:spcPts val="1420"/>
              </a:lnSpc>
              <a:buClr>
                <a:srgbClr val="379A67"/>
              </a:buClr>
              <a:buFont typeface="Arial" panose="020B0604020202020204" pitchFamily="34" charset="0"/>
              <a:buChar char="•"/>
              <a:defRPr/>
            </a:pPr>
            <a:r>
              <a:rPr lang="en-IE" sz="1400" dirty="0">
                <a:solidFill>
                  <a:srgbClr val="404040"/>
                </a:solidFill>
                <a:latin typeface="Calibri" panose="020F0502020204030204" pitchFamily="34" charset="0"/>
                <a:ea typeface="Calibri" panose="020F0502020204030204" pitchFamily="34" charset="0"/>
                <a:cs typeface="Calibri" panose="020F0502020204030204" pitchFamily="34" charset="0"/>
              </a:rPr>
              <a:t>Market Positioning</a:t>
            </a:r>
          </a:p>
        </p:txBody>
      </p:sp>
      <p:sp>
        <p:nvSpPr>
          <p:cNvPr id="150" name="Rounded Rectangle 149">
            <a:extLst>
              <a:ext uri="{FF2B5EF4-FFF2-40B4-BE49-F238E27FC236}">
                <a16:creationId xmlns:a16="http://schemas.microsoft.com/office/drawing/2014/main" id="{C4610673-B870-3F6D-C072-7A311713377D}"/>
              </a:ext>
            </a:extLst>
          </p:cNvPr>
          <p:cNvSpPr/>
          <p:nvPr/>
        </p:nvSpPr>
        <p:spPr>
          <a:xfrm>
            <a:off x="4148315" y="1606758"/>
            <a:ext cx="2290632" cy="1868153"/>
          </a:xfrm>
          <a:prstGeom prst="roundRect">
            <a:avLst>
              <a:gd name="adj" fmla="val 9598"/>
            </a:avLst>
          </a:prstGeom>
          <a:no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Pfeil nach rechts 41">
            <a:extLst>
              <a:ext uri="{FF2B5EF4-FFF2-40B4-BE49-F238E27FC236}">
                <a16:creationId xmlns:a16="http://schemas.microsoft.com/office/drawing/2014/main" id="{47782397-944F-7856-5AC4-EC3AD9B90F03}"/>
              </a:ext>
            </a:extLst>
          </p:cNvPr>
          <p:cNvSpPr/>
          <p:nvPr/>
        </p:nvSpPr>
        <p:spPr>
          <a:xfrm rot="16200000">
            <a:off x="4440997" y="3727620"/>
            <a:ext cx="507600" cy="186876"/>
          </a:xfrm>
          <a:prstGeom prst="rightArrow">
            <a:avLst/>
          </a:prstGeom>
          <a:solidFill>
            <a:srgbClr val="6EB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2276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3A58C-63C4-B0BF-1190-2A442E74677E}"/>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DB7063D1-6320-A932-81C3-9853463E5B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3584" t="-233" r="42362" b="233"/>
          <a:stretch>
            <a:fillRect/>
          </a:stretch>
        </p:blipFill>
        <p:spPr>
          <a:xfrm>
            <a:off x="131185" y="4891"/>
            <a:ext cx="2932759" cy="6857999"/>
          </a:xfrm>
          <a:prstGeom prst="rect">
            <a:avLst/>
          </a:prstGeom>
        </p:spPr>
      </p:pic>
      <p:sp>
        <p:nvSpPr>
          <p:cNvPr id="3" name="Rectangle 2">
            <a:extLst>
              <a:ext uri="{FF2B5EF4-FFF2-40B4-BE49-F238E27FC236}">
                <a16:creationId xmlns:a16="http://schemas.microsoft.com/office/drawing/2014/main" id="{29FBB66B-5413-77CA-3931-5A450CA3476A}"/>
              </a:ext>
            </a:extLst>
          </p:cNvPr>
          <p:cNvSpPr/>
          <p:nvPr/>
        </p:nvSpPr>
        <p:spPr>
          <a:xfrm rot="10800000" flipH="1">
            <a:off x="-35754" y="4892"/>
            <a:ext cx="3091870"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4" name="Textfeld 3">
            <a:extLst>
              <a:ext uri="{FF2B5EF4-FFF2-40B4-BE49-F238E27FC236}">
                <a16:creationId xmlns:a16="http://schemas.microsoft.com/office/drawing/2014/main" id="{BB42F784-CF9F-596F-F135-F3E27D7C3F95}"/>
              </a:ext>
            </a:extLst>
          </p:cNvPr>
          <p:cNvSpPr txBox="1"/>
          <p:nvPr/>
        </p:nvSpPr>
        <p:spPr>
          <a:xfrm>
            <a:off x="3437573" y="401776"/>
            <a:ext cx="5057505" cy="1554272"/>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Goals Defining Objective &amp; Key Results</a:t>
            </a:r>
          </a:p>
          <a:p>
            <a:pPr>
              <a:lnSpc>
                <a:spcPts val="3820"/>
              </a:lnSpc>
            </a:pPr>
            <a:endParaRPr lang="en-US" sz="3600" b="1" dirty="0">
              <a:solidFill>
                <a:srgbClr val="007772"/>
              </a:solidFill>
              <a:latin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3A2264D4-D502-6EE5-2E17-4890D7A08422}"/>
              </a:ext>
            </a:extLst>
          </p:cNvPr>
          <p:cNvCxnSpPr>
            <a:cxnSpLocks/>
          </p:cNvCxnSpPr>
          <p:nvPr/>
        </p:nvCxnSpPr>
        <p:spPr>
          <a:xfrm>
            <a:off x="3063944" y="1464709"/>
            <a:ext cx="5138313"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8" name="Freeform 17">
            <a:extLst>
              <a:ext uri="{FF2B5EF4-FFF2-40B4-BE49-F238E27FC236}">
                <a16:creationId xmlns:a16="http://schemas.microsoft.com/office/drawing/2014/main" id="{2EE09140-CD06-D716-CC83-E0D98A2AECD7}"/>
              </a:ext>
            </a:extLst>
          </p:cNvPr>
          <p:cNvSpPr/>
          <p:nvPr/>
        </p:nvSpPr>
        <p:spPr>
          <a:xfrm rot="14294256" flipH="1">
            <a:off x="8450592" y="1015846"/>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39" name="Textfeld 4">
            <a:extLst>
              <a:ext uri="{FF2B5EF4-FFF2-40B4-BE49-F238E27FC236}">
                <a16:creationId xmlns:a16="http://schemas.microsoft.com/office/drawing/2014/main" id="{97DCD38F-C059-25B2-0B1B-F1A98E191745}"/>
              </a:ext>
            </a:extLst>
          </p:cNvPr>
          <p:cNvSpPr txBox="1"/>
          <p:nvPr/>
        </p:nvSpPr>
        <p:spPr>
          <a:xfrm>
            <a:off x="9569696" y="2738334"/>
            <a:ext cx="2406448" cy="1400383"/>
          </a:xfrm>
          <a:prstGeom prst="rect">
            <a:avLst/>
          </a:prstGeom>
          <a:noFill/>
        </p:spPr>
        <p:txBody>
          <a:bodyPr wrap="square" rtlCol="0">
            <a:spAutoFit/>
          </a:bodyPr>
          <a:lstStyle/>
          <a:p>
            <a:pPr marL="184150" marR="0" lvl="0" indent="-184150" algn="l" defTabSz="914400" rtl="0" eaLnBrk="1" fontAlgn="auto" latinLnBrk="0" hangingPunct="1">
              <a:lnSpc>
                <a:spcPts val="1720"/>
              </a:lnSpc>
              <a:spcBef>
                <a:spcPts val="0"/>
              </a:spcBef>
              <a:spcAft>
                <a:spcPts val="0"/>
              </a:spcAft>
              <a:buClr>
                <a:srgbClr val="379A67"/>
              </a:buClr>
              <a:buSzTx/>
              <a:buFont typeface="Arial" panose="020B0604020202020204" pitchFamily="34" charset="0"/>
              <a:buChar char="•"/>
              <a:defRPr/>
            </a:pPr>
            <a:r>
              <a:rPr lang="de-DE" sz="1600" dirty="0">
                <a:solidFill>
                  <a:srgbClr val="404040"/>
                </a:solidFill>
                <a:latin typeface="Calibri" panose="020F0502020204030204" pitchFamily="34" charset="0"/>
                <a:ea typeface="Calibri" panose="020F0502020204030204" pitchFamily="34" charset="0"/>
                <a:cs typeface="Calibri" panose="020F0502020204030204" pitchFamily="34" charset="0"/>
              </a:rPr>
              <a:t>Quality</a:t>
            </a:r>
            <a:r>
              <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184150" indent="-184150">
              <a:lnSpc>
                <a:spcPts val="1720"/>
              </a:lnSpc>
              <a:buClr>
                <a:srgbClr val="379A67"/>
              </a:buClr>
              <a:buFont typeface="Arial" panose="020B0604020202020204" pitchFamily="34" charset="0"/>
              <a:buChar char="•"/>
            </a:pPr>
            <a:r>
              <a:rPr lang="en-US" sz="1600" dirty="0">
                <a:solidFill>
                  <a:srgbClr val="404040"/>
                </a:solidFill>
                <a:latin typeface="Calibri" panose="020F0502020204030204" pitchFamily="34" charset="0"/>
                <a:ea typeface="Calibri" panose="020F0502020204030204" pitchFamily="34" charset="0"/>
                <a:cs typeface="Calibri" panose="020F0502020204030204" pitchFamily="34" charset="0"/>
              </a:rPr>
              <a:t>Clearly describes the desired target state</a:t>
            </a:r>
          </a:p>
          <a:p>
            <a:pPr marL="184150" marR="0" lvl="0" indent="-184150" algn="l" defTabSz="914400" rtl="0" eaLnBrk="1" fontAlgn="auto" latinLnBrk="0" hangingPunct="1">
              <a:lnSpc>
                <a:spcPts val="1720"/>
              </a:lnSpc>
              <a:spcBef>
                <a:spcPts val="0"/>
              </a:spcBef>
              <a:spcAft>
                <a:spcPts val="0"/>
              </a:spcAft>
              <a:buClr>
                <a:srgbClr val="379A67"/>
              </a:buClr>
              <a:buSzTx/>
              <a:buFont typeface="Arial" panose="020B0604020202020204" pitchFamily="34" charset="0"/>
              <a:buChar char="•"/>
              <a:defRPr/>
            </a:pPr>
            <a:r>
              <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Ambition</a:t>
            </a:r>
          </a:p>
          <a:p>
            <a:pPr marL="184150" marR="0" lvl="0" indent="-184150" algn="l" defTabSz="914400" rtl="0" eaLnBrk="1" fontAlgn="auto" latinLnBrk="0" hangingPunct="1">
              <a:lnSpc>
                <a:spcPts val="1720"/>
              </a:lnSpc>
              <a:spcBef>
                <a:spcPts val="0"/>
              </a:spcBef>
              <a:spcAft>
                <a:spcPts val="0"/>
              </a:spcAft>
              <a:buClr>
                <a:srgbClr val="379A67"/>
              </a:buClr>
              <a:buSzTx/>
              <a:buFont typeface="Wingdings" panose="05000000000000000000" pitchFamily="2" charset="2"/>
              <a:buChar char="§"/>
              <a:defRPr/>
            </a:pPr>
            <a:endPar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84150" marR="0" lvl="0" indent="-184150" algn="l" defTabSz="914400" rtl="0" eaLnBrk="1" fontAlgn="auto" latinLnBrk="0" hangingPunct="1">
              <a:lnSpc>
                <a:spcPts val="1720"/>
              </a:lnSpc>
              <a:spcBef>
                <a:spcPts val="0"/>
              </a:spcBef>
              <a:spcAft>
                <a:spcPts val="0"/>
              </a:spcAft>
              <a:buClr>
                <a:srgbClr val="379A67"/>
              </a:buClr>
              <a:buSzTx/>
              <a:buFont typeface="Wingdings" panose="05000000000000000000" pitchFamily="2" charset="2"/>
              <a:buChar char="§"/>
              <a:defRPr/>
            </a:pPr>
            <a:endPar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8" name="Rounded Rectangle 67">
            <a:extLst>
              <a:ext uri="{FF2B5EF4-FFF2-40B4-BE49-F238E27FC236}">
                <a16:creationId xmlns:a16="http://schemas.microsoft.com/office/drawing/2014/main" id="{48BB665E-A85A-4741-BBFB-F5AB291BFC92}"/>
              </a:ext>
            </a:extLst>
          </p:cNvPr>
          <p:cNvSpPr/>
          <p:nvPr/>
        </p:nvSpPr>
        <p:spPr>
          <a:xfrm>
            <a:off x="513727" y="2421265"/>
            <a:ext cx="2263454" cy="4273936"/>
          </a:xfrm>
          <a:prstGeom prst="roundRect">
            <a:avLst>
              <a:gd name="adj" fmla="val 10946"/>
            </a:avLst>
          </a:prstGeom>
          <a:noFill/>
          <a:ln w="1905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hteck 19">
            <a:extLst>
              <a:ext uri="{FF2B5EF4-FFF2-40B4-BE49-F238E27FC236}">
                <a16:creationId xmlns:a16="http://schemas.microsoft.com/office/drawing/2014/main" id="{61D7DDD6-BBA3-AA26-1401-AE970844B723}"/>
              </a:ext>
            </a:extLst>
          </p:cNvPr>
          <p:cNvSpPr/>
          <p:nvPr/>
        </p:nvSpPr>
        <p:spPr>
          <a:xfrm>
            <a:off x="402822" y="2583356"/>
            <a:ext cx="2653294" cy="2640723"/>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OKR-Set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68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68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
                <a:schemeClr val="bg1"/>
              </a:buClr>
              <a:buSzTx/>
              <a:tabLst/>
              <a:defRPr/>
            </a:pPr>
            <a:r>
              <a:rPr kumimoji="0" lang="de-DE" sz="2000" b="1" i="0" u="none" strike="noStrike" kern="1200" cap="none" spc="0" normalizeH="0" baseline="0" noProof="0" dirty="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Objective</a:t>
            </a:r>
            <a:r>
              <a:rPr kumimoji="0" lang="de-DE" sz="20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defRPr/>
            </a:pP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Key </a:t>
            </a:r>
            <a:r>
              <a:rPr kumimoji="0" lang="de-DE" sz="2000" b="0" i="0" u="none" strike="noStrike" kern="1200" cap="none" spc="0" normalizeH="0" baseline="0" noProof="0" dirty="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Result</a:t>
            </a: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1</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defRPr/>
            </a:pP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Key </a:t>
            </a:r>
            <a:r>
              <a:rPr kumimoji="0" lang="de-DE" sz="2000" b="0" i="0" u="none" strike="noStrike" kern="1200" cap="none" spc="0" normalizeH="0" baseline="0" noProof="0" dirty="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Result</a:t>
            </a: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2</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defRPr/>
            </a:pP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Key </a:t>
            </a:r>
            <a:r>
              <a:rPr kumimoji="0" lang="de-DE" sz="2000" b="0" i="0" u="none" strike="noStrike" kern="1200" cap="none" spc="0" normalizeH="0" baseline="0" noProof="0" dirty="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Result</a:t>
            </a: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3</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defRPr/>
            </a:pP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Key </a:t>
            </a:r>
            <a:r>
              <a:rPr kumimoji="0" lang="de-DE" sz="2000" b="0" i="0" u="none" strike="noStrike" kern="1200" cap="none" spc="0" normalizeH="0" baseline="0" noProof="0" dirty="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Result</a:t>
            </a:r>
            <a:r>
              <a:rPr kumimoji="0" lang="de-DE"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4</a:t>
            </a:r>
          </a:p>
        </p:txBody>
      </p:sp>
      <p:sp>
        <p:nvSpPr>
          <p:cNvPr id="73" name="Oval 72">
            <a:extLst>
              <a:ext uri="{FF2B5EF4-FFF2-40B4-BE49-F238E27FC236}">
                <a16:creationId xmlns:a16="http://schemas.microsoft.com/office/drawing/2014/main" id="{9F8F3648-613D-38FF-CF04-7D3A6CFD1637}"/>
              </a:ext>
            </a:extLst>
          </p:cNvPr>
          <p:cNvSpPr/>
          <p:nvPr/>
        </p:nvSpPr>
        <p:spPr>
          <a:xfrm rot="18900000">
            <a:off x="2575489" y="2788279"/>
            <a:ext cx="902774" cy="902774"/>
          </a:xfrm>
          <a:prstGeom prst="ellipse">
            <a:avLst/>
          </a:prstGeom>
          <a:solidFill>
            <a:srgbClr val="FFFFFF"/>
          </a:solidFill>
          <a:ln w="1822" cap="flat">
            <a:noFill/>
            <a:prstDash val="solid"/>
            <a:miter/>
          </a:ln>
        </p:spPr>
        <p:txBody>
          <a:bodyPr/>
          <a:lstStyle/>
          <a:p>
            <a:endParaRPr lang="en-US"/>
          </a:p>
        </p:txBody>
      </p:sp>
      <p:sp>
        <p:nvSpPr>
          <p:cNvPr id="74" name="Oval 73">
            <a:extLst>
              <a:ext uri="{FF2B5EF4-FFF2-40B4-BE49-F238E27FC236}">
                <a16:creationId xmlns:a16="http://schemas.microsoft.com/office/drawing/2014/main" id="{4E29F616-951B-96ED-0FF3-88D7294D7FA1}"/>
              </a:ext>
            </a:extLst>
          </p:cNvPr>
          <p:cNvSpPr/>
          <p:nvPr/>
        </p:nvSpPr>
        <p:spPr>
          <a:xfrm rot="18900000">
            <a:off x="2477876" y="2690665"/>
            <a:ext cx="1098002" cy="1098002"/>
          </a:xfrm>
          <a:prstGeom prst="ellipse">
            <a:avLst/>
          </a:prstGeom>
          <a:solidFill>
            <a:srgbClr val="379A67"/>
          </a:solidFill>
          <a:ln w="1822" cap="flat">
            <a:noFill/>
            <a:prstDash val="solid"/>
            <a:miter/>
          </a:ln>
        </p:spPr>
        <p:txBody>
          <a:bodyPr/>
          <a:lstStyle/>
          <a:p>
            <a:endParaRPr lang="en-US"/>
          </a:p>
        </p:txBody>
      </p:sp>
      <p:sp>
        <p:nvSpPr>
          <p:cNvPr id="76" name="Oval 75">
            <a:extLst>
              <a:ext uri="{FF2B5EF4-FFF2-40B4-BE49-F238E27FC236}">
                <a16:creationId xmlns:a16="http://schemas.microsoft.com/office/drawing/2014/main" id="{D03A3719-8A9E-92CA-3B19-DE8990B98605}"/>
              </a:ext>
            </a:extLst>
          </p:cNvPr>
          <p:cNvSpPr/>
          <p:nvPr/>
        </p:nvSpPr>
        <p:spPr>
          <a:xfrm>
            <a:off x="2599157" y="2811950"/>
            <a:ext cx="855428" cy="855429"/>
          </a:xfrm>
          <a:prstGeom prst="ellipse">
            <a:avLst/>
          </a:prstGeom>
          <a:solidFill>
            <a:srgbClr val="FFFFFF"/>
          </a:solidFill>
          <a:ln w="1822" cap="flat">
            <a:noFill/>
            <a:prstDash val="solid"/>
            <a:miter/>
          </a:ln>
        </p:spPr>
        <p:txBody>
          <a:bodyPr/>
          <a:lstStyle/>
          <a:p>
            <a:endParaRPr lang="en-US"/>
          </a:p>
        </p:txBody>
      </p:sp>
      <p:grpSp>
        <p:nvGrpSpPr>
          <p:cNvPr id="77" name="Graphic 26">
            <a:extLst>
              <a:ext uri="{FF2B5EF4-FFF2-40B4-BE49-F238E27FC236}">
                <a16:creationId xmlns:a16="http://schemas.microsoft.com/office/drawing/2014/main" id="{05ABB6BF-5351-2732-5454-CB976B4CF539}"/>
              </a:ext>
            </a:extLst>
          </p:cNvPr>
          <p:cNvGrpSpPr/>
          <p:nvPr/>
        </p:nvGrpSpPr>
        <p:grpSpPr>
          <a:xfrm>
            <a:off x="2399729" y="2612522"/>
            <a:ext cx="1254295" cy="1254107"/>
            <a:chOff x="1000491" y="2838436"/>
            <a:chExt cx="2183137" cy="2182809"/>
          </a:xfrm>
          <a:solidFill>
            <a:srgbClr val="379A67"/>
          </a:solidFill>
        </p:grpSpPr>
        <p:sp>
          <p:nvSpPr>
            <p:cNvPr id="88" name="Freeform 87">
              <a:extLst>
                <a:ext uri="{FF2B5EF4-FFF2-40B4-BE49-F238E27FC236}">
                  <a16:creationId xmlns:a16="http://schemas.microsoft.com/office/drawing/2014/main" id="{400CD429-B3E9-1622-631B-A7861D08FC03}"/>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79A67"/>
              </a:solidFill>
              <a:prstDash val="solid"/>
              <a:miter/>
            </a:ln>
          </p:spPr>
          <p:txBody>
            <a:bodyPr/>
            <a:lstStyle/>
            <a:p>
              <a:endParaRPr lang="en-US"/>
            </a:p>
          </p:txBody>
        </p:sp>
        <p:grpSp>
          <p:nvGrpSpPr>
            <p:cNvPr id="89" name="Graphic 26">
              <a:extLst>
                <a:ext uri="{FF2B5EF4-FFF2-40B4-BE49-F238E27FC236}">
                  <a16:creationId xmlns:a16="http://schemas.microsoft.com/office/drawing/2014/main" id="{5ABBC851-887B-0402-D058-012488D18054}"/>
                </a:ext>
              </a:extLst>
            </p:cNvPr>
            <p:cNvGrpSpPr/>
            <p:nvPr/>
          </p:nvGrpSpPr>
          <p:grpSpPr>
            <a:xfrm>
              <a:off x="1000491" y="3920861"/>
              <a:ext cx="2183137" cy="1100383"/>
              <a:chOff x="1000491" y="3920861"/>
              <a:chExt cx="2183137" cy="1100383"/>
            </a:xfrm>
            <a:grpFill/>
          </p:grpSpPr>
          <p:sp>
            <p:nvSpPr>
              <p:cNvPr id="90" name="Freeform 89">
                <a:extLst>
                  <a:ext uri="{FF2B5EF4-FFF2-40B4-BE49-F238E27FC236}">
                    <a16:creationId xmlns:a16="http://schemas.microsoft.com/office/drawing/2014/main" id="{C52B6B8C-D534-976F-6299-4D97E209530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379A67"/>
                </a:solidFill>
                <a:prstDash val="solid"/>
                <a:miter/>
              </a:ln>
            </p:spPr>
            <p:txBody>
              <a:bodyPr/>
              <a:lstStyle/>
              <a:p>
                <a:endParaRPr lang="en-US"/>
              </a:p>
            </p:txBody>
          </p:sp>
          <p:sp>
            <p:nvSpPr>
              <p:cNvPr id="91" name="Freeform 90">
                <a:extLst>
                  <a:ext uri="{FF2B5EF4-FFF2-40B4-BE49-F238E27FC236}">
                    <a16:creationId xmlns:a16="http://schemas.microsoft.com/office/drawing/2014/main" id="{14A6A4FB-ED84-6421-06DB-68026803A86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79A67"/>
                </a:solidFill>
                <a:prstDash val="solid"/>
                <a:miter/>
              </a:ln>
            </p:spPr>
            <p:txBody>
              <a:bodyPr/>
              <a:lstStyle/>
              <a:p>
                <a:endParaRPr lang="en-US"/>
              </a:p>
            </p:txBody>
          </p:sp>
          <p:sp>
            <p:nvSpPr>
              <p:cNvPr id="92" name="Freeform 91">
                <a:extLst>
                  <a:ext uri="{FF2B5EF4-FFF2-40B4-BE49-F238E27FC236}">
                    <a16:creationId xmlns:a16="http://schemas.microsoft.com/office/drawing/2014/main" id="{0199D444-6D83-DE6E-90FC-65B7E7EACCFF}"/>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379A67"/>
                </a:solidFill>
                <a:prstDash val="solid"/>
                <a:miter/>
              </a:ln>
            </p:spPr>
            <p:txBody>
              <a:bodyPr/>
              <a:lstStyle/>
              <a:p>
                <a:endParaRPr lang="en-US"/>
              </a:p>
            </p:txBody>
          </p:sp>
        </p:grpSp>
      </p:grpSp>
      <p:grpSp>
        <p:nvGrpSpPr>
          <p:cNvPr id="94" name="Group 93">
            <a:extLst>
              <a:ext uri="{FF2B5EF4-FFF2-40B4-BE49-F238E27FC236}">
                <a16:creationId xmlns:a16="http://schemas.microsoft.com/office/drawing/2014/main" id="{79097651-2B16-4030-8C95-55BD5579805F}"/>
              </a:ext>
            </a:extLst>
          </p:cNvPr>
          <p:cNvGrpSpPr/>
          <p:nvPr/>
        </p:nvGrpSpPr>
        <p:grpSpPr>
          <a:xfrm rot="10800000">
            <a:off x="3875873" y="2829566"/>
            <a:ext cx="5614002" cy="203530"/>
            <a:chOff x="4803190" y="791896"/>
            <a:chExt cx="5614002" cy="203530"/>
          </a:xfrm>
        </p:grpSpPr>
        <p:grpSp>
          <p:nvGrpSpPr>
            <p:cNvPr id="95" name="Graphic 26">
              <a:extLst>
                <a:ext uri="{FF2B5EF4-FFF2-40B4-BE49-F238E27FC236}">
                  <a16:creationId xmlns:a16="http://schemas.microsoft.com/office/drawing/2014/main" id="{566B5D2F-D036-721C-AE46-F6D92ADF3C6D}"/>
                </a:ext>
              </a:extLst>
            </p:cNvPr>
            <p:cNvGrpSpPr/>
            <p:nvPr/>
          </p:nvGrpSpPr>
          <p:grpSpPr>
            <a:xfrm>
              <a:off x="4803190" y="791896"/>
              <a:ext cx="203530" cy="203530"/>
              <a:chOff x="3057229" y="3839999"/>
              <a:chExt cx="225243" cy="225243"/>
            </a:xfrm>
          </p:grpSpPr>
          <p:sp>
            <p:nvSpPr>
              <p:cNvPr id="97" name="Oval 96">
                <a:extLst>
                  <a:ext uri="{FF2B5EF4-FFF2-40B4-BE49-F238E27FC236}">
                    <a16:creationId xmlns:a16="http://schemas.microsoft.com/office/drawing/2014/main" id="{140518EB-9BC6-E556-858E-1CD21B62033B}"/>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98" name="Oval 97">
                <a:extLst>
                  <a:ext uri="{FF2B5EF4-FFF2-40B4-BE49-F238E27FC236}">
                    <a16:creationId xmlns:a16="http://schemas.microsoft.com/office/drawing/2014/main" id="{EAEB2361-A773-8413-321A-F2B84AFC6D7A}"/>
                  </a:ext>
                </a:extLst>
              </p:cNvPr>
              <p:cNvSpPr/>
              <p:nvPr/>
            </p:nvSpPr>
            <p:spPr>
              <a:xfrm rot="-5277432">
                <a:off x="3135961" y="3918724"/>
                <a:ext cx="67784" cy="67784"/>
              </a:xfrm>
              <a:prstGeom prst="ellipse">
                <a:avLst/>
              </a:prstGeom>
              <a:solidFill>
                <a:srgbClr val="379A67"/>
              </a:solidFill>
              <a:ln w="1822" cap="flat">
                <a:solidFill>
                  <a:srgbClr val="007772"/>
                </a:solidFill>
                <a:prstDash val="solid"/>
                <a:miter/>
              </a:ln>
            </p:spPr>
            <p:txBody>
              <a:bodyPr/>
              <a:lstStyle/>
              <a:p>
                <a:endParaRPr lang="en-US" dirty="0"/>
              </a:p>
            </p:txBody>
          </p:sp>
          <p:sp>
            <p:nvSpPr>
              <p:cNvPr id="99" name="Freeform 98">
                <a:extLst>
                  <a:ext uri="{FF2B5EF4-FFF2-40B4-BE49-F238E27FC236}">
                    <a16:creationId xmlns:a16="http://schemas.microsoft.com/office/drawing/2014/main" id="{138C4E5B-73DF-4E2A-74A7-169F8A053308}"/>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379A67"/>
              </a:solidFill>
              <a:ln w="1822" cap="flat">
                <a:solidFill>
                  <a:srgbClr val="007772"/>
                </a:solidFill>
                <a:prstDash val="solid"/>
                <a:miter/>
              </a:ln>
            </p:spPr>
            <p:txBody>
              <a:bodyPr/>
              <a:lstStyle/>
              <a:p>
                <a:endParaRPr lang="en-US"/>
              </a:p>
            </p:txBody>
          </p:sp>
        </p:grpSp>
        <p:cxnSp>
          <p:nvCxnSpPr>
            <p:cNvPr id="96" name="Straight Connector 95">
              <a:extLst>
                <a:ext uri="{FF2B5EF4-FFF2-40B4-BE49-F238E27FC236}">
                  <a16:creationId xmlns:a16="http://schemas.microsoft.com/office/drawing/2014/main" id="{DB1C0B9A-E079-57E9-13E8-4EB6759B078B}"/>
                </a:ext>
              </a:extLst>
            </p:cNvPr>
            <p:cNvCxnSpPr>
              <a:cxnSpLocks/>
            </p:cNvCxnSpPr>
            <p:nvPr/>
          </p:nvCxnSpPr>
          <p:spPr>
            <a:xfrm flipH="1">
              <a:off x="4985969" y="880127"/>
              <a:ext cx="5431223"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sp>
        <p:nvSpPr>
          <p:cNvPr id="101" name="Textfeld 3">
            <a:extLst>
              <a:ext uri="{FF2B5EF4-FFF2-40B4-BE49-F238E27FC236}">
                <a16:creationId xmlns:a16="http://schemas.microsoft.com/office/drawing/2014/main" id="{3FC3E670-EC43-BC6B-C84B-857D748F61CA}"/>
              </a:ext>
            </a:extLst>
          </p:cNvPr>
          <p:cNvSpPr txBox="1"/>
          <p:nvPr/>
        </p:nvSpPr>
        <p:spPr>
          <a:xfrm>
            <a:off x="9486409" y="2074662"/>
            <a:ext cx="1890702" cy="350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80" b="1" i="0" u="none" strike="noStrike" kern="1200" cap="none" spc="0" normalizeH="0" baseline="0" noProof="0" dirty="0" err="1">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Meaning</a:t>
            </a:r>
            <a:endParaRPr kumimoji="0" lang="de-DE" sz="1680"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2" name="Textfeld 16">
            <a:extLst>
              <a:ext uri="{FF2B5EF4-FFF2-40B4-BE49-F238E27FC236}">
                <a16:creationId xmlns:a16="http://schemas.microsoft.com/office/drawing/2014/main" id="{47D77876-795C-52E9-9F28-B564827EBBDB}"/>
              </a:ext>
            </a:extLst>
          </p:cNvPr>
          <p:cNvSpPr txBox="1"/>
          <p:nvPr/>
        </p:nvSpPr>
        <p:spPr>
          <a:xfrm>
            <a:off x="3891714" y="1991912"/>
            <a:ext cx="3109458" cy="350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80" b="1" i="0" u="none" strike="noStrike" kern="1200" cap="none" spc="0" normalizeH="0" baseline="0" noProof="0" dirty="0" err="1">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Formulation</a:t>
            </a:r>
            <a:r>
              <a:rPr kumimoji="0" lang="de-DE" sz="1680"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106" name="TextBox 105">
            <a:extLst>
              <a:ext uri="{FF2B5EF4-FFF2-40B4-BE49-F238E27FC236}">
                <a16:creationId xmlns:a16="http://schemas.microsoft.com/office/drawing/2014/main" id="{1DC15FAE-9818-4F80-F2B1-ED2AD1D4053F}"/>
              </a:ext>
            </a:extLst>
          </p:cNvPr>
          <p:cNvSpPr txBox="1"/>
          <p:nvPr/>
        </p:nvSpPr>
        <p:spPr>
          <a:xfrm>
            <a:off x="3916098" y="2688988"/>
            <a:ext cx="2061803" cy="954107"/>
          </a:xfrm>
          <a:prstGeom prst="rect">
            <a:avLst/>
          </a:prstGeom>
          <a:noFill/>
        </p:spPr>
        <p:txBody>
          <a:bodyPr wrap="square" rtlCol="0">
            <a:spAutoFit/>
          </a:bodyPr>
          <a:lstStyle/>
          <a:p>
            <a:r>
              <a:rPr lang="en-IE" sz="2600" b="1" dirty="0">
                <a:solidFill>
                  <a:srgbClr val="379A67"/>
                </a:solidFill>
                <a:highlight>
                  <a:srgbClr val="FFFFFF"/>
                </a:highlight>
                <a:latin typeface="Calibri" panose="020F0502020204030204" pitchFamily="34" charset="0"/>
                <a:cs typeface="Calibri" panose="020F0502020204030204" pitchFamily="34" charset="0"/>
              </a:rPr>
              <a:t> Objectives</a:t>
            </a:r>
            <a:r>
              <a:rPr lang="en-IE" sz="2600" b="1" dirty="0">
                <a:solidFill>
                  <a:schemeClr val="bg1"/>
                </a:solidFill>
                <a:highlight>
                  <a:srgbClr val="FFFFFF"/>
                </a:highlight>
                <a:latin typeface="Calibri" panose="020F0502020204030204" pitchFamily="34" charset="0"/>
                <a:cs typeface="Calibri" panose="020F0502020204030204" pitchFamily="34" charset="0"/>
              </a:rPr>
              <a:t>.</a:t>
            </a:r>
          </a:p>
          <a:p>
            <a:endParaRPr lang="en-IE" sz="2800" b="1" dirty="0">
              <a:solidFill>
                <a:srgbClr val="007772"/>
              </a:solidFill>
              <a:latin typeface="Calibri" panose="020F0502020204030204" pitchFamily="34" charset="0"/>
              <a:cs typeface="Calibri" panose="020F0502020204030204" pitchFamily="34" charset="0"/>
            </a:endParaRPr>
          </a:p>
        </p:txBody>
      </p:sp>
      <p:sp>
        <p:nvSpPr>
          <p:cNvPr id="107" name="Rounded Rectangular Callout 106">
            <a:extLst>
              <a:ext uri="{FF2B5EF4-FFF2-40B4-BE49-F238E27FC236}">
                <a16:creationId xmlns:a16="http://schemas.microsoft.com/office/drawing/2014/main" id="{D457E1C2-F04D-1A16-FFC2-462321453D7E}"/>
              </a:ext>
            </a:extLst>
          </p:cNvPr>
          <p:cNvSpPr/>
          <p:nvPr/>
        </p:nvSpPr>
        <p:spPr>
          <a:xfrm>
            <a:off x="5770588" y="2725660"/>
            <a:ext cx="3120546" cy="1284626"/>
          </a:xfrm>
          <a:prstGeom prst="wedgeRoundRectCallout">
            <a:avLst>
              <a:gd name="adj1" fmla="val -52539"/>
              <a:gd name="adj2" fmla="val 86570"/>
              <a:gd name="adj3" fmla="val 16667"/>
            </a:avLst>
          </a:pr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a:extLst>
              <a:ext uri="{FF2B5EF4-FFF2-40B4-BE49-F238E27FC236}">
                <a16:creationId xmlns:a16="http://schemas.microsoft.com/office/drawing/2014/main" id="{F6F45965-F82C-259C-7AED-274A1774E8BE}"/>
              </a:ext>
            </a:extLst>
          </p:cNvPr>
          <p:cNvSpPr txBox="1"/>
          <p:nvPr/>
        </p:nvSpPr>
        <p:spPr>
          <a:xfrm>
            <a:off x="5784014" y="2977186"/>
            <a:ext cx="3107120" cy="738664"/>
          </a:xfrm>
          <a:prstGeom prst="rect">
            <a:avLst/>
          </a:prstGeom>
          <a:noFill/>
        </p:spPr>
        <p:txBody>
          <a:bodyPr wrap="square">
            <a:spAutoFit/>
          </a:bodyPr>
          <a:lstStyle/>
          <a:p>
            <a:pPr marL="0" lvl="0" indent="0" algn="ctr">
              <a:buNone/>
              <a:tabLst/>
            </a:pP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What</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needs</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achieved</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marL="0" lvl="0" indent="0" algn="ctr">
              <a:buNone/>
              <a:tabLst/>
            </a:pPr>
            <a:endParaRPr lang="de-DE" sz="8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lvl="0" indent="0" algn="ctr">
              <a:buNone/>
              <a:tabLst/>
            </a:pPr>
            <a:r>
              <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rPr>
              <a:t>I </a:t>
            </a:r>
            <a:r>
              <a:rPr lang="de-DE" sz="1700" b="0" i="1" dirty="0" err="1">
                <a:solidFill>
                  <a:schemeClr val="bg1"/>
                </a:solidFill>
                <a:latin typeface="Calibri" panose="020F0502020204030204" pitchFamily="34" charset="0"/>
                <a:ea typeface="Calibri" panose="020F0502020204030204" pitchFamily="34" charset="0"/>
                <a:cs typeface="Calibri" panose="020F0502020204030204" pitchFamily="34" charset="0"/>
              </a:rPr>
              <a:t>want</a:t>
            </a:r>
            <a:r>
              <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0" i="1" dirty="0" err="1">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rPr>
              <a:t>, I am </a:t>
            </a:r>
            <a:r>
              <a:rPr lang="de-DE" sz="1700" b="0" i="1" dirty="0" err="1">
                <a:solidFill>
                  <a:schemeClr val="bg1"/>
                </a:solidFill>
                <a:latin typeface="Calibri" panose="020F0502020204030204" pitchFamily="34" charset="0"/>
                <a:ea typeface="Calibri" panose="020F0502020204030204" pitchFamily="34" charset="0"/>
                <a:cs typeface="Calibri" panose="020F0502020204030204" pitchFamily="34" charset="0"/>
              </a:rPr>
              <a:t>about</a:t>
            </a:r>
            <a:r>
              <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0" i="1" dirty="0" err="1">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0" i="1" dirty="0" err="1">
                <a:solidFill>
                  <a:schemeClr val="bg1"/>
                </a:solidFill>
                <a:latin typeface="Calibri" panose="020F0502020204030204" pitchFamily="34" charset="0"/>
                <a:ea typeface="Calibri" panose="020F0502020204030204" pitchFamily="34" charset="0"/>
                <a:cs typeface="Calibri" panose="020F0502020204030204" pitchFamily="34" charset="0"/>
              </a:rPr>
              <a:t>reach</a:t>
            </a:r>
            <a:r>
              <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Textfeld 4">
            <a:extLst>
              <a:ext uri="{FF2B5EF4-FFF2-40B4-BE49-F238E27FC236}">
                <a16:creationId xmlns:a16="http://schemas.microsoft.com/office/drawing/2014/main" id="{541151E6-2204-64AB-1136-EEACCA15FC31}"/>
              </a:ext>
            </a:extLst>
          </p:cNvPr>
          <p:cNvSpPr txBox="1"/>
          <p:nvPr/>
        </p:nvSpPr>
        <p:spPr>
          <a:xfrm>
            <a:off x="9558121" y="4867840"/>
            <a:ext cx="2406448" cy="1836400"/>
          </a:xfrm>
          <a:prstGeom prst="rect">
            <a:avLst/>
          </a:prstGeom>
          <a:noFill/>
        </p:spPr>
        <p:txBody>
          <a:bodyPr wrap="square" rtlCol="0">
            <a:spAutoFit/>
          </a:bodyPr>
          <a:lstStyle/>
          <a:p>
            <a:pPr marL="184150" indent="-184150">
              <a:lnSpc>
                <a:spcPts val="1720"/>
              </a:lnSpc>
              <a:buClr>
                <a:srgbClr val="62A844"/>
              </a:buClr>
              <a:buFont typeface="Arial" panose="020B0604020202020204" pitchFamily="34" charset="0"/>
              <a:buChar char="•"/>
              <a:defRPr/>
            </a:pPr>
            <a:r>
              <a:rPr lang="en-IE" sz="1600" dirty="0">
                <a:solidFill>
                  <a:srgbClr val="404040"/>
                </a:solidFill>
                <a:latin typeface="Calibri" panose="020F0502020204030204" pitchFamily="34" charset="0"/>
                <a:ea typeface="Calibri" panose="020F0502020204030204" pitchFamily="34" charset="0"/>
                <a:cs typeface="Calibri" panose="020F0502020204030204" pitchFamily="34" charset="0"/>
              </a:rPr>
              <a:t>Quantity</a:t>
            </a:r>
          </a:p>
          <a:p>
            <a:pPr marL="184150" indent="-184150">
              <a:lnSpc>
                <a:spcPts val="1720"/>
              </a:lnSpc>
              <a:buClr>
                <a:srgbClr val="62A844"/>
              </a:buClr>
              <a:buFont typeface="Arial" panose="020B0604020202020204" pitchFamily="34" charset="0"/>
              <a:buChar char="•"/>
              <a:defRPr/>
            </a:pPr>
            <a:r>
              <a:rPr lang="en-IE" sz="1600" dirty="0">
                <a:solidFill>
                  <a:srgbClr val="404040"/>
                </a:solidFill>
                <a:latin typeface="Calibri" panose="020F0502020204030204" pitchFamily="34" charset="0"/>
                <a:ea typeface="Calibri" panose="020F0502020204030204" pitchFamily="34" charset="0"/>
                <a:cs typeface="Calibri" panose="020F0502020204030204" pitchFamily="34" charset="0"/>
              </a:rPr>
              <a:t>Value-oriented, measures the result</a:t>
            </a:r>
          </a:p>
          <a:p>
            <a:pPr marL="184150" indent="-184150">
              <a:lnSpc>
                <a:spcPts val="1720"/>
              </a:lnSpc>
              <a:buClr>
                <a:srgbClr val="62A844"/>
              </a:buClr>
              <a:buFont typeface="Arial" panose="020B0604020202020204" pitchFamily="34" charset="0"/>
              <a:buChar char="•"/>
              <a:defRPr/>
            </a:pPr>
            <a:r>
              <a:rPr lang="en-IE" sz="1600" dirty="0">
                <a:solidFill>
                  <a:srgbClr val="404040"/>
                </a:solidFill>
                <a:latin typeface="Calibri" panose="020F0502020204030204" pitchFamily="34" charset="0"/>
                <a:ea typeface="Calibri" panose="020F0502020204030204" pitchFamily="34" charset="0"/>
                <a:cs typeface="Calibri" panose="020F0502020204030204" pitchFamily="34" charset="0"/>
              </a:rPr>
              <a:t>Max. 2 - 3 concrete metrics</a:t>
            </a:r>
          </a:p>
          <a:p>
            <a:pPr marL="184150" indent="-184150">
              <a:lnSpc>
                <a:spcPts val="1720"/>
              </a:lnSpc>
              <a:buClr>
                <a:srgbClr val="62A844"/>
              </a:buClr>
              <a:buFont typeface="Arial" panose="020B0604020202020204" pitchFamily="34" charset="0"/>
              <a:buChar char="•"/>
              <a:defRPr/>
            </a:pPr>
            <a:endPar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84150" marR="0" lvl="0" indent="-184150" algn="l" defTabSz="914400" rtl="0" eaLnBrk="1" fontAlgn="auto" latinLnBrk="0" hangingPunct="1">
              <a:lnSpc>
                <a:spcPts val="1720"/>
              </a:lnSpc>
              <a:spcBef>
                <a:spcPts val="0"/>
              </a:spcBef>
              <a:spcAft>
                <a:spcPts val="0"/>
              </a:spcAft>
              <a:buClr>
                <a:srgbClr val="62A844"/>
              </a:buClr>
              <a:buSzTx/>
              <a:buFont typeface="Wingdings" panose="05000000000000000000" pitchFamily="2" charset="2"/>
              <a:buChar char="§"/>
              <a:defRPr/>
            </a:pPr>
            <a:endPar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84150" marR="0" lvl="0" indent="-184150" algn="l" defTabSz="914400" rtl="0" eaLnBrk="1" fontAlgn="auto" latinLnBrk="0" hangingPunct="1">
              <a:lnSpc>
                <a:spcPts val="1720"/>
              </a:lnSpc>
              <a:spcBef>
                <a:spcPts val="0"/>
              </a:spcBef>
              <a:spcAft>
                <a:spcPts val="0"/>
              </a:spcAft>
              <a:buClr>
                <a:srgbClr val="62A844"/>
              </a:buClr>
              <a:buSzTx/>
              <a:buFont typeface="Wingdings" panose="05000000000000000000" pitchFamily="2" charset="2"/>
              <a:buChar char="§"/>
              <a:defRPr/>
            </a:pPr>
            <a:endParaRPr kumimoji="0" lang="de-DE" sz="16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31BE52E3-A6F8-EAF4-AF68-09C0A7FCDE72}"/>
              </a:ext>
            </a:extLst>
          </p:cNvPr>
          <p:cNvSpPr/>
          <p:nvPr/>
        </p:nvSpPr>
        <p:spPr>
          <a:xfrm rot="18900000">
            <a:off x="2563914" y="4917785"/>
            <a:ext cx="902774" cy="902774"/>
          </a:xfrm>
          <a:prstGeom prst="ellipse">
            <a:avLst/>
          </a:prstGeom>
          <a:solidFill>
            <a:srgbClr val="FFFFFF"/>
          </a:solidFill>
          <a:ln w="1822" cap="flat">
            <a:noFill/>
            <a:prstDash val="solid"/>
            <a:miter/>
          </a:ln>
        </p:spPr>
        <p:txBody>
          <a:bodyPr/>
          <a:lstStyle/>
          <a:p>
            <a:endParaRPr lang="en-US"/>
          </a:p>
        </p:txBody>
      </p:sp>
      <p:sp>
        <p:nvSpPr>
          <p:cNvPr id="13" name="Oval 12">
            <a:extLst>
              <a:ext uri="{FF2B5EF4-FFF2-40B4-BE49-F238E27FC236}">
                <a16:creationId xmlns:a16="http://schemas.microsoft.com/office/drawing/2014/main" id="{B1E51320-87C1-ED5C-8541-6E6E7ED1333F}"/>
              </a:ext>
            </a:extLst>
          </p:cNvPr>
          <p:cNvSpPr/>
          <p:nvPr/>
        </p:nvSpPr>
        <p:spPr>
          <a:xfrm rot="18900000">
            <a:off x="2466301" y="4820171"/>
            <a:ext cx="1098002" cy="1098002"/>
          </a:xfrm>
          <a:prstGeom prst="ellipse">
            <a:avLst/>
          </a:prstGeom>
          <a:solidFill>
            <a:srgbClr val="62A844"/>
          </a:solidFill>
          <a:ln w="1822" cap="flat">
            <a:noFill/>
            <a:prstDash val="solid"/>
            <a:miter/>
          </a:ln>
        </p:spPr>
        <p:txBody>
          <a:bodyPr/>
          <a:lstStyle/>
          <a:p>
            <a:endParaRPr lang="en-US"/>
          </a:p>
        </p:txBody>
      </p:sp>
      <p:sp>
        <p:nvSpPr>
          <p:cNvPr id="21" name="Oval 20">
            <a:extLst>
              <a:ext uri="{FF2B5EF4-FFF2-40B4-BE49-F238E27FC236}">
                <a16:creationId xmlns:a16="http://schemas.microsoft.com/office/drawing/2014/main" id="{2CBC762B-6660-13C6-F2E7-629AB195861F}"/>
              </a:ext>
            </a:extLst>
          </p:cNvPr>
          <p:cNvSpPr/>
          <p:nvPr/>
        </p:nvSpPr>
        <p:spPr>
          <a:xfrm>
            <a:off x="2587582" y="4941456"/>
            <a:ext cx="855428" cy="855429"/>
          </a:xfrm>
          <a:prstGeom prst="ellipse">
            <a:avLst/>
          </a:prstGeom>
          <a:solidFill>
            <a:srgbClr val="FFFFFF"/>
          </a:solidFill>
          <a:ln w="1822" cap="flat">
            <a:noFill/>
            <a:prstDash val="solid"/>
            <a:miter/>
          </a:ln>
        </p:spPr>
        <p:txBody>
          <a:bodyPr/>
          <a:lstStyle/>
          <a:p>
            <a:endParaRPr lang="en-US"/>
          </a:p>
        </p:txBody>
      </p:sp>
      <p:grpSp>
        <p:nvGrpSpPr>
          <p:cNvPr id="22" name="Graphic 26">
            <a:extLst>
              <a:ext uri="{FF2B5EF4-FFF2-40B4-BE49-F238E27FC236}">
                <a16:creationId xmlns:a16="http://schemas.microsoft.com/office/drawing/2014/main" id="{AFBB77A6-7F58-CA42-D702-7D1564ADB3C6}"/>
              </a:ext>
            </a:extLst>
          </p:cNvPr>
          <p:cNvGrpSpPr/>
          <p:nvPr/>
        </p:nvGrpSpPr>
        <p:grpSpPr>
          <a:xfrm>
            <a:off x="2388154" y="4742028"/>
            <a:ext cx="1254295" cy="1254107"/>
            <a:chOff x="1000491" y="2838436"/>
            <a:chExt cx="2183137" cy="2182809"/>
          </a:xfrm>
          <a:solidFill>
            <a:srgbClr val="379A67"/>
          </a:solidFill>
        </p:grpSpPr>
        <p:sp>
          <p:nvSpPr>
            <p:cNvPr id="24" name="Freeform 23">
              <a:extLst>
                <a:ext uri="{FF2B5EF4-FFF2-40B4-BE49-F238E27FC236}">
                  <a16:creationId xmlns:a16="http://schemas.microsoft.com/office/drawing/2014/main" id="{E9B40323-378F-B9E9-7B82-0249EDA4DEBF}"/>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79A67"/>
              </a:solidFill>
              <a:prstDash val="solid"/>
              <a:miter/>
            </a:ln>
          </p:spPr>
          <p:txBody>
            <a:bodyPr/>
            <a:lstStyle/>
            <a:p>
              <a:endParaRPr lang="en-US"/>
            </a:p>
          </p:txBody>
        </p:sp>
        <p:grpSp>
          <p:nvGrpSpPr>
            <p:cNvPr id="25" name="Graphic 26">
              <a:extLst>
                <a:ext uri="{FF2B5EF4-FFF2-40B4-BE49-F238E27FC236}">
                  <a16:creationId xmlns:a16="http://schemas.microsoft.com/office/drawing/2014/main" id="{C01DD833-51A5-CB90-0C71-8CC297F84717}"/>
                </a:ext>
              </a:extLst>
            </p:cNvPr>
            <p:cNvGrpSpPr/>
            <p:nvPr/>
          </p:nvGrpSpPr>
          <p:grpSpPr>
            <a:xfrm>
              <a:off x="1000491" y="3920861"/>
              <a:ext cx="2183137" cy="1100383"/>
              <a:chOff x="1000491" y="3920861"/>
              <a:chExt cx="2183137" cy="1100383"/>
            </a:xfrm>
            <a:grpFill/>
          </p:grpSpPr>
          <p:sp>
            <p:nvSpPr>
              <p:cNvPr id="26" name="Freeform 25">
                <a:extLst>
                  <a:ext uri="{FF2B5EF4-FFF2-40B4-BE49-F238E27FC236}">
                    <a16:creationId xmlns:a16="http://schemas.microsoft.com/office/drawing/2014/main" id="{2C5D923D-E5BC-11AA-6DDB-48BB44F607E0}"/>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379A67"/>
                </a:solidFill>
                <a:prstDash val="solid"/>
                <a:miter/>
              </a:ln>
            </p:spPr>
            <p:txBody>
              <a:bodyPr/>
              <a:lstStyle/>
              <a:p>
                <a:endParaRPr lang="en-US"/>
              </a:p>
            </p:txBody>
          </p:sp>
          <p:sp>
            <p:nvSpPr>
              <p:cNvPr id="27" name="Freeform 26">
                <a:extLst>
                  <a:ext uri="{FF2B5EF4-FFF2-40B4-BE49-F238E27FC236}">
                    <a16:creationId xmlns:a16="http://schemas.microsoft.com/office/drawing/2014/main" id="{781BB631-A493-0F30-8E28-2FD2AE867CED}"/>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79A67"/>
                </a:solidFill>
                <a:prstDash val="solid"/>
                <a:miter/>
              </a:ln>
            </p:spPr>
            <p:txBody>
              <a:bodyPr/>
              <a:lstStyle/>
              <a:p>
                <a:endParaRPr lang="en-US"/>
              </a:p>
            </p:txBody>
          </p:sp>
          <p:sp>
            <p:nvSpPr>
              <p:cNvPr id="28" name="Freeform 27">
                <a:extLst>
                  <a:ext uri="{FF2B5EF4-FFF2-40B4-BE49-F238E27FC236}">
                    <a16:creationId xmlns:a16="http://schemas.microsoft.com/office/drawing/2014/main" id="{6D8D112D-97EE-E74C-FBE7-BAC32BADE88D}"/>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379A67"/>
                </a:solidFill>
                <a:prstDash val="solid"/>
                <a:miter/>
              </a:ln>
            </p:spPr>
            <p:txBody>
              <a:bodyPr/>
              <a:lstStyle/>
              <a:p>
                <a:endParaRPr lang="en-US"/>
              </a:p>
            </p:txBody>
          </p:sp>
        </p:grpSp>
      </p:grpSp>
      <p:grpSp>
        <p:nvGrpSpPr>
          <p:cNvPr id="41" name="Group 40">
            <a:extLst>
              <a:ext uri="{FF2B5EF4-FFF2-40B4-BE49-F238E27FC236}">
                <a16:creationId xmlns:a16="http://schemas.microsoft.com/office/drawing/2014/main" id="{393D7773-9A68-8756-404D-383533FE5564}"/>
              </a:ext>
            </a:extLst>
          </p:cNvPr>
          <p:cNvGrpSpPr/>
          <p:nvPr/>
        </p:nvGrpSpPr>
        <p:grpSpPr>
          <a:xfrm rot="10800000">
            <a:off x="3864298" y="4959072"/>
            <a:ext cx="5614002" cy="203530"/>
            <a:chOff x="4803190" y="791896"/>
            <a:chExt cx="5614002" cy="203530"/>
          </a:xfrm>
        </p:grpSpPr>
        <p:grpSp>
          <p:nvGrpSpPr>
            <p:cNvPr id="42" name="Graphic 26">
              <a:extLst>
                <a:ext uri="{FF2B5EF4-FFF2-40B4-BE49-F238E27FC236}">
                  <a16:creationId xmlns:a16="http://schemas.microsoft.com/office/drawing/2014/main" id="{C33556A4-7F1A-49B4-0CD9-052AA694AD73}"/>
                </a:ext>
              </a:extLst>
            </p:cNvPr>
            <p:cNvGrpSpPr/>
            <p:nvPr/>
          </p:nvGrpSpPr>
          <p:grpSpPr>
            <a:xfrm>
              <a:off x="4803190" y="791896"/>
              <a:ext cx="203530" cy="203530"/>
              <a:chOff x="3057229" y="3839999"/>
              <a:chExt cx="225243" cy="225243"/>
            </a:xfrm>
          </p:grpSpPr>
          <p:sp>
            <p:nvSpPr>
              <p:cNvPr id="44" name="Oval 43">
                <a:extLst>
                  <a:ext uri="{FF2B5EF4-FFF2-40B4-BE49-F238E27FC236}">
                    <a16:creationId xmlns:a16="http://schemas.microsoft.com/office/drawing/2014/main" id="{AB650DEF-5F02-77AF-17CF-430B3856A78A}"/>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45" name="Oval 44">
                <a:extLst>
                  <a:ext uri="{FF2B5EF4-FFF2-40B4-BE49-F238E27FC236}">
                    <a16:creationId xmlns:a16="http://schemas.microsoft.com/office/drawing/2014/main" id="{EBF60D61-DD62-830F-F834-AD0A8543BA95}"/>
                  </a:ext>
                </a:extLst>
              </p:cNvPr>
              <p:cNvSpPr/>
              <p:nvPr/>
            </p:nvSpPr>
            <p:spPr>
              <a:xfrm rot="-5277432">
                <a:off x="3135961" y="3918724"/>
                <a:ext cx="67784" cy="67784"/>
              </a:xfrm>
              <a:prstGeom prst="ellipse">
                <a:avLst/>
              </a:prstGeom>
              <a:solidFill>
                <a:srgbClr val="379A67"/>
              </a:solidFill>
              <a:ln w="1822" cap="flat">
                <a:solidFill>
                  <a:srgbClr val="007772"/>
                </a:solidFill>
                <a:prstDash val="solid"/>
                <a:miter/>
              </a:ln>
            </p:spPr>
            <p:txBody>
              <a:bodyPr/>
              <a:lstStyle/>
              <a:p>
                <a:endParaRPr lang="en-US" dirty="0"/>
              </a:p>
            </p:txBody>
          </p:sp>
          <p:sp>
            <p:nvSpPr>
              <p:cNvPr id="46" name="Freeform 45">
                <a:extLst>
                  <a:ext uri="{FF2B5EF4-FFF2-40B4-BE49-F238E27FC236}">
                    <a16:creationId xmlns:a16="http://schemas.microsoft.com/office/drawing/2014/main" id="{1DF77C2A-941B-89A5-341D-DA9D98F543ED}"/>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379A67"/>
              </a:solidFill>
              <a:ln w="1822" cap="flat">
                <a:solidFill>
                  <a:srgbClr val="007772"/>
                </a:solidFill>
                <a:prstDash val="solid"/>
                <a:miter/>
              </a:ln>
            </p:spPr>
            <p:txBody>
              <a:bodyPr/>
              <a:lstStyle/>
              <a:p>
                <a:endParaRPr lang="en-US"/>
              </a:p>
            </p:txBody>
          </p:sp>
        </p:grpSp>
        <p:cxnSp>
          <p:nvCxnSpPr>
            <p:cNvPr id="43" name="Straight Connector 42">
              <a:extLst>
                <a:ext uri="{FF2B5EF4-FFF2-40B4-BE49-F238E27FC236}">
                  <a16:creationId xmlns:a16="http://schemas.microsoft.com/office/drawing/2014/main" id="{37F9EACB-28D2-C9A3-4100-865AEA2ABFAF}"/>
                </a:ext>
              </a:extLst>
            </p:cNvPr>
            <p:cNvCxnSpPr>
              <a:cxnSpLocks/>
            </p:cNvCxnSpPr>
            <p:nvPr/>
          </p:nvCxnSpPr>
          <p:spPr>
            <a:xfrm flipH="1">
              <a:off x="4985969" y="880127"/>
              <a:ext cx="5431223"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11BCAFF2-DF09-5E15-BD35-030622886642}"/>
              </a:ext>
            </a:extLst>
          </p:cNvPr>
          <p:cNvSpPr txBox="1"/>
          <p:nvPr/>
        </p:nvSpPr>
        <p:spPr>
          <a:xfrm>
            <a:off x="3904523" y="4818494"/>
            <a:ext cx="2061803" cy="1139286"/>
          </a:xfrm>
          <a:prstGeom prst="rect">
            <a:avLst/>
          </a:prstGeom>
          <a:noFill/>
        </p:spPr>
        <p:txBody>
          <a:bodyPr wrap="square" rtlCol="0">
            <a:spAutoFit/>
          </a:bodyPr>
          <a:lstStyle/>
          <a:p>
            <a:pPr>
              <a:lnSpc>
                <a:spcPts val="2660"/>
              </a:lnSpc>
            </a:pPr>
            <a:r>
              <a:rPr lang="en-IE" sz="2600" b="1" dirty="0">
                <a:solidFill>
                  <a:srgbClr val="62A844"/>
                </a:solidFill>
                <a:highlight>
                  <a:srgbClr val="FFFFFF"/>
                </a:highlight>
                <a:latin typeface="Calibri" panose="020F0502020204030204" pitchFamily="34" charset="0"/>
                <a:cs typeface="Calibri" panose="020F0502020204030204" pitchFamily="34" charset="0"/>
              </a:rPr>
              <a:t> Key </a:t>
            </a:r>
          </a:p>
          <a:p>
            <a:pPr>
              <a:lnSpc>
                <a:spcPts val="2660"/>
              </a:lnSpc>
            </a:pPr>
            <a:r>
              <a:rPr lang="en-IE" sz="2600" b="1" dirty="0">
                <a:solidFill>
                  <a:srgbClr val="62A844"/>
                </a:solidFill>
                <a:highlight>
                  <a:srgbClr val="FFFFFF"/>
                </a:highlight>
                <a:latin typeface="Calibri" panose="020F0502020204030204" pitchFamily="34" charset="0"/>
                <a:cs typeface="Calibri" panose="020F0502020204030204" pitchFamily="34" charset="0"/>
              </a:rPr>
              <a:t> Results</a:t>
            </a:r>
          </a:p>
          <a:p>
            <a:pPr>
              <a:lnSpc>
                <a:spcPts val="2660"/>
              </a:lnSpc>
            </a:pPr>
            <a:endParaRPr lang="en-IE" sz="2800" b="1" dirty="0">
              <a:solidFill>
                <a:srgbClr val="62A844"/>
              </a:solidFill>
              <a:latin typeface="Calibri" panose="020F0502020204030204" pitchFamily="34" charset="0"/>
              <a:cs typeface="Calibri" panose="020F0502020204030204" pitchFamily="34" charset="0"/>
            </a:endParaRPr>
          </a:p>
        </p:txBody>
      </p:sp>
      <p:sp>
        <p:nvSpPr>
          <p:cNvPr id="48" name="Rounded Rectangular Callout 47">
            <a:extLst>
              <a:ext uri="{FF2B5EF4-FFF2-40B4-BE49-F238E27FC236}">
                <a16:creationId xmlns:a16="http://schemas.microsoft.com/office/drawing/2014/main" id="{B3A22FA1-2221-5C73-8483-F832BE9CD4CD}"/>
              </a:ext>
            </a:extLst>
          </p:cNvPr>
          <p:cNvSpPr/>
          <p:nvPr/>
        </p:nvSpPr>
        <p:spPr>
          <a:xfrm>
            <a:off x="5759013" y="4855166"/>
            <a:ext cx="3120546" cy="1284626"/>
          </a:xfrm>
          <a:prstGeom prst="wedgeRoundRectCallout">
            <a:avLst>
              <a:gd name="adj1" fmla="val 45527"/>
              <a:gd name="adj2" fmla="val 90366"/>
              <a:gd name="adj3" fmla="val 16667"/>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03580C21-C279-BD73-44CB-FB3F8477DC54}"/>
              </a:ext>
            </a:extLst>
          </p:cNvPr>
          <p:cNvSpPr txBox="1"/>
          <p:nvPr/>
        </p:nvSpPr>
        <p:spPr>
          <a:xfrm>
            <a:off x="5772439" y="5106692"/>
            <a:ext cx="3107120" cy="1000274"/>
          </a:xfrm>
          <a:prstGeom prst="rect">
            <a:avLst/>
          </a:prstGeom>
          <a:noFill/>
        </p:spPr>
        <p:txBody>
          <a:bodyPr wrap="square">
            <a:spAutoFit/>
          </a:bodyPr>
          <a:lstStyle/>
          <a:p>
            <a:pPr algn="ct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How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reach</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b="1" dirty="0" err="1">
                <a:solidFill>
                  <a:schemeClr val="bg1"/>
                </a:solidFill>
                <a:latin typeface="Calibri" panose="020F0502020204030204" pitchFamily="34" charset="0"/>
                <a:ea typeface="Calibri" panose="020F0502020204030204" pitchFamily="34" charset="0"/>
                <a:cs typeface="Calibri" panose="020F0502020204030204" pitchFamily="34" charset="0"/>
              </a:rPr>
              <a:t>it</a:t>
            </a:r>
            <a:r>
              <a:rPr lang="de-DE" sz="17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lvl="0" algn="ctr"/>
            <a:r>
              <a:rPr lang="de-DE" sz="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de-DE"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de-DE" sz="1700" i="1" dirty="0" err="1">
                <a:solidFill>
                  <a:schemeClr val="bg1"/>
                </a:solidFill>
                <a:latin typeface="Calibri" panose="020F0502020204030204" pitchFamily="34" charset="0"/>
                <a:ea typeface="Calibri" panose="020F0502020204030204" pitchFamily="34" charset="0"/>
                <a:cs typeface="Calibri" panose="020F0502020204030204" pitchFamily="34" charset="0"/>
              </a:rPr>
              <a:t>Measured</a:t>
            </a:r>
            <a:r>
              <a:rPr lang="de-DE" sz="1700" i="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1700" i="1" dirty="0" err="1">
                <a:solidFill>
                  <a:schemeClr val="bg1"/>
                </a:solidFill>
                <a:latin typeface="Calibri" panose="020F0502020204030204" pitchFamily="34" charset="0"/>
                <a:ea typeface="Calibri" panose="020F0502020204030204" pitchFamily="34" charset="0"/>
                <a:cs typeface="Calibri" panose="020F0502020204030204" pitchFamily="34" charset="0"/>
              </a:rPr>
              <a:t>by</a:t>
            </a:r>
            <a:endParaRPr lang="de-DE" sz="17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endParaRPr lang="de-DE" sz="1700" b="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8" name="Graphic 56">
            <a:extLst>
              <a:ext uri="{FF2B5EF4-FFF2-40B4-BE49-F238E27FC236}">
                <a16:creationId xmlns:a16="http://schemas.microsoft.com/office/drawing/2014/main" id="{84BD8A8A-D8E7-A1AB-AB57-F48238830787}"/>
              </a:ext>
            </a:extLst>
          </p:cNvPr>
          <p:cNvGrpSpPr/>
          <p:nvPr/>
        </p:nvGrpSpPr>
        <p:grpSpPr>
          <a:xfrm>
            <a:off x="2769080" y="5086701"/>
            <a:ext cx="542138" cy="550850"/>
            <a:chOff x="5279718" y="2350853"/>
            <a:chExt cx="1106617" cy="1124400"/>
          </a:xfrm>
          <a:solidFill>
            <a:srgbClr val="62A844"/>
          </a:solidFill>
        </p:grpSpPr>
        <p:sp>
          <p:nvSpPr>
            <p:cNvPr id="59" name="Freeform 58">
              <a:extLst>
                <a:ext uri="{FF2B5EF4-FFF2-40B4-BE49-F238E27FC236}">
                  <a16:creationId xmlns:a16="http://schemas.microsoft.com/office/drawing/2014/main" id="{03B4DC8A-19B4-79CF-E169-E770D3AAEE6D}"/>
                </a:ext>
              </a:extLst>
            </p:cNvPr>
            <p:cNvSpPr/>
            <p:nvPr/>
          </p:nvSpPr>
          <p:spPr>
            <a:xfrm>
              <a:off x="5279718" y="2350853"/>
              <a:ext cx="1106617" cy="1124400"/>
            </a:xfrm>
            <a:custGeom>
              <a:avLst/>
              <a:gdLst>
                <a:gd name="csX0" fmla="*/ 199326 w 1106617"/>
                <a:gd name="csY0" fmla="*/ 1124400 h 1124400"/>
                <a:gd name="csX1" fmla="*/ 19856 w 1106617"/>
                <a:gd name="csY1" fmla="*/ 1124400 h 1124400"/>
                <a:gd name="csX2" fmla="*/ 235 w 1106617"/>
                <a:gd name="csY2" fmla="*/ 1099963 h 1124400"/>
                <a:gd name="csX3" fmla="*/ 0 w 1106617"/>
                <a:gd name="csY3" fmla="*/ 898240 h 1124400"/>
                <a:gd name="csX4" fmla="*/ 9767 w 1106617"/>
                <a:gd name="csY4" fmla="*/ 876501 h 1124400"/>
                <a:gd name="csX5" fmla="*/ 371374 w 1106617"/>
                <a:gd name="csY5" fmla="*/ 514862 h 1124400"/>
                <a:gd name="csX6" fmla="*/ 414489 w 1106617"/>
                <a:gd name="csY6" fmla="*/ 163754 h 1124400"/>
                <a:gd name="csX7" fmla="*/ 698314 w 1106617"/>
                <a:gd name="csY7" fmla="*/ 1050 h 1124400"/>
                <a:gd name="csX8" fmla="*/ 1105588 w 1106617"/>
                <a:gd name="csY8" fmla="*/ 408426 h 1124400"/>
                <a:gd name="csX9" fmla="*/ 942953 w 1106617"/>
                <a:gd name="csY9" fmla="*/ 692293 h 1124400"/>
                <a:gd name="csX10" fmla="*/ 591964 w 1106617"/>
                <a:gd name="csY10" fmla="*/ 735507 h 1124400"/>
                <a:gd name="csX11" fmla="*/ 504443 w 1106617"/>
                <a:gd name="csY11" fmla="*/ 822931 h 1124400"/>
                <a:gd name="csX12" fmla="*/ 484998 w 1106617"/>
                <a:gd name="csY12" fmla="*/ 831557 h 1124400"/>
                <a:gd name="csX13" fmla="*/ 424608 w 1106617"/>
                <a:gd name="csY13" fmla="*/ 831732 h 1124400"/>
                <a:gd name="csX14" fmla="*/ 424461 w 1106617"/>
                <a:gd name="csY14" fmla="*/ 891757 h 1124400"/>
                <a:gd name="csX15" fmla="*/ 397595 w 1106617"/>
                <a:gd name="csY15" fmla="*/ 918717 h 1124400"/>
                <a:gd name="csX16" fmla="*/ 369732 w 1106617"/>
                <a:gd name="csY16" fmla="*/ 919069 h 1124400"/>
                <a:gd name="csX17" fmla="*/ 369791 w 1106617"/>
                <a:gd name="csY17" fmla="*/ 944475 h 1124400"/>
                <a:gd name="csX18" fmla="*/ 342543 w 1106617"/>
                <a:gd name="csY18" fmla="*/ 973578 h 1124400"/>
                <a:gd name="csX19" fmla="*/ 274469 w 1106617"/>
                <a:gd name="csY19" fmla="*/ 973725 h 1124400"/>
                <a:gd name="csX20" fmla="*/ 274469 w 1106617"/>
                <a:gd name="csY20" fmla="*/ 1041112 h 1124400"/>
                <a:gd name="csX21" fmla="*/ 265230 w 1106617"/>
                <a:gd name="csY21" fmla="*/ 1062352 h 1124400"/>
                <a:gd name="csX22" fmla="*/ 207948 w 1106617"/>
                <a:gd name="csY22" fmla="*/ 1119266 h 1124400"/>
                <a:gd name="csX23" fmla="*/ 199238 w 1106617"/>
                <a:gd name="csY23" fmla="*/ 1124371 h 1124400"/>
                <a:gd name="csX24" fmla="*/ 219035 w 1106617"/>
                <a:gd name="csY24" fmla="*/ 947292 h 1124400"/>
                <a:gd name="csX25" fmla="*/ 246136 w 1106617"/>
                <a:gd name="csY25" fmla="*/ 918512 h 1124400"/>
                <a:gd name="csX26" fmla="*/ 314445 w 1106617"/>
                <a:gd name="csY26" fmla="*/ 918307 h 1124400"/>
                <a:gd name="csX27" fmla="*/ 314298 w 1106617"/>
                <a:gd name="csY27" fmla="*/ 893722 h 1124400"/>
                <a:gd name="csX28" fmla="*/ 342690 w 1106617"/>
                <a:gd name="csY28" fmla="*/ 863534 h 1124400"/>
                <a:gd name="csX29" fmla="*/ 369262 w 1106617"/>
                <a:gd name="csY29" fmla="*/ 863417 h 1124400"/>
                <a:gd name="csX30" fmla="*/ 369350 w 1106617"/>
                <a:gd name="csY30" fmla="*/ 803569 h 1124400"/>
                <a:gd name="csX31" fmla="*/ 396099 w 1106617"/>
                <a:gd name="csY31" fmla="*/ 776344 h 1124400"/>
                <a:gd name="csX32" fmla="*/ 472679 w 1106617"/>
                <a:gd name="csY32" fmla="*/ 776168 h 1124400"/>
                <a:gd name="csX33" fmla="*/ 567415 w 1106617"/>
                <a:gd name="csY33" fmla="*/ 681731 h 1124400"/>
                <a:gd name="csX34" fmla="*/ 594310 w 1106617"/>
                <a:gd name="csY34" fmla="*/ 676539 h 1124400"/>
                <a:gd name="csX35" fmla="*/ 982549 w 1106617"/>
                <a:gd name="csY35" fmla="*/ 579550 h 1124400"/>
                <a:gd name="csX36" fmla="*/ 981552 w 1106617"/>
                <a:gd name="csY36" fmla="*/ 179244 h 1124400"/>
                <a:gd name="csX37" fmla="*/ 595542 w 1106617"/>
                <a:gd name="csY37" fmla="*/ 83370 h 1124400"/>
                <a:gd name="csX38" fmla="*/ 429829 w 1106617"/>
                <a:gd name="csY38" fmla="*/ 511224 h 1124400"/>
                <a:gd name="csX39" fmla="*/ 423904 w 1106617"/>
                <a:gd name="csY39" fmla="*/ 540854 h 1124400"/>
                <a:gd name="csX40" fmla="*/ 55610 w 1106617"/>
                <a:gd name="csY40" fmla="*/ 909330 h 1124400"/>
                <a:gd name="csX41" fmla="*/ 56401 w 1106617"/>
                <a:gd name="csY41" fmla="*/ 958616 h 1124400"/>
                <a:gd name="csX42" fmla="*/ 357912 w 1106617"/>
                <a:gd name="csY42" fmla="*/ 657059 h 1124400"/>
                <a:gd name="csX43" fmla="*/ 394281 w 1106617"/>
                <a:gd name="csY43" fmla="*/ 656707 h 1124400"/>
                <a:gd name="csX44" fmla="*/ 393108 w 1106617"/>
                <a:gd name="csY44" fmla="*/ 692293 h 1124400"/>
                <a:gd name="csX45" fmla="*/ 55551 w 1106617"/>
                <a:gd name="csY45" fmla="*/ 1029964 h 1124400"/>
                <a:gd name="csX46" fmla="*/ 55433 w 1106617"/>
                <a:gd name="csY46" fmla="*/ 1069070 h 1124400"/>
                <a:gd name="csX47" fmla="*/ 179909 w 1106617"/>
                <a:gd name="csY47" fmla="*/ 1069070 h 1124400"/>
                <a:gd name="csX48" fmla="*/ 219240 w 1106617"/>
                <a:gd name="csY48" fmla="*/ 1029817 h 1124400"/>
                <a:gd name="csX49" fmla="*/ 219094 w 1106617"/>
                <a:gd name="csY49" fmla="*/ 947292 h 1124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106617" h="1124400">
                  <a:moveTo>
                    <a:pt x="199326" y="1124400"/>
                  </a:moveTo>
                  <a:lnTo>
                    <a:pt x="19856" y="1124400"/>
                  </a:lnTo>
                  <a:cubicBezTo>
                    <a:pt x="11673" y="1119413"/>
                    <a:pt x="264" y="1112255"/>
                    <a:pt x="235" y="1099963"/>
                  </a:cubicBezTo>
                  <a:lnTo>
                    <a:pt x="0" y="898240"/>
                  </a:lnTo>
                  <a:cubicBezTo>
                    <a:pt x="646" y="889586"/>
                    <a:pt x="3432" y="882838"/>
                    <a:pt x="9767" y="876501"/>
                  </a:cubicBezTo>
                  <a:lnTo>
                    <a:pt x="371374" y="514862"/>
                  </a:lnTo>
                  <a:cubicBezTo>
                    <a:pt x="327673" y="397308"/>
                    <a:pt x="342396" y="268341"/>
                    <a:pt x="414489" y="163754"/>
                  </a:cubicBezTo>
                  <a:cubicBezTo>
                    <a:pt x="477753" y="71958"/>
                    <a:pt x="583018" y="9529"/>
                    <a:pt x="698314" y="1050"/>
                  </a:cubicBezTo>
                  <a:cubicBezTo>
                    <a:pt x="929931" y="-15995"/>
                    <a:pt x="1122452" y="176809"/>
                    <a:pt x="1105588" y="408426"/>
                  </a:cubicBezTo>
                  <a:cubicBezTo>
                    <a:pt x="1097199" y="523692"/>
                    <a:pt x="1034638" y="629071"/>
                    <a:pt x="942953" y="692293"/>
                  </a:cubicBezTo>
                  <a:cubicBezTo>
                    <a:pt x="838129" y="764551"/>
                    <a:pt x="709694" y="779131"/>
                    <a:pt x="591964" y="735507"/>
                  </a:cubicBezTo>
                  <a:lnTo>
                    <a:pt x="504443" y="822931"/>
                  </a:lnTo>
                  <a:cubicBezTo>
                    <a:pt x="499633" y="827713"/>
                    <a:pt x="491656" y="831527"/>
                    <a:pt x="484998" y="831557"/>
                  </a:cubicBezTo>
                  <a:lnTo>
                    <a:pt x="424608" y="831732"/>
                  </a:lnTo>
                  <a:lnTo>
                    <a:pt x="424461" y="891757"/>
                  </a:lnTo>
                  <a:cubicBezTo>
                    <a:pt x="424432" y="906542"/>
                    <a:pt x="412260" y="918541"/>
                    <a:pt x="397595" y="918717"/>
                  </a:cubicBezTo>
                  <a:lnTo>
                    <a:pt x="369732" y="919069"/>
                  </a:lnTo>
                  <a:lnTo>
                    <a:pt x="369791" y="944475"/>
                  </a:lnTo>
                  <a:cubicBezTo>
                    <a:pt x="369820" y="959966"/>
                    <a:pt x="358909" y="973549"/>
                    <a:pt x="342543" y="973578"/>
                  </a:cubicBezTo>
                  <a:lnTo>
                    <a:pt x="274469" y="973725"/>
                  </a:lnTo>
                  <a:lnTo>
                    <a:pt x="274469" y="1041112"/>
                  </a:lnTo>
                  <a:cubicBezTo>
                    <a:pt x="274439" y="1048769"/>
                    <a:pt x="270245" y="1056925"/>
                    <a:pt x="265230" y="1062352"/>
                  </a:cubicBezTo>
                  <a:lnTo>
                    <a:pt x="207948" y="1119266"/>
                  </a:lnTo>
                  <a:lnTo>
                    <a:pt x="199238" y="1124371"/>
                  </a:lnTo>
                  <a:close/>
                  <a:moveTo>
                    <a:pt x="219035" y="947292"/>
                  </a:moveTo>
                  <a:cubicBezTo>
                    <a:pt x="219035" y="931332"/>
                    <a:pt x="230679" y="918571"/>
                    <a:pt x="246136" y="918512"/>
                  </a:cubicBezTo>
                  <a:lnTo>
                    <a:pt x="314445" y="918307"/>
                  </a:lnTo>
                  <a:lnTo>
                    <a:pt x="314298" y="893722"/>
                  </a:lnTo>
                  <a:cubicBezTo>
                    <a:pt x="314181" y="877000"/>
                    <a:pt x="325356" y="863593"/>
                    <a:pt x="342690" y="863534"/>
                  </a:cubicBezTo>
                  <a:lnTo>
                    <a:pt x="369262" y="863417"/>
                  </a:lnTo>
                  <a:lnTo>
                    <a:pt x="369350" y="803569"/>
                  </a:lnTo>
                  <a:cubicBezTo>
                    <a:pt x="369350" y="789340"/>
                    <a:pt x="381464" y="776373"/>
                    <a:pt x="396099" y="776344"/>
                  </a:cubicBezTo>
                  <a:lnTo>
                    <a:pt x="472679" y="776168"/>
                  </a:lnTo>
                  <a:lnTo>
                    <a:pt x="567415" y="681731"/>
                  </a:lnTo>
                  <a:cubicBezTo>
                    <a:pt x="573662" y="675512"/>
                    <a:pt x="586596" y="673106"/>
                    <a:pt x="594310" y="676539"/>
                  </a:cubicBezTo>
                  <a:cubicBezTo>
                    <a:pt x="732101" y="737560"/>
                    <a:pt x="891099" y="696547"/>
                    <a:pt x="982549" y="579550"/>
                  </a:cubicBezTo>
                  <a:cubicBezTo>
                    <a:pt x="1074498" y="461879"/>
                    <a:pt x="1074087" y="296505"/>
                    <a:pt x="981552" y="179244"/>
                  </a:cubicBezTo>
                  <a:cubicBezTo>
                    <a:pt x="890072" y="63333"/>
                    <a:pt x="731368" y="22848"/>
                    <a:pt x="595542" y="83370"/>
                  </a:cubicBezTo>
                  <a:cubicBezTo>
                    <a:pt x="432116" y="156215"/>
                    <a:pt x="357589" y="346437"/>
                    <a:pt x="429829" y="511224"/>
                  </a:cubicBezTo>
                  <a:cubicBezTo>
                    <a:pt x="433788" y="520289"/>
                    <a:pt x="431940" y="532816"/>
                    <a:pt x="423904" y="540854"/>
                  </a:cubicBezTo>
                  <a:lnTo>
                    <a:pt x="55610" y="909330"/>
                  </a:lnTo>
                  <a:lnTo>
                    <a:pt x="56401" y="958616"/>
                  </a:lnTo>
                  <a:lnTo>
                    <a:pt x="357912" y="657059"/>
                  </a:lnTo>
                  <a:cubicBezTo>
                    <a:pt x="368940" y="646028"/>
                    <a:pt x="384602" y="646351"/>
                    <a:pt x="394281" y="656707"/>
                  </a:cubicBezTo>
                  <a:cubicBezTo>
                    <a:pt x="403959" y="667063"/>
                    <a:pt x="403725" y="681702"/>
                    <a:pt x="393108" y="692293"/>
                  </a:cubicBezTo>
                  <a:lnTo>
                    <a:pt x="55551" y="1029964"/>
                  </a:lnTo>
                  <a:lnTo>
                    <a:pt x="55433" y="1069070"/>
                  </a:lnTo>
                  <a:lnTo>
                    <a:pt x="179909" y="1069070"/>
                  </a:lnTo>
                  <a:cubicBezTo>
                    <a:pt x="179909" y="1069070"/>
                    <a:pt x="219240" y="1029817"/>
                    <a:pt x="219240" y="1029817"/>
                  </a:cubicBezTo>
                  <a:lnTo>
                    <a:pt x="219094" y="947292"/>
                  </a:lnTo>
                  <a:close/>
                </a:path>
              </a:pathLst>
            </a:custGeom>
            <a:grpFill/>
            <a:ln w="2933" cap="flat">
              <a:noFill/>
              <a:prstDash val="solid"/>
              <a:miter/>
            </a:ln>
          </p:spPr>
          <p:txBody>
            <a:bodyPr/>
            <a:lstStyle/>
            <a:p>
              <a:endParaRPr lang="en-US"/>
            </a:p>
          </p:txBody>
        </p:sp>
        <p:sp>
          <p:nvSpPr>
            <p:cNvPr id="61" name="Freeform 60">
              <a:extLst>
                <a:ext uri="{FF2B5EF4-FFF2-40B4-BE49-F238E27FC236}">
                  <a16:creationId xmlns:a16="http://schemas.microsoft.com/office/drawing/2014/main" id="{C2D1262A-43F0-0493-D65F-F31CF87D1BC5}"/>
                </a:ext>
              </a:extLst>
            </p:cNvPr>
            <p:cNvSpPr/>
            <p:nvPr/>
          </p:nvSpPr>
          <p:spPr>
            <a:xfrm>
              <a:off x="6018403" y="2511688"/>
              <a:ext cx="207256" cy="207230"/>
            </a:xfrm>
            <a:custGeom>
              <a:avLst/>
              <a:gdLst>
                <a:gd name="csX0" fmla="*/ 91261 w 207256"/>
                <a:gd name="csY0" fmla="*/ 778 h 207230"/>
                <a:gd name="csX1" fmla="*/ 206526 w 207256"/>
                <a:gd name="csY1" fmla="*/ 91576 h 207230"/>
                <a:gd name="csX2" fmla="*/ 114900 w 207256"/>
                <a:gd name="csY2" fmla="*/ 206607 h 207230"/>
                <a:gd name="csX3" fmla="*/ 895 w 207256"/>
                <a:gd name="csY3" fmla="*/ 117100 h 207230"/>
                <a:gd name="csX4" fmla="*/ 91261 w 207256"/>
                <a:gd name="csY4" fmla="*/ 778 h 207230"/>
                <a:gd name="csX5" fmla="*/ 97772 w 207256"/>
                <a:gd name="csY5" fmla="*/ 55697 h 207230"/>
                <a:gd name="csX6" fmla="*/ 56182 w 207256"/>
                <a:gd name="csY6" fmla="*/ 112054 h 207230"/>
                <a:gd name="csX7" fmla="*/ 111410 w 207256"/>
                <a:gd name="csY7" fmla="*/ 151189 h 207230"/>
                <a:gd name="csX8" fmla="*/ 151445 w 207256"/>
                <a:gd name="csY8" fmla="*/ 96769 h 207230"/>
                <a:gd name="csX9" fmla="*/ 97742 w 207256"/>
                <a:gd name="csY9" fmla="*/ 55697 h 207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7256" h="207230">
                  <a:moveTo>
                    <a:pt x="91261" y="778"/>
                  </a:moveTo>
                  <a:cubicBezTo>
                    <a:pt x="149715" y="-6293"/>
                    <a:pt x="199839" y="35718"/>
                    <a:pt x="206526" y="91576"/>
                  </a:cubicBezTo>
                  <a:cubicBezTo>
                    <a:pt x="213302" y="148285"/>
                    <a:pt x="172181" y="200300"/>
                    <a:pt x="114900" y="206607"/>
                  </a:cubicBezTo>
                  <a:cubicBezTo>
                    <a:pt x="59525" y="212710"/>
                    <a:pt x="8257" y="173310"/>
                    <a:pt x="895" y="117100"/>
                  </a:cubicBezTo>
                  <a:cubicBezTo>
                    <a:pt x="-6467" y="60890"/>
                    <a:pt x="32278" y="7907"/>
                    <a:pt x="91261" y="778"/>
                  </a:cubicBezTo>
                  <a:close/>
                  <a:moveTo>
                    <a:pt x="97772" y="55697"/>
                  </a:moveTo>
                  <a:cubicBezTo>
                    <a:pt x="69322" y="59247"/>
                    <a:pt x="51489" y="85327"/>
                    <a:pt x="56182" y="112054"/>
                  </a:cubicBezTo>
                  <a:cubicBezTo>
                    <a:pt x="60552" y="136961"/>
                    <a:pt x="84163" y="155414"/>
                    <a:pt x="111410" y="151189"/>
                  </a:cubicBezTo>
                  <a:cubicBezTo>
                    <a:pt x="135959" y="147405"/>
                    <a:pt x="155317" y="123789"/>
                    <a:pt x="151445" y="96769"/>
                  </a:cubicBezTo>
                  <a:cubicBezTo>
                    <a:pt x="147984" y="72419"/>
                    <a:pt x="125723" y="52206"/>
                    <a:pt x="97742" y="55697"/>
                  </a:cubicBezTo>
                  <a:close/>
                </a:path>
              </a:pathLst>
            </a:custGeom>
            <a:grpFill/>
            <a:ln w="2933" cap="flat">
              <a:noFill/>
              <a:prstDash val="solid"/>
              <a:miter/>
            </a:ln>
          </p:spPr>
          <p:txBody>
            <a:bodyPr/>
            <a:lstStyle/>
            <a:p>
              <a:endParaRPr lang="en-US"/>
            </a:p>
          </p:txBody>
        </p:sp>
        <p:sp>
          <p:nvSpPr>
            <p:cNvPr id="62" name="Freeform 61">
              <a:extLst>
                <a:ext uri="{FF2B5EF4-FFF2-40B4-BE49-F238E27FC236}">
                  <a16:creationId xmlns:a16="http://schemas.microsoft.com/office/drawing/2014/main" id="{979779A5-F5C1-DF54-B083-D4FCE5EA0FB6}"/>
                </a:ext>
              </a:extLst>
            </p:cNvPr>
            <p:cNvSpPr/>
            <p:nvPr/>
          </p:nvSpPr>
          <p:spPr>
            <a:xfrm>
              <a:off x="6073867" y="2566991"/>
              <a:ext cx="96499" cy="96490"/>
            </a:xfrm>
            <a:custGeom>
              <a:avLst/>
              <a:gdLst>
                <a:gd name="csX0" fmla="*/ 42308 w 96499"/>
                <a:gd name="csY0" fmla="*/ 394 h 96490"/>
                <a:gd name="csX1" fmla="*/ 96010 w 96499"/>
                <a:gd name="csY1" fmla="*/ 41466 h 96490"/>
                <a:gd name="csX2" fmla="*/ 55975 w 96499"/>
                <a:gd name="csY2" fmla="*/ 95886 h 96490"/>
                <a:gd name="csX3" fmla="*/ 747 w 96499"/>
                <a:gd name="csY3" fmla="*/ 56751 h 96490"/>
                <a:gd name="csX4" fmla="*/ 42337 w 96499"/>
                <a:gd name="csY4" fmla="*/ 394 h 96490"/>
              </a:gdLst>
              <a:ahLst/>
              <a:cxnLst>
                <a:cxn ang="0">
                  <a:pos x="csX0" y="csY0"/>
                </a:cxn>
                <a:cxn ang="0">
                  <a:pos x="csX1" y="csY1"/>
                </a:cxn>
                <a:cxn ang="0">
                  <a:pos x="csX2" y="csY2"/>
                </a:cxn>
                <a:cxn ang="0">
                  <a:pos x="csX3" y="csY3"/>
                </a:cxn>
                <a:cxn ang="0">
                  <a:pos x="csX4" y="csY4"/>
                </a:cxn>
              </a:cxnLst>
              <a:rect l="l" t="t" r="r" b="b"/>
              <a:pathLst>
                <a:path w="96499" h="96490">
                  <a:moveTo>
                    <a:pt x="42308" y="394"/>
                  </a:moveTo>
                  <a:cubicBezTo>
                    <a:pt x="70288" y="-3097"/>
                    <a:pt x="92520" y="17116"/>
                    <a:pt x="96010" y="41466"/>
                  </a:cubicBezTo>
                  <a:cubicBezTo>
                    <a:pt x="99853" y="68485"/>
                    <a:pt x="80525" y="92102"/>
                    <a:pt x="55975" y="95886"/>
                  </a:cubicBezTo>
                  <a:cubicBezTo>
                    <a:pt x="28699" y="100111"/>
                    <a:pt x="5117" y="81658"/>
                    <a:pt x="747" y="56751"/>
                  </a:cubicBezTo>
                  <a:cubicBezTo>
                    <a:pt x="-3945" y="30024"/>
                    <a:pt x="13887" y="3914"/>
                    <a:pt x="42337" y="394"/>
                  </a:cubicBezTo>
                  <a:close/>
                </a:path>
              </a:pathLst>
            </a:custGeom>
            <a:solidFill>
              <a:schemeClr val="bg1"/>
            </a:solidFill>
            <a:ln w="2933" cap="flat">
              <a:noFill/>
              <a:prstDash val="solid"/>
              <a:miter/>
            </a:ln>
          </p:spPr>
          <p:txBody>
            <a:bodyPr/>
            <a:lstStyle/>
            <a:p>
              <a:endParaRPr lang="en-US"/>
            </a:p>
          </p:txBody>
        </p:sp>
      </p:grpSp>
      <p:pic>
        <p:nvPicPr>
          <p:cNvPr id="64" name="Graphic 63" descr="Target with solid fill">
            <a:extLst>
              <a:ext uri="{FF2B5EF4-FFF2-40B4-BE49-F238E27FC236}">
                <a16:creationId xmlns:a16="http://schemas.microsoft.com/office/drawing/2014/main" id="{98DD71F6-A9CF-B88B-983C-B3536E7A6E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78575" y="2888771"/>
            <a:ext cx="696591" cy="696591"/>
          </a:xfrm>
          <a:prstGeom prst="rect">
            <a:avLst/>
          </a:prstGeom>
        </p:spPr>
      </p:pic>
      <p:cxnSp>
        <p:nvCxnSpPr>
          <p:cNvPr id="66" name="Straight Connector 65">
            <a:extLst>
              <a:ext uri="{FF2B5EF4-FFF2-40B4-BE49-F238E27FC236}">
                <a16:creationId xmlns:a16="http://schemas.microsoft.com/office/drawing/2014/main" id="{EDF072D8-6445-5558-8E3A-C2FE02171987}"/>
              </a:ext>
            </a:extLst>
          </p:cNvPr>
          <p:cNvCxnSpPr>
            <a:cxnSpLocks/>
          </p:cNvCxnSpPr>
          <p:nvPr/>
        </p:nvCxnSpPr>
        <p:spPr>
          <a:xfrm>
            <a:off x="9607867" y="2351017"/>
            <a:ext cx="3942" cy="4212000"/>
          </a:xfrm>
          <a:prstGeom prst="line">
            <a:avLst/>
          </a:prstGeom>
          <a:ln w="6350">
            <a:solidFill>
              <a:srgbClr val="404040">
                <a:alpha val="66667"/>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5B89409-CDF2-A408-076C-ACCC12F7F5ED}"/>
              </a:ext>
            </a:extLst>
          </p:cNvPr>
          <p:cNvCxnSpPr>
            <a:cxnSpLocks/>
          </p:cNvCxnSpPr>
          <p:nvPr/>
        </p:nvCxnSpPr>
        <p:spPr>
          <a:xfrm>
            <a:off x="3997740" y="2351017"/>
            <a:ext cx="3942" cy="4212000"/>
          </a:xfrm>
          <a:prstGeom prst="line">
            <a:avLst/>
          </a:prstGeom>
          <a:ln w="6350">
            <a:solidFill>
              <a:srgbClr val="404040">
                <a:alpha val="66667"/>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5180471" y="386543"/>
            <a:ext cx="6402635" cy="6049273"/>
            <a:chOff x="9515475" y="838200"/>
            <a:chExt cx="11710324"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379A67">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1" y="6324599"/>
              <a:ext cx="7980228"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EA821">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07772">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996488"/>
              <a:ext cx="7980228"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7" y="2376489"/>
              <a:ext cx="7980228"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379A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165599"/>
            </a:xfrm>
            <a:prstGeom prst="rect">
              <a:avLst/>
            </a:prstGeom>
            <a:noFill/>
          </p:spPr>
          <p:txBody>
            <a:bodyPr wrap="square">
              <a:spAutoFit/>
            </a:bodyPr>
            <a:lstStyle/>
            <a:p>
              <a:pPr algn="ctr">
                <a:lnSpc>
                  <a:spcPct val="150000"/>
                </a:lnSpc>
                <a:defRPr/>
              </a:pPr>
              <a:r>
                <a:rPr lang="en-US" sz="7200" b="1" spc="600" baseline="30000" dirty="0">
                  <a:solidFill>
                    <a:srgbClr val="007772"/>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1"/>
              <a:ext cx="2959100" cy="2165599"/>
            </a:xfrm>
            <a:prstGeom prst="rect">
              <a:avLst/>
            </a:prstGeom>
            <a:noFill/>
          </p:spPr>
          <p:txBody>
            <a:bodyPr wrap="square">
              <a:spAutoFit/>
            </a:bodyPr>
            <a:lstStyle/>
            <a:p>
              <a:pPr algn="ctr">
                <a:lnSpc>
                  <a:spcPct val="150000"/>
                </a:lnSpc>
                <a:defRPr/>
              </a:pPr>
              <a:r>
                <a:rPr lang="en-US" sz="7200" b="1" spc="600" baseline="30000" dirty="0">
                  <a:solidFill>
                    <a:srgbClr val="379A67"/>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2"/>
              <a:ext cx="2841623" cy="2165599"/>
            </a:xfrm>
            <a:prstGeom prst="rect">
              <a:avLst/>
            </a:prstGeom>
            <a:noFill/>
          </p:spPr>
          <p:txBody>
            <a:bodyPr wrap="square">
              <a:spAutoFit/>
            </a:bodyPr>
            <a:lstStyle/>
            <a:p>
              <a:pPr algn="ctr">
                <a:lnSpc>
                  <a:spcPct val="150000"/>
                </a:lnSpc>
                <a:defRPr/>
              </a:pPr>
              <a:r>
                <a:rPr lang="en-US" sz="7200" b="1" spc="600" baseline="30000" dirty="0">
                  <a:solidFill>
                    <a:srgbClr val="EEA821"/>
                  </a:solidFill>
                  <a:latin typeface="Calibri" panose="020F0502020204030204" pitchFamily="34" charset="0"/>
                  <a:ea typeface="Roboto Cn" pitchFamily="2" charset="0"/>
                  <a:cs typeface="Calibri" panose="020F0502020204030204" pitchFamily="34" charset="0"/>
                </a:rPr>
                <a:t>03</a:t>
              </a:r>
            </a:p>
          </p:txBody>
        </p:sp>
      </p:grpSp>
      <p:sp>
        <p:nvSpPr>
          <p:cNvPr id="9" name="TextBox 34">
            <a:extLst>
              <a:ext uri="{FF2B5EF4-FFF2-40B4-BE49-F238E27FC236}">
                <a16:creationId xmlns:a16="http://schemas.microsoft.com/office/drawing/2014/main" id="{CD6E0B36-27DA-7E06-490A-CC72E8CCFC1E}"/>
              </a:ext>
            </a:extLst>
          </p:cNvPr>
          <p:cNvSpPr txBox="1"/>
          <p:nvPr/>
        </p:nvSpPr>
        <p:spPr>
          <a:xfrm>
            <a:off x="7946582" y="5116914"/>
            <a:ext cx="3084091" cy="127284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EABB22"/>
              </a:buClr>
              <a:buNone/>
            </a:pPr>
            <a:r>
              <a:rPr lang="de-DE" altLang="de-DE" sz="2200" dirty="0" err="1">
                <a:solidFill>
                  <a:srgbClr val="404040"/>
                </a:solidFill>
                <a:latin typeface="Calibri" panose="020F0502020204030204" pitchFamily="34" charset="0"/>
                <a:cs typeface="Calibri" panose="020F0502020204030204" pitchFamily="34" charset="0"/>
              </a:rPr>
              <a:t>Describe</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drivers</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through</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concrete</a:t>
            </a:r>
            <a:r>
              <a:rPr lang="de-DE" altLang="de-DE" sz="2200" dirty="0">
                <a:solidFill>
                  <a:srgbClr val="404040"/>
                </a:solidFill>
                <a:latin typeface="Calibri" panose="020F0502020204030204" pitchFamily="34" charset="0"/>
                <a:cs typeface="Calibri" panose="020F0502020204030204" pitchFamily="34" charset="0"/>
              </a:rPr>
              <a:t> and </a:t>
            </a:r>
            <a:r>
              <a:rPr lang="de-DE" altLang="de-DE" sz="2200" dirty="0" err="1">
                <a:solidFill>
                  <a:srgbClr val="404040"/>
                </a:solidFill>
                <a:latin typeface="Calibri" panose="020F0502020204030204" pitchFamily="34" charset="0"/>
                <a:cs typeface="Calibri" panose="020F0502020204030204" pitchFamily="34" charset="0"/>
              </a:rPr>
              <a:t>measurable</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specifications</a:t>
            </a:r>
            <a:endParaRPr lang="de-DE" altLang="de-DE" sz="2200" dirty="0">
              <a:solidFill>
                <a:srgbClr val="404040"/>
              </a:solidFill>
              <a:latin typeface="Calibri" panose="020F0502020204030204" pitchFamily="34" charset="0"/>
              <a:cs typeface="Calibri" panose="020F0502020204030204" pitchFamily="34" charset="0"/>
            </a:endParaRPr>
          </a:p>
          <a:p>
            <a:pPr>
              <a:lnSpc>
                <a:spcPts val="2340"/>
              </a:lnSpc>
              <a:buClr>
                <a:srgbClr val="EABB22"/>
              </a:buClr>
              <a:buNone/>
            </a:pPr>
            <a:endParaRPr lang="de-DE" altLang="de-DE" sz="2200" dirty="0">
              <a:solidFill>
                <a:srgbClr val="40404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F0CBE63A-F926-7756-71AF-F1C12BD593BA}"/>
              </a:ext>
            </a:extLst>
          </p:cNvPr>
          <p:cNvSpPr txBox="1"/>
          <p:nvPr/>
        </p:nvSpPr>
        <p:spPr>
          <a:xfrm>
            <a:off x="7946583" y="1198646"/>
            <a:ext cx="3338734"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0289AE"/>
              </a:buClr>
              <a:buNone/>
            </a:pPr>
            <a:r>
              <a:rPr lang="de-DE" altLang="de-DE" sz="2200" dirty="0">
                <a:solidFill>
                  <a:srgbClr val="404040"/>
                </a:solidFill>
                <a:latin typeface="Calibri" panose="020F0502020204030204" pitchFamily="34" charset="0"/>
                <a:cs typeface="Calibri" panose="020F0502020204030204" pitchFamily="34" charset="0"/>
              </a:rPr>
              <a:t>Write </a:t>
            </a:r>
            <a:r>
              <a:rPr lang="de-DE" altLang="de-DE" sz="2200" dirty="0" err="1">
                <a:solidFill>
                  <a:srgbClr val="404040"/>
                </a:solidFill>
                <a:latin typeface="Calibri" panose="020F0502020204030204" pitchFamily="34" charset="0"/>
                <a:cs typeface="Calibri" panose="020F0502020204030204" pitchFamily="34" charset="0"/>
              </a:rPr>
              <a:t>unclear</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terms</a:t>
            </a:r>
            <a:r>
              <a:rPr lang="de-DE" altLang="de-DE" sz="2200" dirty="0">
                <a:solidFill>
                  <a:srgbClr val="404040"/>
                </a:solidFill>
                <a:latin typeface="Calibri" panose="020F0502020204030204" pitchFamily="34" charset="0"/>
                <a:cs typeface="Calibri" panose="020F0502020204030204" pitchFamily="34" charset="0"/>
              </a:rPr>
              <a:t> all </a:t>
            </a:r>
            <a:r>
              <a:rPr lang="de-DE" altLang="de-DE" sz="2200" dirty="0" err="1">
                <a:solidFill>
                  <a:srgbClr val="404040"/>
                </a:solidFill>
                <a:latin typeface="Calibri" panose="020F0502020204030204" pitchFamily="34" charset="0"/>
                <a:cs typeface="Calibri" panose="020F0502020204030204" pitchFamily="34" charset="0"/>
              </a:rPr>
              <a:t>the</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way</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to</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the</a:t>
            </a:r>
            <a:r>
              <a:rPr lang="de-DE" altLang="de-DE" sz="2200" dirty="0">
                <a:solidFill>
                  <a:srgbClr val="404040"/>
                </a:solidFill>
                <a:latin typeface="Calibri" panose="020F0502020204030204" pitchFamily="34" charset="0"/>
                <a:cs typeface="Calibri" panose="020F0502020204030204" pitchFamily="34" charset="0"/>
              </a:rPr>
              <a:t> </a:t>
            </a:r>
            <a:r>
              <a:rPr lang="de-DE" altLang="de-DE" sz="2200" dirty="0" err="1">
                <a:solidFill>
                  <a:srgbClr val="404040"/>
                </a:solidFill>
                <a:latin typeface="Calibri" panose="020F0502020204030204" pitchFamily="34" charset="0"/>
                <a:cs typeface="Calibri" panose="020F0502020204030204" pitchFamily="34" charset="0"/>
              </a:rPr>
              <a:t>left</a:t>
            </a:r>
            <a:endParaRPr lang="de-DE" altLang="de-DE" sz="2200" dirty="0">
              <a:solidFill>
                <a:srgbClr val="404040"/>
              </a:solidFill>
              <a:latin typeface="Calibri" panose="020F0502020204030204" pitchFamily="34" charset="0"/>
              <a:cs typeface="Calibri" panose="020F0502020204030204" pitchFamily="34" charset="0"/>
            </a:endParaRPr>
          </a:p>
          <a:p>
            <a:pPr marL="0" indent="0">
              <a:lnSpc>
                <a:spcPts val="2340"/>
              </a:lnSpc>
              <a:buClr>
                <a:srgbClr val="0289AE"/>
              </a:buClr>
              <a:buNone/>
            </a:pPr>
            <a:endParaRPr lang="de-DE" altLang="de-DE" sz="2200" dirty="0">
              <a:solidFill>
                <a:srgbClr val="40404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946582" y="3259994"/>
            <a:ext cx="2956769"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62A844"/>
              </a:buClr>
              <a:buNone/>
            </a:pPr>
            <a:r>
              <a:rPr lang="en-US" sz="2200" dirty="0">
                <a:solidFill>
                  <a:srgbClr val="404040"/>
                </a:solidFill>
                <a:latin typeface="Calibri" panose="020F0502020204030204" pitchFamily="34" charset="0"/>
                <a:cs typeface="Calibri" panose="020F0502020204030204" pitchFamily="34" charset="0"/>
              </a:rPr>
              <a:t>Find and visualize the drivers for this term</a:t>
            </a:r>
          </a:p>
          <a:p>
            <a:pPr marL="0" indent="0">
              <a:lnSpc>
                <a:spcPts val="2340"/>
              </a:lnSpc>
              <a:buClr>
                <a:srgbClr val="62A844"/>
              </a:buClr>
              <a:buNone/>
            </a:pPr>
            <a:endParaRPr lang="en-US" sz="2200" dirty="0">
              <a:solidFill>
                <a:srgbClr val="404040"/>
              </a:solidFill>
              <a:latin typeface="Calibri" panose="020F0502020204030204" pitchFamily="34" charset="0"/>
              <a:cs typeface="Calibri" panose="020F0502020204030204" pitchFamily="34" charset="0"/>
            </a:endParaRPr>
          </a:p>
        </p:txBody>
      </p:sp>
      <p:sp>
        <p:nvSpPr>
          <p:cNvPr id="4" name="Textfeld 3">
            <a:extLst>
              <a:ext uri="{FF2B5EF4-FFF2-40B4-BE49-F238E27FC236}">
                <a16:creationId xmlns:a16="http://schemas.microsoft.com/office/drawing/2014/main" id="{BFAEFB39-A411-6046-895F-5690500D6B87}"/>
              </a:ext>
            </a:extLst>
          </p:cNvPr>
          <p:cNvSpPr txBox="1"/>
          <p:nvPr/>
        </p:nvSpPr>
        <p:spPr>
          <a:xfrm>
            <a:off x="513727" y="401776"/>
            <a:ext cx="2810749"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Driver Tree</a:t>
            </a:r>
          </a:p>
          <a:p>
            <a:pPr>
              <a:lnSpc>
                <a:spcPts val="3820"/>
              </a:lnSpc>
            </a:pPr>
            <a:endParaRPr lang="en-US" sz="3600" b="1" dirty="0">
              <a:solidFill>
                <a:srgbClr val="007772"/>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4BA2151F-4F59-2153-C52B-C2B951F07AAC}"/>
              </a:ext>
            </a:extLst>
          </p:cNvPr>
          <p:cNvCxnSpPr>
            <a:cxnSpLocks/>
          </p:cNvCxnSpPr>
          <p:nvPr/>
        </p:nvCxnSpPr>
        <p:spPr>
          <a:xfrm>
            <a:off x="0" y="1071131"/>
            <a:ext cx="4173647"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6" name="Freeform 5">
            <a:extLst>
              <a:ext uri="{FF2B5EF4-FFF2-40B4-BE49-F238E27FC236}">
                <a16:creationId xmlns:a16="http://schemas.microsoft.com/office/drawing/2014/main" id="{C68F9543-7A04-0D15-7808-8553A5BA12DC}"/>
              </a:ext>
            </a:extLst>
          </p:cNvPr>
          <p:cNvSpPr/>
          <p:nvPr/>
        </p:nvSpPr>
        <p:spPr>
          <a:xfrm rot="2408864">
            <a:off x="4131050" y="151235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15" name="object 3">
            <a:extLst>
              <a:ext uri="{FF2B5EF4-FFF2-40B4-BE49-F238E27FC236}">
                <a16:creationId xmlns:a16="http://schemas.microsoft.com/office/drawing/2014/main" id="{DA9FA1CD-86EB-9906-C729-DA53B3750DEA}"/>
              </a:ext>
            </a:extLst>
          </p:cNvPr>
          <p:cNvSpPr txBox="1"/>
          <p:nvPr/>
        </p:nvSpPr>
        <p:spPr>
          <a:xfrm>
            <a:off x="690152" y="1932132"/>
            <a:ext cx="3676165" cy="3842077"/>
          </a:xfrm>
          <a:prstGeom prst="rect">
            <a:avLst/>
          </a:prstGeom>
        </p:spPr>
        <p:txBody>
          <a:bodyPr vert="horz" wrap="square" lIns="0" tIns="12700" rIns="0" bIns="0" rtlCol="0">
            <a:spAutoFit/>
          </a:bodyPr>
          <a:lstStyle/>
          <a:p>
            <a:pPr marL="12700" lvl="0">
              <a:spcBef>
                <a:spcPts val="100"/>
              </a:spcBef>
              <a:defRPr/>
            </a:pPr>
            <a:r>
              <a:rPr lang="en-US" sz="2200" b="1" dirty="0">
                <a:solidFill>
                  <a:srgbClr val="404040"/>
                </a:solidFill>
                <a:latin typeface="Calibri" panose="020F0502020204030204" pitchFamily="34" charset="0"/>
                <a:ea typeface="Calibri" panose="020F0502020204030204" pitchFamily="34" charset="0"/>
                <a:cs typeface="Calibri" panose="020F0502020204030204" pitchFamily="34" charset="0"/>
              </a:rPr>
              <a:t>Driver Tree data help clarify and harmonize ambiguous terms, for example:</a:t>
            </a:r>
          </a:p>
          <a:p>
            <a:pPr marL="12700" lvl="0">
              <a:spcBef>
                <a:spcPts val="100"/>
              </a:spcBef>
              <a:defRPr/>
            </a:pPr>
            <a:endParaRPr kumimoji="0" lang="en-US" sz="22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379A67"/>
              </a:buClr>
              <a:buFont typeface="Arial" panose="020B0604020202020204" pitchFamily="34" charset="0"/>
              <a:buChar char="•"/>
            </a:pP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When</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naming</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critical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characteristics</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and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specifications</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of products,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services</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and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areas</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of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action</a:t>
            </a:r>
            <a:endPar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379A67"/>
              </a:buClr>
              <a:buFont typeface="Arial" panose="020B0604020202020204" pitchFamily="34" charset="0"/>
              <a:buChar char="•"/>
            </a:pP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When</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deciding</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where</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to</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focus</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improvement</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efforts</a:t>
            </a:r>
            <a:endPar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379A67"/>
              </a:buClr>
              <a:buFont typeface="Arial" panose="020B0604020202020204" pitchFamily="34" charset="0"/>
              <a:buChar char="•"/>
            </a:pP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When</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identifying</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the</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key</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drivers</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of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customer</a:t>
            </a:r>
            <a:r>
              <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altLang="de-DE" sz="2000" dirty="0" err="1">
                <a:solidFill>
                  <a:srgbClr val="404040"/>
                </a:solidFill>
                <a:latin typeface="Calibri" panose="020F0502020204030204" pitchFamily="34" charset="0"/>
                <a:ea typeface="Calibri" panose="020F0502020204030204" pitchFamily="34" charset="0"/>
                <a:cs typeface="Calibri" panose="020F0502020204030204" pitchFamily="34" charset="0"/>
              </a:rPr>
              <a:t>satisfaction</a:t>
            </a:r>
            <a:endParaRPr lang="de-DE" altLang="de-DE" sz="2000" dirty="0">
              <a:solidFill>
                <a:srgbClr val="40404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8929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Rectangle 238">
            <a:extLst>
              <a:ext uri="{FF2B5EF4-FFF2-40B4-BE49-F238E27FC236}">
                <a16:creationId xmlns:a16="http://schemas.microsoft.com/office/drawing/2014/main" id="{5037149F-C0B3-7DC2-5467-3488A0D2A34C}"/>
              </a:ext>
            </a:extLst>
          </p:cNvPr>
          <p:cNvSpPr/>
          <p:nvPr/>
        </p:nvSpPr>
        <p:spPr>
          <a:xfrm>
            <a:off x="11282082" y="3034040"/>
            <a:ext cx="909918" cy="3823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E648557F-361F-BEDC-0147-8362BB69B881}"/>
              </a:ext>
            </a:extLst>
          </p:cNvPr>
          <p:cNvGrpSpPr/>
          <p:nvPr/>
        </p:nvGrpSpPr>
        <p:grpSpPr>
          <a:xfrm>
            <a:off x="6222899" y="2330795"/>
            <a:ext cx="420267" cy="859131"/>
            <a:chOff x="5319277" y="2224461"/>
            <a:chExt cx="205890" cy="721552"/>
          </a:xfrm>
          <a:solidFill>
            <a:srgbClr val="007772"/>
          </a:solidFill>
        </p:grpSpPr>
        <p:sp>
          <p:nvSpPr>
            <p:cNvPr id="17" name="object 17"/>
            <p:cNvSpPr/>
            <p:nvPr/>
          </p:nvSpPr>
          <p:spPr>
            <a:xfrm>
              <a:off x="5319277" y="2555959"/>
              <a:ext cx="205890" cy="390054"/>
            </a:xfrm>
            <a:custGeom>
              <a:avLst/>
              <a:gdLst/>
              <a:ahLst/>
              <a:cxnLst/>
              <a:rect l="l" t="t" r="r" b="b"/>
              <a:pathLst>
                <a:path w="252729" h="478789">
                  <a:moveTo>
                    <a:pt x="174625" y="402208"/>
                  </a:moveTo>
                  <a:lnTo>
                    <a:pt x="174625" y="478408"/>
                  </a:lnTo>
                  <a:lnTo>
                    <a:pt x="238125" y="446658"/>
                  </a:lnTo>
                  <a:lnTo>
                    <a:pt x="187325" y="446658"/>
                  </a:lnTo>
                  <a:lnTo>
                    <a:pt x="187325" y="433958"/>
                  </a:lnTo>
                  <a:lnTo>
                    <a:pt x="238125" y="433958"/>
                  </a:lnTo>
                  <a:lnTo>
                    <a:pt x="174625" y="402208"/>
                  </a:lnTo>
                  <a:close/>
                </a:path>
                <a:path w="252729" h="478789">
                  <a:moveTo>
                    <a:pt x="176275" y="31750"/>
                  </a:moveTo>
                  <a:lnTo>
                    <a:pt x="0" y="31750"/>
                  </a:lnTo>
                  <a:lnTo>
                    <a:pt x="0" y="446658"/>
                  </a:lnTo>
                  <a:lnTo>
                    <a:pt x="174625" y="446658"/>
                  </a:lnTo>
                  <a:lnTo>
                    <a:pt x="174625" y="440308"/>
                  </a:lnTo>
                  <a:lnTo>
                    <a:pt x="12700" y="440308"/>
                  </a:lnTo>
                  <a:lnTo>
                    <a:pt x="6350" y="433958"/>
                  </a:lnTo>
                  <a:lnTo>
                    <a:pt x="12700" y="433958"/>
                  </a:lnTo>
                  <a:lnTo>
                    <a:pt x="12700" y="44450"/>
                  </a:lnTo>
                  <a:lnTo>
                    <a:pt x="6350" y="44450"/>
                  </a:lnTo>
                  <a:lnTo>
                    <a:pt x="12700" y="38100"/>
                  </a:lnTo>
                  <a:lnTo>
                    <a:pt x="176275" y="38100"/>
                  </a:lnTo>
                  <a:lnTo>
                    <a:pt x="176275" y="31750"/>
                  </a:lnTo>
                  <a:close/>
                </a:path>
                <a:path w="252729" h="478789">
                  <a:moveTo>
                    <a:pt x="238125" y="433958"/>
                  </a:moveTo>
                  <a:lnTo>
                    <a:pt x="187325" y="433958"/>
                  </a:lnTo>
                  <a:lnTo>
                    <a:pt x="187325" y="446658"/>
                  </a:lnTo>
                  <a:lnTo>
                    <a:pt x="238125" y="446658"/>
                  </a:lnTo>
                  <a:lnTo>
                    <a:pt x="250825" y="440308"/>
                  </a:lnTo>
                  <a:lnTo>
                    <a:pt x="238125" y="433958"/>
                  </a:lnTo>
                  <a:close/>
                </a:path>
                <a:path w="252729" h="478789">
                  <a:moveTo>
                    <a:pt x="12700" y="433958"/>
                  </a:moveTo>
                  <a:lnTo>
                    <a:pt x="6350" y="433958"/>
                  </a:lnTo>
                  <a:lnTo>
                    <a:pt x="12700" y="440308"/>
                  </a:lnTo>
                  <a:lnTo>
                    <a:pt x="12700" y="433958"/>
                  </a:lnTo>
                  <a:close/>
                </a:path>
                <a:path w="252729" h="478789">
                  <a:moveTo>
                    <a:pt x="174625" y="433958"/>
                  </a:moveTo>
                  <a:lnTo>
                    <a:pt x="12700" y="433958"/>
                  </a:lnTo>
                  <a:lnTo>
                    <a:pt x="12700" y="440308"/>
                  </a:lnTo>
                  <a:lnTo>
                    <a:pt x="174625" y="440308"/>
                  </a:lnTo>
                  <a:lnTo>
                    <a:pt x="174625" y="433958"/>
                  </a:lnTo>
                  <a:close/>
                </a:path>
                <a:path w="252729" h="478789">
                  <a:moveTo>
                    <a:pt x="176275" y="0"/>
                  </a:moveTo>
                  <a:lnTo>
                    <a:pt x="176275" y="76200"/>
                  </a:lnTo>
                  <a:lnTo>
                    <a:pt x="239775" y="44450"/>
                  </a:lnTo>
                  <a:lnTo>
                    <a:pt x="188975" y="44450"/>
                  </a:lnTo>
                  <a:lnTo>
                    <a:pt x="188975" y="31750"/>
                  </a:lnTo>
                  <a:lnTo>
                    <a:pt x="239775" y="31750"/>
                  </a:lnTo>
                  <a:lnTo>
                    <a:pt x="176275" y="0"/>
                  </a:lnTo>
                  <a:close/>
                </a:path>
                <a:path w="252729" h="478789">
                  <a:moveTo>
                    <a:pt x="12700" y="38100"/>
                  </a:moveTo>
                  <a:lnTo>
                    <a:pt x="6350" y="44450"/>
                  </a:lnTo>
                  <a:lnTo>
                    <a:pt x="12700" y="44450"/>
                  </a:lnTo>
                  <a:lnTo>
                    <a:pt x="12700" y="38100"/>
                  </a:lnTo>
                  <a:close/>
                </a:path>
                <a:path w="252729" h="478789">
                  <a:moveTo>
                    <a:pt x="176275" y="38100"/>
                  </a:moveTo>
                  <a:lnTo>
                    <a:pt x="12700" y="38100"/>
                  </a:lnTo>
                  <a:lnTo>
                    <a:pt x="12700" y="44450"/>
                  </a:lnTo>
                  <a:lnTo>
                    <a:pt x="176275" y="44450"/>
                  </a:lnTo>
                  <a:lnTo>
                    <a:pt x="176275" y="38100"/>
                  </a:lnTo>
                  <a:close/>
                </a:path>
                <a:path w="252729" h="478789">
                  <a:moveTo>
                    <a:pt x="239775" y="31750"/>
                  </a:moveTo>
                  <a:lnTo>
                    <a:pt x="188975" y="31750"/>
                  </a:lnTo>
                  <a:lnTo>
                    <a:pt x="188975" y="44450"/>
                  </a:lnTo>
                  <a:lnTo>
                    <a:pt x="239775" y="44450"/>
                  </a:lnTo>
                  <a:lnTo>
                    <a:pt x="252475" y="38100"/>
                  </a:lnTo>
                  <a:lnTo>
                    <a:pt x="239775" y="31750"/>
                  </a:lnTo>
                  <a:close/>
                </a:path>
              </a:pathLst>
            </a:custGeom>
            <a:grpFill/>
            <a:ln>
              <a:solidFill>
                <a:srgbClr val="00777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18" name="object 18"/>
            <p:cNvSpPr/>
            <p:nvPr/>
          </p:nvSpPr>
          <p:spPr>
            <a:xfrm>
              <a:off x="5319277" y="2224463"/>
              <a:ext cx="205890" cy="393674"/>
            </a:xfrm>
            <a:custGeom>
              <a:avLst/>
              <a:gdLst/>
              <a:ahLst/>
              <a:cxnLst/>
              <a:rect l="l" t="t" r="r" b="b"/>
              <a:pathLst>
                <a:path w="252729" h="483235">
                  <a:moveTo>
                    <a:pt x="174625" y="406908"/>
                  </a:moveTo>
                  <a:lnTo>
                    <a:pt x="174625" y="483108"/>
                  </a:lnTo>
                  <a:lnTo>
                    <a:pt x="238125" y="451358"/>
                  </a:lnTo>
                  <a:lnTo>
                    <a:pt x="187325" y="451358"/>
                  </a:lnTo>
                  <a:lnTo>
                    <a:pt x="187325" y="438658"/>
                  </a:lnTo>
                  <a:lnTo>
                    <a:pt x="238125" y="438658"/>
                  </a:lnTo>
                  <a:lnTo>
                    <a:pt x="174625" y="406908"/>
                  </a:lnTo>
                  <a:close/>
                </a:path>
                <a:path w="252729" h="483235">
                  <a:moveTo>
                    <a:pt x="176275" y="31750"/>
                  </a:moveTo>
                  <a:lnTo>
                    <a:pt x="0" y="31750"/>
                  </a:lnTo>
                  <a:lnTo>
                    <a:pt x="0" y="451358"/>
                  </a:lnTo>
                  <a:lnTo>
                    <a:pt x="174625" y="451358"/>
                  </a:lnTo>
                  <a:lnTo>
                    <a:pt x="174625" y="445008"/>
                  </a:lnTo>
                  <a:lnTo>
                    <a:pt x="12700" y="445008"/>
                  </a:lnTo>
                  <a:lnTo>
                    <a:pt x="6350" y="438658"/>
                  </a:lnTo>
                  <a:lnTo>
                    <a:pt x="12700" y="438658"/>
                  </a:lnTo>
                  <a:lnTo>
                    <a:pt x="12700" y="44450"/>
                  </a:lnTo>
                  <a:lnTo>
                    <a:pt x="6350" y="44450"/>
                  </a:lnTo>
                  <a:lnTo>
                    <a:pt x="12700" y="38100"/>
                  </a:lnTo>
                  <a:lnTo>
                    <a:pt x="176275" y="38100"/>
                  </a:lnTo>
                  <a:lnTo>
                    <a:pt x="176275" y="31750"/>
                  </a:lnTo>
                  <a:close/>
                </a:path>
                <a:path w="252729" h="483235">
                  <a:moveTo>
                    <a:pt x="238125" y="438658"/>
                  </a:moveTo>
                  <a:lnTo>
                    <a:pt x="187325" y="438658"/>
                  </a:lnTo>
                  <a:lnTo>
                    <a:pt x="187325" y="451358"/>
                  </a:lnTo>
                  <a:lnTo>
                    <a:pt x="238125" y="451358"/>
                  </a:lnTo>
                  <a:lnTo>
                    <a:pt x="250825" y="445008"/>
                  </a:lnTo>
                  <a:lnTo>
                    <a:pt x="238125" y="438658"/>
                  </a:lnTo>
                  <a:close/>
                </a:path>
                <a:path w="252729" h="483235">
                  <a:moveTo>
                    <a:pt x="12700" y="438658"/>
                  </a:moveTo>
                  <a:lnTo>
                    <a:pt x="6350" y="438658"/>
                  </a:lnTo>
                  <a:lnTo>
                    <a:pt x="12700" y="445008"/>
                  </a:lnTo>
                  <a:lnTo>
                    <a:pt x="12700" y="438658"/>
                  </a:lnTo>
                  <a:close/>
                </a:path>
                <a:path w="252729" h="483235">
                  <a:moveTo>
                    <a:pt x="174625" y="438658"/>
                  </a:moveTo>
                  <a:lnTo>
                    <a:pt x="12700" y="438658"/>
                  </a:lnTo>
                  <a:lnTo>
                    <a:pt x="12700" y="445008"/>
                  </a:lnTo>
                  <a:lnTo>
                    <a:pt x="174625" y="445008"/>
                  </a:lnTo>
                  <a:lnTo>
                    <a:pt x="174625" y="438658"/>
                  </a:lnTo>
                  <a:close/>
                </a:path>
                <a:path w="252729" h="483235">
                  <a:moveTo>
                    <a:pt x="176275" y="0"/>
                  </a:moveTo>
                  <a:lnTo>
                    <a:pt x="176275" y="76200"/>
                  </a:lnTo>
                  <a:lnTo>
                    <a:pt x="239775" y="44450"/>
                  </a:lnTo>
                  <a:lnTo>
                    <a:pt x="188975" y="44450"/>
                  </a:lnTo>
                  <a:lnTo>
                    <a:pt x="188975" y="31750"/>
                  </a:lnTo>
                  <a:lnTo>
                    <a:pt x="239775" y="31750"/>
                  </a:lnTo>
                  <a:lnTo>
                    <a:pt x="176275" y="0"/>
                  </a:lnTo>
                  <a:close/>
                </a:path>
                <a:path w="252729" h="483235">
                  <a:moveTo>
                    <a:pt x="12700" y="38100"/>
                  </a:moveTo>
                  <a:lnTo>
                    <a:pt x="6350" y="44450"/>
                  </a:lnTo>
                  <a:lnTo>
                    <a:pt x="12700" y="44450"/>
                  </a:lnTo>
                  <a:lnTo>
                    <a:pt x="12700" y="38100"/>
                  </a:lnTo>
                  <a:close/>
                </a:path>
                <a:path w="252729" h="483235">
                  <a:moveTo>
                    <a:pt x="176275" y="38100"/>
                  </a:moveTo>
                  <a:lnTo>
                    <a:pt x="12700" y="38100"/>
                  </a:lnTo>
                  <a:lnTo>
                    <a:pt x="12700" y="44450"/>
                  </a:lnTo>
                  <a:lnTo>
                    <a:pt x="176275" y="44450"/>
                  </a:lnTo>
                  <a:lnTo>
                    <a:pt x="176275" y="38100"/>
                  </a:lnTo>
                  <a:close/>
                </a:path>
                <a:path w="252729" h="483235">
                  <a:moveTo>
                    <a:pt x="239775" y="31750"/>
                  </a:moveTo>
                  <a:lnTo>
                    <a:pt x="188975" y="31750"/>
                  </a:lnTo>
                  <a:lnTo>
                    <a:pt x="188975" y="44450"/>
                  </a:lnTo>
                  <a:lnTo>
                    <a:pt x="239775" y="44450"/>
                  </a:lnTo>
                  <a:lnTo>
                    <a:pt x="252475" y="38100"/>
                  </a:lnTo>
                  <a:lnTo>
                    <a:pt x="239775" y="31750"/>
                  </a:lnTo>
                  <a:close/>
                </a:path>
              </a:pathLst>
            </a:custGeom>
            <a:grpFill/>
            <a:ln>
              <a:solidFill>
                <a:srgbClr val="00777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grpSp>
      <p:grpSp>
        <p:nvGrpSpPr>
          <p:cNvPr id="89" name="Group 88">
            <a:extLst>
              <a:ext uri="{FF2B5EF4-FFF2-40B4-BE49-F238E27FC236}">
                <a16:creationId xmlns:a16="http://schemas.microsoft.com/office/drawing/2014/main" id="{CD24404E-EF34-1E69-A364-D1382D85253E}"/>
              </a:ext>
            </a:extLst>
          </p:cNvPr>
          <p:cNvGrpSpPr/>
          <p:nvPr/>
        </p:nvGrpSpPr>
        <p:grpSpPr>
          <a:xfrm>
            <a:off x="6230881" y="4568864"/>
            <a:ext cx="420267" cy="859131"/>
            <a:chOff x="5319277" y="2224461"/>
            <a:chExt cx="205890" cy="721552"/>
          </a:xfrm>
          <a:solidFill>
            <a:srgbClr val="82BA6C"/>
          </a:solidFill>
        </p:grpSpPr>
        <p:sp>
          <p:nvSpPr>
            <p:cNvPr id="90" name="object 17">
              <a:extLst>
                <a:ext uri="{FF2B5EF4-FFF2-40B4-BE49-F238E27FC236}">
                  <a16:creationId xmlns:a16="http://schemas.microsoft.com/office/drawing/2014/main" id="{40A351E6-6150-2BF8-EE82-BF24C0C5A08A}"/>
                </a:ext>
              </a:extLst>
            </p:cNvPr>
            <p:cNvSpPr/>
            <p:nvPr/>
          </p:nvSpPr>
          <p:spPr>
            <a:xfrm>
              <a:off x="5319277" y="2555959"/>
              <a:ext cx="205890" cy="390054"/>
            </a:xfrm>
            <a:custGeom>
              <a:avLst/>
              <a:gdLst/>
              <a:ahLst/>
              <a:cxnLst/>
              <a:rect l="l" t="t" r="r" b="b"/>
              <a:pathLst>
                <a:path w="252729" h="478789">
                  <a:moveTo>
                    <a:pt x="174625" y="402208"/>
                  </a:moveTo>
                  <a:lnTo>
                    <a:pt x="174625" y="478408"/>
                  </a:lnTo>
                  <a:lnTo>
                    <a:pt x="238125" y="446658"/>
                  </a:lnTo>
                  <a:lnTo>
                    <a:pt x="187325" y="446658"/>
                  </a:lnTo>
                  <a:lnTo>
                    <a:pt x="187325" y="433958"/>
                  </a:lnTo>
                  <a:lnTo>
                    <a:pt x="238125" y="433958"/>
                  </a:lnTo>
                  <a:lnTo>
                    <a:pt x="174625" y="402208"/>
                  </a:lnTo>
                  <a:close/>
                </a:path>
                <a:path w="252729" h="478789">
                  <a:moveTo>
                    <a:pt x="176275" y="31750"/>
                  </a:moveTo>
                  <a:lnTo>
                    <a:pt x="0" y="31750"/>
                  </a:lnTo>
                  <a:lnTo>
                    <a:pt x="0" y="446658"/>
                  </a:lnTo>
                  <a:lnTo>
                    <a:pt x="174625" y="446658"/>
                  </a:lnTo>
                  <a:lnTo>
                    <a:pt x="174625" y="440308"/>
                  </a:lnTo>
                  <a:lnTo>
                    <a:pt x="12700" y="440308"/>
                  </a:lnTo>
                  <a:lnTo>
                    <a:pt x="6350" y="433958"/>
                  </a:lnTo>
                  <a:lnTo>
                    <a:pt x="12700" y="433958"/>
                  </a:lnTo>
                  <a:lnTo>
                    <a:pt x="12700" y="44450"/>
                  </a:lnTo>
                  <a:lnTo>
                    <a:pt x="6350" y="44450"/>
                  </a:lnTo>
                  <a:lnTo>
                    <a:pt x="12700" y="38100"/>
                  </a:lnTo>
                  <a:lnTo>
                    <a:pt x="176275" y="38100"/>
                  </a:lnTo>
                  <a:lnTo>
                    <a:pt x="176275" y="31750"/>
                  </a:lnTo>
                  <a:close/>
                </a:path>
                <a:path w="252729" h="478789">
                  <a:moveTo>
                    <a:pt x="238125" y="433958"/>
                  </a:moveTo>
                  <a:lnTo>
                    <a:pt x="187325" y="433958"/>
                  </a:lnTo>
                  <a:lnTo>
                    <a:pt x="187325" y="446658"/>
                  </a:lnTo>
                  <a:lnTo>
                    <a:pt x="238125" y="446658"/>
                  </a:lnTo>
                  <a:lnTo>
                    <a:pt x="250825" y="440308"/>
                  </a:lnTo>
                  <a:lnTo>
                    <a:pt x="238125" y="433958"/>
                  </a:lnTo>
                  <a:close/>
                </a:path>
                <a:path w="252729" h="478789">
                  <a:moveTo>
                    <a:pt x="12700" y="433958"/>
                  </a:moveTo>
                  <a:lnTo>
                    <a:pt x="6350" y="433958"/>
                  </a:lnTo>
                  <a:lnTo>
                    <a:pt x="12700" y="440308"/>
                  </a:lnTo>
                  <a:lnTo>
                    <a:pt x="12700" y="433958"/>
                  </a:lnTo>
                  <a:close/>
                </a:path>
                <a:path w="252729" h="478789">
                  <a:moveTo>
                    <a:pt x="174625" y="433958"/>
                  </a:moveTo>
                  <a:lnTo>
                    <a:pt x="12700" y="433958"/>
                  </a:lnTo>
                  <a:lnTo>
                    <a:pt x="12700" y="440308"/>
                  </a:lnTo>
                  <a:lnTo>
                    <a:pt x="174625" y="440308"/>
                  </a:lnTo>
                  <a:lnTo>
                    <a:pt x="174625" y="433958"/>
                  </a:lnTo>
                  <a:close/>
                </a:path>
                <a:path w="252729" h="478789">
                  <a:moveTo>
                    <a:pt x="176275" y="0"/>
                  </a:moveTo>
                  <a:lnTo>
                    <a:pt x="176275" y="76200"/>
                  </a:lnTo>
                  <a:lnTo>
                    <a:pt x="239775" y="44450"/>
                  </a:lnTo>
                  <a:lnTo>
                    <a:pt x="188975" y="44450"/>
                  </a:lnTo>
                  <a:lnTo>
                    <a:pt x="188975" y="31750"/>
                  </a:lnTo>
                  <a:lnTo>
                    <a:pt x="239775" y="31750"/>
                  </a:lnTo>
                  <a:lnTo>
                    <a:pt x="176275" y="0"/>
                  </a:lnTo>
                  <a:close/>
                </a:path>
                <a:path w="252729" h="478789">
                  <a:moveTo>
                    <a:pt x="12700" y="38100"/>
                  </a:moveTo>
                  <a:lnTo>
                    <a:pt x="6350" y="44450"/>
                  </a:lnTo>
                  <a:lnTo>
                    <a:pt x="12700" y="44450"/>
                  </a:lnTo>
                  <a:lnTo>
                    <a:pt x="12700" y="38100"/>
                  </a:lnTo>
                  <a:close/>
                </a:path>
                <a:path w="252729" h="478789">
                  <a:moveTo>
                    <a:pt x="176275" y="38100"/>
                  </a:moveTo>
                  <a:lnTo>
                    <a:pt x="12700" y="38100"/>
                  </a:lnTo>
                  <a:lnTo>
                    <a:pt x="12700" y="44450"/>
                  </a:lnTo>
                  <a:lnTo>
                    <a:pt x="176275" y="44450"/>
                  </a:lnTo>
                  <a:lnTo>
                    <a:pt x="176275" y="38100"/>
                  </a:lnTo>
                  <a:close/>
                </a:path>
                <a:path w="252729" h="478789">
                  <a:moveTo>
                    <a:pt x="239775" y="31750"/>
                  </a:moveTo>
                  <a:lnTo>
                    <a:pt x="188975" y="31750"/>
                  </a:lnTo>
                  <a:lnTo>
                    <a:pt x="188975" y="44450"/>
                  </a:lnTo>
                  <a:lnTo>
                    <a:pt x="239775" y="44450"/>
                  </a:lnTo>
                  <a:lnTo>
                    <a:pt x="252475" y="38100"/>
                  </a:lnTo>
                  <a:lnTo>
                    <a:pt x="239775" y="31750"/>
                  </a:lnTo>
                  <a:close/>
                </a:path>
              </a:pathLst>
            </a:custGeom>
            <a:grpFill/>
            <a:ln>
              <a:solidFill>
                <a:srgbClr val="82BA6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91" name="object 18">
              <a:extLst>
                <a:ext uri="{FF2B5EF4-FFF2-40B4-BE49-F238E27FC236}">
                  <a16:creationId xmlns:a16="http://schemas.microsoft.com/office/drawing/2014/main" id="{6E499316-18C7-2105-1656-A90B68343CC2}"/>
                </a:ext>
              </a:extLst>
            </p:cNvPr>
            <p:cNvSpPr/>
            <p:nvPr/>
          </p:nvSpPr>
          <p:spPr>
            <a:xfrm>
              <a:off x="5319277" y="2224463"/>
              <a:ext cx="205890" cy="393674"/>
            </a:xfrm>
            <a:custGeom>
              <a:avLst/>
              <a:gdLst/>
              <a:ahLst/>
              <a:cxnLst/>
              <a:rect l="l" t="t" r="r" b="b"/>
              <a:pathLst>
                <a:path w="252729" h="483235">
                  <a:moveTo>
                    <a:pt x="174625" y="406908"/>
                  </a:moveTo>
                  <a:lnTo>
                    <a:pt x="174625" y="483108"/>
                  </a:lnTo>
                  <a:lnTo>
                    <a:pt x="238125" y="451358"/>
                  </a:lnTo>
                  <a:lnTo>
                    <a:pt x="187325" y="451358"/>
                  </a:lnTo>
                  <a:lnTo>
                    <a:pt x="187325" y="438658"/>
                  </a:lnTo>
                  <a:lnTo>
                    <a:pt x="238125" y="438658"/>
                  </a:lnTo>
                  <a:lnTo>
                    <a:pt x="174625" y="406908"/>
                  </a:lnTo>
                  <a:close/>
                </a:path>
                <a:path w="252729" h="483235">
                  <a:moveTo>
                    <a:pt x="176275" y="31750"/>
                  </a:moveTo>
                  <a:lnTo>
                    <a:pt x="0" y="31750"/>
                  </a:lnTo>
                  <a:lnTo>
                    <a:pt x="0" y="451358"/>
                  </a:lnTo>
                  <a:lnTo>
                    <a:pt x="174625" y="451358"/>
                  </a:lnTo>
                  <a:lnTo>
                    <a:pt x="174625" y="445008"/>
                  </a:lnTo>
                  <a:lnTo>
                    <a:pt x="12700" y="445008"/>
                  </a:lnTo>
                  <a:lnTo>
                    <a:pt x="6350" y="438658"/>
                  </a:lnTo>
                  <a:lnTo>
                    <a:pt x="12700" y="438658"/>
                  </a:lnTo>
                  <a:lnTo>
                    <a:pt x="12700" y="44450"/>
                  </a:lnTo>
                  <a:lnTo>
                    <a:pt x="6350" y="44450"/>
                  </a:lnTo>
                  <a:lnTo>
                    <a:pt x="12700" y="38100"/>
                  </a:lnTo>
                  <a:lnTo>
                    <a:pt x="176275" y="38100"/>
                  </a:lnTo>
                  <a:lnTo>
                    <a:pt x="176275" y="31750"/>
                  </a:lnTo>
                  <a:close/>
                </a:path>
                <a:path w="252729" h="483235">
                  <a:moveTo>
                    <a:pt x="238125" y="438658"/>
                  </a:moveTo>
                  <a:lnTo>
                    <a:pt x="187325" y="438658"/>
                  </a:lnTo>
                  <a:lnTo>
                    <a:pt x="187325" y="451358"/>
                  </a:lnTo>
                  <a:lnTo>
                    <a:pt x="238125" y="451358"/>
                  </a:lnTo>
                  <a:lnTo>
                    <a:pt x="250825" y="445008"/>
                  </a:lnTo>
                  <a:lnTo>
                    <a:pt x="238125" y="438658"/>
                  </a:lnTo>
                  <a:close/>
                </a:path>
                <a:path w="252729" h="483235">
                  <a:moveTo>
                    <a:pt x="12700" y="438658"/>
                  </a:moveTo>
                  <a:lnTo>
                    <a:pt x="6350" y="438658"/>
                  </a:lnTo>
                  <a:lnTo>
                    <a:pt x="12700" y="445008"/>
                  </a:lnTo>
                  <a:lnTo>
                    <a:pt x="12700" y="438658"/>
                  </a:lnTo>
                  <a:close/>
                </a:path>
                <a:path w="252729" h="483235">
                  <a:moveTo>
                    <a:pt x="174625" y="438658"/>
                  </a:moveTo>
                  <a:lnTo>
                    <a:pt x="12700" y="438658"/>
                  </a:lnTo>
                  <a:lnTo>
                    <a:pt x="12700" y="445008"/>
                  </a:lnTo>
                  <a:lnTo>
                    <a:pt x="174625" y="445008"/>
                  </a:lnTo>
                  <a:lnTo>
                    <a:pt x="174625" y="438658"/>
                  </a:lnTo>
                  <a:close/>
                </a:path>
                <a:path w="252729" h="483235">
                  <a:moveTo>
                    <a:pt x="176275" y="0"/>
                  </a:moveTo>
                  <a:lnTo>
                    <a:pt x="176275" y="76200"/>
                  </a:lnTo>
                  <a:lnTo>
                    <a:pt x="239775" y="44450"/>
                  </a:lnTo>
                  <a:lnTo>
                    <a:pt x="188975" y="44450"/>
                  </a:lnTo>
                  <a:lnTo>
                    <a:pt x="188975" y="31750"/>
                  </a:lnTo>
                  <a:lnTo>
                    <a:pt x="239775" y="31750"/>
                  </a:lnTo>
                  <a:lnTo>
                    <a:pt x="176275" y="0"/>
                  </a:lnTo>
                  <a:close/>
                </a:path>
                <a:path w="252729" h="483235">
                  <a:moveTo>
                    <a:pt x="12700" y="38100"/>
                  </a:moveTo>
                  <a:lnTo>
                    <a:pt x="6350" y="44450"/>
                  </a:lnTo>
                  <a:lnTo>
                    <a:pt x="12700" y="44450"/>
                  </a:lnTo>
                  <a:lnTo>
                    <a:pt x="12700" y="38100"/>
                  </a:lnTo>
                  <a:close/>
                </a:path>
                <a:path w="252729" h="483235">
                  <a:moveTo>
                    <a:pt x="176275" y="38100"/>
                  </a:moveTo>
                  <a:lnTo>
                    <a:pt x="12700" y="38100"/>
                  </a:lnTo>
                  <a:lnTo>
                    <a:pt x="12700" y="44450"/>
                  </a:lnTo>
                  <a:lnTo>
                    <a:pt x="176275" y="44450"/>
                  </a:lnTo>
                  <a:lnTo>
                    <a:pt x="176275" y="38100"/>
                  </a:lnTo>
                  <a:close/>
                </a:path>
                <a:path w="252729" h="483235">
                  <a:moveTo>
                    <a:pt x="239775" y="31750"/>
                  </a:moveTo>
                  <a:lnTo>
                    <a:pt x="188975" y="31750"/>
                  </a:lnTo>
                  <a:lnTo>
                    <a:pt x="188975" y="44450"/>
                  </a:lnTo>
                  <a:lnTo>
                    <a:pt x="239775" y="44450"/>
                  </a:lnTo>
                  <a:lnTo>
                    <a:pt x="252475" y="38100"/>
                  </a:lnTo>
                  <a:lnTo>
                    <a:pt x="239775" y="31750"/>
                  </a:lnTo>
                  <a:close/>
                </a:path>
              </a:pathLst>
            </a:custGeom>
            <a:grpFill/>
            <a:ln>
              <a:solidFill>
                <a:srgbClr val="82BA6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grpSp>
      <p:sp>
        <p:nvSpPr>
          <p:cNvPr id="94" name="object 18">
            <a:extLst>
              <a:ext uri="{FF2B5EF4-FFF2-40B4-BE49-F238E27FC236}">
                <a16:creationId xmlns:a16="http://schemas.microsoft.com/office/drawing/2014/main" id="{752E0417-8E1E-6F84-3AC3-83F84D0BE94E}"/>
              </a:ext>
            </a:extLst>
          </p:cNvPr>
          <p:cNvSpPr/>
          <p:nvPr/>
        </p:nvSpPr>
        <p:spPr>
          <a:xfrm>
            <a:off x="6181390" y="3572580"/>
            <a:ext cx="420267" cy="468736"/>
          </a:xfrm>
          <a:custGeom>
            <a:avLst/>
            <a:gdLst/>
            <a:ahLst/>
            <a:cxnLst/>
            <a:rect l="l" t="t" r="r" b="b"/>
            <a:pathLst>
              <a:path w="252729" h="483235">
                <a:moveTo>
                  <a:pt x="174625" y="406908"/>
                </a:moveTo>
                <a:lnTo>
                  <a:pt x="174625" y="483108"/>
                </a:lnTo>
                <a:lnTo>
                  <a:pt x="238125" y="451358"/>
                </a:lnTo>
                <a:lnTo>
                  <a:pt x="187325" y="451358"/>
                </a:lnTo>
                <a:lnTo>
                  <a:pt x="187325" y="438658"/>
                </a:lnTo>
                <a:lnTo>
                  <a:pt x="238125" y="438658"/>
                </a:lnTo>
                <a:lnTo>
                  <a:pt x="174625" y="406908"/>
                </a:lnTo>
                <a:close/>
              </a:path>
              <a:path w="252729" h="483235">
                <a:moveTo>
                  <a:pt x="176275" y="31750"/>
                </a:moveTo>
                <a:lnTo>
                  <a:pt x="0" y="31750"/>
                </a:lnTo>
                <a:lnTo>
                  <a:pt x="0" y="451358"/>
                </a:lnTo>
                <a:lnTo>
                  <a:pt x="174625" y="451358"/>
                </a:lnTo>
                <a:lnTo>
                  <a:pt x="174625" y="445008"/>
                </a:lnTo>
                <a:lnTo>
                  <a:pt x="12700" y="445008"/>
                </a:lnTo>
                <a:lnTo>
                  <a:pt x="6350" y="438658"/>
                </a:lnTo>
                <a:lnTo>
                  <a:pt x="12700" y="438658"/>
                </a:lnTo>
                <a:lnTo>
                  <a:pt x="12700" y="44450"/>
                </a:lnTo>
                <a:lnTo>
                  <a:pt x="6350" y="44450"/>
                </a:lnTo>
                <a:lnTo>
                  <a:pt x="12700" y="38100"/>
                </a:lnTo>
                <a:lnTo>
                  <a:pt x="176275" y="38100"/>
                </a:lnTo>
                <a:lnTo>
                  <a:pt x="176275" y="31750"/>
                </a:lnTo>
                <a:close/>
              </a:path>
              <a:path w="252729" h="483235">
                <a:moveTo>
                  <a:pt x="238125" y="438658"/>
                </a:moveTo>
                <a:lnTo>
                  <a:pt x="187325" y="438658"/>
                </a:lnTo>
                <a:lnTo>
                  <a:pt x="187325" y="451358"/>
                </a:lnTo>
                <a:lnTo>
                  <a:pt x="238125" y="451358"/>
                </a:lnTo>
                <a:lnTo>
                  <a:pt x="250825" y="445008"/>
                </a:lnTo>
                <a:lnTo>
                  <a:pt x="238125" y="438658"/>
                </a:lnTo>
                <a:close/>
              </a:path>
              <a:path w="252729" h="483235">
                <a:moveTo>
                  <a:pt x="12700" y="438658"/>
                </a:moveTo>
                <a:lnTo>
                  <a:pt x="6350" y="438658"/>
                </a:lnTo>
                <a:lnTo>
                  <a:pt x="12700" y="445008"/>
                </a:lnTo>
                <a:lnTo>
                  <a:pt x="12700" y="438658"/>
                </a:lnTo>
                <a:close/>
              </a:path>
              <a:path w="252729" h="483235">
                <a:moveTo>
                  <a:pt x="174625" y="438658"/>
                </a:moveTo>
                <a:lnTo>
                  <a:pt x="12700" y="438658"/>
                </a:lnTo>
                <a:lnTo>
                  <a:pt x="12700" y="445008"/>
                </a:lnTo>
                <a:lnTo>
                  <a:pt x="174625" y="445008"/>
                </a:lnTo>
                <a:lnTo>
                  <a:pt x="174625" y="438658"/>
                </a:lnTo>
                <a:close/>
              </a:path>
              <a:path w="252729" h="483235">
                <a:moveTo>
                  <a:pt x="176275" y="0"/>
                </a:moveTo>
                <a:lnTo>
                  <a:pt x="176275" y="76200"/>
                </a:lnTo>
                <a:lnTo>
                  <a:pt x="239775" y="44450"/>
                </a:lnTo>
                <a:lnTo>
                  <a:pt x="188975" y="44450"/>
                </a:lnTo>
                <a:lnTo>
                  <a:pt x="188975" y="31750"/>
                </a:lnTo>
                <a:lnTo>
                  <a:pt x="239775" y="31750"/>
                </a:lnTo>
                <a:lnTo>
                  <a:pt x="176275" y="0"/>
                </a:lnTo>
                <a:close/>
              </a:path>
              <a:path w="252729" h="483235">
                <a:moveTo>
                  <a:pt x="12700" y="38100"/>
                </a:moveTo>
                <a:lnTo>
                  <a:pt x="6350" y="44450"/>
                </a:lnTo>
                <a:lnTo>
                  <a:pt x="12700" y="44450"/>
                </a:lnTo>
                <a:lnTo>
                  <a:pt x="12700" y="38100"/>
                </a:lnTo>
                <a:close/>
              </a:path>
              <a:path w="252729" h="483235">
                <a:moveTo>
                  <a:pt x="176275" y="38100"/>
                </a:moveTo>
                <a:lnTo>
                  <a:pt x="12700" y="38100"/>
                </a:lnTo>
                <a:lnTo>
                  <a:pt x="12700" y="44450"/>
                </a:lnTo>
                <a:lnTo>
                  <a:pt x="176275" y="44450"/>
                </a:lnTo>
                <a:lnTo>
                  <a:pt x="176275" y="38100"/>
                </a:lnTo>
                <a:close/>
              </a:path>
              <a:path w="252729" h="483235">
                <a:moveTo>
                  <a:pt x="239775" y="31750"/>
                </a:moveTo>
                <a:lnTo>
                  <a:pt x="188975" y="31750"/>
                </a:lnTo>
                <a:lnTo>
                  <a:pt x="188975" y="44450"/>
                </a:lnTo>
                <a:lnTo>
                  <a:pt x="239775" y="44450"/>
                </a:lnTo>
                <a:lnTo>
                  <a:pt x="252475" y="38100"/>
                </a:lnTo>
                <a:lnTo>
                  <a:pt x="239775" y="31750"/>
                </a:lnTo>
                <a:close/>
              </a:path>
            </a:pathLst>
          </a:custGeom>
          <a:solidFill>
            <a:srgbClr val="379A67"/>
          </a:solidFill>
          <a:ln>
            <a:solidFill>
              <a:srgbClr val="379A6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85" name="Rounded Rectangle 84">
            <a:extLst>
              <a:ext uri="{FF2B5EF4-FFF2-40B4-BE49-F238E27FC236}">
                <a16:creationId xmlns:a16="http://schemas.microsoft.com/office/drawing/2014/main" id="{ECA3E9BE-40DF-44FF-971B-F135FFABF53F}"/>
              </a:ext>
            </a:extLst>
          </p:cNvPr>
          <p:cNvSpPr/>
          <p:nvPr/>
        </p:nvSpPr>
        <p:spPr>
          <a:xfrm>
            <a:off x="6375141" y="4385086"/>
            <a:ext cx="4445631" cy="358012"/>
          </a:xfrm>
          <a:prstGeom prst="roundRect">
            <a:avLst/>
          </a:prstGeom>
          <a:solidFill>
            <a:srgbClr val="82BA6C"/>
          </a:solidFill>
          <a:ln>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ounded Rectangle 85">
            <a:extLst>
              <a:ext uri="{FF2B5EF4-FFF2-40B4-BE49-F238E27FC236}">
                <a16:creationId xmlns:a16="http://schemas.microsoft.com/office/drawing/2014/main" id="{A0597F82-E541-32AA-94E4-4F1C524657DD}"/>
              </a:ext>
            </a:extLst>
          </p:cNvPr>
          <p:cNvSpPr/>
          <p:nvPr/>
        </p:nvSpPr>
        <p:spPr>
          <a:xfrm>
            <a:off x="6375141" y="4801085"/>
            <a:ext cx="4445631" cy="358012"/>
          </a:xfrm>
          <a:prstGeom prst="roundRect">
            <a:avLst/>
          </a:prstGeom>
          <a:solidFill>
            <a:srgbClr val="82BA6C"/>
          </a:solidFill>
          <a:ln>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86">
            <a:extLst>
              <a:ext uri="{FF2B5EF4-FFF2-40B4-BE49-F238E27FC236}">
                <a16:creationId xmlns:a16="http://schemas.microsoft.com/office/drawing/2014/main" id="{A2DF0E53-8842-2F25-1E5C-EA4C82133381}"/>
              </a:ext>
            </a:extLst>
          </p:cNvPr>
          <p:cNvSpPr/>
          <p:nvPr/>
        </p:nvSpPr>
        <p:spPr>
          <a:xfrm>
            <a:off x="6375141" y="5217084"/>
            <a:ext cx="4445631" cy="358012"/>
          </a:xfrm>
          <a:prstGeom prst="roundRect">
            <a:avLst/>
          </a:prstGeom>
          <a:solidFill>
            <a:srgbClr val="82BA6C"/>
          </a:solidFill>
          <a:ln>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ounded Rectangle 75">
            <a:extLst>
              <a:ext uri="{FF2B5EF4-FFF2-40B4-BE49-F238E27FC236}">
                <a16:creationId xmlns:a16="http://schemas.microsoft.com/office/drawing/2014/main" id="{5C4092CD-1099-4F99-4873-08A992DD3C47}"/>
              </a:ext>
            </a:extLst>
          </p:cNvPr>
          <p:cNvSpPr/>
          <p:nvPr/>
        </p:nvSpPr>
        <p:spPr>
          <a:xfrm>
            <a:off x="6375141" y="3451714"/>
            <a:ext cx="4445631" cy="358012"/>
          </a:xfrm>
          <a:prstGeom prst="roundRect">
            <a:avLst/>
          </a:prstGeom>
          <a:solidFill>
            <a:srgbClr val="379A67"/>
          </a:solidFill>
          <a:ln>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76">
            <a:extLst>
              <a:ext uri="{FF2B5EF4-FFF2-40B4-BE49-F238E27FC236}">
                <a16:creationId xmlns:a16="http://schemas.microsoft.com/office/drawing/2014/main" id="{B196795F-A0DF-BC5B-542D-5D557EE8A490}"/>
              </a:ext>
            </a:extLst>
          </p:cNvPr>
          <p:cNvSpPr/>
          <p:nvPr/>
        </p:nvSpPr>
        <p:spPr>
          <a:xfrm>
            <a:off x="6375141" y="3867713"/>
            <a:ext cx="4445631" cy="358012"/>
          </a:xfrm>
          <a:prstGeom prst="roundRect">
            <a:avLst/>
          </a:prstGeom>
          <a:solidFill>
            <a:srgbClr val="379A67"/>
          </a:solidFill>
          <a:ln>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ounded Rectangle 65">
            <a:extLst>
              <a:ext uri="{FF2B5EF4-FFF2-40B4-BE49-F238E27FC236}">
                <a16:creationId xmlns:a16="http://schemas.microsoft.com/office/drawing/2014/main" id="{0F8BBDAE-808A-C9CF-0105-ECFA9A4A4E1C}"/>
              </a:ext>
            </a:extLst>
          </p:cNvPr>
          <p:cNvSpPr/>
          <p:nvPr/>
        </p:nvSpPr>
        <p:spPr>
          <a:xfrm>
            <a:off x="6375141" y="2150330"/>
            <a:ext cx="4445631" cy="358012"/>
          </a:xfrm>
          <a:prstGeom prst="roundRect">
            <a:avLst/>
          </a:prstGeom>
          <a:solidFill>
            <a:srgbClr val="007772"/>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ounded Rectangle 66">
            <a:extLst>
              <a:ext uri="{FF2B5EF4-FFF2-40B4-BE49-F238E27FC236}">
                <a16:creationId xmlns:a16="http://schemas.microsoft.com/office/drawing/2014/main" id="{AADD6935-BD2D-7A12-9A70-090705A2BF3C}"/>
              </a:ext>
            </a:extLst>
          </p:cNvPr>
          <p:cNvSpPr/>
          <p:nvPr/>
        </p:nvSpPr>
        <p:spPr>
          <a:xfrm>
            <a:off x="6375141" y="2566329"/>
            <a:ext cx="4445631" cy="358012"/>
          </a:xfrm>
          <a:prstGeom prst="roundRect">
            <a:avLst/>
          </a:prstGeom>
          <a:solidFill>
            <a:srgbClr val="007772"/>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ounded Rectangle 67">
            <a:extLst>
              <a:ext uri="{FF2B5EF4-FFF2-40B4-BE49-F238E27FC236}">
                <a16:creationId xmlns:a16="http://schemas.microsoft.com/office/drawing/2014/main" id="{00603D1B-EB66-41A4-5986-308CE9050220}"/>
              </a:ext>
            </a:extLst>
          </p:cNvPr>
          <p:cNvSpPr/>
          <p:nvPr/>
        </p:nvSpPr>
        <p:spPr>
          <a:xfrm>
            <a:off x="6375141" y="2982328"/>
            <a:ext cx="4445631" cy="358012"/>
          </a:xfrm>
          <a:prstGeom prst="roundRect">
            <a:avLst/>
          </a:prstGeom>
          <a:solidFill>
            <a:srgbClr val="007772"/>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p:cNvSpPr/>
          <p:nvPr/>
        </p:nvSpPr>
        <p:spPr>
          <a:xfrm>
            <a:off x="4057166" y="2460049"/>
            <a:ext cx="775970" cy="150538"/>
          </a:xfrm>
          <a:custGeom>
            <a:avLst/>
            <a:gdLst/>
            <a:ahLst/>
            <a:cxnLst/>
            <a:rect l="l" t="t" r="r" b="b"/>
            <a:pathLst>
              <a:path w="952500" h="184785">
                <a:moveTo>
                  <a:pt x="0" y="184403"/>
                </a:moveTo>
                <a:lnTo>
                  <a:pt x="952500" y="184403"/>
                </a:lnTo>
                <a:lnTo>
                  <a:pt x="952500" y="0"/>
                </a:lnTo>
                <a:lnTo>
                  <a:pt x="0" y="0"/>
                </a:lnTo>
                <a:lnTo>
                  <a:pt x="0" y="18440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8" name="object 8"/>
          <p:cNvSpPr/>
          <p:nvPr/>
        </p:nvSpPr>
        <p:spPr>
          <a:xfrm>
            <a:off x="4158974" y="3458257"/>
            <a:ext cx="575252" cy="150538"/>
          </a:xfrm>
          <a:custGeom>
            <a:avLst/>
            <a:gdLst/>
            <a:ahLst/>
            <a:cxnLst/>
            <a:rect l="l" t="t" r="r" b="b"/>
            <a:pathLst>
              <a:path w="706120" h="184785">
                <a:moveTo>
                  <a:pt x="0" y="184404"/>
                </a:moveTo>
                <a:lnTo>
                  <a:pt x="705611" y="184404"/>
                </a:lnTo>
                <a:lnTo>
                  <a:pt x="705611" y="0"/>
                </a:lnTo>
                <a:lnTo>
                  <a:pt x="0" y="0"/>
                </a:lnTo>
                <a:lnTo>
                  <a:pt x="0" y="18440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10" name="object 10"/>
          <p:cNvSpPr/>
          <p:nvPr/>
        </p:nvSpPr>
        <p:spPr>
          <a:xfrm>
            <a:off x="4069583" y="4307480"/>
            <a:ext cx="747518" cy="150538"/>
          </a:xfrm>
          <a:custGeom>
            <a:avLst/>
            <a:gdLst/>
            <a:ahLst/>
            <a:cxnLst/>
            <a:rect l="l" t="t" r="r" b="b"/>
            <a:pathLst>
              <a:path w="917575" h="184785">
                <a:moveTo>
                  <a:pt x="0" y="184403"/>
                </a:moveTo>
                <a:lnTo>
                  <a:pt x="917448" y="184403"/>
                </a:lnTo>
                <a:lnTo>
                  <a:pt x="917448" y="0"/>
                </a:lnTo>
                <a:lnTo>
                  <a:pt x="0" y="0"/>
                </a:lnTo>
                <a:lnTo>
                  <a:pt x="0" y="18440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14" name="object 14"/>
          <p:cNvSpPr txBox="1"/>
          <p:nvPr/>
        </p:nvSpPr>
        <p:spPr>
          <a:xfrm>
            <a:off x="6488254" y="2152546"/>
            <a:ext cx="3720975" cy="279694"/>
          </a:xfrm>
          <a:prstGeom prst="rect">
            <a:avLst/>
          </a:prstGeom>
          <a:noFill/>
          <a:ln w="9144">
            <a:noFill/>
          </a:ln>
        </p:spPr>
        <p:txBody>
          <a:bodyPr vert="horz" wrap="square" lIns="0" tIns="63629" rIns="0" bIns="0" rtlCol="0">
            <a:spAutoFit/>
          </a:bodyPr>
          <a:lstStyle/>
          <a:p>
            <a:pPr marL="101905" lvl="0">
              <a:spcBef>
                <a:spcPts val="501"/>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Introduction to sustainability and ESG principles</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5" name="object 15"/>
          <p:cNvSpPr txBox="1"/>
          <p:nvPr/>
        </p:nvSpPr>
        <p:spPr>
          <a:xfrm>
            <a:off x="6433109" y="2989861"/>
            <a:ext cx="3722446" cy="284918"/>
          </a:xfrm>
          <a:prstGeom prst="rect">
            <a:avLst/>
          </a:prstGeom>
          <a:noFill/>
          <a:ln w="9144">
            <a:noFill/>
          </a:ln>
        </p:spPr>
        <p:txBody>
          <a:bodyPr vert="horz" wrap="square" lIns="0" tIns="68803" rIns="0" bIns="0" rtlCol="0">
            <a:spAutoFit/>
          </a:bodyPr>
          <a:lstStyle/>
          <a:p>
            <a:pPr marL="101905" lvl="0">
              <a:spcBef>
                <a:spcPts val="542"/>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Implementation of energy management systems</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object 26"/>
          <p:cNvSpPr txBox="1"/>
          <p:nvPr/>
        </p:nvSpPr>
        <p:spPr>
          <a:xfrm>
            <a:off x="598152" y="1522012"/>
            <a:ext cx="802022" cy="287446"/>
          </a:xfrm>
          <a:prstGeom prst="rect">
            <a:avLst/>
          </a:prstGeom>
        </p:spPr>
        <p:txBody>
          <a:bodyPr vert="horz" wrap="square" lIns="0" tIns="10346" rIns="0" bIns="0" rtlCol="0">
            <a:spAutoFit/>
          </a:bodyPr>
          <a:lstStyle/>
          <a:p>
            <a:pPr marL="10346" marR="0" lvl="0" indent="0" algn="l" defTabSz="914400" rtl="0" eaLnBrk="1" fontAlgn="auto" latinLnBrk="0" hangingPunct="1">
              <a:lnSpc>
                <a:spcPct val="100000"/>
              </a:lnSpc>
              <a:spcBef>
                <a:spcPts val="81"/>
              </a:spcBef>
              <a:spcAft>
                <a:spcPts val="0"/>
              </a:spcAft>
              <a:buClrTx/>
              <a:buSzTx/>
              <a:buFontTx/>
              <a:buNone/>
              <a:tabLst/>
              <a:defRPr/>
            </a:pPr>
            <a:r>
              <a:rPr kumimoji="0" lang="de-DE" b="1" i="0" u="none" strike="noStrike" kern="1200" cap="none" spc="-4"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Need</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object 27"/>
          <p:cNvSpPr txBox="1"/>
          <p:nvPr/>
        </p:nvSpPr>
        <p:spPr>
          <a:xfrm>
            <a:off x="3977738" y="1531413"/>
            <a:ext cx="652953" cy="287446"/>
          </a:xfrm>
          <a:prstGeom prst="rect">
            <a:avLst/>
          </a:prstGeom>
        </p:spPr>
        <p:txBody>
          <a:bodyPr vert="horz" wrap="square" lIns="0" tIns="10346" rIns="0" bIns="0" rtlCol="0">
            <a:spAutoFit/>
          </a:bodyPr>
          <a:lstStyle/>
          <a:p>
            <a:pPr marL="10346" marR="0" lvl="0" indent="0" algn="l" defTabSz="914400" rtl="0" eaLnBrk="1" fontAlgn="auto" latinLnBrk="0" hangingPunct="1">
              <a:lnSpc>
                <a:spcPct val="100000"/>
              </a:lnSpc>
              <a:spcBef>
                <a:spcPts val="81"/>
              </a:spcBef>
              <a:spcAft>
                <a:spcPts val="0"/>
              </a:spcAft>
              <a:buClrTx/>
              <a:buSzTx/>
              <a:buFontTx/>
              <a:buNone/>
              <a:tabLst/>
              <a:defRPr/>
            </a:pPr>
            <a:r>
              <a:rPr lang="de-DE" b="1" spc="-16" dirty="0" err="1">
                <a:solidFill>
                  <a:srgbClr val="404040"/>
                </a:solidFill>
                <a:latin typeface="Calibri" panose="020F0502020204030204" pitchFamily="34" charset="0"/>
                <a:ea typeface="Calibri" panose="020F0502020204030204" pitchFamily="34" charset="0"/>
                <a:cs typeface="Calibri" panose="020F0502020204030204" pitchFamily="34" charset="0"/>
              </a:rPr>
              <a:t>Driv</a:t>
            </a:r>
            <a:r>
              <a:rPr kumimoji="0" lang="de-DE" b="1" i="0" u="none" strike="noStrike" kern="1200" cap="none" spc="-16"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er</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8" name="object 28"/>
          <p:cNvSpPr txBox="1"/>
          <p:nvPr/>
        </p:nvSpPr>
        <p:spPr>
          <a:xfrm>
            <a:off x="6525439" y="1532600"/>
            <a:ext cx="2632058" cy="287446"/>
          </a:xfrm>
          <a:prstGeom prst="rect">
            <a:avLst/>
          </a:prstGeom>
        </p:spPr>
        <p:txBody>
          <a:bodyPr vert="horz" wrap="square" lIns="0" tIns="10346" rIns="0" bIns="0" rtlCol="0">
            <a:spAutoFit/>
          </a:bodyPr>
          <a:lstStyle/>
          <a:p>
            <a:pPr marL="10346" marR="0" lvl="0" indent="0" algn="l" defTabSz="914400" rtl="0" eaLnBrk="1" fontAlgn="auto" latinLnBrk="0" hangingPunct="1">
              <a:lnSpc>
                <a:spcPct val="100000"/>
              </a:lnSpc>
              <a:spcBef>
                <a:spcPts val="81"/>
              </a:spcBef>
              <a:spcAft>
                <a:spcPts val="0"/>
              </a:spcAft>
              <a:buClrTx/>
              <a:buSzTx/>
              <a:buFontTx/>
              <a:buNone/>
              <a:tabLst/>
              <a:defRPr/>
            </a:pPr>
            <a:r>
              <a:rPr kumimoji="0" lang="de-DE" b="1" i="0" u="none" strike="noStrike" kern="1200" cap="none" spc="-4" normalizeH="0" baseline="0" noProof="0" dirty="0" err="1">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Ctqs</a:t>
            </a:r>
            <a:r>
              <a:rPr kumimoji="0" lang="de-DE" b="1" i="0" u="none" strike="noStrike" kern="1200" cap="none" spc="-4"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b="1" i="0" u="none" strike="noStrike" kern="1200" cap="none" spc="-8"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b="1" i="0" u="none" strike="noStrike" kern="1200" cap="none" spc="-12"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Central C</a:t>
            </a:r>
            <a:r>
              <a:rPr lang="de-DE" b="1" spc="-12" dirty="0" err="1">
                <a:solidFill>
                  <a:srgbClr val="404040"/>
                </a:solidFill>
                <a:latin typeface="Calibri" panose="020F0502020204030204" pitchFamily="34" charset="0"/>
                <a:ea typeface="Calibri" panose="020F0502020204030204" pitchFamily="34" charset="0"/>
                <a:cs typeface="Calibri" panose="020F0502020204030204" pitchFamily="34" charset="0"/>
              </a:rPr>
              <a:t>riteria</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object 36"/>
          <p:cNvSpPr/>
          <p:nvPr/>
        </p:nvSpPr>
        <p:spPr>
          <a:xfrm>
            <a:off x="6529904" y="2638693"/>
            <a:ext cx="3637677" cy="198491"/>
          </a:xfrm>
          <a:custGeom>
            <a:avLst/>
            <a:gdLst/>
            <a:ahLst/>
            <a:cxnLst/>
            <a:rect l="l" t="t" r="r" b="b"/>
            <a:pathLst>
              <a:path w="4162425" h="337185">
                <a:moveTo>
                  <a:pt x="0" y="336803"/>
                </a:moveTo>
                <a:lnTo>
                  <a:pt x="4162044" y="336803"/>
                </a:lnTo>
                <a:lnTo>
                  <a:pt x="4162044" y="0"/>
                </a:lnTo>
                <a:lnTo>
                  <a:pt x="0" y="0"/>
                </a:lnTo>
                <a:lnTo>
                  <a:pt x="0" y="336803"/>
                </a:lnTo>
                <a:close/>
              </a:path>
            </a:pathLst>
          </a:custGeom>
          <a:noFill/>
          <a:ln>
            <a:noFill/>
          </a:ln>
        </p:spPr>
        <p:txBody>
          <a:bodyPr wrap="square" lIns="0" tIns="0" rIns="0" bIns="0" rtlCol="0"/>
          <a:lstStyle/>
          <a:p>
            <a:pPr lvl="0">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Employee Training to Raise Awareness</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1" name="object 41"/>
          <p:cNvSpPr/>
          <p:nvPr/>
        </p:nvSpPr>
        <p:spPr>
          <a:xfrm>
            <a:off x="1707522" y="2975576"/>
            <a:ext cx="125160" cy="61387"/>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sp>
        <p:nvSpPr>
          <p:cNvPr id="42" name="object 42"/>
          <p:cNvSpPr/>
          <p:nvPr/>
        </p:nvSpPr>
        <p:spPr>
          <a:xfrm>
            <a:off x="2823268" y="2975576"/>
            <a:ext cx="125161" cy="6138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prstClr val="black"/>
              </a:solidFill>
              <a:effectLst/>
              <a:uLnTx/>
              <a:uFillTx/>
              <a:latin typeface="Arial MT Condensed Light" panose="020B0306030403020204" pitchFamily="34" charset="0"/>
              <a:ea typeface="+mn-ea"/>
              <a:cs typeface="+mn-cs"/>
            </a:endParaRPr>
          </a:p>
        </p:txBody>
      </p:sp>
      <p:cxnSp>
        <p:nvCxnSpPr>
          <p:cNvPr id="60" name="Gerader Verbinder 59">
            <a:extLst>
              <a:ext uri="{FF2B5EF4-FFF2-40B4-BE49-F238E27FC236}">
                <a16:creationId xmlns:a16="http://schemas.microsoft.com/office/drawing/2014/main" id="{1C038973-FED3-4DC6-B491-EBE58B63DEE5}"/>
              </a:ext>
            </a:extLst>
          </p:cNvPr>
          <p:cNvCxnSpPr>
            <a:cxnSpLocks/>
          </p:cNvCxnSpPr>
          <p:nvPr/>
        </p:nvCxnSpPr>
        <p:spPr>
          <a:xfrm>
            <a:off x="2451960" y="5002489"/>
            <a:ext cx="3778921" cy="0"/>
          </a:xfrm>
          <a:prstGeom prst="line">
            <a:avLst/>
          </a:prstGeom>
          <a:ln w="28575">
            <a:solidFill>
              <a:srgbClr val="82BA6C"/>
            </a:solidFill>
          </a:ln>
        </p:spPr>
        <p:style>
          <a:lnRef idx="1">
            <a:schemeClr val="accent1"/>
          </a:lnRef>
          <a:fillRef idx="0">
            <a:schemeClr val="accent1"/>
          </a:fillRef>
          <a:effectRef idx="0">
            <a:schemeClr val="accent1"/>
          </a:effectRef>
          <a:fontRef idx="minor">
            <a:schemeClr val="tx1"/>
          </a:fontRef>
        </p:style>
      </p:cxnSp>
      <p:cxnSp>
        <p:nvCxnSpPr>
          <p:cNvPr id="61" name="Gerader Verbinder 60">
            <a:extLst>
              <a:ext uri="{FF2B5EF4-FFF2-40B4-BE49-F238E27FC236}">
                <a16:creationId xmlns:a16="http://schemas.microsoft.com/office/drawing/2014/main" id="{22DD6266-1376-4304-A6EB-BB2C569F40C4}"/>
              </a:ext>
            </a:extLst>
          </p:cNvPr>
          <p:cNvCxnSpPr>
            <a:cxnSpLocks/>
          </p:cNvCxnSpPr>
          <p:nvPr/>
        </p:nvCxnSpPr>
        <p:spPr>
          <a:xfrm>
            <a:off x="1832682" y="3795895"/>
            <a:ext cx="4348708" cy="0"/>
          </a:xfrm>
          <a:prstGeom prst="line">
            <a:avLst/>
          </a:prstGeom>
          <a:ln w="28575">
            <a:solidFill>
              <a:srgbClr val="379A67"/>
            </a:solidFill>
          </a:ln>
        </p:spPr>
        <p:style>
          <a:lnRef idx="1">
            <a:schemeClr val="accent1"/>
          </a:lnRef>
          <a:fillRef idx="0">
            <a:schemeClr val="accent1"/>
          </a:fillRef>
          <a:effectRef idx="0">
            <a:schemeClr val="accent1"/>
          </a:effectRef>
          <a:fontRef idx="minor">
            <a:schemeClr val="tx1"/>
          </a:fontRef>
        </p:style>
      </p:cxnSp>
      <p:sp>
        <p:nvSpPr>
          <p:cNvPr id="54" name="object 28">
            <a:extLst>
              <a:ext uri="{FF2B5EF4-FFF2-40B4-BE49-F238E27FC236}">
                <a16:creationId xmlns:a16="http://schemas.microsoft.com/office/drawing/2014/main" id="{C9BFD912-445B-4C85-BB8C-419C11D46817}"/>
              </a:ext>
            </a:extLst>
          </p:cNvPr>
          <p:cNvSpPr txBox="1"/>
          <p:nvPr/>
        </p:nvSpPr>
        <p:spPr>
          <a:xfrm>
            <a:off x="10490713" y="1522012"/>
            <a:ext cx="1123063" cy="287446"/>
          </a:xfrm>
          <a:prstGeom prst="rect">
            <a:avLst/>
          </a:prstGeom>
        </p:spPr>
        <p:txBody>
          <a:bodyPr vert="horz" wrap="square" lIns="0" tIns="10346" rIns="0" bIns="0" rtlCol="0">
            <a:spAutoFit/>
          </a:bodyPr>
          <a:lstStyle/>
          <a:p>
            <a:pPr marL="10346" marR="0" lvl="0" indent="0" algn="l" defTabSz="914400" rtl="0" eaLnBrk="1" fontAlgn="auto" latinLnBrk="0" hangingPunct="1">
              <a:lnSpc>
                <a:spcPct val="100000"/>
              </a:lnSpc>
              <a:spcBef>
                <a:spcPts val="81"/>
              </a:spcBef>
              <a:spcAft>
                <a:spcPts val="0"/>
              </a:spcAft>
              <a:buClrTx/>
              <a:buSzTx/>
              <a:buFontTx/>
              <a:buNone/>
              <a:tabLst/>
              <a:defRPr/>
            </a:pPr>
            <a:r>
              <a:rPr lang="de-DE" b="1" spc="-4" dirty="0">
                <a:solidFill>
                  <a:srgbClr val="404040"/>
                </a:solidFill>
                <a:latin typeface="Calibri" panose="020F0502020204030204" pitchFamily="34" charset="0"/>
                <a:ea typeface="Calibri" panose="020F0502020204030204" pitchFamily="34" charset="0"/>
                <a:cs typeface="Calibri" panose="020F0502020204030204" pitchFamily="34" charset="0"/>
              </a:rPr>
              <a:t>Key Figures</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1" name="Grafik 20" descr="Fabrik Silhouette">
            <a:extLst>
              <a:ext uri="{FF2B5EF4-FFF2-40B4-BE49-F238E27FC236}">
                <a16:creationId xmlns:a16="http://schemas.microsoft.com/office/drawing/2014/main" id="{B28552B7-520F-8158-1C76-2CE84012174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3727" y="2532661"/>
            <a:ext cx="914400" cy="914400"/>
          </a:xfrm>
          <a:prstGeom prst="rect">
            <a:avLst/>
          </a:prstGeom>
        </p:spPr>
      </p:pic>
      <p:sp>
        <p:nvSpPr>
          <p:cNvPr id="74" name="object 15">
            <a:extLst>
              <a:ext uri="{FF2B5EF4-FFF2-40B4-BE49-F238E27FC236}">
                <a16:creationId xmlns:a16="http://schemas.microsoft.com/office/drawing/2014/main" id="{FEB4A2A5-953C-8927-7C35-15379F1A5B62}"/>
              </a:ext>
            </a:extLst>
          </p:cNvPr>
          <p:cNvSpPr txBox="1"/>
          <p:nvPr/>
        </p:nvSpPr>
        <p:spPr>
          <a:xfrm>
            <a:off x="6433109" y="3875246"/>
            <a:ext cx="4304796" cy="284918"/>
          </a:xfrm>
          <a:prstGeom prst="rect">
            <a:avLst/>
          </a:prstGeom>
          <a:noFill/>
          <a:ln w="9144">
            <a:noFill/>
          </a:ln>
        </p:spPr>
        <p:txBody>
          <a:bodyPr vert="horz" wrap="square" lIns="0" tIns="68803" rIns="0" bIns="0" rtlCol="0">
            <a:spAutoFit/>
          </a:bodyPr>
          <a:lstStyle/>
          <a:p>
            <a:pPr marL="101905">
              <a:spcBef>
                <a:spcPts val="542"/>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Share of renewable energy in total energy consumption</a:t>
            </a:r>
          </a:p>
        </p:txBody>
      </p:sp>
      <p:sp>
        <p:nvSpPr>
          <p:cNvPr id="75" name="object 36">
            <a:extLst>
              <a:ext uri="{FF2B5EF4-FFF2-40B4-BE49-F238E27FC236}">
                <a16:creationId xmlns:a16="http://schemas.microsoft.com/office/drawing/2014/main" id="{5795637D-61FC-C25A-4D1A-84E1CAB38AF0}"/>
              </a:ext>
            </a:extLst>
          </p:cNvPr>
          <p:cNvSpPr/>
          <p:nvPr/>
        </p:nvSpPr>
        <p:spPr>
          <a:xfrm>
            <a:off x="6529904" y="3524078"/>
            <a:ext cx="3637677" cy="198491"/>
          </a:xfrm>
          <a:custGeom>
            <a:avLst/>
            <a:gdLst/>
            <a:ahLst/>
            <a:cxnLst/>
            <a:rect l="l" t="t" r="r" b="b"/>
            <a:pathLst>
              <a:path w="4162425" h="337185">
                <a:moveTo>
                  <a:pt x="0" y="336803"/>
                </a:moveTo>
                <a:lnTo>
                  <a:pt x="4162044" y="336803"/>
                </a:lnTo>
                <a:lnTo>
                  <a:pt x="4162044" y="0"/>
                </a:lnTo>
                <a:lnTo>
                  <a:pt x="0" y="0"/>
                </a:lnTo>
                <a:lnTo>
                  <a:pt x="0" y="336803"/>
                </a:lnTo>
                <a:close/>
              </a:path>
            </a:pathLst>
          </a:custGeom>
          <a:noFill/>
          <a:ln>
            <a:noFill/>
          </a:ln>
        </p:spPr>
        <p:txBody>
          <a:bodyPr wrap="square" lIns="0" tIns="0" rIns="0" bIns="0" rtlCol="0"/>
          <a:lstStyle/>
          <a:p>
            <a:pPr>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Investments in renewable energy</a:t>
            </a:r>
          </a:p>
          <a:p>
            <a:pPr>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2" name="object 14">
            <a:extLst>
              <a:ext uri="{FF2B5EF4-FFF2-40B4-BE49-F238E27FC236}">
                <a16:creationId xmlns:a16="http://schemas.microsoft.com/office/drawing/2014/main" id="{EF209820-CDAC-A543-7A90-241E03152387}"/>
              </a:ext>
            </a:extLst>
          </p:cNvPr>
          <p:cNvSpPr txBox="1"/>
          <p:nvPr/>
        </p:nvSpPr>
        <p:spPr>
          <a:xfrm>
            <a:off x="6465238" y="4387302"/>
            <a:ext cx="3720975" cy="559258"/>
          </a:xfrm>
          <a:prstGeom prst="rect">
            <a:avLst/>
          </a:prstGeom>
          <a:noFill/>
          <a:ln w="9144">
            <a:noFill/>
          </a:ln>
        </p:spPr>
        <p:txBody>
          <a:bodyPr vert="horz" wrap="square" lIns="0" tIns="63629" rIns="0" bIns="0" rtlCol="0">
            <a:spAutoFit/>
          </a:bodyPr>
          <a:lstStyle/>
          <a:p>
            <a:pPr marL="101905">
              <a:spcBef>
                <a:spcPts val="501"/>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Reduction of resource consumption per unit</a:t>
            </a:r>
          </a:p>
          <a:p>
            <a:pPr marL="101905">
              <a:spcBef>
                <a:spcPts val="501"/>
              </a:spcBef>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3" name="object 15">
            <a:extLst>
              <a:ext uri="{FF2B5EF4-FFF2-40B4-BE49-F238E27FC236}">
                <a16:creationId xmlns:a16="http://schemas.microsoft.com/office/drawing/2014/main" id="{3B39A5E9-255D-3A14-1E12-A6F7E1496E10}"/>
              </a:ext>
            </a:extLst>
          </p:cNvPr>
          <p:cNvSpPr txBox="1"/>
          <p:nvPr/>
        </p:nvSpPr>
        <p:spPr>
          <a:xfrm>
            <a:off x="6410093" y="5224617"/>
            <a:ext cx="4205150" cy="284918"/>
          </a:xfrm>
          <a:prstGeom prst="rect">
            <a:avLst/>
          </a:prstGeom>
          <a:noFill/>
          <a:ln w="9144">
            <a:noFill/>
          </a:ln>
        </p:spPr>
        <p:txBody>
          <a:bodyPr vert="horz" wrap="square" lIns="0" tIns="68803" rIns="0" bIns="0" rtlCol="0">
            <a:spAutoFit/>
          </a:bodyPr>
          <a:lstStyle/>
          <a:p>
            <a:pPr marL="101905">
              <a:spcBef>
                <a:spcPts val="542"/>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Implementation of new processes and technologies</a:t>
            </a:r>
          </a:p>
        </p:txBody>
      </p:sp>
      <p:sp>
        <p:nvSpPr>
          <p:cNvPr id="84" name="object 36">
            <a:extLst>
              <a:ext uri="{FF2B5EF4-FFF2-40B4-BE49-F238E27FC236}">
                <a16:creationId xmlns:a16="http://schemas.microsoft.com/office/drawing/2014/main" id="{80FB357A-2003-1687-C869-66F05E8852BF}"/>
              </a:ext>
            </a:extLst>
          </p:cNvPr>
          <p:cNvSpPr/>
          <p:nvPr/>
        </p:nvSpPr>
        <p:spPr>
          <a:xfrm>
            <a:off x="6506888" y="4873449"/>
            <a:ext cx="3637677" cy="198491"/>
          </a:xfrm>
          <a:custGeom>
            <a:avLst/>
            <a:gdLst/>
            <a:ahLst/>
            <a:cxnLst/>
            <a:rect l="l" t="t" r="r" b="b"/>
            <a:pathLst>
              <a:path w="4162425" h="337185">
                <a:moveTo>
                  <a:pt x="0" y="336803"/>
                </a:moveTo>
                <a:lnTo>
                  <a:pt x="4162044" y="336803"/>
                </a:lnTo>
                <a:lnTo>
                  <a:pt x="4162044" y="0"/>
                </a:lnTo>
                <a:lnTo>
                  <a:pt x="0" y="0"/>
                </a:lnTo>
                <a:lnTo>
                  <a:pt x="0" y="336803"/>
                </a:lnTo>
                <a:close/>
              </a:path>
            </a:pathLst>
          </a:custGeom>
          <a:noFill/>
          <a:ln>
            <a:noFill/>
          </a:ln>
        </p:spPr>
        <p:txBody>
          <a:bodyPr wrap="square" lIns="0" tIns="0" rIns="0" bIns="0" rtlCol="0"/>
          <a:lstStyle/>
          <a:p>
            <a:pPr>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Life cycle assessments (LCA) of products</a:t>
            </a:r>
          </a:p>
          <a:p>
            <a:pPr>
              <a:defRPr/>
            </a:pP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98" name="Gerader Verbinder 60">
            <a:extLst>
              <a:ext uri="{FF2B5EF4-FFF2-40B4-BE49-F238E27FC236}">
                <a16:creationId xmlns:a16="http://schemas.microsoft.com/office/drawing/2014/main" id="{0C773FBD-658B-B6A3-7DBD-B9B0331C26B4}"/>
              </a:ext>
            </a:extLst>
          </p:cNvPr>
          <p:cNvCxnSpPr>
            <a:cxnSpLocks/>
          </p:cNvCxnSpPr>
          <p:nvPr/>
        </p:nvCxnSpPr>
        <p:spPr>
          <a:xfrm>
            <a:off x="2464710" y="2765158"/>
            <a:ext cx="3716680" cy="0"/>
          </a:xfrm>
          <a:prstGeom prst="line">
            <a:avLst/>
          </a:prstGeom>
          <a:ln w="28575">
            <a:solidFill>
              <a:srgbClr val="007772"/>
            </a:solidFill>
          </a:ln>
        </p:spPr>
        <p:style>
          <a:lnRef idx="1">
            <a:schemeClr val="accent1"/>
          </a:lnRef>
          <a:fillRef idx="0">
            <a:schemeClr val="accent1"/>
          </a:fillRef>
          <a:effectRef idx="0">
            <a:schemeClr val="accent1"/>
          </a:effectRef>
          <a:fontRef idx="minor">
            <a:schemeClr val="tx1"/>
          </a:fontRef>
        </p:style>
      </p:cxnSp>
      <p:sp>
        <p:nvSpPr>
          <p:cNvPr id="99" name="object 7">
            <a:extLst>
              <a:ext uri="{FF2B5EF4-FFF2-40B4-BE49-F238E27FC236}">
                <a16:creationId xmlns:a16="http://schemas.microsoft.com/office/drawing/2014/main" id="{C95B1EF5-A953-72F8-0882-C8C0BA88ACEF}"/>
              </a:ext>
            </a:extLst>
          </p:cNvPr>
          <p:cNvSpPr txBox="1"/>
          <p:nvPr/>
        </p:nvSpPr>
        <p:spPr>
          <a:xfrm>
            <a:off x="3805664" y="2673432"/>
            <a:ext cx="2003338" cy="202807"/>
          </a:xfrm>
          <a:prstGeom prst="rect">
            <a:avLst/>
          </a:prstGeom>
          <a:solidFill>
            <a:schemeClr val="bg1"/>
          </a:solidFill>
        </p:spPr>
        <p:txBody>
          <a:bodyPr vert="horz" wrap="square" lIns="0" tIns="10346" rIns="0" bIns="0" rtlCol="0">
            <a:spAutoFit/>
          </a:bodyPr>
          <a:lstStyle/>
          <a:p>
            <a:pPr>
              <a:lnSpc>
                <a:spcPts val="1480"/>
              </a:lnSpc>
            </a:pP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rgbClr val="404040"/>
                </a:solidFill>
                <a:latin typeface="Calibri" panose="020F0502020204030204" pitchFamily="34" charset="0"/>
                <a:ea typeface="Calibri" panose="020F0502020204030204" pitchFamily="34" charset="0"/>
                <a:cs typeface="Calibri" panose="020F0502020204030204" pitchFamily="34" charset="0"/>
              </a:rPr>
              <a:t>Increase</a:t>
            </a: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Energy Efficiency</a:t>
            </a:r>
          </a:p>
        </p:txBody>
      </p:sp>
      <p:sp>
        <p:nvSpPr>
          <p:cNvPr id="100" name="object 9">
            <a:extLst>
              <a:ext uri="{FF2B5EF4-FFF2-40B4-BE49-F238E27FC236}">
                <a16:creationId xmlns:a16="http://schemas.microsoft.com/office/drawing/2014/main" id="{389E9E2A-DE24-EACD-F875-3C3C01683612}"/>
              </a:ext>
            </a:extLst>
          </p:cNvPr>
          <p:cNvSpPr txBox="1"/>
          <p:nvPr/>
        </p:nvSpPr>
        <p:spPr>
          <a:xfrm>
            <a:off x="3805664" y="3696483"/>
            <a:ext cx="2003338" cy="202807"/>
          </a:xfrm>
          <a:prstGeom prst="rect">
            <a:avLst/>
          </a:prstGeom>
          <a:solidFill>
            <a:schemeClr val="bg1"/>
          </a:solidFill>
        </p:spPr>
        <p:txBody>
          <a:bodyPr vert="horz" wrap="square" lIns="0" tIns="10346" rIns="0" bIns="0" rtlCol="0">
            <a:spAutoFit/>
          </a:bodyPr>
          <a:lstStyle/>
          <a:p>
            <a:pPr marL="10346" lvl="0">
              <a:lnSpc>
                <a:spcPts val="1480"/>
              </a:lnSpc>
              <a:spcBef>
                <a:spcPts val="81"/>
              </a:spcBef>
              <a:defRPr/>
            </a:pP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Use </a:t>
            </a:r>
            <a:r>
              <a:rPr lang="de-DE" sz="1400" b="1" dirty="0" err="1">
                <a:solidFill>
                  <a:srgbClr val="404040"/>
                </a:solidFill>
                <a:latin typeface="Calibri" panose="020F0502020204030204" pitchFamily="34" charset="0"/>
                <a:ea typeface="Calibri" panose="020F0502020204030204" pitchFamily="34" charset="0"/>
                <a:cs typeface="Calibri" panose="020F0502020204030204" pitchFamily="34" charset="0"/>
              </a:rPr>
              <a:t>Renewable</a:t>
            </a: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Energies</a:t>
            </a:r>
            <a:endParaRPr kumimoji="0" lang="de-DE" sz="1400"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1" name="object 11">
            <a:extLst>
              <a:ext uri="{FF2B5EF4-FFF2-40B4-BE49-F238E27FC236}">
                <a16:creationId xmlns:a16="http://schemas.microsoft.com/office/drawing/2014/main" id="{F3C543E6-28F8-C118-0599-70D9CAFFA978}"/>
              </a:ext>
            </a:extLst>
          </p:cNvPr>
          <p:cNvSpPr txBox="1"/>
          <p:nvPr/>
        </p:nvSpPr>
        <p:spPr>
          <a:xfrm>
            <a:off x="3805664" y="4884864"/>
            <a:ext cx="2118262" cy="613176"/>
          </a:xfrm>
          <a:prstGeom prst="rect">
            <a:avLst/>
          </a:prstGeom>
          <a:solidFill>
            <a:schemeClr val="bg1"/>
          </a:solidFill>
        </p:spPr>
        <p:txBody>
          <a:bodyPr vert="horz" wrap="square" lIns="0" tIns="10346" rIns="0" bIns="0" rtlCol="0">
            <a:spAutoFit/>
          </a:bodyPr>
          <a:lstStyle/>
          <a:p>
            <a:pPr marL="10346">
              <a:lnSpc>
                <a:spcPts val="1480"/>
              </a:lnSpc>
              <a:spcBef>
                <a:spcPts val="81"/>
              </a:spcBef>
              <a:defRPr/>
            </a:pPr>
            <a:r>
              <a:rPr kumimoji="0" lang="de-DE" sz="1400" b="1" i="0" u="none" strike="noStrike" kern="1200" cap="none" spc="-4"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  Implement </a:t>
            </a: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More </a:t>
            </a:r>
            <a:r>
              <a:rPr lang="de-DE" sz="1400" b="1" dirty="0" err="1">
                <a:solidFill>
                  <a:srgbClr val="404040"/>
                </a:solidFill>
                <a:latin typeface="Calibri" panose="020F0502020204030204" pitchFamily="34" charset="0"/>
                <a:ea typeface="Calibri" panose="020F0502020204030204" pitchFamily="34" charset="0"/>
                <a:cs typeface="Calibri" panose="020F0502020204030204" pitchFamily="34" charset="0"/>
              </a:rPr>
              <a:t>Efficient</a:t>
            </a: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a:t>
            </a:r>
          </a:p>
          <a:p>
            <a:pPr marL="10346">
              <a:lnSpc>
                <a:spcPts val="1480"/>
              </a:lnSpc>
              <a:spcBef>
                <a:spcPts val="81"/>
              </a:spcBef>
              <a:defRPr/>
            </a:pP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rgbClr val="404040"/>
                </a:solidFill>
                <a:latin typeface="Calibri" panose="020F0502020204030204" pitchFamily="34" charset="0"/>
                <a:ea typeface="Calibri" panose="020F0502020204030204" pitchFamily="34" charset="0"/>
                <a:cs typeface="Calibri" panose="020F0502020204030204" pitchFamily="34" charset="0"/>
              </a:rPr>
              <a:t>Production</a:t>
            </a:r>
            <a:r>
              <a:rPr lang="de-DE" sz="1400" b="1" dirty="0">
                <a:solidFill>
                  <a:srgbClr val="404040"/>
                </a:solidFill>
                <a:latin typeface="Calibri" panose="020F0502020204030204" pitchFamily="34" charset="0"/>
                <a:ea typeface="Calibri" panose="020F0502020204030204" pitchFamily="34" charset="0"/>
                <a:cs typeface="Calibri" panose="020F0502020204030204" pitchFamily="34" charset="0"/>
              </a:rPr>
              <a:t>. Methods</a:t>
            </a:r>
          </a:p>
          <a:p>
            <a:pPr marL="10346" marR="0" lvl="0" indent="0" algn="l" defTabSz="914400" rtl="0" eaLnBrk="1" fontAlgn="auto" latinLnBrk="0" hangingPunct="1">
              <a:lnSpc>
                <a:spcPts val="1480"/>
              </a:lnSpc>
              <a:spcBef>
                <a:spcPts val="81"/>
              </a:spcBef>
              <a:spcAft>
                <a:spcPts val="0"/>
              </a:spcAft>
              <a:buClrTx/>
              <a:buSzTx/>
              <a:buFontTx/>
              <a:buNone/>
              <a:tabLst/>
              <a:defRPr/>
            </a:pPr>
            <a:endParaRPr kumimoji="0" lang="de-DE" sz="1400"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3" name="TextBox 102">
            <a:extLst>
              <a:ext uri="{FF2B5EF4-FFF2-40B4-BE49-F238E27FC236}">
                <a16:creationId xmlns:a16="http://schemas.microsoft.com/office/drawing/2014/main" id="{FCB12A36-6A5D-972F-E78F-FD5F1C30B927}"/>
              </a:ext>
            </a:extLst>
          </p:cNvPr>
          <p:cNvSpPr txBox="1"/>
          <p:nvPr/>
        </p:nvSpPr>
        <p:spPr>
          <a:xfrm>
            <a:off x="513727" y="3481788"/>
            <a:ext cx="1652351" cy="682944"/>
          </a:xfrm>
          <a:prstGeom prst="rect">
            <a:avLst/>
          </a:prstGeom>
          <a:noFill/>
        </p:spPr>
        <p:txBody>
          <a:bodyPr wrap="square">
            <a:spAutoFit/>
          </a:bodyPr>
          <a:lstStyle/>
          <a:p>
            <a:pPr marL="9525" marR="122597" lvl="0" defTabSz="914400" rtl="0" eaLnBrk="1" fontAlgn="auto" latinLnBrk="0" hangingPunct="1">
              <a:lnSpc>
                <a:spcPts val="2340"/>
              </a:lnSpc>
              <a:spcAft>
                <a:spcPts val="0"/>
              </a:spcAft>
              <a:buClrTx/>
              <a:buSzTx/>
              <a:buFontTx/>
              <a:buNone/>
              <a:defRPr/>
            </a:pPr>
            <a:r>
              <a:rPr kumimoji="0" lang="de-DE" sz="2200" b="1" i="0" u="none" strike="noStrike" kern="1200" cap="none" spc="-12"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Emission </a:t>
            </a:r>
            <a:r>
              <a:rPr kumimoji="0" lang="de-DE" sz="2200" b="1" i="0" u="none" strike="noStrike" kern="1200" cap="none" spc="-12" normalizeH="0" baseline="0" noProof="0" dirty="0" err="1">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Reduction</a:t>
            </a:r>
            <a:endParaRPr kumimoji="0" lang="de-DE" sz="2200" b="1"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07" name="Group 106">
            <a:extLst>
              <a:ext uri="{FF2B5EF4-FFF2-40B4-BE49-F238E27FC236}">
                <a16:creationId xmlns:a16="http://schemas.microsoft.com/office/drawing/2014/main" id="{048A3EC3-0584-32BB-E86E-580DE6F5B6ED}"/>
              </a:ext>
            </a:extLst>
          </p:cNvPr>
          <p:cNvGrpSpPr/>
          <p:nvPr/>
        </p:nvGrpSpPr>
        <p:grpSpPr>
          <a:xfrm>
            <a:off x="1292682" y="1582013"/>
            <a:ext cx="2451618" cy="225889"/>
            <a:chOff x="707984" y="2100152"/>
            <a:chExt cx="2451618" cy="225889"/>
          </a:xfrm>
          <a:solidFill>
            <a:srgbClr val="404040"/>
          </a:solidFill>
        </p:grpSpPr>
        <p:sp>
          <p:nvSpPr>
            <p:cNvPr id="104" name="Triangle 103">
              <a:extLst>
                <a:ext uri="{FF2B5EF4-FFF2-40B4-BE49-F238E27FC236}">
                  <a16:creationId xmlns:a16="http://schemas.microsoft.com/office/drawing/2014/main" id="{474625DB-B2EF-FFA8-CF39-2DDDFD42130A}"/>
                </a:ext>
              </a:extLst>
            </p:cNvPr>
            <p:cNvSpPr/>
            <p:nvPr/>
          </p:nvSpPr>
          <p:spPr>
            <a:xfrm rot="5400000">
              <a:off x="2952464" y="2118904"/>
              <a:ext cx="225889" cy="18838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Connector 105">
              <a:extLst>
                <a:ext uri="{FF2B5EF4-FFF2-40B4-BE49-F238E27FC236}">
                  <a16:creationId xmlns:a16="http://schemas.microsoft.com/office/drawing/2014/main" id="{BA046CAF-3AA7-4A2F-B8E4-52F2F04406D7}"/>
                </a:ext>
              </a:extLst>
            </p:cNvPr>
            <p:cNvCxnSpPr>
              <a:cxnSpLocks/>
              <a:endCxn id="104" idx="3"/>
            </p:cNvCxnSpPr>
            <p:nvPr/>
          </p:nvCxnSpPr>
          <p:spPr>
            <a:xfrm>
              <a:off x="707984" y="2213097"/>
              <a:ext cx="2263232" cy="1"/>
            </a:xfrm>
            <a:prstGeom prst="line">
              <a:avLst/>
            </a:prstGeom>
            <a:grpFill/>
            <a:ln w="28575">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3BE11303-8C2B-D586-122D-30658400FE2D}"/>
              </a:ext>
            </a:extLst>
          </p:cNvPr>
          <p:cNvGrpSpPr/>
          <p:nvPr/>
        </p:nvGrpSpPr>
        <p:grpSpPr>
          <a:xfrm>
            <a:off x="2451960" y="2763103"/>
            <a:ext cx="125161" cy="2239383"/>
            <a:chOff x="3081892" y="2827416"/>
            <a:chExt cx="0" cy="2065830"/>
          </a:xfrm>
        </p:grpSpPr>
        <p:cxnSp>
          <p:nvCxnSpPr>
            <p:cNvPr id="108" name="Gerader Verbinder 60">
              <a:extLst>
                <a:ext uri="{FF2B5EF4-FFF2-40B4-BE49-F238E27FC236}">
                  <a16:creationId xmlns:a16="http://schemas.microsoft.com/office/drawing/2014/main" id="{AB9A353A-EF39-5DBF-A592-F2263D47EAF4}"/>
                </a:ext>
              </a:extLst>
            </p:cNvPr>
            <p:cNvCxnSpPr>
              <a:cxnSpLocks/>
            </p:cNvCxnSpPr>
            <p:nvPr/>
          </p:nvCxnSpPr>
          <p:spPr>
            <a:xfrm>
              <a:off x="3081892" y="2827416"/>
              <a:ext cx="0" cy="688610"/>
            </a:xfrm>
            <a:prstGeom prst="line">
              <a:avLst/>
            </a:prstGeom>
            <a:ln w="28575">
              <a:solidFill>
                <a:srgbClr val="007772"/>
              </a:solidFill>
            </a:ln>
          </p:spPr>
          <p:style>
            <a:lnRef idx="1">
              <a:schemeClr val="accent1"/>
            </a:lnRef>
            <a:fillRef idx="0">
              <a:schemeClr val="accent1"/>
            </a:fillRef>
            <a:effectRef idx="0">
              <a:schemeClr val="accent1"/>
            </a:effectRef>
            <a:fontRef idx="minor">
              <a:schemeClr val="tx1"/>
            </a:fontRef>
          </p:style>
        </p:cxnSp>
        <p:cxnSp>
          <p:nvCxnSpPr>
            <p:cNvPr id="111" name="Gerader Verbinder 60">
              <a:extLst>
                <a:ext uri="{FF2B5EF4-FFF2-40B4-BE49-F238E27FC236}">
                  <a16:creationId xmlns:a16="http://schemas.microsoft.com/office/drawing/2014/main" id="{CD4F4786-5DE5-9E20-0A20-FD4C242EE778}"/>
                </a:ext>
              </a:extLst>
            </p:cNvPr>
            <p:cNvCxnSpPr>
              <a:cxnSpLocks/>
            </p:cNvCxnSpPr>
            <p:nvPr/>
          </p:nvCxnSpPr>
          <p:spPr>
            <a:xfrm>
              <a:off x="3081892" y="3516026"/>
              <a:ext cx="0" cy="688610"/>
            </a:xfrm>
            <a:prstGeom prst="line">
              <a:avLst/>
            </a:prstGeom>
            <a:ln w="28575">
              <a:solidFill>
                <a:srgbClr val="379A67"/>
              </a:solidFill>
            </a:ln>
          </p:spPr>
          <p:style>
            <a:lnRef idx="1">
              <a:schemeClr val="accent1"/>
            </a:lnRef>
            <a:fillRef idx="0">
              <a:schemeClr val="accent1"/>
            </a:fillRef>
            <a:effectRef idx="0">
              <a:schemeClr val="accent1"/>
            </a:effectRef>
            <a:fontRef idx="minor">
              <a:schemeClr val="tx1"/>
            </a:fontRef>
          </p:style>
        </p:cxnSp>
        <p:cxnSp>
          <p:nvCxnSpPr>
            <p:cNvPr id="112" name="Gerader Verbinder 60">
              <a:extLst>
                <a:ext uri="{FF2B5EF4-FFF2-40B4-BE49-F238E27FC236}">
                  <a16:creationId xmlns:a16="http://schemas.microsoft.com/office/drawing/2014/main" id="{75322397-2A4D-C304-1EED-68B984C2D6E3}"/>
                </a:ext>
              </a:extLst>
            </p:cNvPr>
            <p:cNvCxnSpPr>
              <a:cxnSpLocks/>
            </p:cNvCxnSpPr>
            <p:nvPr/>
          </p:nvCxnSpPr>
          <p:spPr>
            <a:xfrm>
              <a:off x="3081892" y="4204636"/>
              <a:ext cx="0" cy="688610"/>
            </a:xfrm>
            <a:prstGeom prst="line">
              <a:avLst/>
            </a:prstGeom>
            <a:ln w="28575">
              <a:solidFill>
                <a:srgbClr val="82BA6C"/>
              </a:solidFill>
            </a:ln>
          </p:spPr>
          <p:style>
            <a:lnRef idx="1">
              <a:schemeClr val="accent1"/>
            </a:lnRef>
            <a:fillRef idx="0">
              <a:schemeClr val="accent1"/>
            </a:fillRef>
            <a:effectRef idx="0">
              <a:schemeClr val="accent1"/>
            </a:effectRef>
            <a:fontRef idx="minor">
              <a:schemeClr val="tx1"/>
            </a:fontRef>
          </p:style>
        </p:cxnSp>
      </p:grpSp>
      <p:sp>
        <p:nvSpPr>
          <p:cNvPr id="152" name="Rectangle 151">
            <a:extLst>
              <a:ext uri="{FF2B5EF4-FFF2-40B4-BE49-F238E27FC236}">
                <a16:creationId xmlns:a16="http://schemas.microsoft.com/office/drawing/2014/main" id="{109A74E6-891B-2591-62C2-F2B2CCABDF6B}"/>
              </a:ext>
            </a:extLst>
          </p:cNvPr>
          <p:cNvSpPr/>
          <p:nvPr/>
        </p:nvSpPr>
        <p:spPr>
          <a:xfrm>
            <a:off x="2888128" y="2442204"/>
            <a:ext cx="638729" cy="2883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 name="Group 152">
            <a:extLst>
              <a:ext uri="{FF2B5EF4-FFF2-40B4-BE49-F238E27FC236}">
                <a16:creationId xmlns:a16="http://schemas.microsoft.com/office/drawing/2014/main" id="{C8DA6BC0-09CC-48C2-9BDC-43213DBB4999}"/>
              </a:ext>
            </a:extLst>
          </p:cNvPr>
          <p:cNvGrpSpPr/>
          <p:nvPr/>
        </p:nvGrpSpPr>
        <p:grpSpPr>
          <a:xfrm>
            <a:off x="2974076" y="3378149"/>
            <a:ext cx="484694" cy="572539"/>
            <a:chOff x="7330526" y="755882"/>
            <a:chExt cx="1155971" cy="1365477"/>
          </a:xfrm>
          <a:solidFill>
            <a:srgbClr val="379A67"/>
          </a:solidFill>
        </p:grpSpPr>
        <p:sp>
          <p:nvSpPr>
            <p:cNvPr id="154" name="Freeform 153">
              <a:extLst>
                <a:ext uri="{FF2B5EF4-FFF2-40B4-BE49-F238E27FC236}">
                  <a16:creationId xmlns:a16="http://schemas.microsoft.com/office/drawing/2014/main" id="{1512E090-1638-A14B-052D-05C714852C30}"/>
                </a:ext>
              </a:extLst>
            </p:cNvPr>
            <p:cNvSpPr/>
            <p:nvPr/>
          </p:nvSpPr>
          <p:spPr>
            <a:xfrm>
              <a:off x="7857115" y="1470469"/>
              <a:ext cx="488957" cy="140299"/>
            </a:xfrm>
            <a:custGeom>
              <a:avLst/>
              <a:gdLst>
                <a:gd name="connsiteX0" fmla="*/ 465138 w 488957"/>
                <a:gd name="connsiteY0" fmla="*/ 140300 h 140299"/>
                <a:gd name="connsiteX1" fmla="*/ 451564 w 488957"/>
                <a:gd name="connsiteY1" fmla="*/ 136907 h 140299"/>
                <a:gd name="connsiteX2" fmla="*/ 393876 w 488957"/>
                <a:gd name="connsiteY2" fmla="*/ 126729 h 140299"/>
                <a:gd name="connsiteX3" fmla="*/ 366729 w 488957"/>
                <a:gd name="connsiteY3" fmla="*/ 113158 h 140299"/>
                <a:gd name="connsiteX4" fmla="*/ 203845 w 488957"/>
                <a:gd name="connsiteY4" fmla="*/ 67358 h 140299"/>
                <a:gd name="connsiteX5" fmla="*/ 181787 w 488957"/>
                <a:gd name="connsiteY5" fmla="*/ 69054 h 140299"/>
                <a:gd name="connsiteX6" fmla="*/ 51141 w 488957"/>
                <a:gd name="connsiteY6" fmla="*/ 123336 h 140299"/>
                <a:gd name="connsiteX7" fmla="*/ 15510 w 488957"/>
                <a:gd name="connsiteY7" fmla="*/ 136907 h 140299"/>
                <a:gd name="connsiteX8" fmla="*/ 1936 w 488957"/>
                <a:gd name="connsiteY8" fmla="*/ 101284 h 140299"/>
                <a:gd name="connsiteX9" fmla="*/ 186877 w 488957"/>
                <a:gd name="connsiteY9" fmla="*/ 16468 h 140299"/>
                <a:gd name="connsiteX10" fmla="*/ 400663 w 488957"/>
                <a:gd name="connsiteY10" fmla="*/ 72447 h 140299"/>
                <a:gd name="connsiteX11" fmla="*/ 477015 w 488957"/>
                <a:gd name="connsiteY11" fmla="*/ 92803 h 140299"/>
                <a:gd name="connsiteX12" fmla="*/ 485499 w 488957"/>
                <a:gd name="connsiteY12" fmla="*/ 128425 h 140299"/>
                <a:gd name="connsiteX13" fmla="*/ 465138 w 488957"/>
                <a:gd name="connsiteY13" fmla="*/ 140300 h 14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957" h="140299">
                  <a:moveTo>
                    <a:pt x="465138" y="140300"/>
                  </a:moveTo>
                  <a:cubicBezTo>
                    <a:pt x="460048" y="140300"/>
                    <a:pt x="454958" y="138603"/>
                    <a:pt x="451564" y="136907"/>
                  </a:cubicBezTo>
                  <a:cubicBezTo>
                    <a:pt x="436294" y="126729"/>
                    <a:pt x="414236" y="123336"/>
                    <a:pt x="393876" y="126729"/>
                  </a:cubicBezTo>
                  <a:cubicBezTo>
                    <a:pt x="381999" y="128425"/>
                    <a:pt x="371819" y="123336"/>
                    <a:pt x="366729" y="113158"/>
                  </a:cubicBezTo>
                  <a:cubicBezTo>
                    <a:pt x="334491" y="57180"/>
                    <a:pt x="259836" y="35128"/>
                    <a:pt x="203845" y="67358"/>
                  </a:cubicBezTo>
                  <a:cubicBezTo>
                    <a:pt x="197058" y="70750"/>
                    <a:pt x="188574" y="72447"/>
                    <a:pt x="181787" y="69054"/>
                  </a:cubicBezTo>
                  <a:cubicBezTo>
                    <a:pt x="130886" y="50395"/>
                    <a:pt x="73198" y="74143"/>
                    <a:pt x="51141" y="123336"/>
                  </a:cubicBezTo>
                  <a:cubicBezTo>
                    <a:pt x="44354" y="136907"/>
                    <a:pt x="29084" y="141996"/>
                    <a:pt x="15510" y="136907"/>
                  </a:cubicBezTo>
                  <a:cubicBezTo>
                    <a:pt x="1936" y="130122"/>
                    <a:pt x="-3154" y="114855"/>
                    <a:pt x="1936" y="101284"/>
                  </a:cubicBezTo>
                  <a:cubicBezTo>
                    <a:pt x="34173" y="31735"/>
                    <a:pt x="113919" y="-3887"/>
                    <a:pt x="186877" y="16468"/>
                  </a:cubicBezTo>
                  <a:cubicBezTo>
                    <a:pt x="261533" y="-19154"/>
                    <a:pt x="351459" y="4594"/>
                    <a:pt x="400663" y="72447"/>
                  </a:cubicBezTo>
                  <a:cubicBezTo>
                    <a:pt x="427810" y="70750"/>
                    <a:pt x="454958" y="77536"/>
                    <a:pt x="477015" y="92803"/>
                  </a:cubicBezTo>
                  <a:cubicBezTo>
                    <a:pt x="488892" y="101284"/>
                    <a:pt x="492285" y="116551"/>
                    <a:pt x="485499" y="128425"/>
                  </a:cubicBezTo>
                  <a:cubicBezTo>
                    <a:pt x="482105" y="136907"/>
                    <a:pt x="473621" y="140300"/>
                    <a:pt x="465138" y="140300"/>
                  </a:cubicBezTo>
                  <a:close/>
                </a:path>
              </a:pathLst>
            </a:custGeom>
            <a:grpFill/>
            <a:ln w="16953" cap="flat">
              <a:noFill/>
              <a:prstDash val="solid"/>
              <a:miter/>
            </a:ln>
          </p:spPr>
          <p:txBody>
            <a:bodyPr rtlCol="0" anchor="ctr"/>
            <a:lstStyle/>
            <a:p>
              <a:endParaRPr lang="en-US" sz="1799"/>
            </a:p>
          </p:txBody>
        </p:sp>
        <p:sp>
          <p:nvSpPr>
            <p:cNvPr id="155" name="Freeform 154">
              <a:extLst>
                <a:ext uri="{FF2B5EF4-FFF2-40B4-BE49-F238E27FC236}">
                  <a16:creationId xmlns:a16="http://schemas.microsoft.com/office/drawing/2014/main" id="{5E78E8A8-5D69-F789-3DBF-21EB0B3525B6}"/>
                </a:ext>
              </a:extLst>
            </p:cNvPr>
            <p:cNvSpPr/>
            <p:nvPr/>
          </p:nvSpPr>
          <p:spPr>
            <a:xfrm>
              <a:off x="8057567" y="974596"/>
              <a:ext cx="247772" cy="553052"/>
            </a:xfrm>
            <a:custGeom>
              <a:avLst/>
              <a:gdLst>
                <a:gd name="connsiteX0" fmla="*/ 27147 w 247772"/>
                <a:gd name="connsiteY0" fmla="*/ 553052 h 553052"/>
                <a:gd name="connsiteX1" fmla="*/ 0 w 247772"/>
                <a:gd name="connsiteY1" fmla="*/ 525911 h 553052"/>
                <a:gd name="connsiteX2" fmla="*/ 203605 w 247772"/>
                <a:gd name="connsiteY2" fmla="*/ 6838 h 553052"/>
                <a:gd name="connsiteX3" fmla="*/ 240933 w 247772"/>
                <a:gd name="connsiteY3" fmla="*/ 8534 h 553052"/>
                <a:gd name="connsiteX4" fmla="*/ 239236 w 247772"/>
                <a:gd name="connsiteY4" fmla="*/ 45853 h 553052"/>
                <a:gd name="connsiteX5" fmla="*/ 52598 w 247772"/>
                <a:gd name="connsiteY5" fmla="*/ 525911 h 553052"/>
                <a:gd name="connsiteX6" fmla="*/ 27147 w 247772"/>
                <a:gd name="connsiteY6" fmla="*/ 553052 h 55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72" h="553052">
                  <a:moveTo>
                    <a:pt x="27147" y="553052"/>
                  </a:moveTo>
                  <a:cubicBezTo>
                    <a:pt x="11877" y="553052"/>
                    <a:pt x="0" y="541178"/>
                    <a:pt x="0" y="525911"/>
                  </a:cubicBezTo>
                  <a:cubicBezTo>
                    <a:pt x="0" y="301997"/>
                    <a:pt x="66172" y="132366"/>
                    <a:pt x="203605" y="6838"/>
                  </a:cubicBezTo>
                  <a:cubicBezTo>
                    <a:pt x="213785" y="-3340"/>
                    <a:pt x="230752" y="-1644"/>
                    <a:pt x="240933" y="8534"/>
                  </a:cubicBezTo>
                  <a:cubicBezTo>
                    <a:pt x="251113" y="18712"/>
                    <a:pt x="249416" y="35675"/>
                    <a:pt x="239236" y="45853"/>
                  </a:cubicBezTo>
                  <a:cubicBezTo>
                    <a:pt x="113679" y="161203"/>
                    <a:pt x="52598" y="318961"/>
                    <a:pt x="52598" y="525911"/>
                  </a:cubicBezTo>
                  <a:cubicBezTo>
                    <a:pt x="52598" y="541178"/>
                    <a:pt x="40721" y="553052"/>
                    <a:pt x="27147" y="553052"/>
                  </a:cubicBezTo>
                  <a:close/>
                </a:path>
              </a:pathLst>
            </a:custGeom>
            <a:grpFill/>
            <a:ln w="16953" cap="flat">
              <a:noFill/>
              <a:prstDash val="solid"/>
              <a:miter/>
            </a:ln>
          </p:spPr>
          <p:txBody>
            <a:bodyPr rtlCol="0" anchor="ctr"/>
            <a:lstStyle/>
            <a:p>
              <a:endParaRPr lang="en-US" sz="1799"/>
            </a:p>
          </p:txBody>
        </p:sp>
        <p:sp>
          <p:nvSpPr>
            <p:cNvPr id="156" name="Freeform 155">
              <a:extLst>
                <a:ext uri="{FF2B5EF4-FFF2-40B4-BE49-F238E27FC236}">
                  <a16:creationId xmlns:a16="http://schemas.microsoft.com/office/drawing/2014/main" id="{89B0A1C1-8FEC-F55A-45C2-6DE549432F7F}"/>
                </a:ext>
              </a:extLst>
            </p:cNvPr>
            <p:cNvSpPr/>
            <p:nvPr/>
          </p:nvSpPr>
          <p:spPr>
            <a:xfrm>
              <a:off x="8034482" y="755882"/>
              <a:ext cx="399687" cy="527496"/>
            </a:xfrm>
            <a:custGeom>
              <a:avLst/>
              <a:gdLst>
                <a:gd name="connsiteX0" fmla="*/ 174091 w 399687"/>
                <a:gd name="connsiteY0" fmla="*/ 527497 h 527496"/>
                <a:gd name="connsiteX1" fmla="*/ 155427 w 399687"/>
                <a:gd name="connsiteY1" fmla="*/ 525800 h 527496"/>
                <a:gd name="connsiteX2" fmla="*/ 131674 w 399687"/>
                <a:gd name="connsiteY2" fmla="*/ 496963 h 527496"/>
                <a:gd name="connsiteX3" fmla="*/ 160517 w 399687"/>
                <a:gd name="connsiteY3" fmla="*/ 473214 h 527496"/>
                <a:gd name="connsiteX4" fmla="*/ 262320 w 399687"/>
                <a:gd name="connsiteY4" fmla="*/ 435896 h 527496"/>
                <a:gd name="connsiteX5" fmla="*/ 345459 w 399687"/>
                <a:gd name="connsiteY5" fmla="*/ 81365 h 527496"/>
                <a:gd name="connsiteX6" fmla="*/ 208026 w 399687"/>
                <a:gd name="connsiteY6" fmla="*/ 159396 h 527496"/>
                <a:gd name="connsiteX7" fmla="*/ 129977 w 399687"/>
                <a:gd name="connsiteY7" fmla="*/ 198411 h 527496"/>
                <a:gd name="connsiteX8" fmla="*/ 53625 w 399687"/>
                <a:gd name="connsiteY8" fmla="*/ 318849 h 527496"/>
                <a:gd name="connsiteX9" fmla="*/ 106223 w 399687"/>
                <a:gd name="connsiteY9" fmla="*/ 451162 h 527496"/>
                <a:gd name="connsiteX10" fmla="*/ 111313 w 399687"/>
                <a:gd name="connsiteY10" fmla="*/ 488481 h 527496"/>
                <a:gd name="connsiteX11" fmla="*/ 73985 w 399687"/>
                <a:gd name="connsiteY11" fmla="*/ 493570 h 527496"/>
                <a:gd name="connsiteX12" fmla="*/ 1027 w 399687"/>
                <a:gd name="connsiteY12" fmla="*/ 315457 h 527496"/>
                <a:gd name="connsiteX13" fmla="*/ 104526 w 399687"/>
                <a:gd name="connsiteY13" fmla="*/ 154307 h 527496"/>
                <a:gd name="connsiteX14" fmla="*/ 184272 w 399687"/>
                <a:gd name="connsiteY14" fmla="*/ 113595 h 527496"/>
                <a:gd name="connsiteX15" fmla="*/ 347155 w 399687"/>
                <a:gd name="connsiteY15" fmla="*/ 8423 h 527496"/>
                <a:gd name="connsiteX16" fmla="*/ 374303 w 399687"/>
                <a:gd name="connsiteY16" fmla="*/ 1638 h 527496"/>
                <a:gd name="connsiteX17" fmla="*/ 392967 w 399687"/>
                <a:gd name="connsiteY17" fmla="*/ 23690 h 527496"/>
                <a:gd name="connsiteX18" fmla="*/ 296254 w 399687"/>
                <a:gd name="connsiteY18" fmla="*/ 476607 h 527496"/>
                <a:gd name="connsiteX19" fmla="*/ 174091 w 399687"/>
                <a:gd name="connsiteY19" fmla="*/ 527497 h 52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9687" h="527496">
                  <a:moveTo>
                    <a:pt x="174091" y="527497"/>
                  </a:moveTo>
                  <a:cubicBezTo>
                    <a:pt x="167305" y="527497"/>
                    <a:pt x="162214" y="527497"/>
                    <a:pt x="155427" y="525800"/>
                  </a:cubicBezTo>
                  <a:cubicBezTo>
                    <a:pt x="140157" y="524104"/>
                    <a:pt x="129977" y="510533"/>
                    <a:pt x="131674" y="496963"/>
                  </a:cubicBezTo>
                  <a:cubicBezTo>
                    <a:pt x="133370" y="481696"/>
                    <a:pt x="146944" y="471518"/>
                    <a:pt x="160517" y="473214"/>
                  </a:cubicBezTo>
                  <a:cubicBezTo>
                    <a:pt x="194452" y="476607"/>
                    <a:pt x="230083" y="464733"/>
                    <a:pt x="262320" y="435896"/>
                  </a:cubicBezTo>
                  <a:cubicBezTo>
                    <a:pt x="328492" y="378221"/>
                    <a:pt x="355639" y="261175"/>
                    <a:pt x="345459" y="81365"/>
                  </a:cubicBezTo>
                  <a:cubicBezTo>
                    <a:pt x="304738" y="113595"/>
                    <a:pt x="257230" y="135647"/>
                    <a:pt x="208026" y="159396"/>
                  </a:cubicBezTo>
                  <a:cubicBezTo>
                    <a:pt x="182575" y="171270"/>
                    <a:pt x="157124" y="184841"/>
                    <a:pt x="129977" y="198411"/>
                  </a:cubicBezTo>
                  <a:cubicBezTo>
                    <a:pt x="87559" y="220463"/>
                    <a:pt x="58715" y="266264"/>
                    <a:pt x="53625" y="318849"/>
                  </a:cubicBezTo>
                  <a:cubicBezTo>
                    <a:pt x="48535" y="371435"/>
                    <a:pt x="68895" y="420629"/>
                    <a:pt x="106223" y="451162"/>
                  </a:cubicBezTo>
                  <a:cubicBezTo>
                    <a:pt x="118100" y="459644"/>
                    <a:pt x="119796" y="476607"/>
                    <a:pt x="111313" y="488481"/>
                  </a:cubicBezTo>
                  <a:cubicBezTo>
                    <a:pt x="102829" y="500355"/>
                    <a:pt x="85862" y="502052"/>
                    <a:pt x="73985" y="493570"/>
                  </a:cubicBezTo>
                  <a:cubicBezTo>
                    <a:pt x="21387" y="452859"/>
                    <a:pt x="-5760" y="385006"/>
                    <a:pt x="1027" y="315457"/>
                  </a:cubicBezTo>
                  <a:cubicBezTo>
                    <a:pt x="7813" y="244212"/>
                    <a:pt x="46838" y="184841"/>
                    <a:pt x="104526" y="154307"/>
                  </a:cubicBezTo>
                  <a:cubicBezTo>
                    <a:pt x="131674" y="139040"/>
                    <a:pt x="158821" y="127166"/>
                    <a:pt x="184272" y="113595"/>
                  </a:cubicBezTo>
                  <a:cubicBezTo>
                    <a:pt x="248746" y="83061"/>
                    <a:pt x="304738" y="55920"/>
                    <a:pt x="347155" y="8423"/>
                  </a:cubicBezTo>
                  <a:cubicBezTo>
                    <a:pt x="353943" y="-58"/>
                    <a:pt x="365819" y="-1754"/>
                    <a:pt x="374303" y="1638"/>
                  </a:cubicBezTo>
                  <a:cubicBezTo>
                    <a:pt x="384483" y="5031"/>
                    <a:pt x="391270" y="13512"/>
                    <a:pt x="392967" y="23690"/>
                  </a:cubicBezTo>
                  <a:cubicBezTo>
                    <a:pt x="415024" y="256086"/>
                    <a:pt x="382786" y="400273"/>
                    <a:pt x="296254" y="476607"/>
                  </a:cubicBezTo>
                  <a:cubicBezTo>
                    <a:pt x="262320" y="510533"/>
                    <a:pt x="218206" y="527497"/>
                    <a:pt x="174091" y="527497"/>
                  </a:cubicBezTo>
                  <a:close/>
                </a:path>
              </a:pathLst>
            </a:custGeom>
            <a:grpFill/>
            <a:ln w="16953" cap="flat">
              <a:noFill/>
              <a:prstDash val="solid"/>
              <a:miter/>
            </a:ln>
          </p:spPr>
          <p:txBody>
            <a:bodyPr rtlCol="0" anchor="ctr"/>
            <a:lstStyle/>
            <a:p>
              <a:endParaRPr lang="en-US" sz="1799"/>
            </a:p>
          </p:txBody>
        </p:sp>
        <p:sp>
          <p:nvSpPr>
            <p:cNvPr id="157" name="Freeform 156">
              <a:extLst>
                <a:ext uri="{FF2B5EF4-FFF2-40B4-BE49-F238E27FC236}">
                  <a16:creationId xmlns:a16="http://schemas.microsoft.com/office/drawing/2014/main" id="{DAD0437B-B272-899A-5BBC-E8AA0094852A}"/>
                </a:ext>
              </a:extLst>
            </p:cNvPr>
            <p:cNvSpPr/>
            <p:nvPr/>
          </p:nvSpPr>
          <p:spPr>
            <a:xfrm>
              <a:off x="7906937" y="1241348"/>
              <a:ext cx="205672" cy="286299"/>
            </a:xfrm>
            <a:custGeom>
              <a:avLst/>
              <a:gdLst>
                <a:gd name="connsiteX0" fmla="*/ 177777 w 205672"/>
                <a:gd name="connsiteY0" fmla="*/ 286300 h 286299"/>
                <a:gd name="connsiteX1" fmla="*/ 152326 w 205672"/>
                <a:gd name="connsiteY1" fmla="*/ 265944 h 286299"/>
                <a:gd name="connsiteX2" fmla="*/ 11499 w 205672"/>
                <a:gd name="connsiteY2" fmla="*/ 48816 h 286299"/>
                <a:gd name="connsiteX3" fmla="*/ 4713 w 205672"/>
                <a:gd name="connsiteY3" fmla="*/ 11497 h 286299"/>
                <a:gd name="connsiteX4" fmla="*/ 42040 w 205672"/>
                <a:gd name="connsiteY4" fmla="*/ 4711 h 286299"/>
                <a:gd name="connsiteX5" fmla="*/ 204924 w 205672"/>
                <a:gd name="connsiteY5" fmla="*/ 252374 h 286299"/>
                <a:gd name="connsiteX6" fmla="*/ 186260 w 205672"/>
                <a:gd name="connsiteY6" fmla="*/ 284604 h 286299"/>
                <a:gd name="connsiteX7" fmla="*/ 177777 w 205672"/>
                <a:gd name="connsiteY7" fmla="*/ 286300 h 28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72" h="286299">
                  <a:moveTo>
                    <a:pt x="177777" y="286300"/>
                  </a:moveTo>
                  <a:cubicBezTo>
                    <a:pt x="165900" y="286300"/>
                    <a:pt x="155720" y="277818"/>
                    <a:pt x="152326" y="265944"/>
                  </a:cubicBezTo>
                  <a:cubicBezTo>
                    <a:pt x="128572" y="169254"/>
                    <a:pt x="81065" y="96313"/>
                    <a:pt x="11499" y="48816"/>
                  </a:cubicBezTo>
                  <a:cubicBezTo>
                    <a:pt x="-378" y="40334"/>
                    <a:pt x="-3771" y="23371"/>
                    <a:pt x="4713" y="11497"/>
                  </a:cubicBezTo>
                  <a:cubicBezTo>
                    <a:pt x="13196" y="-378"/>
                    <a:pt x="30163" y="-3770"/>
                    <a:pt x="42040" y="4711"/>
                  </a:cubicBezTo>
                  <a:cubicBezTo>
                    <a:pt x="121786" y="58994"/>
                    <a:pt x="176080" y="143809"/>
                    <a:pt x="204924" y="252374"/>
                  </a:cubicBezTo>
                  <a:cubicBezTo>
                    <a:pt x="208318" y="265944"/>
                    <a:pt x="199834" y="281211"/>
                    <a:pt x="186260" y="284604"/>
                  </a:cubicBezTo>
                  <a:cubicBezTo>
                    <a:pt x="181170" y="286300"/>
                    <a:pt x="179474" y="286300"/>
                    <a:pt x="177777" y="286300"/>
                  </a:cubicBezTo>
                  <a:close/>
                </a:path>
              </a:pathLst>
            </a:custGeom>
            <a:grpFill/>
            <a:ln w="16953" cap="flat">
              <a:noFill/>
              <a:prstDash val="solid"/>
              <a:miter/>
            </a:ln>
          </p:spPr>
          <p:txBody>
            <a:bodyPr rtlCol="0" anchor="ctr"/>
            <a:lstStyle/>
            <a:p>
              <a:endParaRPr lang="en-US" sz="1799"/>
            </a:p>
          </p:txBody>
        </p:sp>
        <p:sp>
          <p:nvSpPr>
            <p:cNvPr id="158" name="Freeform 157">
              <a:extLst>
                <a:ext uri="{FF2B5EF4-FFF2-40B4-BE49-F238E27FC236}">
                  <a16:creationId xmlns:a16="http://schemas.microsoft.com/office/drawing/2014/main" id="{44CF550A-0BC4-65F8-380C-C3A2D74FCA9C}"/>
                </a:ext>
              </a:extLst>
            </p:cNvPr>
            <p:cNvSpPr/>
            <p:nvPr/>
          </p:nvSpPr>
          <p:spPr>
            <a:xfrm>
              <a:off x="7753439" y="1110968"/>
              <a:ext cx="303088" cy="299634"/>
            </a:xfrm>
            <a:custGeom>
              <a:avLst/>
              <a:gdLst>
                <a:gd name="connsiteX0" fmla="*/ 195538 w 303088"/>
                <a:gd name="connsiteY0" fmla="*/ 299635 h 299634"/>
                <a:gd name="connsiteX1" fmla="*/ 137850 w 303088"/>
                <a:gd name="connsiteY1" fmla="*/ 286064 h 299634"/>
                <a:gd name="connsiteX2" fmla="*/ 416 w 303088"/>
                <a:gd name="connsiteY2" fmla="*/ 31616 h 299634"/>
                <a:gd name="connsiteX3" fmla="*/ 12294 w 303088"/>
                <a:gd name="connsiteY3" fmla="*/ 4475 h 299634"/>
                <a:gd name="connsiteX4" fmla="*/ 41138 w 303088"/>
                <a:gd name="connsiteY4" fmla="*/ 4475 h 299634"/>
                <a:gd name="connsiteX5" fmla="*/ 149727 w 303088"/>
                <a:gd name="connsiteY5" fmla="*/ 36705 h 299634"/>
                <a:gd name="connsiteX6" fmla="*/ 202325 w 303088"/>
                <a:gd name="connsiteY6" fmla="*/ 46883 h 299634"/>
                <a:gd name="connsiteX7" fmla="*/ 302431 w 303088"/>
                <a:gd name="connsiteY7" fmla="*/ 155448 h 299634"/>
                <a:gd name="connsiteX8" fmla="*/ 282071 w 303088"/>
                <a:gd name="connsiteY8" fmla="*/ 185981 h 299634"/>
                <a:gd name="connsiteX9" fmla="*/ 251530 w 303088"/>
                <a:gd name="connsiteY9" fmla="*/ 165626 h 299634"/>
                <a:gd name="connsiteX10" fmla="*/ 192145 w 303088"/>
                <a:gd name="connsiteY10" fmla="*/ 97773 h 299634"/>
                <a:gd name="connsiteX11" fmla="*/ 141244 w 303088"/>
                <a:gd name="connsiteY11" fmla="*/ 89291 h 299634"/>
                <a:gd name="connsiteX12" fmla="*/ 63195 w 303088"/>
                <a:gd name="connsiteY12" fmla="*/ 72328 h 299634"/>
                <a:gd name="connsiteX13" fmla="*/ 159908 w 303088"/>
                <a:gd name="connsiteY13" fmla="*/ 238567 h 299634"/>
                <a:gd name="connsiteX14" fmla="*/ 239653 w 303088"/>
                <a:gd name="connsiteY14" fmla="*/ 224997 h 299634"/>
                <a:gd name="connsiteX15" fmla="*/ 276981 w 303088"/>
                <a:gd name="connsiteY15" fmla="*/ 218211 h 299634"/>
                <a:gd name="connsiteX16" fmla="*/ 283767 w 303088"/>
                <a:gd name="connsiteY16" fmla="*/ 255530 h 299634"/>
                <a:gd name="connsiteX17" fmla="*/ 195538 w 303088"/>
                <a:gd name="connsiteY17" fmla="*/ 299635 h 29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088" h="299634">
                  <a:moveTo>
                    <a:pt x="195538" y="299635"/>
                  </a:moveTo>
                  <a:cubicBezTo>
                    <a:pt x="176875" y="299635"/>
                    <a:pt x="156514" y="294546"/>
                    <a:pt x="137850" y="286064"/>
                  </a:cubicBezTo>
                  <a:cubicBezTo>
                    <a:pt x="71679" y="255530"/>
                    <a:pt x="25867" y="172411"/>
                    <a:pt x="416" y="31616"/>
                  </a:cubicBezTo>
                  <a:cubicBezTo>
                    <a:pt x="-1280" y="21438"/>
                    <a:pt x="2113" y="11261"/>
                    <a:pt x="12294" y="4475"/>
                  </a:cubicBezTo>
                  <a:cubicBezTo>
                    <a:pt x="20777" y="-614"/>
                    <a:pt x="32654" y="-2310"/>
                    <a:pt x="41138" y="4475"/>
                  </a:cubicBezTo>
                  <a:cubicBezTo>
                    <a:pt x="71679" y="23135"/>
                    <a:pt x="109006" y="29920"/>
                    <a:pt x="149727" y="36705"/>
                  </a:cubicBezTo>
                  <a:cubicBezTo>
                    <a:pt x="166694" y="40098"/>
                    <a:pt x="183662" y="41794"/>
                    <a:pt x="202325" y="46883"/>
                  </a:cubicBezTo>
                  <a:cubicBezTo>
                    <a:pt x="253227" y="57061"/>
                    <a:pt x="292251" y="101165"/>
                    <a:pt x="302431" y="155448"/>
                  </a:cubicBezTo>
                  <a:cubicBezTo>
                    <a:pt x="305824" y="169018"/>
                    <a:pt x="295644" y="184285"/>
                    <a:pt x="282071" y="185981"/>
                  </a:cubicBezTo>
                  <a:cubicBezTo>
                    <a:pt x="266800" y="189374"/>
                    <a:pt x="253227" y="179196"/>
                    <a:pt x="251530" y="165626"/>
                  </a:cubicBezTo>
                  <a:cubicBezTo>
                    <a:pt x="244743" y="131699"/>
                    <a:pt x="220989" y="104558"/>
                    <a:pt x="192145" y="97773"/>
                  </a:cubicBezTo>
                  <a:cubicBezTo>
                    <a:pt x="175178" y="94380"/>
                    <a:pt x="158211" y="90987"/>
                    <a:pt x="141244" y="89291"/>
                  </a:cubicBezTo>
                  <a:cubicBezTo>
                    <a:pt x="114096" y="84202"/>
                    <a:pt x="88646" y="80810"/>
                    <a:pt x="63195" y="72328"/>
                  </a:cubicBezTo>
                  <a:cubicBezTo>
                    <a:pt x="85252" y="163929"/>
                    <a:pt x="117490" y="219908"/>
                    <a:pt x="159908" y="238567"/>
                  </a:cubicBezTo>
                  <a:cubicBezTo>
                    <a:pt x="192145" y="253834"/>
                    <a:pt x="224382" y="248745"/>
                    <a:pt x="239653" y="224997"/>
                  </a:cubicBezTo>
                  <a:cubicBezTo>
                    <a:pt x="248136" y="213122"/>
                    <a:pt x="265103" y="209730"/>
                    <a:pt x="276981" y="218211"/>
                  </a:cubicBezTo>
                  <a:cubicBezTo>
                    <a:pt x="288857" y="226693"/>
                    <a:pt x="292251" y="241960"/>
                    <a:pt x="283767" y="255530"/>
                  </a:cubicBezTo>
                  <a:cubicBezTo>
                    <a:pt x="263407" y="282671"/>
                    <a:pt x="231169" y="299635"/>
                    <a:pt x="195538" y="299635"/>
                  </a:cubicBezTo>
                  <a:close/>
                </a:path>
              </a:pathLst>
            </a:custGeom>
            <a:grpFill/>
            <a:ln w="16953" cap="flat">
              <a:noFill/>
              <a:prstDash val="solid"/>
              <a:miter/>
            </a:ln>
          </p:spPr>
          <p:txBody>
            <a:bodyPr rtlCol="0" anchor="ctr"/>
            <a:lstStyle/>
            <a:p>
              <a:endParaRPr lang="en-US" sz="1799"/>
            </a:p>
          </p:txBody>
        </p:sp>
        <p:sp>
          <p:nvSpPr>
            <p:cNvPr id="159" name="Freeform 158">
              <a:extLst>
                <a:ext uri="{FF2B5EF4-FFF2-40B4-BE49-F238E27FC236}">
                  <a16:creationId xmlns:a16="http://schemas.microsoft.com/office/drawing/2014/main" id="{15B71AC2-23FC-A90A-1821-02F1C7797837}"/>
                </a:ext>
              </a:extLst>
            </p:cNvPr>
            <p:cNvSpPr/>
            <p:nvPr/>
          </p:nvSpPr>
          <p:spPr>
            <a:xfrm>
              <a:off x="7640014" y="1605786"/>
              <a:ext cx="846483" cy="459595"/>
            </a:xfrm>
            <a:custGeom>
              <a:avLst/>
              <a:gdLst>
                <a:gd name="connsiteX0" fmla="*/ 400586 w 846483"/>
                <a:gd name="connsiteY0" fmla="*/ 459596 h 459595"/>
                <a:gd name="connsiteX1" fmla="*/ 112145 w 846483"/>
                <a:gd name="connsiteY1" fmla="*/ 415491 h 459595"/>
                <a:gd name="connsiteX2" fmla="*/ 23916 w 846483"/>
                <a:gd name="connsiteY2" fmla="*/ 398528 h 459595"/>
                <a:gd name="connsiteX3" fmla="*/ 162 w 846483"/>
                <a:gd name="connsiteY3" fmla="*/ 369691 h 459595"/>
                <a:gd name="connsiteX4" fmla="*/ 29006 w 846483"/>
                <a:gd name="connsiteY4" fmla="*/ 345942 h 459595"/>
                <a:gd name="connsiteX5" fmla="*/ 122325 w 846483"/>
                <a:gd name="connsiteY5" fmla="*/ 362905 h 459595"/>
                <a:gd name="connsiteX6" fmla="*/ 417553 w 846483"/>
                <a:gd name="connsiteY6" fmla="*/ 405313 h 459595"/>
                <a:gd name="connsiteX7" fmla="*/ 787436 w 846483"/>
                <a:gd name="connsiteY7" fmla="*/ 74531 h 459595"/>
                <a:gd name="connsiteX8" fmla="*/ 792526 w 846483"/>
                <a:gd name="connsiteY8" fmla="*/ 49087 h 459595"/>
                <a:gd name="connsiteX9" fmla="*/ 556683 w 846483"/>
                <a:gd name="connsiteY9" fmla="*/ 181399 h 459595"/>
                <a:gd name="connsiteX10" fmla="*/ 519356 w 846483"/>
                <a:gd name="connsiteY10" fmla="*/ 183096 h 459595"/>
                <a:gd name="connsiteX11" fmla="*/ 517659 w 846483"/>
                <a:gd name="connsiteY11" fmla="*/ 147473 h 459595"/>
                <a:gd name="connsiteX12" fmla="*/ 823067 w 846483"/>
                <a:gd name="connsiteY12" fmla="*/ 6679 h 459595"/>
                <a:gd name="connsiteX13" fmla="*/ 838337 w 846483"/>
                <a:gd name="connsiteY13" fmla="*/ 93191 h 459595"/>
                <a:gd name="connsiteX14" fmla="*/ 427733 w 846483"/>
                <a:gd name="connsiteY14" fmla="*/ 459596 h 459595"/>
                <a:gd name="connsiteX15" fmla="*/ 400586 w 846483"/>
                <a:gd name="connsiteY15" fmla="*/ 459596 h 45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6483" h="459595">
                  <a:moveTo>
                    <a:pt x="400586" y="459596"/>
                  </a:moveTo>
                  <a:cubicBezTo>
                    <a:pt x="337807" y="459596"/>
                    <a:pt x="229218" y="439240"/>
                    <a:pt x="112145" y="415491"/>
                  </a:cubicBezTo>
                  <a:cubicBezTo>
                    <a:pt x="71424" y="407010"/>
                    <a:pt x="37489" y="400224"/>
                    <a:pt x="23916" y="398528"/>
                  </a:cubicBezTo>
                  <a:cubicBezTo>
                    <a:pt x="10342" y="396832"/>
                    <a:pt x="-1535" y="383261"/>
                    <a:pt x="162" y="369691"/>
                  </a:cubicBezTo>
                  <a:cubicBezTo>
                    <a:pt x="1859" y="354424"/>
                    <a:pt x="15432" y="344246"/>
                    <a:pt x="29006" y="345942"/>
                  </a:cubicBezTo>
                  <a:cubicBezTo>
                    <a:pt x="45973" y="347639"/>
                    <a:pt x="79907" y="354424"/>
                    <a:pt x="122325" y="362905"/>
                  </a:cubicBezTo>
                  <a:cubicBezTo>
                    <a:pt x="213948" y="381565"/>
                    <a:pt x="368348" y="412099"/>
                    <a:pt x="417553" y="405313"/>
                  </a:cubicBezTo>
                  <a:cubicBezTo>
                    <a:pt x="480331" y="395135"/>
                    <a:pt x="753501" y="171222"/>
                    <a:pt x="787436" y="74531"/>
                  </a:cubicBezTo>
                  <a:cubicBezTo>
                    <a:pt x="794222" y="54176"/>
                    <a:pt x="792526" y="49087"/>
                    <a:pt x="792526" y="49087"/>
                  </a:cubicBezTo>
                  <a:cubicBezTo>
                    <a:pt x="760288" y="38909"/>
                    <a:pt x="583830" y="152562"/>
                    <a:pt x="556683" y="181399"/>
                  </a:cubicBezTo>
                  <a:cubicBezTo>
                    <a:pt x="546503" y="191577"/>
                    <a:pt x="529535" y="193274"/>
                    <a:pt x="519356" y="183096"/>
                  </a:cubicBezTo>
                  <a:cubicBezTo>
                    <a:pt x="509175" y="172918"/>
                    <a:pt x="507478" y="157651"/>
                    <a:pt x="517659" y="147473"/>
                  </a:cubicBezTo>
                  <a:cubicBezTo>
                    <a:pt x="526142" y="137295"/>
                    <a:pt x="748411" y="-35729"/>
                    <a:pt x="823067" y="6679"/>
                  </a:cubicBezTo>
                  <a:cubicBezTo>
                    <a:pt x="840034" y="16857"/>
                    <a:pt x="857001" y="38909"/>
                    <a:pt x="838337" y="93191"/>
                  </a:cubicBezTo>
                  <a:cubicBezTo>
                    <a:pt x="799313" y="205148"/>
                    <a:pt x="517659" y="444329"/>
                    <a:pt x="427733" y="459596"/>
                  </a:cubicBezTo>
                  <a:cubicBezTo>
                    <a:pt x="417553" y="457899"/>
                    <a:pt x="409069" y="459596"/>
                    <a:pt x="400586" y="459596"/>
                  </a:cubicBezTo>
                  <a:close/>
                </a:path>
              </a:pathLst>
            </a:custGeom>
            <a:grpFill/>
            <a:ln w="16953" cap="flat">
              <a:noFill/>
              <a:prstDash val="solid"/>
              <a:miter/>
            </a:ln>
          </p:spPr>
          <p:txBody>
            <a:bodyPr rtlCol="0" anchor="ctr"/>
            <a:lstStyle/>
            <a:p>
              <a:endParaRPr lang="en-US" sz="1799"/>
            </a:p>
          </p:txBody>
        </p:sp>
        <p:sp>
          <p:nvSpPr>
            <p:cNvPr id="160" name="Freeform 159">
              <a:extLst>
                <a:ext uri="{FF2B5EF4-FFF2-40B4-BE49-F238E27FC236}">
                  <a16:creationId xmlns:a16="http://schemas.microsoft.com/office/drawing/2014/main" id="{C45B2081-B811-F878-75AF-571D42423685}"/>
                </a:ext>
              </a:extLst>
            </p:cNvPr>
            <p:cNvSpPr/>
            <p:nvPr/>
          </p:nvSpPr>
          <p:spPr>
            <a:xfrm>
              <a:off x="7470607" y="1608013"/>
              <a:ext cx="733034" cy="269076"/>
            </a:xfrm>
            <a:custGeom>
              <a:avLst/>
              <a:gdLst>
                <a:gd name="connsiteX0" fmla="*/ 595443 w 733034"/>
                <a:gd name="connsiteY0" fmla="*/ 269076 h 269076"/>
                <a:gd name="connsiteX1" fmla="*/ 568296 w 733034"/>
                <a:gd name="connsiteY1" fmla="*/ 269076 h 269076"/>
                <a:gd name="connsiteX2" fmla="*/ 386748 w 733034"/>
                <a:gd name="connsiteY2" fmla="*/ 258898 h 269076"/>
                <a:gd name="connsiteX3" fmla="*/ 364691 w 733034"/>
                <a:gd name="connsiteY3" fmla="*/ 230061 h 269076"/>
                <a:gd name="connsiteX4" fmla="*/ 393534 w 733034"/>
                <a:gd name="connsiteY4" fmla="*/ 208009 h 269076"/>
                <a:gd name="connsiteX5" fmla="*/ 569993 w 733034"/>
                <a:gd name="connsiteY5" fmla="*/ 218187 h 269076"/>
                <a:gd name="connsiteX6" fmla="*/ 597140 w 733034"/>
                <a:gd name="connsiteY6" fmla="*/ 218187 h 269076"/>
                <a:gd name="connsiteX7" fmla="*/ 683672 w 733034"/>
                <a:gd name="connsiteY7" fmla="*/ 180868 h 269076"/>
                <a:gd name="connsiteX8" fmla="*/ 610714 w 733034"/>
                <a:gd name="connsiteY8" fmla="*/ 150334 h 269076"/>
                <a:gd name="connsiteX9" fmla="*/ 400322 w 733034"/>
                <a:gd name="connsiteY9" fmla="*/ 84178 h 269076"/>
                <a:gd name="connsiteX10" fmla="*/ 318879 w 733034"/>
                <a:gd name="connsiteY10" fmla="*/ 53644 h 269076"/>
                <a:gd name="connsiteX11" fmla="*/ 47406 w 733034"/>
                <a:gd name="connsiteY11" fmla="*/ 175779 h 269076"/>
                <a:gd name="connsiteX12" fmla="*/ 10078 w 733034"/>
                <a:gd name="connsiteY12" fmla="*/ 179172 h 269076"/>
                <a:gd name="connsiteX13" fmla="*/ 6685 w 733034"/>
                <a:gd name="connsiteY13" fmla="*/ 141853 h 269076"/>
                <a:gd name="connsiteX14" fmla="*/ 323970 w 733034"/>
                <a:gd name="connsiteY14" fmla="*/ 1058 h 269076"/>
                <a:gd name="connsiteX15" fmla="*/ 422379 w 733034"/>
                <a:gd name="connsiteY15" fmla="*/ 36681 h 269076"/>
                <a:gd name="connsiteX16" fmla="*/ 614107 w 733034"/>
                <a:gd name="connsiteY16" fmla="*/ 97748 h 269076"/>
                <a:gd name="connsiteX17" fmla="*/ 732876 w 733034"/>
                <a:gd name="connsiteY17" fmla="*/ 184261 h 269076"/>
                <a:gd name="connsiteX18" fmla="*/ 595443 w 733034"/>
                <a:gd name="connsiteY18" fmla="*/ 269076 h 26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3034" h="269076">
                  <a:moveTo>
                    <a:pt x="595443" y="269076"/>
                  </a:moveTo>
                  <a:lnTo>
                    <a:pt x="568296" y="269076"/>
                  </a:lnTo>
                  <a:cubicBezTo>
                    <a:pt x="508911" y="267380"/>
                    <a:pt x="452919" y="267380"/>
                    <a:pt x="386748" y="258898"/>
                  </a:cubicBezTo>
                  <a:cubicBezTo>
                    <a:pt x="371477" y="257202"/>
                    <a:pt x="361297" y="243632"/>
                    <a:pt x="364691" y="230061"/>
                  </a:cubicBezTo>
                  <a:cubicBezTo>
                    <a:pt x="366387" y="214794"/>
                    <a:pt x="379961" y="206313"/>
                    <a:pt x="393534" y="208009"/>
                  </a:cubicBezTo>
                  <a:cubicBezTo>
                    <a:pt x="456313" y="216490"/>
                    <a:pt x="508911" y="216490"/>
                    <a:pt x="569993" y="218187"/>
                  </a:cubicBezTo>
                  <a:lnTo>
                    <a:pt x="597140" y="218187"/>
                  </a:lnTo>
                  <a:cubicBezTo>
                    <a:pt x="651435" y="218187"/>
                    <a:pt x="683672" y="192742"/>
                    <a:pt x="683672" y="180868"/>
                  </a:cubicBezTo>
                  <a:cubicBezTo>
                    <a:pt x="683672" y="174083"/>
                    <a:pt x="666705" y="157119"/>
                    <a:pt x="610714" y="150334"/>
                  </a:cubicBezTo>
                  <a:cubicBezTo>
                    <a:pt x="512304" y="138460"/>
                    <a:pt x="451223" y="107926"/>
                    <a:pt x="400322" y="84178"/>
                  </a:cubicBezTo>
                  <a:cubicBezTo>
                    <a:pt x="369780" y="68911"/>
                    <a:pt x="344330" y="57037"/>
                    <a:pt x="318879" y="53644"/>
                  </a:cubicBezTo>
                  <a:cubicBezTo>
                    <a:pt x="252708" y="45163"/>
                    <a:pt x="106790" y="104534"/>
                    <a:pt x="47406" y="175779"/>
                  </a:cubicBezTo>
                  <a:cubicBezTo>
                    <a:pt x="38922" y="187653"/>
                    <a:pt x="21955" y="189350"/>
                    <a:pt x="10078" y="179172"/>
                  </a:cubicBezTo>
                  <a:cubicBezTo>
                    <a:pt x="-1799" y="170690"/>
                    <a:pt x="-3496" y="153727"/>
                    <a:pt x="6685" y="141853"/>
                  </a:cubicBezTo>
                  <a:cubicBezTo>
                    <a:pt x="77947" y="55340"/>
                    <a:pt x="244224" y="-9120"/>
                    <a:pt x="323970" y="1058"/>
                  </a:cubicBezTo>
                  <a:cubicBezTo>
                    <a:pt x="357904" y="6147"/>
                    <a:pt x="388444" y="19718"/>
                    <a:pt x="422379" y="36681"/>
                  </a:cubicBezTo>
                  <a:cubicBezTo>
                    <a:pt x="469886" y="60429"/>
                    <a:pt x="525878" y="87570"/>
                    <a:pt x="614107" y="97748"/>
                  </a:cubicBezTo>
                  <a:cubicBezTo>
                    <a:pt x="724393" y="111319"/>
                    <a:pt x="734573" y="162208"/>
                    <a:pt x="732876" y="184261"/>
                  </a:cubicBezTo>
                  <a:cubicBezTo>
                    <a:pt x="732876" y="231757"/>
                    <a:pt x="670098" y="269076"/>
                    <a:pt x="595443" y="269076"/>
                  </a:cubicBezTo>
                  <a:close/>
                </a:path>
              </a:pathLst>
            </a:custGeom>
            <a:grpFill/>
            <a:ln w="16953" cap="flat">
              <a:noFill/>
              <a:prstDash val="solid"/>
              <a:miter/>
            </a:ln>
          </p:spPr>
          <p:txBody>
            <a:bodyPr rtlCol="0" anchor="ctr"/>
            <a:lstStyle/>
            <a:p>
              <a:endParaRPr lang="en-US" sz="1799"/>
            </a:p>
          </p:txBody>
        </p:sp>
        <p:sp>
          <p:nvSpPr>
            <p:cNvPr id="161" name="Freeform 160">
              <a:extLst>
                <a:ext uri="{FF2B5EF4-FFF2-40B4-BE49-F238E27FC236}">
                  <a16:creationId xmlns:a16="http://schemas.microsoft.com/office/drawing/2014/main" id="{2BC2C75C-7CFB-30DC-64D9-EF41F5128F01}"/>
                </a:ext>
              </a:extLst>
            </p:cNvPr>
            <p:cNvSpPr/>
            <p:nvPr/>
          </p:nvSpPr>
          <p:spPr>
            <a:xfrm>
              <a:off x="7330526" y="1676931"/>
              <a:ext cx="312194" cy="444428"/>
            </a:xfrm>
            <a:custGeom>
              <a:avLst/>
              <a:gdLst>
                <a:gd name="connsiteX0" fmla="*/ 165430 w 312194"/>
                <a:gd name="connsiteY0" fmla="*/ 444428 h 444428"/>
                <a:gd name="connsiteX1" fmla="*/ 155249 w 312194"/>
                <a:gd name="connsiteY1" fmla="*/ 442732 h 444428"/>
                <a:gd name="connsiteX2" fmla="*/ 141676 w 312194"/>
                <a:gd name="connsiteY2" fmla="*/ 429162 h 444428"/>
                <a:gd name="connsiteX3" fmla="*/ 117921 w 312194"/>
                <a:gd name="connsiteY3" fmla="*/ 371487 h 444428"/>
                <a:gd name="connsiteX4" fmla="*/ 133192 w 312194"/>
                <a:gd name="connsiteY4" fmla="*/ 337561 h 444428"/>
                <a:gd name="connsiteX5" fmla="*/ 167126 w 312194"/>
                <a:gd name="connsiteY5" fmla="*/ 352827 h 444428"/>
                <a:gd name="connsiteX6" fmla="*/ 180700 w 312194"/>
                <a:gd name="connsiteY6" fmla="*/ 385057 h 444428"/>
                <a:gd name="connsiteX7" fmla="*/ 250265 w 312194"/>
                <a:gd name="connsiteY7" fmla="*/ 356220 h 444428"/>
                <a:gd name="connsiteX8" fmla="*/ 129798 w 312194"/>
                <a:gd name="connsiteY8" fmla="*/ 61061 h 444428"/>
                <a:gd name="connsiteX9" fmla="*/ 60233 w 312194"/>
                <a:gd name="connsiteY9" fmla="*/ 88202 h 444428"/>
                <a:gd name="connsiteX10" fmla="*/ 131495 w 312194"/>
                <a:gd name="connsiteY10" fmla="*/ 261226 h 444428"/>
                <a:gd name="connsiteX11" fmla="*/ 116225 w 312194"/>
                <a:gd name="connsiteY11" fmla="*/ 295153 h 444428"/>
                <a:gd name="connsiteX12" fmla="*/ 82291 w 312194"/>
                <a:gd name="connsiteY12" fmla="*/ 279886 h 444428"/>
                <a:gd name="connsiteX13" fmla="*/ 2545 w 312194"/>
                <a:gd name="connsiteY13" fmla="*/ 81417 h 444428"/>
                <a:gd name="connsiteX14" fmla="*/ 2545 w 312194"/>
                <a:gd name="connsiteY14" fmla="*/ 61061 h 444428"/>
                <a:gd name="connsiteX15" fmla="*/ 17816 w 312194"/>
                <a:gd name="connsiteY15" fmla="*/ 47490 h 444428"/>
                <a:gd name="connsiteX16" fmla="*/ 134888 w 312194"/>
                <a:gd name="connsiteY16" fmla="*/ 1690 h 444428"/>
                <a:gd name="connsiteX17" fmla="*/ 168823 w 312194"/>
                <a:gd name="connsiteY17" fmla="*/ 16956 h 444428"/>
                <a:gd name="connsiteX18" fmla="*/ 309650 w 312194"/>
                <a:gd name="connsiteY18" fmla="*/ 361309 h 444428"/>
                <a:gd name="connsiteX19" fmla="*/ 309650 w 312194"/>
                <a:gd name="connsiteY19" fmla="*/ 381665 h 444428"/>
                <a:gd name="connsiteX20" fmla="*/ 296076 w 312194"/>
                <a:gd name="connsiteY20" fmla="*/ 395235 h 444428"/>
                <a:gd name="connsiteX21" fmla="*/ 179003 w 312194"/>
                <a:gd name="connsiteY21" fmla="*/ 442732 h 444428"/>
                <a:gd name="connsiteX22" fmla="*/ 165430 w 312194"/>
                <a:gd name="connsiteY22" fmla="*/ 444428 h 44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2194" h="444428">
                  <a:moveTo>
                    <a:pt x="165430" y="444428"/>
                  </a:moveTo>
                  <a:cubicBezTo>
                    <a:pt x="162036" y="444428"/>
                    <a:pt x="158643" y="444428"/>
                    <a:pt x="155249" y="442732"/>
                  </a:cubicBezTo>
                  <a:cubicBezTo>
                    <a:pt x="148462" y="439340"/>
                    <a:pt x="143372" y="434251"/>
                    <a:pt x="141676" y="429162"/>
                  </a:cubicBezTo>
                  <a:lnTo>
                    <a:pt x="117921" y="371487"/>
                  </a:lnTo>
                  <a:cubicBezTo>
                    <a:pt x="112831" y="357916"/>
                    <a:pt x="119618" y="342649"/>
                    <a:pt x="133192" y="337561"/>
                  </a:cubicBezTo>
                  <a:cubicBezTo>
                    <a:pt x="146766" y="332472"/>
                    <a:pt x="162036" y="339257"/>
                    <a:pt x="167126" y="352827"/>
                  </a:cubicBezTo>
                  <a:lnTo>
                    <a:pt x="180700" y="385057"/>
                  </a:lnTo>
                  <a:lnTo>
                    <a:pt x="250265" y="356220"/>
                  </a:lnTo>
                  <a:lnTo>
                    <a:pt x="129798" y="61061"/>
                  </a:lnTo>
                  <a:lnTo>
                    <a:pt x="60233" y="88202"/>
                  </a:lnTo>
                  <a:lnTo>
                    <a:pt x="131495" y="261226"/>
                  </a:lnTo>
                  <a:cubicBezTo>
                    <a:pt x="136585" y="274797"/>
                    <a:pt x="129798" y="290064"/>
                    <a:pt x="116225" y="295153"/>
                  </a:cubicBezTo>
                  <a:cubicBezTo>
                    <a:pt x="102651" y="300241"/>
                    <a:pt x="87381" y="293456"/>
                    <a:pt x="82291" y="279886"/>
                  </a:cubicBezTo>
                  <a:lnTo>
                    <a:pt x="2545" y="81417"/>
                  </a:lnTo>
                  <a:cubicBezTo>
                    <a:pt x="-848" y="74631"/>
                    <a:pt x="-848" y="67846"/>
                    <a:pt x="2545" y="61061"/>
                  </a:cubicBezTo>
                  <a:cubicBezTo>
                    <a:pt x="5939" y="54275"/>
                    <a:pt x="11029" y="49187"/>
                    <a:pt x="17816" y="47490"/>
                  </a:cubicBezTo>
                  <a:lnTo>
                    <a:pt x="134888" y="1690"/>
                  </a:lnTo>
                  <a:cubicBezTo>
                    <a:pt x="148462" y="-3399"/>
                    <a:pt x="163733" y="3386"/>
                    <a:pt x="168823" y="16956"/>
                  </a:cubicBezTo>
                  <a:lnTo>
                    <a:pt x="309650" y="361309"/>
                  </a:lnTo>
                  <a:cubicBezTo>
                    <a:pt x="313043" y="368094"/>
                    <a:pt x="313043" y="374879"/>
                    <a:pt x="309650" y="381665"/>
                  </a:cubicBezTo>
                  <a:cubicBezTo>
                    <a:pt x="306256" y="388450"/>
                    <a:pt x="301166" y="393539"/>
                    <a:pt x="296076" y="395235"/>
                  </a:cubicBezTo>
                  <a:lnTo>
                    <a:pt x="179003" y="442732"/>
                  </a:lnTo>
                  <a:cubicBezTo>
                    <a:pt x="172216" y="442732"/>
                    <a:pt x="168823" y="444428"/>
                    <a:pt x="165430" y="444428"/>
                  </a:cubicBezTo>
                  <a:close/>
                </a:path>
              </a:pathLst>
            </a:custGeom>
            <a:grpFill/>
            <a:ln w="16953" cap="flat">
              <a:noFill/>
              <a:prstDash val="solid"/>
              <a:miter/>
            </a:ln>
          </p:spPr>
          <p:txBody>
            <a:bodyPr rtlCol="0" anchor="ctr"/>
            <a:lstStyle/>
            <a:p>
              <a:endParaRPr lang="en-US" sz="1799"/>
            </a:p>
          </p:txBody>
        </p:sp>
      </p:grpSp>
      <p:grpSp>
        <p:nvGrpSpPr>
          <p:cNvPr id="162" name="Graphic 3">
            <a:extLst>
              <a:ext uri="{FF2B5EF4-FFF2-40B4-BE49-F238E27FC236}">
                <a16:creationId xmlns:a16="http://schemas.microsoft.com/office/drawing/2014/main" id="{68314B0D-39AD-1E28-38B4-39D2ECF21157}"/>
              </a:ext>
            </a:extLst>
          </p:cNvPr>
          <p:cNvGrpSpPr/>
          <p:nvPr/>
        </p:nvGrpSpPr>
        <p:grpSpPr>
          <a:xfrm>
            <a:off x="2913147" y="4679491"/>
            <a:ext cx="572696" cy="571853"/>
            <a:chOff x="1323323" y="2723552"/>
            <a:chExt cx="1365851" cy="1363839"/>
          </a:xfrm>
          <a:solidFill>
            <a:srgbClr val="82BA6C"/>
          </a:solidFill>
        </p:grpSpPr>
        <p:sp>
          <p:nvSpPr>
            <p:cNvPr id="163" name="Freeform 162">
              <a:extLst>
                <a:ext uri="{FF2B5EF4-FFF2-40B4-BE49-F238E27FC236}">
                  <a16:creationId xmlns:a16="http://schemas.microsoft.com/office/drawing/2014/main" id="{BCE66BC3-7953-BC28-5FEA-A8B68F9FDCDC}"/>
                </a:ext>
              </a:extLst>
            </p:cNvPr>
            <p:cNvSpPr/>
            <p:nvPr/>
          </p:nvSpPr>
          <p:spPr>
            <a:xfrm>
              <a:off x="1323323" y="2723552"/>
              <a:ext cx="1104770" cy="887174"/>
            </a:xfrm>
            <a:custGeom>
              <a:avLst/>
              <a:gdLst>
                <a:gd name="connsiteX0" fmla="*/ 50901 w 1104770"/>
                <a:gd name="connsiteY0" fmla="*/ 887174 h 887174"/>
                <a:gd name="connsiteX1" fmla="*/ 25451 w 1104770"/>
                <a:gd name="connsiteY1" fmla="*/ 868515 h 887174"/>
                <a:gd name="connsiteX2" fmla="*/ 0 w 1104770"/>
                <a:gd name="connsiteY2" fmla="*/ 681920 h 887174"/>
                <a:gd name="connsiteX3" fmla="*/ 682078 w 1104770"/>
                <a:gd name="connsiteY3" fmla="*/ 0 h 887174"/>
                <a:gd name="connsiteX4" fmla="*/ 1094378 w 1104770"/>
                <a:gd name="connsiteY4" fmla="*/ 139098 h 887174"/>
                <a:gd name="connsiteX5" fmla="*/ 1099468 w 1104770"/>
                <a:gd name="connsiteY5" fmla="*/ 176417 h 887174"/>
                <a:gd name="connsiteX6" fmla="*/ 1062141 w 1104770"/>
                <a:gd name="connsiteY6" fmla="*/ 181506 h 887174"/>
                <a:gd name="connsiteX7" fmla="*/ 682078 w 1104770"/>
                <a:gd name="connsiteY7" fmla="*/ 54282 h 887174"/>
                <a:gd name="connsiteX8" fmla="*/ 52598 w 1104770"/>
                <a:gd name="connsiteY8" fmla="*/ 680223 h 887174"/>
                <a:gd name="connsiteX9" fmla="*/ 76352 w 1104770"/>
                <a:gd name="connsiteY9" fmla="*/ 853248 h 887174"/>
                <a:gd name="connsiteX10" fmla="*/ 57688 w 1104770"/>
                <a:gd name="connsiteY10" fmla="*/ 885478 h 887174"/>
                <a:gd name="connsiteX11" fmla="*/ 50901 w 1104770"/>
                <a:gd name="connsiteY11" fmla="*/ 887174 h 88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4770" h="887174">
                  <a:moveTo>
                    <a:pt x="50901" y="887174"/>
                  </a:moveTo>
                  <a:cubicBezTo>
                    <a:pt x="39024" y="887174"/>
                    <a:pt x="28844" y="880389"/>
                    <a:pt x="25451" y="868515"/>
                  </a:cubicBezTo>
                  <a:cubicBezTo>
                    <a:pt x="8484" y="809144"/>
                    <a:pt x="0" y="746380"/>
                    <a:pt x="0" y="681920"/>
                  </a:cubicBezTo>
                  <a:cubicBezTo>
                    <a:pt x="0" y="307034"/>
                    <a:pt x="305408" y="0"/>
                    <a:pt x="682078" y="0"/>
                  </a:cubicBezTo>
                  <a:cubicBezTo>
                    <a:pt x="831388" y="0"/>
                    <a:pt x="977305" y="49193"/>
                    <a:pt x="1094378" y="139098"/>
                  </a:cubicBezTo>
                  <a:cubicBezTo>
                    <a:pt x="1106255" y="147580"/>
                    <a:pt x="1107952" y="164543"/>
                    <a:pt x="1099468" y="176417"/>
                  </a:cubicBezTo>
                  <a:cubicBezTo>
                    <a:pt x="1090985" y="188291"/>
                    <a:pt x="1074018" y="189988"/>
                    <a:pt x="1062141" y="181506"/>
                  </a:cubicBezTo>
                  <a:cubicBezTo>
                    <a:pt x="955248" y="98386"/>
                    <a:pt x="819511" y="54282"/>
                    <a:pt x="682078" y="54282"/>
                  </a:cubicBezTo>
                  <a:cubicBezTo>
                    <a:pt x="334252" y="52586"/>
                    <a:pt x="52598" y="334175"/>
                    <a:pt x="52598" y="680223"/>
                  </a:cubicBezTo>
                  <a:cubicBezTo>
                    <a:pt x="52598" y="739594"/>
                    <a:pt x="61082" y="797269"/>
                    <a:pt x="76352" y="853248"/>
                  </a:cubicBezTo>
                  <a:cubicBezTo>
                    <a:pt x="79745" y="866818"/>
                    <a:pt x="72959" y="882085"/>
                    <a:pt x="57688" y="885478"/>
                  </a:cubicBezTo>
                  <a:cubicBezTo>
                    <a:pt x="55991" y="887174"/>
                    <a:pt x="54295" y="887174"/>
                    <a:pt x="50901" y="887174"/>
                  </a:cubicBezTo>
                  <a:close/>
                </a:path>
              </a:pathLst>
            </a:custGeom>
            <a:grpFill/>
            <a:ln w="16953" cap="flat">
              <a:noFill/>
              <a:prstDash val="solid"/>
              <a:miter/>
            </a:ln>
          </p:spPr>
          <p:txBody>
            <a:bodyPr rtlCol="0" anchor="ctr"/>
            <a:lstStyle/>
            <a:p>
              <a:endParaRPr lang="en-US" sz="1799"/>
            </a:p>
          </p:txBody>
        </p:sp>
        <p:sp>
          <p:nvSpPr>
            <p:cNvPr id="164" name="Freeform 163">
              <a:extLst>
                <a:ext uri="{FF2B5EF4-FFF2-40B4-BE49-F238E27FC236}">
                  <a16:creationId xmlns:a16="http://schemas.microsoft.com/office/drawing/2014/main" id="{790CDFB1-FBC1-157F-BE13-60400DDABA25}"/>
                </a:ext>
              </a:extLst>
            </p:cNvPr>
            <p:cNvSpPr/>
            <p:nvPr/>
          </p:nvSpPr>
          <p:spPr>
            <a:xfrm>
              <a:off x="1505749" y="2828724"/>
              <a:ext cx="916194" cy="320603"/>
            </a:xfrm>
            <a:custGeom>
              <a:avLst/>
              <a:gdLst>
                <a:gd name="connsiteX0" fmla="*/ 26270 w 916194"/>
                <a:gd name="connsiteY0" fmla="*/ 320604 h 320603"/>
                <a:gd name="connsiteX1" fmla="*/ 12696 w 916194"/>
                <a:gd name="connsiteY1" fmla="*/ 317211 h 320603"/>
                <a:gd name="connsiteX2" fmla="*/ 4213 w 916194"/>
                <a:gd name="connsiteY2" fmla="*/ 281589 h 320603"/>
                <a:gd name="connsiteX3" fmla="*/ 499652 w 916194"/>
                <a:gd name="connsiteY3" fmla="*/ 0 h 320603"/>
                <a:gd name="connsiteX4" fmla="*/ 908559 w 916194"/>
                <a:gd name="connsiteY4" fmla="*/ 167935 h 320603"/>
                <a:gd name="connsiteX5" fmla="*/ 908559 w 916194"/>
                <a:gd name="connsiteY5" fmla="*/ 205254 h 320603"/>
                <a:gd name="connsiteX6" fmla="*/ 871232 w 916194"/>
                <a:gd name="connsiteY6" fmla="*/ 205254 h 320603"/>
                <a:gd name="connsiteX7" fmla="*/ 499652 w 916194"/>
                <a:gd name="connsiteY7" fmla="*/ 52586 h 320603"/>
                <a:gd name="connsiteX8" fmla="*/ 50024 w 916194"/>
                <a:gd name="connsiteY8" fmla="*/ 307033 h 320603"/>
                <a:gd name="connsiteX9" fmla="*/ 26270 w 916194"/>
                <a:gd name="connsiteY9" fmla="*/ 320604 h 32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6194" h="320603">
                  <a:moveTo>
                    <a:pt x="26270" y="320604"/>
                  </a:moveTo>
                  <a:cubicBezTo>
                    <a:pt x="21180" y="320604"/>
                    <a:pt x="17786" y="318907"/>
                    <a:pt x="12696" y="317211"/>
                  </a:cubicBezTo>
                  <a:cubicBezTo>
                    <a:pt x="819" y="310426"/>
                    <a:pt x="-4271" y="293463"/>
                    <a:pt x="4213" y="281589"/>
                  </a:cubicBezTo>
                  <a:cubicBezTo>
                    <a:pt x="106015" y="108564"/>
                    <a:pt x="296047" y="0"/>
                    <a:pt x="499652" y="0"/>
                  </a:cubicBezTo>
                  <a:cubicBezTo>
                    <a:pt x="654053" y="0"/>
                    <a:pt x="799970" y="59371"/>
                    <a:pt x="908559" y="167935"/>
                  </a:cubicBezTo>
                  <a:cubicBezTo>
                    <a:pt x="918740" y="178113"/>
                    <a:pt x="918740" y="195077"/>
                    <a:pt x="908559" y="205254"/>
                  </a:cubicBezTo>
                  <a:cubicBezTo>
                    <a:pt x="898379" y="215432"/>
                    <a:pt x="881412" y="215432"/>
                    <a:pt x="871232" y="205254"/>
                  </a:cubicBezTo>
                  <a:cubicBezTo>
                    <a:pt x="772822" y="106868"/>
                    <a:pt x="640479" y="52586"/>
                    <a:pt x="499652" y="52586"/>
                  </a:cubicBezTo>
                  <a:cubicBezTo>
                    <a:pt x="314711" y="52586"/>
                    <a:pt x="143343" y="150972"/>
                    <a:pt x="50024" y="307033"/>
                  </a:cubicBezTo>
                  <a:cubicBezTo>
                    <a:pt x="44934" y="315515"/>
                    <a:pt x="36450" y="320604"/>
                    <a:pt x="26270" y="320604"/>
                  </a:cubicBezTo>
                  <a:close/>
                </a:path>
              </a:pathLst>
            </a:custGeom>
            <a:grpFill/>
            <a:ln w="16953" cap="flat">
              <a:noFill/>
              <a:prstDash val="solid"/>
              <a:miter/>
            </a:ln>
          </p:spPr>
          <p:txBody>
            <a:bodyPr rtlCol="0" anchor="ctr"/>
            <a:lstStyle/>
            <a:p>
              <a:endParaRPr lang="en-US" sz="1799"/>
            </a:p>
          </p:txBody>
        </p:sp>
        <p:sp>
          <p:nvSpPr>
            <p:cNvPr id="165" name="Freeform 164">
              <a:extLst>
                <a:ext uri="{FF2B5EF4-FFF2-40B4-BE49-F238E27FC236}">
                  <a16:creationId xmlns:a16="http://schemas.microsoft.com/office/drawing/2014/main" id="{FDFC20AF-B372-5F4B-E92D-2857BD7A40A1}"/>
                </a:ext>
              </a:extLst>
            </p:cNvPr>
            <p:cNvSpPr/>
            <p:nvPr/>
          </p:nvSpPr>
          <p:spPr>
            <a:xfrm>
              <a:off x="2317961" y="2865431"/>
              <a:ext cx="285293" cy="277111"/>
            </a:xfrm>
            <a:custGeom>
              <a:avLst/>
              <a:gdLst>
                <a:gd name="connsiteX0" fmla="*/ 259231 w 285293"/>
                <a:gd name="connsiteY0" fmla="*/ 277112 h 277111"/>
                <a:gd name="connsiteX1" fmla="*/ 254141 w 285293"/>
                <a:gd name="connsiteY1" fmla="*/ 277112 h 277111"/>
                <a:gd name="connsiteX2" fmla="*/ 21692 w 285293"/>
                <a:gd name="connsiteY2" fmla="*/ 227918 h 277111"/>
                <a:gd name="connsiteX3" fmla="*/ 1331 w 285293"/>
                <a:gd name="connsiteY3" fmla="*/ 209259 h 277111"/>
                <a:gd name="connsiteX4" fmla="*/ 8118 w 285293"/>
                <a:gd name="connsiteY4" fmla="*/ 183814 h 277111"/>
                <a:gd name="connsiteX5" fmla="*/ 59019 w 285293"/>
                <a:gd name="connsiteY5" fmla="*/ 132925 h 277111"/>
                <a:gd name="connsiteX6" fmla="*/ 96347 w 285293"/>
                <a:gd name="connsiteY6" fmla="*/ 132925 h 277111"/>
                <a:gd name="connsiteX7" fmla="*/ 96347 w 285293"/>
                <a:gd name="connsiteY7" fmla="*/ 170244 h 277111"/>
                <a:gd name="connsiteX8" fmla="*/ 79380 w 285293"/>
                <a:gd name="connsiteY8" fmla="*/ 187207 h 277111"/>
                <a:gd name="connsiteX9" fmla="*/ 223600 w 285293"/>
                <a:gd name="connsiteY9" fmla="*/ 217741 h 277111"/>
                <a:gd name="connsiteX10" fmla="*/ 189666 w 285293"/>
                <a:gd name="connsiteY10" fmla="*/ 76946 h 277111"/>
                <a:gd name="connsiteX11" fmla="*/ 171002 w 285293"/>
                <a:gd name="connsiteY11" fmla="*/ 95605 h 277111"/>
                <a:gd name="connsiteX12" fmla="*/ 133675 w 285293"/>
                <a:gd name="connsiteY12" fmla="*/ 95605 h 277111"/>
                <a:gd name="connsiteX13" fmla="*/ 133675 w 285293"/>
                <a:gd name="connsiteY13" fmla="*/ 58287 h 277111"/>
                <a:gd name="connsiteX14" fmla="*/ 184576 w 285293"/>
                <a:gd name="connsiteY14" fmla="*/ 7397 h 277111"/>
                <a:gd name="connsiteX15" fmla="*/ 210027 w 285293"/>
                <a:gd name="connsiteY15" fmla="*/ 612 h 277111"/>
                <a:gd name="connsiteX16" fmla="*/ 228690 w 285293"/>
                <a:gd name="connsiteY16" fmla="*/ 19271 h 277111"/>
                <a:gd name="connsiteX17" fmla="*/ 284682 w 285293"/>
                <a:gd name="connsiteY17" fmla="*/ 244881 h 277111"/>
                <a:gd name="connsiteX18" fmla="*/ 277895 w 285293"/>
                <a:gd name="connsiteY18" fmla="*/ 270326 h 277111"/>
                <a:gd name="connsiteX19" fmla="*/ 259231 w 285293"/>
                <a:gd name="connsiteY19" fmla="*/ 277112 h 27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5293" h="277111">
                  <a:moveTo>
                    <a:pt x="259231" y="277112"/>
                  </a:moveTo>
                  <a:cubicBezTo>
                    <a:pt x="257534" y="277112"/>
                    <a:pt x="255838" y="277112"/>
                    <a:pt x="254141" y="277112"/>
                  </a:cubicBezTo>
                  <a:lnTo>
                    <a:pt x="21692" y="227918"/>
                  </a:lnTo>
                  <a:cubicBezTo>
                    <a:pt x="11511" y="226222"/>
                    <a:pt x="4725" y="219437"/>
                    <a:pt x="1331" y="209259"/>
                  </a:cubicBezTo>
                  <a:cubicBezTo>
                    <a:pt x="-2062" y="200777"/>
                    <a:pt x="1331" y="190599"/>
                    <a:pt x="8118" y="183814"/>
                  </a:cubicBezTo>
                  <a:lnTo>
                    <a:pt x="59019" y="132925"/>
                  </a:lnTo>
                  <a:cubicBezTo>
                    <a:pt x="69200" y="122747"/>
                    <a:pt x="86167" y="122747"/>
                    <a:pt x="96347" y="132925"/>
                  </a:cubicBezTo>
                  <a:cubicBezTo>
                    <a:pt x="106527" y="143102"/>
                    <a:pt x="106527" y="160066"/>
                    <a:pt x="96347" y="170244"/>
                  </a:cubicBezTo>
                  <a:lnTo>
                    <a:pt x="79380" y="187207"/>
                  </a:lnTo>
                  <a:lnTo>
                    <a:pt x="223600" y="217741"/>
                  </a:lnTo>
                  <a:lnTo>
                    <a:pt x="189666" y="76946"/>
                  </a:lnTo>
                  <a:lnTo>
                    <a:pt x="171002" y="95605"/>
                  </a:lnTo>
                  <a:cubicBezTo>
                    <a:pt x="160822" y="105783"/>
                    <a:pt x="143855" y="105783"/>
                    <a:pt x="133675" y="95605"/>
                  </a:cubicBezTo>
                  <a:cubicBezTo>
                    <a:pt x="123494" y="85428"/>
                    <a:pt x="123494" y="68465"/>
                    <a:pt x="133675" y="58287"/>
                  </a:cubicBezTo>
                  <a:lnTo>
                    <a:pt x="184576" y="7397"/>
                  </a:lnTo>
                  <a:cubicBezTo>
                    <a:pt x="191363" y="612"/>
                    <a:pt x="201543" y="-1085"/>
                    <a:pt x="210027" y="612"/>
                  </a:cubicBezTo>
                  <a:cubicBezTo>
                    <a:pt x="218510" y="4004"/>
                    <a:pt x="226994" y="10790"/>
                    <a:pt x="228690" y="19271"/>
                  </a:cubicBezTo>
                  <a:lnTo>
                    <a:pt x="284682" y="244881"/>
                  </a:lnTo>
                  <a:cubicBezTo>
                    <a:pt x="286379" y="253363"/>
                    <a:pt x="284682" y="263541"/>
                    <a:pt x="277895" y="270326"/>
                  </a:cubicBezTo>
                  <a:cubicBezTo>
                    <a:pt x="272805" y="273719"/>
                    <a:pt x="266018" y="277112"/>
                    <a:pt x="259231" y="277112"/>
                  </a:cubicBezTo>
                  <a:close/>
                </a:path>
              </a:pathLst>
            </a:custGeom>
            <a:grpFill/>
            <a:ln w="16953" cap="flat">
              <a:noFill/>
              <a:prstDash val="solid"/>
              <a:miter/>
            </a:ln>
          </p:spPr>
          <p:txBody>
            <a:bodyPr rtlCol="0" anchor="ctr"/>
            <a:lstStyle/>
            <a:p>
              <a:endParaRPr lang="en-US" sz="1799"/>
            </a:p>
          </p:txBody>
        </p:sp>
        <p:sp>
          <p:nvSpPr>
            <p:cNvPr id="166" name="Freeform 165">
              <a:extLst>
                <a:ext uri="{FF2B5EF4-FFF2-40B4-BE49-F238E27FC236}">
                  <a16:creationId xmlns:a16="http://schemas.microsoft.com/office/drawing/2014/main" id="{64E406F1-EA63-0ADA-38FB-08760647F167}"/>
                </a:ext>
              </a:extLst>
            </p:cNvPr>
            <p:cNvSpPr/>
            <p:nvPr/>
          </p:nvSpPr>
          <p:spPr>
            <a:xfrm>
              <a:off x="1582708" y="3197773"/>
              <a:ext cx="1106467" cy="889618"/>
            </a:xfrm>
            <a:custGeom>
              <a:avLst/>
              <a:gdLst>
                <a:gd name="connsiteX0" fmla="*/ 422693 w 1106467"/>
                <a:gd name="connsiteY0" fmla="*/ 889618 h 889618"/>
                <a:gd name="connsiteX1" fmla="*/ 10392 w 1106467"/>
                <a:gd name="connsiteY1" fmla="*/ 750521 h 889618"/>
                <a:gd name="connsiteX2" fmla="*/ 5302 w 1106467"/>
                <a:gd name="connsiteY2" fmla="*/ 713201 h 889618"/>
                <a:gd name="connsiteX3" fmla="*/ 42630 w 1106467"/>
                <a:gd name="connsiteY3" fmla="*/ 708113 h 889618"/>
                <a:gd name="connsiteX4" fmla="*/ 422693 w 1106467"/>
                <a:gd name="connsiteY4" fmla="*/ 835336 h 889618"/>
                <a:gd name="connsiteX5" fmla="*/ 1053869 w 1106467"/>
                <a:gd name="connsiteY5" fmla="*/ 204306 h 889618"/>
                <a:gd name="connsiteX6" fmla="*/ 1030115 w 1106467"/>
                <a:gd name="connsiteY6" fmla="*/ 32978 h 889618"/>
                <a:gd name="connsiteX7" fmla="*/ 1048779 w 1106467"/>
                <a:gd name="connsiteY7" fmla="*/ 748 h 889618"/>
                <a:gd name="connsiteX8" fmla="*/ 1081017 w 1106467"/>
                <a:gd name="connsiteY8" fmla="*/ 19408 h 889618"/>
                <a:gd name="connsiteX9" fmla="*/ 1106467 w 1106467"/>
                <a:gd name="connsiteY9" fmla="*/ 204306 h 889618"/>
                <a:gd name="connsiteX10" fmla="*/ 422693 w 1106467"/>
                <a:gd name="connsiteY10" fmla="*/ 889618 h 889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6467" h="889618">
                  <a:moveTo>
                    <a:pt x="422693" y="889618"/>
                  </a:moveTo>
                  <a:cubicBezTo>
                    <a:pt x="276776" y="889618"/>
                    <a:pt x="130859" y="840425"/>
                    <a:pt x="10392" y="750521"/>
                  </a:cubicBezTo>
                  <a:cubicBezTo>
                    <a:pt x="-1485" y="742039"/>
                    <a:pt x="-3181" y="725076"/>
                    <a:pt x="5302" y="713201"/>
                  </a:cubicBezTo>
                  <a:cubicBezTo>
                    <a:pt x="13786" y="701327"/>
                    <a:pt x="30753" y="699631"/>
                    <a:pt x="42630" y="708113"/>
                  </a:cubicBezTo>
                  <a:cubicBezTo>
                    <a:pt x="152916" y="791232"/>
                    <a:pt x="288653" y="835336"/>
                    <a:pt x="422693" y="835336"/>
                  </a:cubicBezTo>
                  <a:cubicBezTo>
                    <a:pt x="770519" y="835336"/>
                    <a:pt x="1053869" y="552051"/>
                    <a:pt x="1053869" y="204306"/>
                  </a:cubicBezTo>
                  <a:cubicBezTo>
                    <a:pt x="1053869" y="150024"/>
                    <a:pt x="1045386" y="94046"/>
                    <a:pt x="1030115" y="32978"/>
                  </a:cubicBezTo>
                  <a:cubicBezTo>
                    <a:pt x="1026722" y="19408"/>
                    <a:pt x="1035205" y="4141"/>
                    <a:pt x="1048779" y="748"/>
                  </a:cubicBezTo>
                  <a:cubicBezTo>
                    <a:pt x="1062353" y="-2645"/>
                    <a:pt x="1077623" y="5837"/>
                    <a:pt x="1081017" y="19408"/>
                  </a:cubicBezTo>
                  <a:cubicBezTo>
                    <a:pt x="1097984" y="85564"/>
                    <a:pt x="1106467" y="144935"/>
                    <a:pt x="1106467" y="204306"/>
                  </a:cubicBezTo>
                  <a:cubicBezTo>
                    <a:pt x="1104770" y="582585"/>
                    <a:pt x="799363" y="889618"/>
                    <a:pt x="422693" y="889618"/>
                  </a:cubicBezTo>
                  <a:close/>
                </a:path>
              </a:pathLst>
            </a:custGeom>
            <a:grpFill/>
            <a:ln w="16953" cap="flat">
              <a:noFill/>
              <a:prstDash val="solid"/>
              <a:miter/>
            </a:ln>
          </p:spPr>
          <p:txBody>
            <a:bodyPr rtlCol="0" anchor="ctr"/>
            <a:lstStyle/>
            <a:p>
              <a:endParaRPr lang="en-US" sz="1799"/>
            </a:p>
          </p:txBody>
        </p:sp>
        <p:sp>
          <p:nvSpPr>
            <p:cNvPr id="167" name="Freeform 166">
              <a:extLst>
                <a:ext uri="{FF2B5EF4-FFF2-40B4-BE49-F238E27FC236}">
                  <a16:creationId xmlns:a16="http://schemas.microsoft.com/office/drawing/2014/main" id="{E18D1897-42F0-2400-A84B-ED583225E0A0}"/>
                </a:ext>
              </a:extLst>
            </p:cNvPr>
            <p:cNvSpPr/>
            <p:nvPr/>
          </p:nvSpPr>
          <p:spPr>
            <a:xfrm>
              <a:off x="1590555" y="3660797"/>
              <a:ext cx="914497" cy="321423"/>
            </a:xfrm>
            <a:custGeom>
              <a:avLst/>
              <a:gdLst>
                <a:gd name="connsiteX0" fmla="*/ 414846 w 914497"/>
                <a:gd name="connsiteY0" fmla="*/ 321423 h 321423"/>
                <a:gd name="connsiteX1" fmla="*/ 7635 w 914497"/>
                <a:gd name="connsiteY1" fmla="*/ 151791 h 321423"/>
                <a:gd name="connsiteX2" fmla="*/ 7635 w 914497"/>
                <a:gd name="connsiteY2" fmla="*/ 114472 h 321423"/>
                <a:gd name="connsiteX3" fmla="*/ 44963 w 914497"/>
                <a:gd name="connsiteY3" fmla="*/ 114472 h 321423"/>
                <a:gd name="connsiteX4" fmla="*/ 414846 w 914497"/>
                <a:gd name="connsiteY4" fmla="*/ 267141 h 321423"/>
                <a:gd name="connsiteX5" fmla="*/ 866171 w 914497"/>
                <a:gd name="connsiteY5" fmla="*/ 12693 h 321423"/>
                <a:gd name="connsiteX6" fmla="*/ 901801 w 914497"/>
                <a:gd name="connsiteY6" fmla="*/ 4212 h 321423"/>
                <a:gd name="connsiteX7" fmla="*/ 910285 w 914497"/>
                <a:gd name="connsiteY7" fmla="*/ 39834 h 321423"/>
                <a:gd name="connsiteX8" fmla="*/ 414846 w 914497"/>
                <a:gd name="connsiteY8" fmla="*/ 321423 h 32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97" h="321423">
                  <a:moveTo>
                    <a:pt x="414846" y="321423"/>
                  </a:moveTo>
                  <a:cubicBezTo>
                    <a:pt x="262142" y="321423"/>
                    <a:pt x="112831" y="260356"/>
                    <a:pt x="7635" y="151791"/>
                  </a:cubicBezTo>
                  <a:cubicBezTo>
                    <a:pt x="-2545" y="141613"/>
                    <a:pt x="-2545" y="124650"/>
                    <a:pt x="7635" y="114472"/>
                  </a:cubicBezTo>
                  <a:cubicBezTo>
                    <a:pt x="17815" y="104294"/>
                    <a:pt x="34783" y="104294"/>
                    <a:pt x="44963" y="114472"/>
                  </a:cubicBezTo>
                  <a:cubicBezTo>
                    <a:pt x="141675" y="211163"/>
                    <a:pt x="275715" y="267141"/>
                    <a:pt x="414846" y="267141"/>
                  </a:cubicBezTo>
                  <a:cubicBezTo>
                    <a:pt x="599787" y="267141"/>
                    <a:pt x="772852" y="168755"/>
                    <a:pt x="866171" y="12693"/>
                  </a:cubicBezTo>
                  <a:cubicBezTo>
                    <a:pt x="872957" y="819"/>
                    <a:pt x="889925" y="-4270"/>
                    <a:pt x="901801" y="4212"/>
                  </a:cubicBezTo>
                  <a:cubicBezTo>
                    <a:pt x="913679" y="10997"/>
                    <a:pt x="918769" y="27960"/>
                    <a:pt x="910285" y="39834"/>
                  </a:cubicBezTo>
                  <a:cubicBezTo>
                    <a:pt x="806786" y="212859"/>
                    <a:pt x="616754" y="321423"/>
                    <a:pt x="414846" y="321423"/>
                  </a:cubicBezTo>
                  <a:close/>
                </a:path>
              </a:pathLst>
            </a:custGeom>
            <a:grpFill/>
            <a:ln w="16953" cap="flat">
              <a:noFill/>
              <a:prstDash val="solid"/>
              <a:miter/>
            </a:ln>
          </p:spPr>
          <p:txBody>
            <a:bodyPr rtlCol="0" anchor="ctr"/>
            <a:lstStyle/>
            <a:p>
              <a:endParaRPr lang="en-US" sz="1799"/>
            </a:p>
          </p:txBody>
        </p:sp>
        <p:sp>
          <p:nvSpPr>
            <p:cNvPr id="168" name="Freeform 167">
              <a:extLst>
                <a:ext uri="{FF2B5EF4-FFF2-40B4-BE49-F238E27FC236}">
                  <a16:creationId xmlns:a16="http://schemas.microsoft.com/office/drawing/2014/main" id="{11D56550-6423-86D7-F0C1-C8ABF03DADD0}"/>
                </a:ext>
              </a:extLst>
            </p:cNvPr>
            <p:cNvSpPr/>
            <p:nvPr/>
          </p:nvSpPr>
          <p:spPr>
            <a:xfrm>
              <a:off x="1409244" y="3665374"/>
              <a:ext cx="285293" cy="281223"/>
            </a:xfrm>
            <a:custGeom>
              <a:avLst/>
              <a:gdLst>
                <a:gd name="connsiteX0" fmla="*/ 82054 w 285293"/>
                <a:gd name="connsiteY0" fmla="*/ 281223 h 281223"/>
                <a:gd name="connsiteX1" fmla="*/ 75267 w 285293"/>
                <a:gd name="connsiteY1" fmla="*/ 279527 h 281223"/>
                <a:gd name="connsiteX2" fmla="*/ 56603 w 285293"/>
                <a:gd name="connsiteY2" fmla="*/ 260867 h 281223"/>
                <a:gd name="connsiteX3" fmla="*/ 612 w 285293"/>
                <a:gd name="connsiteY3" fmla="*/ 33561 h 281223"/>
                <a:gd name="connsiteX4" fmla="*/ 7399 w 285293"/>
                <a:gd name="connsiteY4" fmla="*/ 8116 h 281223"/>
                <a:gd name="connsiteX5" fmla="*/ 31153 w 285293"/>
                <a:gd name="connsiteY5" fmla="*/ 1331 h 281223"/>
                <a:gd name="connsiteX6" fmla="*/ 263602 w 285293"/>
                <a:gd name="connsiteY6" fmla="*/ 52221 h 281223"/>
                <a:gd name="connsiteX7" fmla="*/ 283963 w 285293"/>
                <a:gd name="connsiteY7" fmla="*/ 70880 h 281223"/>
                <a:gd name="connsiteX8" fmla="*/ 277176 w 285293"/>
                <a:gd name="connsiteY8" fmla="*/ 96325 h 281223"/>
                <a:gd name="connsiteX9" fmla="*/ 226274 w 285293"/>
                <a:gd name="connsiteY9" fmla="*/ 147214 h 281223"/>
                <a:gd name="connsiteX10" fmla="*/ 188947 w 285293"/>
                <a:gd name="connsiteY10" fmla="*/ 147214 h 281223"/>
                <a:gd name="connsiteX11" fmla="*/ 188947 w 285293"/>
                <a:gd name="connsiteY11" fmla="*/ 109895 h 281223"/>
                <a:gd name="connsiteX12" fmla="*/ 205914 w 285293"/>
                <a:gd name="connsiteY12" fmla="*/ 92932 h 281223"/>
                <a:gd name="connsiteX13" fmla="*/ 61694 w 285293"/>
                <a:gd name="connsiteY13" fmla="*/ 60702 h 281223"/>
                <a:gd name="connsiteX14" fmla="*/ 95628 w 285293"/>
                <a:gd name="connsiteY14" fmla="*/ 201496 h 281223"/>
                <a:gd name="connsiteX15" fmla="*/ 114292 w 285293"/>
                <a:gd name="connsiteY15" fmla="*/ 182837 h 281223"/>
                <a:gd name="connsiteX16" fmla="*/ 151619 w 285293"/>
                <a:gd name="connsiteY16" fmla="*/ 182837 h 281223"/>
                <a:gd name="connsiteX17" fmla="*/ 151619 w 285293"/>
                <a:gd name="connsiteY17" fmla="*/ 220156 h 281223"/>
                <a:gd name="connsiteX18" fmla="*/ 100718 w 285293"/>
                <a:gd name="connsiteY18" fmla="*/ 271045 h 281223"/>
                <a:gd name="connsiteX19" fmla="*/ 82054 w 285293"/>
                <a:gd name="connsiteY19" fmla="*/ 281223 h 281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5293" h="281223">
                  <a:moveTo>
                    <a:pt x="82054" y="281223"/>
                  </a:moveTo>
                  <a:cubicBezTo>
                    <a:pt x="80357" y="281223"/>
                    <a:pt x="76964" y="281223"/>
                    <a:pt x="75267" y="279527"/>
                  </a:cubicBezTo>
                  <a:cubicBezTo>
                    <a:pt x="66784" y="276135"/>
                    <a:pt x="58300" y="269349"/>
                    <a:pt x="56603" y="260867"/>
                  </a:cubicBezTo>
                  <a:lnTo>
                    <a:pt x="612" y="33561"/>
                  </a:lnTo>
                  <a:cubicBezTo>
                    <a:pt x="-1085" y="25079"/>
                    <a:pt x="612" y="14901"/>
                    <a:pt x="7399" y="8116"/>
                  </a:cubicBezTo>
                  <a:cubicBezTo>
                    <a:pt x="14186" y="1331"/>
                    <a:pt x="22669" y="-2062"/>
                    <a:pt x="31153" y="1331"/>
                  </a:cubicBezTo>
                  <a:lnTo>
                    <a:pt x="263602" y="52221"/>
                  </a:lnTo>
                  <a:cubicBezTo>
                    <a:pt x="273782" y="53917"/>
                    <a:pt x="280569" y="60702"/>
                    <a:pt x="283963" y="70880"/>
                  </a:cubicBezTo>
                  <a:cubicBezTo>
                    <a:pt x="287356" y="79362"/>
                    <a:pt x="283963" y="89540"/>
                    <a:pt x="277176" y="96325"/>
                  </a:cubicBezTo>
                  <a:lnTo>
                    <a:pt x="226274" y="147214"/>
                  </a:lnTo>
                  <a:cubicBezTo>
                    <a:pt x="216094" y="157392"/>
                    <a:pt x="199127" y="157392"/>
                    <a:pt x="188947" y="147214"/>
                  </a:cubicBezTo>
                  <a:cubicBezTo>
                    <a:pt x="178767" y="137036"/>
                    <a:pt x="178767" y="120073"/>
                    <a:pt x="188947" y="109895"/>
                  </a:cubicBezTo>
                  <a:lnTo>
                    <a:pt x="205914" y="92932"/>
                  </a:lnTo>
                  <a:lnTo>
                    <a:pt x="61694" y="60702"/>
                  </a:lnTo>
                  <a:lnTo>
                    <a:pt x="95628" y="201496"/>
                  </a:lnTo>
                  <a:lnTo>
                    <a:pt x="114292" y="182837"/>
                  </a:lnTo>
                  <a:cubicBezTo>
                    <a:pt x="124472" y="172659"/>
                    <a:pt x="141439" y="172659"/>
                    <a:pt x="151619" y="182837"/>
                  </a:cubicBezTo>
                  <a:cubicBezTo>
                    <a:pt x="161799" y="193015"/>
                    <a:pt x="161799" y="209978"/>
                    <a:pt x="151619" y="220156"/>
                  </a:cubicBezTo>
                  <a:lnTo>
                    <a:pt x="100718" y="271045"/>
                  </a:lnTo>
                  <a:cubicBezTo>
                    <a:pt x="95628" y="277831"/>
                    <a:pt x="88841" y="281223"/>
                    <a:pt x="82054" y="281223"/>
                  </a:cubicBezTo>
                  <a:close/>
                </a:path>
              </a:pathLst>
            </a:custGeom>
            <a:grpFill/>
            <a:ln w="16953" cap="flat">
              <a:noFill/>
              <a:prstDash val="solid"/>
              <a:miter/>
            </a:ln>
          </p:spPr>
          <p:txBody>
            <a:bodyPr rtlCol="0" anchor="ctr"/>
            <a:lstStyle/>
            <a:p>
              <a:endParaRPr lang="en-US" sz="1799"/>
            </a:p>
          </p:txBody>
        </p:sp>
        <p:sp>
          <p:nvSpPr>
            <p:cNvPr id="169" name="Freeform 168">
              <a:extLst>
                <a:ext uri="{FF2B5EF4-FFF2-40B4-BE49-F238E27FC236}">
                  <a16:creationId xmlns:a16="http://schemas.microsoft.com/office/drawing/2014/main" id="{E436879E-3059-659C-D726-64E0CCD109C3}"/>
                </a:ext>
              </a:extLst>
            </p:cNvPr>
            <p:cNvSpPr/>
            <p:nvPr/>
          </p:nvSpPr>
          <p:spPr>
            <a:xfrm>
              <a:off x="1728837" y="3057727"/>
              <a:ext cx="554824" cy="693793"/>
            </a:xfrm>
            <a:custGeom>
              <a:avLst/>
              <a:gdLst>
                <a:gd name="connsiteX0" fmla="*/ 276564 w 554824"/>
                <a:gd name="connsiteY0" fmla="*/ 693794 h 693793"/>
                <a:gd name="connsiteX1" fmla="*/ 0 w 554824"/>
                <a:gd name="connsiteY1" fmla="*/ 417294 h 693793"/>
                <a:gd name="connsiteX2" fmla="*/ 261293 w 554824"/>
                <a:gd name="connsiteY2" fmla="*/ 5089 h 693793"/>
                <a:gd name="connsiteX3" fmla="*/ 291834 w 554824"/>
                <a:gd name="connsiteY3" fmla="*/ 5089 h 693793"/>
                <a:gd name="connsiteX4" fmla="*/ 554824 w 554824"/>
                <a:gd name="connsiteY4" fmla="*/ 417294 h 693793"/>
                <a:gd name="connsiteX5" fmla="*/ 276564 w 554824"/>
                <a:gd name="connsiteY5" fmla="*/ 693794 h 693793"/>
                <a:gd name="connsiteX6" fmla="*/ 276564 w 554824"/>
                <a:gd name="connsiteY6" fmla="*/ 59371 h 693793"/>
                <a:gd name="connsiteX7" fmla="*/ 52598 w 554824"/>
                <a:gd name="connsiteY7" fmla="*/ 417294 h 693793"/>
                <a:gd name="connsiteX8" fmla="*/ 276564 w 554824"/>
                <a:gd name="connsiteY8" fmla="*/ 641208 h 693793"/>
                <a:gd name="connsiteX9" fmla="*/ 502226 w 554824"/>
                <a:gd name="connsiteY9" fmla="*/ 417294 h 693793"/>
                <a:gd name="connsiteX10" fmla="*/ 276564 w 554824"/>
                <a:gd name="connsiteY10" fmla="*/ 59371 h 69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24" h="693793">
                  <a:moveTo>
                    <a:pt x="276564" y="693794"/>
                  </a:moveTo>
                  <a:cubicBezTo>
                    <a:pt x="123860" y="693794"/>
                    <a:pt x="0" y="569963"/>
                    <a:pt x="0" y="417294"/>
                  </a:cubicBezTo>
                  <a:cubicBezTo>
                    <a:pt x="0" y="271411"/>
                    <a:pt x="88229" y="132313"/>
                    <a:pt x="261293" y="5089"/>
                  </a:cubicBezTo>
                  <a:cubicBezTo>
                    <a:pt x="269777" y="-1696"/>
                    <a:pt x="283351" y="-1696"/>
                    <a:pt x="291834" y="5089"/>
                  </a:cubicBezTo>
                  <a:cubicBezTo>
                    <a:pt x="466595" y="132313"/>
                    <a:pt x="554824" y="269714"/>
                    <a:pt x="554824" y="417294"/>
                  </a:cubicBezTo>
                  <a:cubicBezTo>
                    <a:pt x="554824" y="569963"/>
                    <a:pt x="429268" y="693794"/>
                    <a:pt x="276564" y="693794"/>
                  </a:cubicBezTo>
                  <a:close/>
                  <a:moveTo>
                    <a:pt x="276564" y="59371"/>
                  </a:moveTo>
                  <a:cubicBezTo>
                    <a:pt x="127253" y="173024"/>
                    <a:pt x="52598" y="293463"/>
                    <a:pt x="52598" y="417294"/>
                  </a:cubicBezTo>
                  <a:cubicBezTo>
                    <a:pt x="52598" y="541125"/>
                    <a:pt x="152704" y="641208"/>
                    <a:pt x="276564" y="641208"/>
                  </a:cubicBezTo>
                  <a:cubicBezTo>
                    <a:pt x="400424" y="641208"/>
                    <a:pt x="502226" y="541125"/>
                    <a:pt x="502226" y="417294"/>
                  </a:cubicBezTo>
                  <a:cubicBezTo>
                    <a:pt x="502226" y="291767"/>
                    <a:pt x="425874" y="171328"/>
                    <a:pt x="276564" y="59371"/>
                  </a:cubicBezTo>
                  <a:close/>
                </a:path>
              </a:pathLst>
            </a:custGeom>
            <a:grpFill/>
            <a:ln w="16953" cap="flat">
              <a:noFill/>
              <a:prstDash val="solid"/>
              <a:miter/>
            </a:ln>
          </p:spPr>
          <p:txBody>
            <a:bodyPr rtlCol="0" anchor="ctr"/>
            <a:lstStyle/>
            <a:p>
              <a:endParaRPr lang="en-US" sz="1799"/>
            </a:p>
          </p:txBody>
        </p:sp>
        <p:sp>
          <p:nvSpPr>
            <p:cNvPr id="170" name="Freeform 169">
              <a:extLst>
                <a:ext uri="{FF2B5EF4-FFF2-40B4-BE49-F238E27FC236}">
                  <a16:creationId xmlns:a16="http://schemas.microsoft.com/office/drawing/2014/main" id="{97F164EB-16BE-1E92-5692-FA411D800C57}"/>
                </a:ext>
              </a:extLst>
            </p:cNvPr>
            <p:cNvSpPr/>
            <p:nvPr/>
          </p:nvSpPr>
          <p:spPr>
            <a:xfrm>
              <a:off x="1828943" y="3441095"/>
              <a:ext cx="205301" cy="205253"/>
            </a:xfrm>
            <a:custGeom>
              <a:avLst/>
              <a:gdLst>
                <a:gd name="connsiteX0" fmla="*/ 176458 w 205301"/>
                <a:gd name="connsiteY0" fmla="*/ 205254 h 205253"/>
                <a:gd name="connsiteX1" fmla="*/ 0 w 205301"/>
                <a:gd name="connsiteY1" fmla="*/ 27141 h 205253"/>
                <a:gd name="connsiteX2" fmla="*/ 27147 w 205301"/>
                <a:gd name="connsiteY2" fmla="*/ 0 h 205253"/>
                <a:gd name="connsiteX3" fmla="*/ 54295 w 205301"/>
                <a:gd name="connsiteY3" fmla="*/ 27141 h 205253"/>
                <a:gd name="connsiteX4" fmla="*/ 178155 w 205301"/>
                <a:gd name="connsiteY4" fmla="*/ 152669 h 205253"/>
                <a:gd name="connsiteX5" fmla="*/ 205302 w 205301"/>
                <a:gd name="connsiteY5" fmla="*/ 179809 h 205253"/>
                <a:gd name="connsiteX6" fmla="*/ 176458 w 205301"/>
                <a:gd name="connsiteY6" fmla="*/ 205254 h 20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301" h="205253">
                  <a:moveTo>
                    <a:pt x="176458" y="205254"/>
                  </a:moveTo>
                  <a:cubicBezTo>
                    <a:pt x="79745" y="205254"/>
                    <a:pt x="0" y="125527"/>
                    <a:pt x="0" y="27141"/>
                  </a:cubicBezTo>
                  <a:cubicBezTo>
                    <a:pt x="0" y="11874"/>
                    <a:pt x="11877" y="0"/>
                    <a:pt x="27147" y="0"/>
                  </a:cubicBezTo>
                  <a:cubicBezTo>
                    <a:pt x="42418" y="0"/>
                    <a:pt x="54295" y="11874"/>
                    <a:pt x="54295" y="27141"/>
                  </a:cubicBezTo>
                  <a:cubicBezTo>
                    <a:pt x="54295" y="96690"/>
                    <a:pt x="110286" y="152669"/>
                    <a:pt x="178155" y="152669"/>
                  </a:cubicBezTo>
                  <a:cubicBezTo>
                    <a:pt x="193425" y="152669"/>
                    <a:pt x="205302" y="164542"/>
                    <a:pt x="205302" y="179809"/>
                  </a:cubicBezTo>
                  <a:cubicBezTo>
                    <a:pt x="205302" y="195077"/>
                    <a:pt x="190032" y="205254"/>
                    <a:pt x="176458" y="205254"/>
                  </a:cubicBezTo>
                  <a:close/>
                </a:path>
              </a:pathLst>
            </a:custGeom>
            <a:grpFill/>
            <a:ln w="16953" cap="flat">
              <a:noFill/>
              <a:prstDash val="solid"/>
              <a:miter/>
            </a:ln>
          </p:spPr>
          <p:txBody>
            <a:bodyPr rtlCol="0" anchor="ctr"/>
            <a:lstStyle/>
            <a:p>
              <a:endParaRPr lang="en-US" sz="1799"/>
            </a:p>
          </p:txBody>
        </p:sp>
      </p:grpSp>
      <p:grpSp>
        <p:nvGrpSpPr>
          <p:cNvPr id="171" name="Group 170">
            <a:extLst>
              <a:ext uri="{FF2B5EF4-FFF2-40B4-BE49-F238E27FC236}">
                <a16:creationId xmlns:a16="http://schemas.microsoft.com/office/drawing/2014/main" id="{29D663B2-DF3E-1A5E-E2FF-F459DA3C16DB}"/>
              </a:ext>
            </a:extLst>
          </p:cNvPr>
          <p:cNvGrpSpPr/>
          <p:nvPr/>
        </p:nvGrpSpPr>
        <p:grpSpPr>
          <a:xfrm>
            <a:off x="2965675" y="2293539"/>
            <a:ext cx="507067" cy="572563"/>
            <a:chOff x="5334405" y="755824"/>
            <a:chExt cx="1209330" cy="1365535"/>
          </a:xfrm>
          <a:solidFill>
            <a:srgbClr val="007772"/>
          </a:solidFill>
        </p:grpSpPr>
        <p:sp>
          <p:nvSpPr>
            <p:cNvPr id="172" name="Freeform 171">
              <a:extLst>
                <a:ext uri="{FF2B5EF4-FFF2-40B4-BE49-F238E27FC236}">
                  <a16:creationId xmlns:a16="http://schemas.microsoft.com/office/drawing/2014/main" id="{B23DB395-16C5-042C-8BB6-2B54FE3B6299}"/>
                </a:ext>
              </a:extLst>
            </p:cNvPr>
            <p:cNvSpPr/>
            <p:nvPr/>
          </p:nvSpPr>
          <p:spPr>
            <a:xfrm>
              <a:off x="5682172" y="1162940"/>
              <a:ext cx="517496" cy="371493"/>
            </a:xfrm>
            <a:custGeom>
              <a:avLst/>
              <a:gdLst>
                <a:gd name="connsiteX0" fmla="*/ 327465 w 517496"/>
                <a:gd name="connsiteY0" fmla="*/ 371494 h 371493"/>
                <a:gd name="connsiteX1" fmla="*/ 184941 w 517496"/>
                <a:gd name="connsiteY1" fmla="*/ 371494 h 371493"/>
                <a:gd name="connsiteX2" fmla="*/ 0 w 517496"/>
                <a:gd name="connsiteY2" fmla="*/ 186595 h 371493"/>
                <a:gd name="connsiteX3" fmla="*/ 0 w 517496"/>
                <a:gd name="connsiteY3" fmla="*/ 27141 h 371493"/>
                <a:gd name="connsiteX4" fmla="*/ 27147 w 517496"/>
                <a:gd name="connsiteY4" fmla="*/ 0 h 371493"/>
                <a:gd name="connsiteX5" fmla="*/ 54294 w 517496"/>
                <a:gd name="connsiteY5" fmla="*/ 27141 h 371493"/>
                <a:gd name="connsiteX6" fmla="*/ 54294 w 517496"/>
                <a:gd name="connsiteY6" fmla="*/ 186595 h 371493"/>
                <a:gd name="connsiteX7" fmla="*/ 186638 w 517496"/>
                <a:gd name="connsiteY7" fmla="*/ 318908 h 371493"/>
                <a:gd name="connsiteX8" fmla="*/ 329162 w 517496"/>
                <a:gd name="connsiteY8" fmla="*/ 318908 h 371493"/>
                <a:gd name="connsiteX9" fmla="*/ 463202 w 517496"/>
                <a:gd name="connsiteY9" fmla="*/ 186595 h 371493"/>
                <a:gd name="connsiteX10" fmla="*/ 463202 w 517496"/>
                <a:gd name="connsiteY10" fmla="*/ 27141 h 371493"/>
                <a:gd name="connsiteX11" fmla="*/ 490349 w 517496"/>
                <a:gd name="connsiteY11" fmla="*/ 0 h 371493"/>
                <a:gd name="connsiteX12" fmla="*/ 517497 w 517496"/>
                <a:gd name="connsiteY12" fmla="*/ 27141 h 371493"/>
                <a:gd name="connsiteX13" fmla="*/ 517497 w 517496"/>
                <a:gd name="connsiteY13" fmla="*/ 186595 h 371493"/>
                <a:gd name="connsiteX14" fmla="*/ 327465 w 517496"/>
                <a:gd name="connsiteY14" fmla="*/ 371494 h 371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496" h="371493">
                  <a:moveTo>
                    <a:pt x="327465" y="371494"/>
                  </a:moveTo>
                  <a:lnTo>
                    <a:pt x="184941" y="371494"/>
                  </a:lnTo>
                  <a:cubicBezTo>
                    <a:pt x="83139" y="371494"/>
                    <a:pt x="0" y="288374"/>
                    <a:pt x="0" y="186595"/>
                  </a:cubicBezTo>
                  <a:lnTo>
                    <a:pt x="0" y="27141"/>
                  </a:lnTo>
                  <a:cubicBezTo>
                    <a:pt x="0" y="11874"/>
                    <a:pt x="11877" y="0"/>
                    <a:pt x="27147" y="0"/>
                  </a:cubicBezTo>
                  <a:cubicBezTo>
                    <a:pt x="42418" y="0"/>
                    <a:pt x="54294" y="11874"/>
                    <a:pt x="54294" y="27141"/>
                  </a:cubicBezTo>
                  <a:lnTo>
                    <a:pt x="54294" y="186595"/>
                  </a:lnTo>
                  <a:cubicBezTo>
                    <a:pt x="54294" y="259536"/>
                    <a:pt x="113679" y="318908"/>
                    <a:pt x="186638" y="318908"/>
                  </a:cubicBezTo>
                  <a:lnTo>
                    <a:pt x="329162" y="318908"/>
                  </a:lnTo>
                  <a:cubicBezTo>
                    <a:pt x="402120" y="318908"/>
                    <a:pt x="463202" y="259536"/>
                    <a:pt x="463202" y="186595"/>
                  </a:cubicBezTo>
                  <a:lnTo>
                    <a:pt x="463202" y="27141"/>
                  </a:lnTo>
                  <a:cubicBezTo>
                    <a:pt x="463202" y="11874"/>
                    <a:pt x="475079" y="0"/>
                    <a:pt x="490349" y="0"/>
                  </a:cubicBezTo>
                  <a:cubicBezTo>
                    <a:pt x="505619" y="0"/>
                    <a:pt x="517497" y="11874"/>
                    <a:pt x="517497" y="27141"/>
                  </a:cubicBezTo>
                  <a:lnTo>
                    <a:pt x="517497" y="186595"/>
                  </a:lnTo>
                  <a:cubicBezTo>
                    <a:pt x="514103" y="288374"/>
                    <a:pt x="430964" y="371494"/>
                    <a:pt x="327465" y="371494"/>
                  </a:cubicBezTo>
                  <a:close/>
                </a:path>
              </a:pathLst>
            </a:custGeom>
            <a:grpFill/>
            <a:ln w="16953" cap="flat">
              <a:noFill/>
              <a:prstDash val="solid"/>
              <a:miter/>
            </a:ln>
          </p:spPr>
          <p:txBody>
            <a:bodyPr rtlCol="0" anchor="ctr"/>
            <a:lstStyle/>
            <a:p>
              <a:endParaRPr lang="en-US" sz="1799"/>
            </a:p>
          </p:txBody>
        </p:sp>
        <p:sp>
          <p:nvSpPr>
            <p:cNvPr id="173" name="Freeform 172">
              <a:extLst>
                <a:ext uri="{FF2B5EF4-FFF2-40B4-BE49-F238E27FC236}">
                  <a16:creationId xmlns:a16="http://schemas.microsoft.com/office/drawing/2014/main" id="{8650CC50-0BA2-6859-06EB-E433CB715D91}"/>
                </a:ext>
              </a:extLst>
            </p:cNvPr>
            <p:cNvSpPr/>
            <p:nvPr/>
          </p:nvSpPr>
          <p:spPr>
            <a:xfrm>
              <a:off x="5751737" y="755824"/>
              <a:ext cx="142524" cy="357922"/>
            </a:xfrm>
            <a:custGeom>
              <a:avLst/>
              <a:gdLst>
                <a:gd name="connsiteX0" fmla="*/ 27147 w 142524"/>
                <a:gd name="connsiteY0" fmla="*/ 357923 h 357922"/>
                <a:gd name="connsiteX1" fmla="*/ 0 w 142524"/>
                <a:gd name="connsiteY1" fmla="*/ 330782 h 357922"/>
                <a:gd name="connsiteX2" fmla="*/ 0 w 142524"/>
                <a:gd name="connsiteY2" fmla="*/ 71245 h 357922"/>
                <a:gd name="connsiteX3" fmla="*/ 71262 w 142524"/>
                <a:gd name="connsiteY3" fmla="*/ 0 h 357922"/>
                <a:gd name="connsiteX4" fmla="*/ 142524 w 142524"/>
                <a:gd name="connsiteY4" fmla="*/ 71245 h 357922"/>
                <a:gd name="connsiteX5" fmla="*/ 142524 w 142524"/>
                <a:gd name="connsiteY5" fmla="*/ 261233 h 357922"/>
                <a:gd name="connsiteX6" fmla="*/ 115377 w 142524"/>
                <a:gd name="connsiteY6" fmla="*/ 288374 h 357922"/>
                <a:gd name="connsiteX7" fmla="*/ 88229 w 142524"/>
                <a:gd name="connsiteY7" fmla="*/ 261233 h 357922"/>
                <a:gd name="connsiteX8" fmla="*/ 88229 w 142524"/>
                <a:gd name="connsiteY8" fmla="*/ 71245 h 357922"/>
                <a:gd name="connsiteX9" fmla="*/ 69565 w 142524"/>
                <a:gd name="connsiteY9" fmla="*/ 52586 h 357922"/>
                <a:gd name="connsiteX10" fmla="*/ 50901 w 142524"/>
                <a:gd name="connsiteY10" fmla="*/ 71245 h 357922"/>
                <a:gd name="connsiteX11" fmla="*/ 50901 w 142524"/>
                <a:gd name="connsiteY11" fmla="*/ 330782 h 357922"/>
                <a:gd name="connsiteX12" fmla="*/ 27147 w 142524"/>
                <a:gd name="connsiteY12" fmla="*/ 357923 h 3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524" h="357922">
                  <a:moveTo>
                    <a:pt x="27147" y="357923"/>
                  </a:moveTo>
                  <a:cubicBezTo>
                    <a:pt x="11877" y="357923"/>
                    <a:pt x="0" y="346049"/>
                    <a:pt x="0" y="330782"/>
                  </a:cubicBezTo>
                  <a:lnTo>
                    <a:pt x="0" y="71245"/>
                  </a:lnTo>
                  <a:cubicBezTo>
                    <a:pt x="0" y="32230"/>
                    <a:pt x="32238" y="0"/>
                    <a:pt x="71262" y="0"/>
                  </a:cubicBezTo>
                  <a:cubicBezTo>
                    <a:pt x="110286" y="0"/>
                    <a:pt x="142524" y="32230"/>
                    <a:pt x="142524" y="71245"/>
                  </a:cubicBezTo>
                  <a:lnTo>
                    <a:pt x="142524" y="261233"/>
                  </a:lnTo>
                  <a:cubicBezTo>
                    <a:pt x="142524" y="276500"/>
                    <a:pt x="130647" y="288374"/>
                    <a:pt x="115377" y="288374"/>
                  </a:cubicBezTo>
                  <a:cubicBezTo>
                    <a:pt x="100106" y="288374"/>
                    <a:pt x="88229" y="276500"/>
                    <a:pt x="88229" y="261233"/>
                  </a:cubicBezTo>
                  <a:lnTo>
                    <a:pt x="88229" y="71245"/>
                  </a:lnTo>
                  <a:cubicBezTo>
                    <a:pt x="88229" y="61067"/>
                    <a:pt x="79746" y="52586"/>
                    <a:pt x="69565" y="52586"/>
                  </a:cubicBezTo>
                  <a:cubicBezTo>
                    <a:pt x="59385" y="52586"/>
                    <a:pt x="50901" y="61067"/>
                    <a:pt x="50901" y="71245"/>
                  </a:cubicBezTo>
                  <a:lnTo>
                    <a:pt x="50901" y="330782"/>
                  </a:lnTo>
                  <a:cubicBezTo>
                    <a:pt x="54295" y="346049"/>
                    <a:pt x="42418" y="357923"/>
                    <a:pt x="27147" y="357923"/>
                  </a:cubicBezTo>
                  <a:close/>
                </a:path>
              </a:pathLst>
            </a:custGeom>
            <a:grpFill/>
            <a:ln w="16953" cap="flat">
              <a:noFill/>
              <a:prstDash val="solid"/>
              <a:miter/>
            </a:ln>
          </p:spPr>
          <p:txBody>
            <a:bodyPr rtlCol="0" anchor="ctr"/>
            <a:lstStyle/>
            <a:p>
              <a:endParaRPr lang="en-US" sz="1799"/>
            </a:p>
          </p:txBody>
        </p:sp>
        <p:sp>
          <p:nvSpPr>
            <p:cNvPr id="174" name="Freeform 173">
              <a:extLst>
                <a:ext uri="{FF2B5EF4-FFF2-40B4-BE49-F238E27FC236}">
                  <a16:creationId xmlns:a16="http://schemas.microsoft.com/office/drawing/2014/main" id="{167CBD59-F83B-50FB-637B-19F92B920AC3}"/>
                </a:ext>
              </a:extLst>
            </p:cNvPr>
            <p:cNvSpPr/>
            <p:nvPr/>
          </p:nvSpPr>
          <p:spPr>
            <a:xfrm>
              <a:off x="5980793" y="755824"/>
              <a:ext cx="143107" cy="357922"/>
            </a:xfrm>
            <a:custGeom>
              <a:avLst/>
              <a:gdLst>
                <a:gd name="connsiteX0" fmla="*/ 118770 w 143107"/>
                <a:gd name="connsiteY0" fmla="*/ 357923 h 357922"/>
                <a:gd name="connsiteX1" fmla="*/ 91623 w 143107"/>
                <a:gd name="connsiteY1" fmla="*/ 330782 h 357922"/>
                <a:gd name="connsiteX2" fmla="*/ 91623 w 143107"/>
                <a:gd name="connsiteY2" fmla="*/ 71245 h 357922"/>
                <a:gd name="connsiteX3" fmla="*/ 72959 w 143107"/>
                <a:gd name="connsiteY3" fmla="*/ 52586 h 357922"/>
                <a:gd name="connsiteX4" fmla="*/ 54295 w 143107"/>
                <a:gd name="connsiteY4" fmla="*/ 71245 h 357922"/>
                <a:gd name="connsiteX5" fmla="*/ 54295 w 143107"/>
                <a:gd name="connsiteY5" fmla="*/ 261233 h 357922"/>
                <a:gd name="connsiteX6" fmla="*/ 27147 w 143107"/>
                <a:gd name="connsiteY6" fmla="*/ 288374 h 357922"/>
                <a:gd name="connsiteX7" fmla="*/ 0 w 143107"/>
                <a:gd name="connsiteY7" fmla="*/ 261233 h 357922"/>
                <a:gd name="connsiteX8" fmla="*/ 0 w 143107"/>
                <a:gd name="connsiteY8" fmla="*/ 71245 h 357922"/>
                <a:gd name="connsiteX9" fmla="*/ 71262 w 143107"/>
                <a:gd name="connsiteY9" fmla="*/ 0 h 357922"/>
                <a:gd name="connsiteX10" fmla="*/ 142524 w 143107"/>
                <a:gd name="connsiteY10" fmla="*/ 71245 h 357922"/>
                <a:gd name="connsiteX11" fmla="*/ 142524 w 143107"/>
                <a:gd name="connsiteY11" fmla="*/ 330782 h 357922"/>
                <a:gd name="connsiteX12" fmla="*/ 118770 w 143107"/>
                <a:gd name="connsiteY12" fmla="*/ 357923 h 3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107" h="357922">
                  <a:moveTo>
                    <a:pt x="118770" y="357923"/>
                  </a:moveTo>
                  <a:cubicBezTo>
                    <a:pt x="103499" y="357923"/>
                    <a:pt x="91623" y="346049"/>
                    <a:pt x="91623" y="330782"/>
                  </a:cubicBezTo>
                  <a:lnTo>
                    <a:pt x="91623" y="71245"/>
                  </a:lnTo>
                  <a:cubicBezTo>
                    <a:pt x="91623" y="61067"/>
                    <a:pt x="83139" y="52586"/>
                    <a:pt x="72959" y="52586"/>
                  </a:cubicBezTo>
                  <a:cubicBezTo>
                    <a:pt x="62778" y="52586"/>
                    <a:pt x="54295" y="61067"/>
                    <a:pt x="54295" y="71245"/>
                  </a:cubicBezTo>
                  <a:lnTo>
                    <a:pt x="54295" y="261233"/>
                  </a:lnTo>
                  <a:cubicBezTo>
                    <a:pt x="54295" y="276500"/>
                    <a:pt x="42418" y="288374"/>
                    <a:pt x="27147" y="288374"/>
                  </a:cubicBezTo>
                  <a:cubicBezTo>
                    <a:pt x="11877" y="288374"/>
                    <a:pt x="0" y="276500"/>
                    <a:pt x="0" y="261233"/>
                  </a:cubicBezTo>
                  <a:lnTo>
                    <a:pt x="0" y="71245"/>
                  </a:lnTo>
                  <a:cubicBezTo>
                    <a:pt x="0" y="32230"/>
                    <a:pt x="32238" y="0"/>
                    <a:pt x="71262" y="0"/>
                  </a:cubicBezTo>
                  <a:cubicBezTo>
                    <a:pt x="110286" y="0"/>
                    <a:pt x="142524" y="32230"/>
                    <a:pt x="142524" y="71245"/>
                  </a:cubicBezTo>
                  <a:lnTo>
                    <a:pt x="142524" y="330782"/>
                  </a:lnTo>
                  <a:cubicBezTo>
                    <a:pt x="145917" y="346049"/>
                    <a:pt x="134041" y="357923"/>
                    <a:pt x="118770" y="357923"/>
                  </a:cubicBezTo>
                  <a:close/>
                </a:path>
              </a:pathLst>
            </a:custGeom>
            <a:grpFill/>
            <a:ln w="16953" cap="flat">
              <a:noFill/>
              <a:prstDash val="solid"/>
              <a:miter/>
            </a:ln>
          </p:spPr>
          <p:txBody>
            <a:bodyPr rtlCol="0" anchor="ctr"/>
            <a:lstStyle/>
            <a:p>
              <a:endParaRPr lang="en-US" sz="1799"/>
            </a:p>
          </p:txBody>
        </p:sp>
        <p:sp>
          <p:nvSpPr>
            <p:cNvPr id="175" name="Freeform 174">
              <a:extLst>
                <a:ext uri="{FF2B5EF4-FFF2-40B4-BE49-F238E27FC236}">
                  <a16:creationId xmlns:a16="http://schemas.microsoft.com/office/drawing/2014/main" id="{9973D6D0-37B1-2299-C60F-A41597E8AAC2}"/>
                </a:ext>
              </a:extLst>
            </p:cNvPr>
            <p:cNvSpPr/>
            <p:nvPr/>
          </p:nvSpPr>
          <p:spPr>
            <a:xfrm>
              <a:off x="5911228" y="1480152"/>
              <a:ext cx="54294" cy="641207"/>
            </a:xfrm>
            <a:custGeom>
              <a:avLst/>
              <a:gdLst>
                <a:gd name="connsiteX0" fmla="*/ 27147 w 54294"/>
                <a:gd name="connsiteY0" fmla="*/ 641208 h 641207"/>
                <a:gd name="connsiteX1" fmla="*/ 0 w 54294"/>
                <a:gd name="connsiteY1" fmla="*/ 614067 h 641207"/>
                <a:gd name="connsiteX2" fmla="*/ 0 w 54294"/>
                <a:gd name="connsiteY2" fmla="*/ 27141 h 641207"/>
                <a:gd name="connsiteX3" fmla="*/ 27147 w 54294"/>
                <a:gd name="connsiteY3" fmla="*/ 0 h 641207"/>
                <a:gd name="connsiteX4" fmla="*/ 54294 w 54294"/>
                <a:gd name="connsiteY4" fmla="*/ 27141 h 641207"/>
                <a:gd name="connsiteX5" fmla="*/ 54294 w 54294"/>
                <a:gd name="connsiteY5" fmla="*/ 614067 h 641207"/>
                <a:gd name="connsiteX6" fmla="*/ 27147 w 54294"/>
                <a:gd name="connsiteY6" fmla="*/ 641208 h 64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641207">
                  <a:moveTo>
                    <a:pt x="27147" y="641208"/>
                  </a:moveTo>
                  <a:cubicBezTo>
                    <a:pt x="11877" y="641208"/>
                    <a:pt x="0" y="629334"/>
                    <a:pt x="0" y="614067"/>
                  </a:cubicBezTo>
                  <a:lnTo>
                    <a:pt x="0" y="27141"/>
                  </a:lnTo>
                  <a:cubicBezTo>
                    <a:pt x="0" y="11874"/>
                    <a:pt x="11877" y="0"/>
                    <a:pt x="27147" y="0"/>
                  </a:cubicBezTo>
                  <a:cubicBezTo>
                    <a:pt x="42418" y="0"/>
                    <a:pt x="54294" y="11874"/>
                    <a:pt x="54294" y="27141"/>
                  </a:cubicBezTo>
                  <a:lnTo>
                    <a:pt x="54294" y="614067"/>
                  </a:lnTo>
                  <a:cubicBezTo>
                    <a:pt x="54294" y="629334"/>
                    <a:pt x="42418" y="641208"/>
                    <a:pt x="27147" y="641208"/>
                  </a:cubicBezTo>
                  <a:close/>
                </a:path>
              </a:pathLst>
            </a:custGeom>
            <a:grpFill/>
            <a:ln w="16953" cap="flat">
              <a:noFill/>
              <a:prstDash val="solid"/>
              <a:miter/>
            </a:ln>
          </p:spPr>
          <p:txBody>
            <a:bodyPr rtlCol="0" anchor="ctr"/>
            <a:lstStyle/>
            <a:p>
              <a:endParaRPr lang="en-US" sz="1799"/>
            </a:p>
          </p:txBody>
        </p:sp>
        <p:sp>
          <p:nvSpPr>
            <p:cNvPr id="176" name="Freeform 175">
              <a:extLst>
                <a:ext uri="{FF2B5EF4-FFF2-40B4-BE49-F238E27FC236}">
                  <a16:creationId xmlns:a16="http://schemas.microsoft.com/office/drawing/2014/main" id="{0C10D043-95F1-1E81-21BE-25C37DA655CE}"/>
                </a:ext>
              </a:extLst>
            </p:cNvPr>
            <p:cNvSpPr/>
            <p:nvPr/>
          </p:nvSpPr>
          <p:spPr>
            <a:xfrm>
              <a:off x="5543245" y="1685610"/>
              <a:ext cx="421923" cy="376378"/>
            </a:xfrm>
            <a:custGeom>
              <a:avLst/>
              <a:gdLst>
                <a:gd name="connsiteX0" fmla="*/ 395130 w 421923"/>
                <a:gd name="connsiteY0" fmla="*/ 376379 h 376378"/>
                <a:gd name="connsiteX1" fmla="*/ 371376 w 421923"/>
                <a:gd name="connsiteY1" fmla="*/ 362808 h 376378"/>
                <a:gd name="connsiteX2" fmla="*/ 18460 w 421923"/>
                <a:gd name="connsiteY2" fmla="*/ 50686 h 376378"/>
                <a:gd name="connsiteX3" fmla="*/ 1493 w 421923"/>
                <a:gd name="connsiteY3" fmla="*/ 18456 h 376378"/>
                <a:gd name="connsiteX4" fmla="*/ 33731 w 421923"/>
                <a:gd name="connsiteY4" fmla="*/ 1493 h 376378"/>
                <a:gd name="connsiteX5" fmla="*/ 418884 w 421923"/>
                <a:gd name="connsiteY5" fmla="*/ 339060 h 376378"/>
                <a:gd name="connsiteX6" fmla="*/ 408704 w 421923"/>
                <a:gd name="connsiteY6" fmla="*/ 374683 h 376378"/>
                <a:gd name="connsiteX7" fmla="*/ 395130 w 421923"/>
                <a:gd name="connsiteY7" fmla="*/ 376379 h 37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923" h="376378">
                  <a:moveTo>
                    <a:pt x="395130" y="376379"/>
                  </a:moveTo>
                  <a:cubicBezTo>
                    <a:pt x="384950" y="376379"/>
                    <a:pt x="376466" y="371290"/>
                    <a:pt x="371376" y="362808"/>
                  </a:cubicBezTo>
                  <a:cubicBezTo>
                    <a:pt x="284844" y="198265"/>
                    <a:pt x="169467" y="94790"/>
                    <a:pt x="18460" y="50686"/>
                  </a:cubicBezTo>
                  <a:cubicBezTo>
                    <a:pt x="4886" y="47293"/>
                    <a:pt x="-3597" y="32027"/>
                    <a:pt x="1493" y="18456"/>
                  </a:cubicBezTo>
                  <a:cubicBezTo>
                    <a:pt x="4886" y="4885"/>
                    <a:pt x="20157" y="-3596"/>
                    <a:pt x="33731" y="1493"/>
                  </a:cubicBezTo>
                  <a:cubicBezTo>
                    <a:pt x="198312" y="50686"/>
                    <a:pt x="323868" y="160947"/>
                    <a:pt x="418884" y="339060"/>
                  </a:cubicBezTo>
                  <a:cubicBezTo>
                    <a:pt x="425671" y="352630"/>
                    <a:pt x="420580" y="367897"/>
                    <a:pt x="408704" y="374683"/>
                  </a:cubicBezTo>
                  <a:cubicBezTo>
                    <a:pt x="403613" y="374683"/>
                    <a:pt x="400220" y="376379"/>
                    <a:pt x="395130" y="376379"/>
                  </a:cubicBezTo>
                  <a:close/>
                </a:path>
              </a:pathLst>
            </a:custGeom>
            <a:grpFill/>
            <a:ln w="16953" cap="flat">
              <a:noFill/>
              <a:prstDash val="solid"/>
              <a:miter/>
            </a:ln>
          </p:spPr>
          <p:txBody>
            <a:bodyPr rtlCol="0" anchor="ctr"/>
            <a:lstStyle/>
            <a:p>
              <a:endParaRPr lang="en-US" sz="1799"/>
            </a:p>
          </p:txBody>
        </p:sp>
        <p:sp>
          <p:nvSpPr>
            <p:cNvPr id="177" name="Freeform 176">
              <a:extLst>
                <a:ext uri="{FF2B5EF4-FFF2-40B4-BE49-F238E27FC236}">
                  <a16:creationId xmlns:a16="http://schemas.microsoft.com/office/drawing/2014/main" id="{7E3722BA-18FC-4331-A2CF-47E5E7C70871}"/>
                </a:ext>
              </a:extLst>
            </p:cNvPr>
            <p:cNvSpPr/>
            <p:nvPr/>
          </p:nvSpPr>
          <p:spPr>
            <a:xfrm>
              <a:off x="5334405" y="1539523"/>
              <a:ext cx="512341" cy="412205"/>
            </a:xfrm>
            <a:custGeom>
              <a:avLst/>
              <a:gdLst>
                <a:gd name="connsiteX0" fmla="*/ 344374 w 512341"/>
                <a:gd name="connsiteY0" fmla="*/ 412205 h 412205"/>
                <a:gd name="connsiteX1" fmla="*/ 284989 w 512341"/>
                <a:gd name="connsiteY1" fmla="*/ 403723 h 412205"/>
                <a:gd name="connsiteX2" fmla="*/ 1638 w 512341"/>
                <a:gd name="connsiteY2" fmla="*/ 35623 h 412205"/>
                <a:gd name="connsiteX3" fmla="*/ 8426 w 512341"/>
                <a:gd name="connsiteY3" fmla="*/ 6785 h 412205"/>
                <a:gd name="connsiteX4" fmla="*/ 37269 w 512341"/>
                <a:gd name="connsiteY4" fmla="*/ 1696 h 412205"/>
                <a:gd name="connsiteX5" fmla="*/ 225604 w 512341"/>
                <a:gd name="connsiteY5" fmla="*/ 25445 h 412205"/>
                <a:gd name="connsiteX6" fmla="*/ 318923 w 512341"/>
                <a:gd name="connsiteY6" fmla="*/ 27141 h 412205"/>
                <a:gd name="connsiteX7" fmla="*/ 481808 w 512341"/>
                <a:gd name="connsiteY7" fmla="*/ 127224 h 412205"/>
                <a:gd name="connsiteX8" fmla="*/ 493684 w 512341"/>
                <a:gd name="connsiteY8" fmla="*/ 320604 h 412205"/>
                <a:gd name="connsiteX9" fmla="*/ 458054 w 512341"/>
                <a:gd name="connsiteY9" fmla="*/ 332478 h 412205"/>
                <a:gd name="connsiteX10" fmla="*/ 446177 w 512341"/>
                <a:gd name="connsiteY10" fmla="*/ 296856 h 412205"/>
                <a:gd name="connsiteX11" fmla="*/ 437693 w 512341"/>
                <a:gd name="connsiteY11" fmla="*/ 154365 h 412205"/>
                <a:gd name="connsiteX12" fmla="*/ 317227 w 512341"/>
                <a:gd name="connsiteY12" fmla="*/ 79727 h 412205"/>
                <a:gd name="connsiteX13" fmla="*/ 225604 w 512341"/>
                <a:gd name="connsiteY13" fmla="*/ 78031 h 412205"/>
                <a:gd name="connsiteX14" fmla="*/ 71204 w 512341"/>
                <a:gd name="connsiteY14" fmla="*/ 67853 h 412205"/>
                <a:gd name="connsiteX15" fmla="*/ 300259 w 512341"/>
                <a:gd name="connsiteY15" fmla="*/ 352834 h 412205"/>
                <a:gd name="connsiteX16" fmla="*/ 408849 w 512341"/>
                <a:gd name="connsiteY16" fmla="*/ 340960 h 412205"/>
                <a:gd name="connsiteX17" fmla="*/ 444480 w 512341"/>
                <a:gd name="connsiteY17" fmla="*/ 349441 h 412205"/>
                <a:gd name="connsiteX18" fmla="*/ 435996 w 512341"/>
                <a:gd name="connsiteY18" fmla="*/ 385064 h 412205"/>
                <a:gd name="connsiteX19" fmla="*/ 344374 w 512341"/>
                <a:gd name="connsiteY19" fmla="*/ 412205 h 412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2341" h="412205">
                  <a:moveTo>
                    <a:pt x="344374" y="412205"/>
                  </a:moveTo>
                  <a:cubicBezTo>
                    <a:pt x="325710" y="412205"/>
                    <a:pt x="305350" y="408812"/>
                    <a:pt x="284989" y="403723"/>
                  </a:cubicBezTo>
                  <a:cubicBezTo>
                    <a:pt x="173006" y="373190"/>
                    <a:pt x="83081" y="256144"/>
                    <a:pt x="1638" y="35623"/>
                  </a:cubicBezTo>
                  <a:cubicBezTo>
                    <a:pt x="-1755" y="25445"/>
                    <a:pt x="-58" y="15267"/>
                    <a:pt x="8426" y="6785"/>
                  </a:cubicBezTo>
                  <a:cubicBezTo>
                    <a:pt x="15212" y="0"/>
                    <a:pt x="27089" y="-1696"/>
                    <a:pt x="37269" y="1696"/>
                  </a:cubicBezTo>
                  <a:cubicBezTo>
                    <a:pt x="94957" y="25445"/>
                    <a:pt x="154342" y="25445"/>
                    <a:pt x="225604" y="25445"/>
                  </a:cubicBezTo>
                  <a:cubicBezTo>
                    <a:pt x="256145" y="25445"/>
                    <a:pt x="286686" y="25445"/>
                    <a:pt x="318923" y="27141"/>
                  </a:cubicBezTo>
                  <a:cubicBezTo>
                    <a:pt x="385095" y="28837"/>
                    <a:pt x="446177" y="67853"/>
                    <a:pt x="481808" y="127224"/>
                  </a:cubicBezTo>
                  <a:cubicBezTo>
                    <a:pt x="517439" y="188291"/>
                    <a:pt x="522529" y="259536"/>
                    <a:pt x="493684" y="320604"/>
                  </a:cubicBezTo>
                  <a:cubicBezTo>
                    <a:pt x="486898" y="334175"/>
                    <a:pt x="471627" y="339264"/>
                    <a:pt x="458054" y="332478"/>
                  </a:cubicBezTo>
                  <a:cubicBezTo>
                    <a:pt x="444480" y="325693"/>
                    <a:pt x="439390" y="310426"/>
                    <a:pt x="446177" y="296856"/>
                  </a:cubicBezTo>
                  <a:cubicBezTo>
                    <a:pt x="468234" y="252751"/>
                    <a:pt x="464841" y="200165"/>
                    <a:pt x="437693" y="154365"/>
                  </a:cubicBezTo>
                  <a:cubicBezTo>
                    <a:pt x="410546" y="108564"/>
                    <a:pt x="366431" y="81423"/>
                    <a:pt x="317227" y="79727"/>
                  </a:cubicBezTo>
                  <a:cubicBezTo>
                    <a:pt x="284989" y="78031"/>
                    <a:pt x="254449" y="78031"/>
                    <a:pt x="225604" y="78031"/>
                  </a:cubicBezTo>
                  <a:cubicBezTo>
                    <a:pt x="173006" y="78031"/>
                    <a:pt x="120408" y="78031"/>
                    <a:pt x="71204" y="67853"/>
                  </a:cubicBezTo>
                  <a:cubicBezTo>
                    <a:pt x="140769" y="235788"/>
                    <a:pt x="215424" y="329086"/>
                    <a:pt x="300259" y="352834"/>
                  </a:cubicBezTo>
                  <a:cubicBezTo>
                    <a:pt x="340980" y="364708"/>
                    <a:pt x="378308" y="359619"/>
                    <a:pt x="408849" y="340960"/>
                  </a:cubicBezTo>
                  <a:cubicBezTo>
                    <a:pt x="420726" y="334175"/>
                    <a:pt x="437693" y="337567"/>
                    <a:pt x="444480" y="349441"/>
                  </a:cubicBezTo>
                  <a:cubicBezTo>
                    <a:pt x="451267" y="361315"/>
                    <a:pt x="447873" y="378279"/>
                    <a:pt x="435996" y="385064"/>
                  </a:cubicBezTo>
                  <a:cubicBezTo>
                    <a:pt x="408849" y="403723"/>
                    <a:pt x="378308" y="412205"/>
                    <a:pt x="344374" y="412205"/>
                  </a:cubicBezTo>
                  <a:close/>
                </a:path>
              </a:pathLst>
            </a:custGeom>
            <a:grpFill/>
            <a:ln w="16953" cap="flat">
              <a:noFill/>
              <a:prstDash val="solid"/>
              <a:miter/>
            </a:ln>
          </p:spPr>
          <p:txBody>
            <a:bodyPr rtlCol="0" anchor="ctr"/>
            <a:lstStyle/>
            <a:p>
              <a:endParaRPr lang="en-US" sz="1799"/>
            </a:p>
          </p:txBody>
        </p:sp>
        <p:sp>
          <p:nvSpPr>
            <p:cNvPr id="178" name="Freeform 177">
              <a:extLst>
                <a:ext uri="{FF2B5EF4-FFF2-40B4-BE49-F238E27FC236}">
                  <a16:creationId xmlns:a16="http://schemas.microsoft.com/office/drawing/2014/main" id="{F5CE16B5-454A-4144-495D-64373C569C73}"/>
                </a:ext>
              </a:extLst>
            </p:cNvPr>
            <p:cNvSpPr/>
            <p:nvPr/>
          </p:nvSpPr>
          <p:spPr>
            <a:xfrm>
              <a:off x="5912925" y="1683913"/>
              <a:ext cx="421648" cy="378075"/>
            </a:xfrm>
            <a:custGeom>
              <a:avLst/>
              <a:gdLst>
                <a:gd name="connsiteX0" fmla="*/ 25450 w 421648"/>
                <a:gd name="connsiteY0" fmla="*/ 378075 h 378075"/>
                <a:gd name="connsiteX1" fmla="*/ 13574 w 421648"/>
                <a:gd name="connsiteY1" fmla="*/ 374683 h 378075"/>
                <a:gd name="connsiteX2" fmla="*/ 3393 w 421648"/>
                <a:gd name="connsiteY2" fmla="*/ 339060 h 378075"/>
                <a:gd name="connsiteX3" fmla="*/ 388547 w 421648"/>
                <a:gd name="connsiteY3" fmla="*/ 1493 h 378075"/>
                <a:gd name="connsiteX4" fmla="*/ 420784 w 421648"/>
                <a:gd name="connsiteY4" fmla="*/ 18456 h 378075"/>
                <a:gd name="connsiteX5" fmla="*/ 403817 w 421648"/>
                <a:gd name="connsiteY5" fmla="*/ 50686 h 378075"/>
                <a:gd name="connsiteX6" fmla="*/ 49205 w 421648"/>
                <a:gd name="connsiteY6" fmla="*/ 362808 h 378075"/>
                <a:gd name="connsiteX7" fmla="*/ 25450 w 421648"/>
                <a:gd name="connsiteY7" fmla="*/ 378075 h 37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648" h="378075">
                  <a:moveTo>
                    <a:pt x="25450" y="378075"/>
                  </a:moveTo>
                  <a:cubicBezTo>
                    <a:pt x="22057" y="378075"/>
                    <a:pt x="16967" y="376379"/>
                    <a:pt x="13574" y="374683"/>
                  </a:cubicBezTo>
                  <a:cubicBezTo>
                    <a:pt x="0" y="367897"/>
                    <a:pt x="-3393" y="352630"/>
                    <a:pt x="3393" y="339060"/>
                  </a:cubicBezTo>
                  <a:cubicBezTo>
                    <a:pt x="100106" y="160947"/>
                    <a:pt x="225663" y="50686"/>
                    <a:pt x="388547" y="1493"/>
                  </a:cubicBezTo>
                  <a:cubicBezTo>
                    <a:pt x="402120" y="-3596"/>
                    <a:pt x="417391" y="4885"/>
                    <a:pt x="420784" y="18456"/>
                  </a:cubicBezTo>
                  <a:cubicBezTo>
                    <a:pt x="424177" y="32027"/>
                    <a:pt x="417391" y="47293"/>
                    <a:pt x="403817" y="50686"/>
                  </a:cubicBezTo>
                  <a:cubicBezTo>
                    <a:pt x="254506" y="94790"/>
                    <a:pt x="139130" y="198266"/>
                    <a:pt x="49205" y="362808"/>
                  </a:cubicBezTo>
                  <a:cubicBezTo>
                    <a:pt x="44114" y="372986"/>
                    <a:pt x="35631" y="378075"/>
                    <a:pt x="25450" y="378075"/>
                  </a:cubicBezTo>
                  <a:close/>
                </a:path>
              </a:pathLst>
            </a:custGeom>
            <a:grpFill/>
            <a:ln w="16953" cap="flat">
              <a:noFill/>
              <a:prstDash val="solid"/>
              <a:miter/>
            </a:ln>
          </p:spPr>
          <p:txBody>
            <a:bodyPr rtlCol="0" anchor="ctr"/>
            <a:lstStyle/>
            <a:p>
              <a:endParaRPr lang="en-US" sz="1799"/>
            </a:p>
          </p:txBody>
        </p:sp>
        <p:sp>
          <p:nvSpPr>
            <p:cNvPr id="179" name="Freeform 178">
              <a:extLst>
                <a:ext uri="{FF2B5EF4-FFF2-40B4-BE49-F238E27FC236}">
                  <a16:creationId xmlns:a16="http://schemas.microsoft.com/office/drawing/2014/main" id="{AA339C6E-FC61-A2FB-49F9-2D2F48D0550A}"/>
                </a:ext>
              </a:extLst>
            </p:cNvPr>
            <p:cNvSpPr/>
            <p:nvPr/>
          </p:nvSpPr>
          <p:spPr>
            <a:xfrm>
              <a:off x="6031838" y="1539523"/>
              <a:ext cx="511897" cy="412205"/>
            </a:xfrm>
            <a:custGeom>
              <a:avLst/>
              <a:gdLst>
                <a:gd name="connsiteX0" fmla="*/ 167831 w 511897"/>
                <a:gd name="connsiteY0" fmla="*/ 412205 h 412205"/>
                <a:gd name="connsiteX1" fmla="*/ 76208 w 511897"/>
                <a:gd name="connsiteY1" fmla="*/ 386760 h 412205"/>
                <a:gd name="connsiteX2" fmla="*/ 67725 w 511897"/>
                <a:gd name="connsiteY2" fmla="*/ 351138 h 412205"/>
                <a:gd name="connsiteX3" fmla="*/ 103356 w 511897"/>
                <a:gd name="connsiteY3" fmla="*/ 342656 h 412205"/>
                <a:gd name="connsiteX4" fmla="*/ 211945 w 511897"/>
                <a:gd name="connsiteY4" fmla="*/ 352834 h 412205"/>
                <a:gd name="connsiteX5" fmla="*/ 439305 w 511897"/>
                <a:gd name="connsiteY5" fmla="*/ 67853 h 412205"/>
                <a:gd name="connsiteX6" fmla="*/ 286601 w 511897"/>
                <a:gd name="connsiteY6" fmla="*/ 78031 h 412205"/>
                <a:gd name="connsiteX7" fmla="*/ 196675 w 511897"/>
                <a:gd name="connsiteY7" fmla="*/ 79727 h 412205"/>
                <a:gd name="connsiteX8" fmla="*/ 76208 w 511897"/>
                <a:gd name="connsiteY8" fmla="*/ 154365 h 412205"/>
                <a:gd name="connsiteX9" fmla="*/ 66028 w 511897"/>
                <a:gd name="connsiteY9" fmla="*/ 296856 h 412205"/>
                <a:gd name="connsiteX10" fmla="*/ 54151 w 511897"/>
                <a:gd name="connsiteY10" fmla="*/ 332478 h 412205"/>
                <a:gd name="connsiteX11" fmla="*/ 18520 w 511897"/>
                <a:gd name="connsiteY11" fmla="*/ 320604 h 412205"/>
                <a:gd name="connsiteX12" fmla="*/ 32094 w 511897"/>
                <a:gd name="connsiteY12" fmla="*/ 127224 h 412205"/>
                <a:gd name="connsiteX13" fmla="*/ 194978 w 511897"/>
                <a:gd name="connsiteY13" fmla="*/ 27141 h 412205"/>
                <a:gd name="connsiteX14" fmla="*/ 288297 w 511897"/>
                <a:gd name="connsiteY14" fmla="*/ 25445 h 412205"/>
                <a:gd name="connsiteX15" fmla="*/ 474935 w 511897"/>
                <a:gd name="connsiteY15" fmla="*/ 1696 h 412205"/>
                <a:gd name="connsiteX16" fmla="*/ 503780 w 511897"/>
                <a:gd name="connsiteY16" fmla="*/ 6785 h 412205"/>
                <a:gd name="connsiteX17" fmla="*/ 510566 w 511897"/>
                <a:gd name="connsiteY17" fmla="*/ 35623 h 412205"/>
                <a:gd name="connsiteX18" fmla="*/ 227216 w 511897"/>
                <a:gd name="connsiteY18" fmla="*/ 403723 h 412205"/>
                <a:gd name="connsiteX19" fmla="*/ 167831 w 511897"/>
                <a:gd name="connsiteY19" fmla="*/ 412205 h 412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1897" h="412205">
                  <a:moveTo>
                    <a:pt x="167831" y="412205"/>
                  </a:moveTo>
                  <a:cubicBezTo>
                    <a:pt x="133897" y="412205"/>
                    <a:pt x="101659" y="403723"/>
                    <a:pt x="76208" y="386760"/>
                  </a:cubicBezTo>
                  <a:cubicBezTo>
                    <a:pt x="64332" y="378279"/>
                    <a:pt x="60938" y="363012"/>
                    <a:pt x="67725" y="351138"/>
                  </a:cubicBezTo>
                  <a:cubicBezTo>
                    <a:pt x="76208" y="339264"/>
                    <a:pt x="91479" y="335871"/>
                    <a:pt x="103356" y="342656"/>
                  </a:cubicBezTo>
                  <a:cubicBezTo>
                    <a:pt x="132200" y="361315"/>
                    <a:pt x="171224" y="364708"/>
                    <a:pt x="211945" y="352834"/>
                  </a:cubicBezTo>
                  <a:cubicBezTo>
                    <a:pt x="298477" y="329086"/>
                    <a:pt x="373133" y="235788"/>
                    <a:pt x="439305" y="67853"/>
                  </a:cubicBezTo>
                  <a:cubicBezTo>
                    <a:pt x="390100" y="78031"/>
                    <a:pt x="339198" y="78031"/>
                    <a:pt x="286601" y="78031"/>
                  </a:cubicBezTo>
                  <a:cubicBezTo>
                    <a:pt x="257757" y="78031"/>
                    <a:pt x="227216" y="78031"/>
                    <a:pt x="196675" y="79727"/>
                  </a:cubicBezTo>
                  <a:cubicBezTo>
                    <a:pt x="149167" y="81423"/>
                    <a:pt x="103356" y="110261"/>
                    <a:pt x="76208" y="154365"/>
                  </a:cubicBezTo>
                  <a:cubicBezTo>
                    <a:pt x="49061" y="200165"/>
                    <a:pt x="43971" y="252751"/>
                    <a:pt x="66028" y="296856"/>
                  </a:cubicBezTo>
                  <a:cubicBezTo>
                    <a:pt x="72815" y="310426"/>
                    <a:pt x="66028" y="325693"/>
                    <a:pt x="54151" y="332478"/>
                  </a:cubicBezTo>
                  <a:cubicBezTo>
                    <a:pt x="40578" y="339264"/>
                    <a:pt x="25307" y="332478"/>
                    <a:pt x="18520" y="320604"/>
                  </a:cubicBezTo>
                  <a:cubicBezTo>
                    <a:pt x="-10323" y="259536"/>
                    <a:pt x="-5234" y="188291"/>
                    <a:pt x="32094" y="127224"/>
                  </a:cubicBezTo>
                  <a:cubicBezTo>
                    <a:pt x="67725" y="67853"/>
                    <a:pt x="128806" y="30534"/>
                    <a:pt x="194978" y="27141"/>
                  </a:cubicBezTo>
                  <a:cubicBezTo>
                    <a:pt x="227216" y="25445"/>
                    <a:pt x="257757" y="25445"/>
                    <a:pt x="288297" y="25445"/>
                  </a:cubicBezTo>
                  <a:cubicBezTo>
                    <a:pt x="357862" y="25445"/>
                    <a:pt x="418944" y="25445"/>
                    <a:pt x="474935" y="1696"/>
                  </a:cubicBezTo>
                  <a:cubicBezTo>
                    <a:pt x="485116" y="-1696"/>
                    <a:pt x="495296" y="0"/>
                    <a:pt x="503780" y="6785"/>
                  </a:cubicBezTo>
                  <a:cubicBezTo>
                    <a:pt x="510566" y="13570"/>
                    <a:pt x="513960" y="25445"/>
                    <a:pt x="510566" y="35623"/>
                  </a:cubicBezTo>
                  <a:cubicBezTo>
                    <a:pt x="430821" y="254448"/>
                    <a:pt x="340895" y="371494"/>
                    <a:pt x="227216" y="403723"/>
                  </a:cubicBezTo>
                  <a:cubicBezTo>
                    <a:pt x="206855" y="408812"/>
                    <a:pt x="188191" y="412205"/>
                    <a:pt x="167831" y="412205"/>
                  </a:cubicBezTo>
                  <a:close/>
                </a:path>
              </a:pathLst>
            </a:custGeom>
            <a:grpFill/>
            <a:ln w="16953" cap="flat">
              <a:noFill/>
              <a:prstDash val="solid"/>
              <a:miter/>
            </a:ln>
          </p:spPr>
          <p:txBody>
            <a:bodyPr rtlCol="0" anchor="ctr"/>
            <a:lstStyle/>
            <a:p>
              <a:endParaRPr lang="en-US" sz="1799"/>
            </a:p>
          </p:txBody>
        </p:sp>
        <p:sp>
          <p:nvSpPr>
            <p:cNvPr id="180" name="Freeform 179">
              <a:extLst>
                <a:ext uri="{FF2B5EF4-FFF2-40B4-BE49-F238E27FC236}">
                  <a16:creationId xmlns:a16="http://schemas.microsoft.com/office/drawing/2014/main" id="{C102A974-0FE1-C4F0-1C37-116CAA794FBF}"/>
                </a:ext>
              </a:extLst>
            </p:cNvPr>
            <p:cNvSpPr/>
            <p:nvPr/>
          </p:nvSpPr>
          <p:spPr>
            <a:xfrm>
              <a:off x="5595640" y="2067077"/>
              <a:ext cx="580274" cy="54282"/>
            </a:xfrm>
            <a:custGeom>
              <a:avLst/>
              <a:gdLst>
                <a:gd name="connsiteX0" fmla="*/ 553128 w 580274"/>
                <a:gd name="connsiteY0" fmla="*/ 54282 h 54282"/>
                <a:gd name="connsiteX1" fmla="*/ 27147 w 580274"/>
                <a:gd name="connsiteY1" fmla="*/ 54282 h 54282"/>
                <a:gd name="connsiteX2" fmla="*/ 0 w 580274"/>
                <a:gd name="connsiteY2" fmla="*/ 27141 h 54282"/>
                <a:gd name="connsiteX3" fmla="*/ 27147 w 580274"/>
                <a:gd name="connsiteY3" fmla="*/ 0 h 54282"/>
                <a:gd name="connsiteX4" fmla="*/ 553128 w 580274"/>
                <a:gd name="connsiteY4" fmla="*/ 0 h 54282"/>
                <a:gd name="connsiteX5" fmla="*/ 580275 w 580274"/>
                <a:gd name="connsiteY5" fmla="*/ 27141 h 54282"/>
                <a:gd name="connsiteX6" fmla="*/ 553128 w 580274"/>
                <a:gd name="connsiteY6"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274" h="54282">
                  <a:moveTo>
                    <a:pt x="553128" y="54282"/>
                  </a:moveTo>
                  <a:lnTo>
                    <a:pt x="27147" y="54282"/>
                  </a:lnTo>
                  <a:cubicBezTo>
                    <a:pt x="11877" y="54282"/>
                    <a:pt x="0" y="42408"/>
                    <a:pt x="0" y="27141"/>
                  </a:cubicBezTo>
                  <a:cubicBezTo>
                    <a:pt x="0" y="11874"/>
                    <a:pt x="11877" y="0"/>
                    <a:pt x="27147" y="0"/>
                  </a:cubicBezTo>
                  <a:lnTo>
                    <a:pt x="553128" y="0"/>
                  </a:lnTo>
                  <a:cubicBezTo>
                    <a:pt x="568398" y="0"/>
                    <a:pt x="580275" y="11874"/>
                    <a:pt x="580275" y="27141"/>
                  </a:cubicBezTo>
                  <a:cubicBezTo>
                    <a:pt x="580275" y="42408"/>
                    <a:pt x="568398" y="54282"/>
                    <a:pt x="553128" y="54282"/>
                  </a:cubicBezTo>
                  <a:close/>
                </a:path>
              </a:pathLst>
            </a:custGeom>
            <a:grpFill/>
            <a:ln w="16953" cap="flat">
              <a:noFill/>
              <a:prstDash val="solid"/>
              <a:miter/>
            </a:ln>
          </p:spPr>
          <p:txBody>
            <a:bodyPr rtlCol="0" anchor="ctr"/>
            <a:lstStyle/>
            <a:p>
              <a:endParaRPr lang="en-US" sz="1799"/>
            </a:p>
          </p:txBody>
        </p:sp>
        <p:sp>
          <p:nvSpPr>
            <p:cNvPr id="181" name="Freeform 180">
              <a:extLst>
                <a:ext uri="{FF2B5EF4-FFF2-40B4-BE49-F238E27FC236}">
                  <a16:creationId xmlns:a16="http://schemas.microsoft.com/office/drawing/2014/main" id="{141C4D0F-F2EA-4F0E-3775-CC23803AB818}"/>
                </a:ext>
              </a:extLst>
            </p:cNvPr>
            <p:cNvSpPr/>
            <p:nvPr/>
          </p:nvSpPr>
          <p:spPr>
            <a:xfrm>
              <a:off x="6201365" y="2067077"/>
              <a:ext cx="81442" cy="54282"/>
            </a:xfrm>
            <a:custGeom>
              <a:avLst/>
              <a:gdLst>
                <a:gd name="connsiteX0" fmla="*/ 54295 w 81442"/>
                <a:gd name="connsiteY0" fmla="*/ 54282 h 54282"/>
                <a:gd name="connsiteX1" fmla="*/ 27147 w 81442"/>
                <a:gd name="connsiteY1" fmla="*/ 54282 h 54282"/>
                <a:gd name="connsiteX2" fmla="*/ 0 w 81442"/>
                <a:gd name="connsiteY2" fmla="*/ 27141 h 54282"/>
                <a:gd name="connsiteX3" fmla="*/ 27147 w 81442"/>
                <a:gd name="connsiteY3" fmla="*/ 0 h 54282"/>
                <a:gd name="connsiteX4" fmla="*/ 54295 w 81442"/>
                <a:gd name="connsiteY4" fmla="*/ 0 h 54282"/>
                <a:gd name="connsiteX5" fmla="*/ 81442 w 81442"/>
                <a:gd name="connsiteY5" fmla="*/ 27141 h 54282"/>
                <a:gd name="connsiteX6" fmla="*/ 54295 w 81442"/>
                <a:gd name="connsiteY6"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442" h="54282">
                  <a:moveTo>
                    <a:pt x="54295" y="54282"/>
                  </a:moveTo>
                  <a:lnTo>
                    <a:pt x="27147" y="54282"/>
                  </a:lnTo>
                  <a:cubicBezTo>
                    <a:pt x="11877" y="54282"/>
                    <a:pt x="0" y="42408"/>
                    <a:pt x="0" y="27141"/>
                  </a:cubicBezTo>
                  <a:cubicBezTo>
                    <a:pt x="0" y="11874"/>
                    <a:pt x="11877" y="0"/>
                    <a:pt x="27147" y="0"/>
                  </a:cubicBezTo>
                  <a:lnTo>
                    <a:pt x="54295" y="0"/>
                  </a:lnTo>
                  <a:cubicBezTo>
                    <a:pt x="69565" y="0"/>
                    <a:pt x="81442" y="11874"/>
                    <a:pt x="81442" y="27141"/>
                  </a:cubicBezTo>
                  <a:cubicBezTo>
                    <a:pt x="81442" y="42408"/>
                    <a:pt x="69565" y="54282"/>
                    <a:pt x="54295" y="54282"/>
                  </a:cubicBezTo>
                  <a:close/>
                </a:path>
              </a:pathLst>
            </a:custGeom>
            <a:grpFill/>
            <a:ln w="16953" cap="flat">
              <a:noFill/>
              <a:prstDash val="solid"/>
              <a:miter/>
            </a:ln>
          </p:spPr>
          <p:txBody>
            <a:bodyPr rtlCol="0" anchor="ctr"/>
            <a:lstStyle/>
            <a:p>
              <a:endParaRPr lang="en-US" sz="1799"/>
            </a:p>
          </p:txBody>
        </p:sp>
        <p:sp>
          <p:nvSpPr>
            <p:cNvPr id="182" name="Freeform 181">
              <a:extLst>
                <a:ext uri="{FF2B5EF4-FFF2-40B4-BE49-F238E27FC236}">
                  <a16:creationId xmlns:a16="http://schemas.microsoft.com/office/drawing/2014/main" id="{3BE36015-6B25-6725-8393-6C4710DD0942}"/>
                </a:ext>
              </a:extLst>
            </p:cNvPr>
            <p:cNvSpPr/>
            <p:nvPr/>
          </p:nvSpPr>
          <p:spPr>
            <a:xfrm>
              <a:off x="5626180" y="1062857"/>
              <a:ext cx="626171" cy="154364"/>
            </a:xfrm>
            <a:custGeom>
              <a:avLst/>
              <a:gdLst>
                <a:gd name="connsiteX0" fmla="*/ 576882 w 626171"/>
                <a:gd name="connsiteY0" fmla="*/ 154365 h 154364"/>
                <a:gd name="connsiteX1" fmla="*/ 517497 w 626171"/>
                <a:gd name="connsiteY1" fmla="*/ 154365 h 154364"/>
                <a:gd name="connsiteX2" fmla="*/ 490349 w 626171"/>
                <a:gd name="connsiteY2" fmla="*/ 127224 h 154364"/>
                <a:gd name="connsiteX3" fmla="*/ 517497 w 626171"/>
                <a:gd name="connsiteY3" fmla="*/ 100083 h 154364"/>
                <a:gd name="connsiteX4" fmla="*/ 576882 w 626171"/>
                <a:gd name="connsiteY4" fmla="*/ 100083 h 154364"/>
                <a:gd name="connsiteX5" fmla="*/ 575185 w 626171"/>
                <a:gd name="connsiteY5" fmla="*/ 49193 h 154364"/>
                <a:gd name="connsiteX6" fmla="*/ 50901 w 626171"/>
                <a:gd name="connsiteY6" fmla="*/ 50890 h 154364"/>
                <a:gd name="connsiteX7" fmla="*/ 52598 w 626171"/>
                <a:gd name="connsiteY7" fmla="*/ 101779 h 154364"/>
                <a:gd name="connsiteX8" fmla="*/ 427571 w 626171"/>
                <a:gd name="connsiteY8" fmla="*/ 100083 h 154364"/>
                <a:gd name="connsiteX9" fmla="*/ 454719 w 626171"/>
                <a:gd name="connsiteY9" fmla="*/ 127224 h 154364"/>
                <a:gd name="connsiteX10" fmla="*/ 427571 w 626171"/>
                <a:gd name="connsiteY10" fmla="*/ 154365 h 154364"/>
                <a:gd name="connsiteX11" fmla="*/ 50901 w 626171"/>
                <a:gd name="connsiteY11" fmla="*/ 154365 h 154364"/>
                <a:gd name="connsiteX12" fmla="*/ 0 w 626171"/>
                <a:gd name="connsiteY12" fmla="*/ 103475 h 154364"/>
                <a:gd name="connsiteX13" fmla="*/ 0 w 626171"/>
                <a:gd name="connsiteY13" fmla="*/ 50890 h 154364"/>
                <a:gd name="connsiteX14" fmla="*/ 50901 w 626171"/>
                <a:gd name="connsiteY14" fmla="*/ 0 h 154364"/>
                <a:gd name="connsiteX15" fmla="*/ 575185 w 626171"/>
                <a:gd name="connsiteY15" fmla="*/ 0 h 154364"/>
                <a:gd name="connsiteX16" fmla="*/ 626086 w 626171"/>
                <a:gd name="connsiteY16" fmla="*/ 50890 h 154364"/>
                <a:gd name="connsiteX17" fmla="*/ 626086 w 626171"/>
                <a:gd name="connsiteY17" fmla="*/ 103475 h 154364"/>
                <a:gd name="connsiteX18" fmla="*/ 576882 w 626171"/>
                <a:gd name="connsiteY18" fmla="*/ 154365 h 15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6171" h="154364">
                  <a:moveTo>
                    <a:pt x="576882" y="154365"/>
                  </a:moveTo>
                  <a:lnTo>
                    <a:pt x="517497" y="154365"/>
                  </a:lnTo>
                  <a:cubicBezTo>
                    <a:pt x="502226" y="154365"/>
                    <a:pt x="490349" y="142491"/>
                    <a:pt x="490349" y="127224"/>
                  </a:cubicBezTo>
                  <a:cubicBezTo>
                    <a:pt x="490349" y="111957"/>
                    <a:pt x="502226" y="100083"/>
                    <a:pt x="517497" y="100083"/>
                  </a:cubicBezTo>
                  <a:lnTo>
                    <a:pt x="576882" y="100083"/>
                  </a:lnTo>
                  <a:lnTo>
                    <a:pt x="575185" y="49193"/>
                  </a:lnTo>
                  <a:lnTo>
                    <a:pt x="50901" y="50890"/>
                  </a:lnTo>
                  <a:lnTo>
                    <a:pt x="52598" y="101779"/>
                  </a:lnTo>
                  <a:lnTo>
                    <a:pt x="427571" y="100083"/>
                  </a:lnTo>
                  <a:cubicBezTo>
                    <a:pt x="442841" y="100083"/>
                    <a:pt x="454719" y="111957"/>
                    <a:pt x="454719" y="127224"/>
                  </a:cubicBezTo>
                  <a:cubicBezTo>
                    <a:pt x="454719" y="142491"/>
                    <a:pt x="442841" y="154365"/>
                    <a:pt x="427571" y="154365"/>
                  </a:cubicBezTo>
                  <a:lnTo>
                    <a:pt x="50901" y="154365"/>
                  </a:lnTo>
                  <a:cubicBezTo>
                    <a:pt x="22058" y="154365"/>
                    <a:pt x="0" y="132313"/>
                    <a:pt x="0" y="103475"/>
                  </a:cubicBezTo>
                  <a:lnTo>
                    <a:pt x="0" y="50890"/>
                  </a:lnTo>
                  <a:cubicBezTo>
                    <a:pt x="0" y="22052"/>
                    <a:pt x="22058" y="0"/>
                    <a:pt x="50901" y="0"/>
                  </a:cubicBezTo>
                  <a:lnTo>
                    <a:pt x="575185" y="0"/>
                  </a:lnTo>
                  <a:cubicBezTo>
                    <a:pt x="602332" y="0"/>
                    <a:pt x="626086" y="23748"/>
                    <a:pt x="626086" y="50890"/>
                  </a:cubicBezTo>
                  <a:lnTo>
                    <a:pt x="626086" y="103475"/>
                  </a:lnTo>
                  <a:cubicBezTo>
                    <a:pt x="627783" y="130616"/>
                    <a:pt x="604029" y="154365"/>
                    <a:pt x="576882" y="154365"/>
                  </a:cubicBezTo>
                  <a:close/>
                </a:path>
              </a:pathLst>
            </a:custGeom>
            <a:grpFill/>
            <a:ln w="16953" cap="flat">
              <a:noFill/>
              <a:prstDash val="solid"/>
              <a:miter/>
            </a:ln>
          </p:spPr>
          <p:txBody>
            <a:bodyPr rtlCol="0" anchor="ctr"/>
            <a:lstStyle/>
            <a:p>
              <a:endParaRPr lang="en-US" sz="1799"/>
            </a:p>
          </p:txBody>
        </p:sp>
      </p:grpSp>
      <p:grpSp>
        <p:nvGrpSpPr>
          <p:cNvPr id="185" name="Group 184">
            <a:extLst>
              <a:ext uri="{FF2B5EF4-FFF2-40B4-BE49-F238E27FC236}">
                <a16:creationId xmlns:a16="http://schemas.microsoft.com/office/drawing/2014/main" id="{DC0D299C-781A-4497-0FC4-81CA9A6F547A}"/>
              </a:ext>
            </a:extLst>
          </p:cNvPr>
          <p:cNvGrpSpPr/>
          <p:nvPr/>
        </p:nvGrpSpPr>
        <p:grpSpPr>
          <a:xfrm>
            <a:off x="4818651" y="1585234"/>
            <a:ext cx="1543489" cy="225889"/>
            <a:chOff x="1616113" y="2100152"/>
            <a:chExt cx="1543489" cy="225889"/>
          </a:xfrm>
          <a:solidFill>
            <a:srgbClr val="404040"/>
          </a:solidFill>
        </p:grpSpPr>
        <p:sp>
          <p:nvSpPr>
            <p:cNvPr id="186" name="Triangle 185">
              <a:extLst>
                <a:ext uri="{FF2B5EF4-FFF2-40B4-BE49-F238E27FC236}">
                  <a16:creationId xmlns:a16="http://schemas.microsoft.com/office/drawing/2014/main" id="{E545CA94-893F-A12D-34E2-E59E7AE1AC47}"/>
                </a:ext>
              </a:extLst>
            </p:cNvPr>
            <p:cNvSpPr/>
            <p:nvPr/>
          </p:nvSpPr>
          <p:spPr>
            <a:xfrm rot="5400000">
              <a:off x="2952464" y="2118904"/>
              <a:ext cx="225889" cy="18838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7" name="Straight Connector 186">
              <a:extLst>
                <a:ext uri="{FF2B5EF4-FFF2-40B4-BE49-F238E27FC236}">
                  <a16:creationId xmlns:a16="http://schemas.microsoft.com/office/drawing/2014/main" id="{2650188E-A6E5-E490-6E1F-22559C885E6B}"/>
                </a:ext>
              </a:extLst>
            </p:cNvPr>
            <p:cNvCxnSpPr>
              <a:cxnSpLocks/>
              <a:endCxn id="186" idx="3"/>
            </p:cNvCxnSpPr>
            <p:nvPr/>
          </p:nvCxnSpPr>
          <p:spPr>
            <a:xfrm>
              <a:off x="1616113" y="2213098"/>
              <a:ext cx="1355103" cy="0"/>
            </a:xfrm>
            <a:prstGeom prst="line">
              <a:avLst/>
            </a:prstGeom>
            <a:grpFill/>
            <a:ln w="28575">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grpSp>
        <p:nvGrpSpPr>
          <p:cNvPr id="188" name="Group 187">
            <a:extLst>
              <a:ext uri="{FF2B5EF4-FFF2-40B4-BE49-F238E27FC236}">
                <a16:creationId xmlns:a16="http://schemas.microsoft.com/office/drawing/2014/main" id="{2A21AFE5-69EE-7A68-8D35-861DDEAA484D}"/>
              </a:ext>
            </a:extLst>
          </p:cNvPr>
          <p:cNvGrpSpPr/>
          <p:nvPr/>
        </p:nvGrpSpPr>
        <p:grpSpPr>
          <a:xfrm>
            <a:off x="8854633" y="1588026"/>
            <a:ext cx="1445230" cy="225889"/>
            <a:chOff x="1714372" y="2100152"/>
            <a:chExt cx="1445230" cy="225889"/>
          </a:xfrm>
          <a:solidFill>
            <a:srgbClr val="404040"/>
          </a:solidFill>
        </p:grpSpPr>
        <p:sp>
          <p:nvSpPr>
            <p:cNvPr id="189" name="Triangle 188">
              <a:extLst>
                <a:ext uri="{FF2B5EF4-FFF2-40B4-BE49-F238E27FC236}">
                  <a16:creationId xmlns:a16="http://schemas.microsoft.com/office/drawing/2014/main" id="{8525D900-5B19-E3AF-D381-1502C615C999}"/>
                </a:ext>
              </a:extLst>
            </p:cNvPr>
            <p:cNvSpPr/>
            <p:nvPr/>
          </p:nvSpPr>
          <p:spPr>
            <a:xfrm rot="5400000">
              <a:off x="2952464" y="2118904"/>
              <a:ext cx="225889" cy="188386"/>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0" name="Straight Connector 189">
              <a:extLst>
                <a:ext uri="{FF2B5EF4-FFF2-40B4-BE49-F238E27FC236}">
                  <a16:creationId xmlns:a16="http://schemas.microsoft.com/office/drawing/2014/main" id="{DEBE28FE-B3BA-F2F2-241A-F784C5AA910C}"/>
                </a:ext>
              </a:extLst>
            </p:cNvPr>
            <p:cNvCxnSpPr>
              <a:cxnSpLocks/>
              <a:endCxn id="189" idx="3"/>
            </p:cNvCxnSpPr>
            <p:nvPr/>
          </p:nvCxnSpPr>
          <p:spPr>
            <a:xfrm>
              <a:off x="1714372" y="2213098"/>
              <a:ext cx="1256844" cy="0"/>
            </a:xfrm>
            <a:prstGeom prst="line">
              <a:avLst/>
            </a:prstGeom>
            <a:grpFill/>
            <a:ln w="28575">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grpSp>
        <p:nvGrpSpPr>
          <p:cNvPr id="212" name="Group 211">
            <a:extLst>
              <a:ext uri="{FF2B5EF4-FFF2-40B4-BE49-F238E27FC236}">
                <a16:creationId xmlns:a16="http://schemas.microsoft.com/office/drawing/2014/main" id="{2AEBA132-18E7-7735-D09E-291D1F001590}"/>
              </a:ext>
            </a:extLst>
          </p:cNvPr>
          <p:cNvGrpSpPr/>
          <p:nvPr/>
        </p:nvGrpSpPr>
        <p:grpSpPr>
          <a:xfrm>
            <a:off x="3166667" y="6239938"/>
            <a:ext cx="6834642" cy="225890"/>
            <a:chOff x="3359366" y="6586013"/>
            <a:chExt cx="6834642" cy="225890"/>
          </a:xfrm>
          <a:solidFill>
            <a:srgbClr val="404040"/>
          </a:solidFill>
        </p:grpSpPr>
        <p:grpSp>
          <p:nvGrpSpPr>
            <p:cNvPr id="213" name="Group 212">
              <a:extLst>
                <a:ext uri="{FF2B5EF4-FFF2-40B4-BE49-F238E27FC236}">
                  <a16:creationId xmlns:a16="http://schemas.microsoft.com/office/drawing/2014/main" id="{3E05339F-AF02-FB00-90BD-1742A9B0FB3E}"/>
                </a:ext>
              </a:extLst>
            </p:cNvPr>
            <p:cNvGrpSpPr/>
            <p:nvPr/>
          </p:nvGrpSpPr>
          <p:grpSpPr>
            <a:xfrm>
              <a:off x="3523001" y="6586014"/>
              <a:ext cx="6671007" cy="225889"/>
              <a:chOff x="-3511405" y="2100152"/>
              <a:chExt cx="6671007" cy="225889"/>
            </a:xfrm>
            <a:grpFill/>
          </p:grpSpPr>
          <p:sp>
            <p:nvSpPr>
              <p:cNvPr id="215" name="Triangle 214">
                <a:extLst>
                  <a:ext uri="{FF2B5EF4-FFF2-40B4-BE49-F238E27FC236}">
                    <a16:creationId xmlns:a16="http://schemas.microsoft.com/office/drawing/2014/main" id="{BBDB2C80-E903-7DAE-9684-1354E35D8F8B}"/>
                  </a:ext>
                </a:extLst>
              </p:cNvPr>
              <p:cNvSpPr/>
              <p:nvPr/>
            </p:nvSpPr>
            <p:spPr>
              <a:xfrm rot="5400000">
                <a:off x="2952464" y="2118904"/>
                <a:ext cx="225889" cy="188386"/>
              </a:xfrm>
              <a:prstGeom prst="triangle">
                <a:avLst/>
              </a:prstGeom>
              <a:solidFill>
                <a:srgbClr val="00777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6" name="Straight Connector 215">
                <a:extLst>
                  <a:ext uri="{FF2B5EF4-FFF2-40B4-BE49-F238E27FC236}">
                    <a16:creationId xmlns:a16="http://schemas.microsoft.com/office/drawing/2014/main" id="{34A73316-DE8F-9BB3-406B-96F096AEF4F1}"/>
                  </a:ext>
                </a:extLst>
              </p:cNvPr>
              <p:cNvCxnSpPr>
                <a:cxnSpLocks/>
                <a:endCxn id="215" idx="3"/>
              </p:cNvCxnSpPr>
              <p:nvPr/>
            </p:nvCxnSpPr>
            <p:spPr>
              <a:xfrm>
                <a:off x="-3511405" y="2213097"/>
                <a:ext cx="6482621" cy="1"/>
              </a:xfrm>
              <a:prstGeom prst="line">
                <a:avLst/>
              </a:prstGeom>
              <a:grpFill/>
              <a:ln w="28575">
                <a:solidFill>
                  <a:srgbClr val="007772">
                    <a:alpha val="80000"/>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14" name="Triangle 213">
              <a:extLst>
                <a:ext uri="{FF2B5EF4-FFF2-40B4-BE49-F238E27FC236}">
                  <a16:creationId xmlns:a16="http://schemas.microsoft.com/office/drawing/2014/main" id="{98B6F55C-8C58-23C4-0801-06017C3EA34D}"/>
                </a:ext>
              </a:extLst>
            </p:cNvPr>
            <p:cNvSpPr/>
            <p:nvPr/>
          </p:nvSpPr>
          <p:spPr>
            <a:xfrm rot="16200000" flipH="1">
              <a:off x="3340614" y="6604765"/>
              <a:ext cx="225889" cy="188386"/>
            </a:xfrm>
            <a:prstGeom prst="triangle">
              <a:avLst/>
            </a:prstGeom>
            <a:solidFill>
              <a:srgbClr val="00777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2" name="Group 221">
            <a:extLst>
              <a:ext uri="{FF2B5EF4-FFF2-40B4-BE49-F238E27FC236}">
                <a16:creationId xmlns:a16="http://schemas.microsoft.com/office/drawing/2014/main" id="{82E02CF3-C7D3-7F60-A63D-33E82C8530A6}"/>
              </a:ext>
            </a:extLst>
          </p:cNvPr>
          <p:cNvGrpSpPr/>
          <p:nvPr/>
        </p:nvGrpSpPr>
        <p:grpSpPr>
          <a:xfrm>
            <a:off x="2078424" y="5823905"/>
            <a:ext cx="1021230" cy="307920"/>
            <a:chOff x="1754923" y="6665551"/>
            <a:chExt cx="1021230" cy="307920"/>
          </a:xfrm>
        </p:grpSpPr>
        <p:sp>
          <p:nvSpPr>
            <p:cNvPr id="217" name="Rounded Rectangle 216">
              <a:extLst>
                <a:ext uri="{FF2B5EF4-FFF2-40B4-BE49-F238E27FC236}">
                  <a16:creationId xmlns:a16="http://schemas.microsoft.com/office/drawing/2014/main" id="{95B19CF7-AB17-D3FA-DD23-92037177BDA7}"/>
                </a:ext>
              </a:extLst>
            </p:cNvPr>
            <p:cNvSpPr/>
            <p:nvPr/>
          </p:nvSpPr>
          <p:spPr>
            <a:xfrm>
              <a:off x="1754923" y="6679851"/>
              <a:ext cx="1021230" cy="293620"/>
            </a:xfrm>
            <a:prstGeom prst="roundRect">
              <a:avLst>
                <a:gd name="adj" fmla="val 33501"/>
              </a:avLst>
            </a:prstGeom>
            <a:solidFill>
              <a:srgbClr val="007772">
                <a:alpha val="80000"/>
              </a:srgbClr>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bject 14">
              <a:extLst>
                <a:ext uri="{FF2B5EF4-FFF2-40B4-BE49-F238E27FC236}">
                  <a16:creationId xmlns:a16="http://schemas.microsoft.com/office/drawing/2014/main" id="{5CBB8371-CEB8-9CB8-CEE6-D439C4A0533F}"/>
                </a:ext>
              </a:extLst>
            </p:cNvPr>
            <p:cNvSpPr txBox="1"/>
            <p:nvPr/>
          </p:nvSpPr>
          <p:spPr>
            <a:xfrm>
              <a:off x="1791948" y="6665551"/>
              <a:ext cx="984204" cy="279694"/>
            </a:xfrm>
            <a:prstGeom prst="rect">
              <a:avLst/>
            </a:prstGeom>
            <a:noFill/>
            <a:ln w="9144">
              <a:noFill/>
            </a:ln>
          </p:spPr>
          <p:txBody>
            <a:bodyPr vert="horz" wrap="square" lIns="0" tIns="63629" rIns="0" bIns="0" rtlCol="0">
              <a:spAutoFit/>
            </a:bodyPr>
            <a:lstStyle/>
            <a:p>
              <a:pPr marL="101905">
                <a:spcBef>
                  <a:spcPts val="501"/>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Generally</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grpSp>
        <p:nvGrpSpPr>
          <p:cNvPr id="221" name="Group 220">
            <a:extLst>
              <a:ext uri="{FF2B5EF4-FFF2-40B4-BE49-F238E27FC236}">
                <a16:creationId xmlns:a16="http://schemas.microsoft.com/office/drawing/2014/main" id="{AB49F34A-FCFB-AE03-926A-49F14C9B742A}"/>
              </a:ext>
            </a:extLst>
          </p:cNvPr>
          <p:cNvGrpSpPr/>
          <p:nvPr/>
        </p:nvGrpSpPr>
        <p:grpSpPr>
          <a:xfrm>
            <a:off x="1378208" y="6198923"/>
            <a:ext cx="1721446" cy="307920"/>
            <a:chOff x="1754922" y="7041317"/>
            <a:chExt cx="1721446" cy="307920"/>
          </a:xfrm>
        </p:grpSpPr>
        <p:sp>
          <p:nvSpPr>
            <p:cNvPr id="219" name="Rounded Rectangle 218">
              <a:extLst>
                <a:ext uri="{FF2B5EF4-FFF2-40B4-BE49-F238E27FC236}">
                  <a16:creationId xmlns:a16="http://schemas.microsoft.com/office/drawing/2014/main" id="{02FD2BC2-6E06-D33D-6FC1-2359E0AA90C5}"/>
                </a:ext>
              </a:extLst>
            </p:cNvPr>
            <p:cNvSpPr/>
            <p:nvPr/>
          </p:nvSpPr>
          <p:spPr>
            <a:xfrm>
              <a:off x="1754922" y="7055617"/>
              <a:ext cx="1721446" cy="293620"/>
            </a:xfrm>
            <a:prstGeom prst="roundRect">
              <a:avLst>
                <a:gd name="adj" fmla="val 33501"/>
              </a:avLst>
            </a:prstGeom>
            <a:solidFill>
              <a:srgbClr val="007772">
                <a:alpha val="80000"/>
              </a:srgbClr>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object 14">
              <a:extLst>
                <a:ext uri="{FF2B5EF4-FFF2-40B4-BE49-F238E27FC236}">
                  <a16:creationId xmlns:a16="http://schemas.microsoft.com/office/drawing/2014/main" id="{9671D71B-8924-CCF3-6E2F-2CC67680E500}"/>
                </a:ext>
              </a:extLst>
            </p:cNvPr>
            <p:cNvSpPr txBox="1"/>
            <p:nvPr/>
          </p:nvSpPr>
          <p:spPr>
            <a:xfrm>
              <a:off x="1791948" y="7041317"/>
              <a:ext cx="1684420" cy="279694"/>
            </a:xfrm>
            <a:prstGeom prst="rect">
              <a:avLst/>
            </a:prstGeom>
            <a:noFill/>
            <a:ln w="9144">
              <a:noFill/>
            </a:ln>
          </p:spPr>
          <p:txBody>
            <a:bodyPr vert="horz" wrap="square" lIns="0" tIns="63629" rIns="0" bIns="0" rtlCol="0">
              <a:spAutoFit/>
            </a:bodyPr>
            <a:lstStyle/>
            <a:p>
              <a:pPr marL="101905">
                <a:spcBef>
                  <a:spcPts val="501"/>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Difficult to Measure</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grpSp>
        <p:nvGrpSpPr>
          <p:cNvPr id="223" name="Group 222">
            <a:extLst>
              <a:ext uri="{FF2B5EF4-FFF2-40B4-BE49-F238E27FC236}">
                <a16:creationId xmlns:a16="http://schemas.microsoft.com/office/drawing/2014/main" id="{8E634710-286D-C30F-02BA-982FF3BE02E4}"/>
              </a:ext>
            </a:extLst>
          </p:cNvPr>
          <p:cNvGrpSpPr/>
          <p:nvPr/>
        </p:nvGrpSpPr>
        <p:grpSpPr>
          <a:xfrm>
            <a:off x="10085062" y="5823905"/>
            <a:ext cx="824496" cy="307920"/>
            <a:chOff x="1754923" y="6665551"/>
            <a:chExt cx="824496" cy="307920"/>
          </a:xfrm>
        </p:grpSpPr>
        <p:sp>
          <p:nvSpPr>
            <p:cNvPr id="224" name="Rounded Rectangle 223">
              <a:extLst>
                <a:ext uri="{FF2B5EF4-FFF2-40B4-BE49-F238E27FC236}">
                  <a16:creationId xmlns:a16="http://schemas.microsoft.com/office/drawing/2014/main" id="{E5818358-74DD-DB2B-34AF-0E3975F0273A}"/>
                </a:ext>
              </a:extLst>
            </p:cNvPr>
            <p:cNvSpPr/>
            <p:nvPr/>
          </p:nvSpPr>
          <p:spPr>
            <a:xfrm>
              <a:off x="1754923" y="6679851"/>
              <a:ext cx="824496" cy="293620"/>
            </a:xfrm>
            <a:prstGeom prst="roundRect">
              <a:avLst>
                <a:gd name="adj" fmla="val 33501"/>
              </a:avLst>
            </a:prstGeom>
            <a:solidFill>
              <a:srgbClr val="007772">
                <a:alpha val="80000"/>
              </a:srgbClr>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bject 14">
              <a:extLst>
                <a:ext uri="{FF2B5EF4-FFF2-40B4-BE49-F238E27FC236}">
                  <a16:creationId xmlns:a16="http://schemas.microsoft.com/office/drawing/2014/main" id="{F963C887-26BD-F5C0-6574-90C9A215A8EA}"/>
                </a:ext>
              </a:extLst>
            </p:cNvPr>
            <p:cNvSpPr txBox="1"/>
            <p:nvPr/>
          </p:nvSpPr>
          <p:spPr>
            <a:xfrm>
              <a:off x="1791948" y="6665551"/>
              <a:ext cx="787471" cy="279694"/>
            </a:xfrm>
            <a:prstGeom prst="rect">
              <a:avLst/>
            </a:prstGeom>
            <a:noFill/>
            <a:ln w="9144">
              <a:noFill/>
            </a:ln>
          </p:spPr>
          <p:txBody>
            <a:bodyPr vert="horz" wrap="square" lIns="0" tIns="63629" rIns="0" bIns="0" rtlCol="0">
              <a:spAutoFit/>
            </a:bodyPr>
            <a:lstStyle/>
            <a:p>
              <a:pPr marL="101905">
                <a:spcBef>
                  <a:spcPts val="501"/>
                </a:spcBef>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Specific</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grpSp>
        <p:nvGrpSpPr>
          <p:cNvPr id="226" name="Group 225">
            <a:extLst>
              <a:ext uri="{FF2B5EF4-FFF2-40B4-BE49-F238E27FC236}">
                <a16:creationId xmlns:a16="http://schemas.microsoft.com/office/drawing/2014/main" id="{82A27383-E152-36C2-9908-C95051904696}"/>
              </a:ext>
            </a:extLst>
          </p:cNvPr>
          <p:cNvGrpSpPr/>
          <p:nvPr/>
        </p:nvGrpSpPr>
        <p:grpSpPr>
          <a:xfrm>
            <a:off x="10085062" y="6198923"/>
            <a:ext cx="1524712" cy="307920"/>
            <a:chOff x="1754922" y="7041317"/>
            <a:chExt cx="1524712" cy="307920"/>
          </a:xfrm>
        </p:grpSpPr>
        <p:sp>
          <p:nvSpPr>
            <p:cNvPr id="227" name="Rounded Rectangle 226">
              <a:extLst>
                <a:ext uri="{FF2B5EF4-FFF2-40B4-BE49-F238E27FC236}">
                  <a16:creationId xmlns:a16="http://schemas.microsoft.com/office/drawing/2014/main" id="{924505AE-8FC6-F07E-0B4F-D0535F3E77EB}"/>
                </a:ext>
              </a:extLst>
            </p:cNvPr>
            <p:cNvSpPr/>
            <p:nvPr/>
          </p:nvSpPr>
          <p:spPr>
            <a:xfrm>
              <a:off x="1754922" y="7055617"/>
              <a:ext cx="1524712" cy="293620"/>
            </a:xfrm>
            <a:prstGeom prst="roundRect">
              <a:avLst>
                <a:gd name="adj" fmla="val 33501"/>
              </a:avLst>
            </a:prstGeom>
            <a:solidFill>
              <a:srgbClr val="007772">
                <a:alpha val="80000"/>
              </a:srgbClr>
            </a:solidFill>
            <a:ln>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bject 14">
              <a:extLst>
                <a:ext uri="{FF2B5EF4-FFF2-40B4-BE49-F238E27FC236}">
                  <a16:creationId xmlns:a16="http://schemas.microsoft.com/office/drawing/2014/main" id="{1B1B1F06-8910-F7DF-3F2E-56E6188D3E70}"/>
                </a:ext>
              </a:extLst>
            </p:cNvPr>
            <p:cNvSpPr txBox="1"/>
            <p:nvPr/>
          </p:nvSpPr>
          <p:spPr>
            <a:xfrm>
              <a:off x="1791948" y="7041317"/>
              <a:ext cx="1372762" cy="279694"/>
            </a:xfrm>
            <a:prstGeom prst="rect">
              <a:avLst/>
            </a:prstGeom>
            <a:noFill/>
            <a:ln w="9144">
              <a:noFill/>
            </a:ln>
          </p:spPr>
          <p:txBody>
            <a:bodyPr vert="horz" wrap="square" lIns="0" tIns="63629" rIns="0" bIns="0" rtlCol="0">
              <a:spAutoFit/>
            </a:bodyPr>
            <a:lstStyle/>
            <a:p>
              <a:pPr marL="101905">
                <a:spcBef>
                  <a:spcPts val="501"/>
                </a:spcBef>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Easy to Measure</a:t>
              </a:r>
              <a:endParaRPr kumimoji="0" lang="de-DE"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grpSp>
        <p:nvGrpSpPr>
          <p:cNvPr id="229" name="Group 228">
            <a:extLst>
              <a:ext uri="{FF2B5EF4-FFF2-40B4-BE49-F238E27FC236}">
                <a16:creationId xmlns:a16="http://schemas.microsoft.com/office/drawing/2014/main" id="{9D399E85-50DF-7671-67FA-F4E1027C9AF1}"/>
              </a:ext>
            </a:extLst>
          </p:cNvPr>
          <p:cNvGrpSpPr/>
          <p:nvPr/>
        </p:nvGrpSpPr>
        <p:grpSpPr>
          <a:xfrm>
            <a:off x="3206819" y="5864920"/>
            <a:ext cx="6834642" cy="225890"/>
            <a:chOff x="3359366" y="6586013"/>
            <a:chExt cx="6834642" cy="225890"/>
          </a:xfrm>
          <a:solidFill>
            <a:srgbClr val="404040"/>
          </a:solidFill>
        </p:grpSpPr>
        <p:grpSp>
          <p:nvGrpSpPr>
            <p:cNvPr id="230" name="Group 229">
              <a:extLst>
                <a:ext uri="{FF2B5EF4-FFF2-40B4-BE49-F238E27FC236}">
                  <a16:creationId xmlns:a16="http://schemas.microsoft.com/office/drawing/2014/main" id="{32ED40ED-392D-430D-95A9-20E2A6E25B5D}"/>
                </a:ext>
              </a:extLst>
            </p:cNvPr>
            <p:cNvGrpSpPr/>
            <p:nvPr/>
          </p:nvGrpSpPr>
          <p:grpSpPr>
            <a:xfrm>
              <a:off x="3523001" y="6586014"/>
              <a:ext cx="6671007" cy="225889"/>
              <a:chOff x="-3511405" y="2100152"/>
              <a:chExt cx="6671007" cy="225889"/>
            </a:xfrm>
            <a:grpFill/>
          </p:grpSpPr>
          <p:sp>
            <p:nvSpPr>
              <p:cNvPr id="232" name="Triangle 231">
                <a:extLst>
                  <a:ext uri="{FF2B5EF4-FFF2-40B4-BE49-F238E27FC236}">
                    <a16:creationId xmlns:a16="http://schemas.microsoft.com/office/drawing/2014/main" id="{5C06E937-94A1-9243-F00B-ED46C3F921B1}"/>
                  </a:ext>
                </a:extLst>
              </p:cNvPr>
              <p:cNvSpPr/>
              <p:nvPr/>
            </p:nvSpPr>
            <p:spPr>
              <a:xfrm rot="5400000">
                <a:off x="2952464" y="2118904"/>
                <a:ext cx="225889" cy="188386"/>
              </a:xfrm>
              <a:prstGeom prst="triangle">
                <a:avLst/>
              </a:prstGeom>
              <a:solidFill>
                <a:srgbClr val="00777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3" name="Straight Connector 232">
                <a:extLst>
                  <a:ext uri="{FF2B5EF4-FFF2-40B4-BE49-F238E27FC236}">
                    <a16:creationId xmlns:a16="http://schemas.microsoft.com/office/drawing/2014/main" id="{1A3C677F-E637-FED3-54E7-EBD09741E460}"/>
                  </a:ext>
                </a:extLst>
              </p:cNvPr>
              <p:cNvCxnSpPr>
                <a:cxnSpLocks/>
                <a:endCxn id="232" idx="3"/>
              </p:cNvCxnSpPr>
              <p:nvPr/>
            </p:nvCxnSpPr>
            <p:spPr>
              <a:xfrm>
                <a:off x="-3511405" y="2213097"/>
                <a:ext cx="6482621" cy="1"/>
              </a:xfrm>
              <a:prstGeom prst="line">
                <a:avLst/>
              </a:prstGeom>
              <a:grpFill/>
              <a:ln w="28575">
                <a:solidFill>
                  <a:srgbClr val="007772">
                    <a:alpha val="80000"/>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31" name="Triangle 230">
              <a:extLst>
                <a:ext uri="{FF2B5EF4-FFF2-40B4-BE49-F238E27FC236}">
                  <a16:creationId xmlns:a16="http://schemas.microsoft.com/office/drawing/2014/main" id="{93861F25-D9BE-E7AD-1332-09C70FCC4322}"/>
                </a:ext>
              </a:extLst>
            </p:cNvPr>
            <p:cNvSpPr/>
            <p:nvPr/>
          </p:nvSpPr>
          <p:spPr>
            <a:xfrm rot="16200000" flipH="1">
              <a:off x="3340614" y="6604765"/>
              <a:ext cx="225889" cy="188386"/>
            </a:xfrm>
            <a:prstGeom prst="triangle">
              <a:avLst/>
            </a:prstGeom>
            <a:solidFill>
              <a:srgbClr val="00777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4" name="Textfeld 3">
            <a:extLst>
              <a:ext uri="{FF2B5EF4-FFF2-40B4-BE49-F238E27FC236}">
                <a16:creationId xmlns:a16="http://schemas.microsoft.com/office/drawing/2014/main" id="{5747C350-2829-7BAC-1918-F6D21808167D}"/>
              </a:ext>
            </a:extLst>
          </p:cNvPr>
          <p:cNvSpPr txBox="1"/>
          <p:nvPr/>
        </p:nvSpPr>
        <p:spPr>
          <a:xfrm>
            <a:off x="513727" y="401776"/>
            <a:ext cx="10512861"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Driver Tree </a:t>
            </a:r>
            <a:r>
              <a:rPr lang="en-US" sz="2400" b="1" dirty="0">
                <a:solidFill>
                  <a:srgbClr val="007772"/>
                </a:solidFill>
                <a:latin typeface="Calibri" panose="020F0502020204030204" pitchFamily="34" charset="0"/>
                <a:cs typeface="Calibri" panose="020F0502020204030204" pitchFamily="34" charset="0"/>
              </a:rPr>
              <a:t>- Example For The Emission Reduction In Company</a:t>
            </a:r>
          </a:p>
          <a:p>
            <a:pPr>
              <a:lnSpc>
                <a:spcPts val="3820"/>
              </a:lnSpc>
            </a:pPr>
            <a:endParaRPr lang="en-US" sz="3600" b="1" dirty="0">
              <a:solidFill>
                <a:srgbClr val="007772"/>
              </a:solidFill>
              <a:latin typeface="Calibri" panose="020F0502020204030204" pitchFamily="34" charset="0"/>
              <a:cs typeface="Calibri" panose="020F0502020204030204" pitchFamily="34" charset="0"/>
            </a:endParaRPr>
          </a:p>
        </p:txBody>
      </p:sp>
      <p:cxnSp>
        <p:nvCxnSpPr>
          <p:cNvPr id="235" name="Straight Connector 234">
            <a:extLst>
              <a:ext uri="{FF2B5EF4-FFF2-40B4-BE49-F238E27FC236}">
                <a16:creationId xmlns:a16="http://schemas.microsoft.com/office/drawing/2014/main" id="{76AA5D06-8661-F35E-C8D8-FB29B2CBEAE2}"/>
              </a:ext>
            </a:extLst>
          </p:cNvPr>
          <p:cNvCxnSpPr>
            <a:cxnSpLocks/>
          </p:cNvCxnSpPr>
          <p:nvPr/>
        </p:nvCxnSpPr>
        <p:spPr>
          <a:xfrm>
            <a:off x="0" y="1071131"/>
            <a:ext cx="12192000"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41" name="Rectangle 240">
            <a:extLst>
              <a:ext uri="{FF2B5EF4-FFF2-40B4-BE49-F238E27FC236}">
                <a16:creationId xmlns:a16="http://schemas.microsoft.com/office/drawing/2014/main" id="{48D7FB49-6EBB-99F1-DBD2-B6F2163B1AFE}"/>
              </a:ext>
            </a:extLst>
          </p:cNvPr>
          <p:cNvSpPr/>
          <p:nvPr/>
        </p:nvSpPr>
        <p:spPr>
          <a:xfrm>
            <a:off x="9875172" y="726713"/>
            <a:ext cx="786682" cy="5928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reeform 241">
            <a:extLst>
              <a:ext uri="{FF2B5EF4-FFF2-40B4-BE49-F238E27FC236}">
                <a16:creationId xmlns:a16="http://schemas.microsoft.com/office/drawing/2014/main" id="{7BB3C4B3-0CD0-292D-DF0D-93CAD3077CB8}"/>
              </a:ext>
            </a:extLst>
          </p:cNvPr>
          <p:cNvSpPr/>
          <p:nvPr/>
        </p:nvSpPr>
        <p:spPr>
          <a:xfrm rot="14294256" flipH="1">
            <a:off x="9464103" y="605361"/>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40656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CECB6-F15B-4A60-BD23-DFE9AC4EA8F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D6FADCC-3EEF-1F4E-49D1-991C4C1FFE4B}"/>
              </a:ext>
            </a:extLst>
          </p:cNvPr>
          <p:cNvSpPr/>
          <p:nvPr/>
        </p:nvSpPr>
        <p:spPr>
          <a:xfrm>
            <a:off x="11169570" y="3773347"/>
            <a:ext cx="1003438" cy="30846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elle 2">
            <a:extLst>
              <a:ext uri="{FF2B5EF4-FFF2-40B4-BE49-F238E27FC236}">
                <a16:creationId xmlns:a16="http://schemas.microsoft.com/office/drawing/2014/main" id="{25F3E142-9E89-0E8C-8573-4923E7B7ACBE}"/>
              </a:ext>
            </a:extLst>
          </p:cNvPr>
          <p:cNvGraphicFramePr>
            <a:graphicFrameLocks noGrp="1"/>
          </p:cNvGraphicFramePr>
          <p:nvPr>
            <p:extLst>
              <p:ext uri="{D42A27DB-BD31-4B8C-83A1-F6EECF244321}">
                <p14:modId xmlns:p14="http://schemas.microsoft.com/office/powerpoint/2010/main" val="3457395398"/>
              </p:ext>
            </p:extLst>
          </p:nvPr>
        </p:nvGraphicFramePr>
        <p:xfrm>
          <a:off x="462636" y="1461148"/>
          <a:ext cx="11397637" cy="3956460"/>
        </p:xfrm>
        <a:graphic>
          <a:graphicData uri="http://schemas.openxmlformats.org/drawingml/2006/table">
            <a:tbl>
              <a:tblPr/>
              <a:tblGrid>
                <a:gridCol w="1693846">
                  <a:extLst>
                    <a:ext uri="{9D8B030D-6E8A-4147-A177-3AD203B41FA5}">
                      <a16:colId xmlns:a16="http://schemas.microsoft.com/office/drawing/2014/main" val="2834612322"/>
                    </a:ext>
                  </a:extLst>
                </a:gridCol>
                <a:gridCol w="1463693">
                  <a:extLst>
                    <a:ext uri="{9D8B030D-6E8A-4147-A177-3AD203B41FA5}">
                      <a16:colId xmlns:a16="http://schemas.microsoft.com/office/drawing/2014/main" val="252096527"/>
                    </a:ext>
                  </a:extLst>
                </a:gridCol>
                <a:gridCol w="1576859">
                  <a:extLst>
                    <a:ext uri="{9D8B030D-6E8A-4147-A177-3AD203B41FA5}">
                      <a16:colId xmlns:a16="http://schemas.microsoft.com/office/drawing/2014/main" val="3872188594"/>
                    </a:ext>
                  </a:extLst>
                </a:gridCol>
                <a:gridCol w="3646025">
                  <a:extLst>
                    <a:ext uri="{9D8B030D-6E8A-4147-A177-3AD203B41FA5}">
                      <a16:colId xmlns:a16="http://schemas.microsoft.com/office/drawing/2014/main" val="2659728725"/>
                    </a:ext>
                  </a:extLst>
                </a:gridCol>
                <a:gridCol w="1435261">
                  <a:extLst>
                    <a:ext uri="{9D8B030D-6E8A-4147-A177-3AD203B41FA5}">
                      <a16:colId xmlns:a16="http://schemas.microsoft.com/office/drawing/2014/main" val="1035964722"/>
                    </a:ext>
                  </a:extLst>
                </a:gridCol>
                <a:gridCol w="874102">
                  <a:extLst>
                    <a:ext uri="{9D8B030D-6E8A-4147-A177-3AD203B41FA5}">
                      <a16:colId xmlns:a16="http://schemas.microsoft.com/office/drawing/2014/main" val="3289157959"/>
                    </a:ext>
                  </a:extLst>
                </a:gridCol>
                <a:gridCol w="707851">
                  <a:extLst>
                    <a:ext uri="{9D8B030D-6E8A-4147-A177-3AD203B41FA5}">
                      <a16:colId xmlns:a16="http://schemas.microsoft.com/office/drawing/2014/main" val="2477652306"/>
                    </a:ext>
                  </a:extLst>
                </a:gridCol>
              </a:tblGrid>
              <a:tr h="136578">
                <a:tc>
                  <a:txBody>
                    <a:bodyPr/>
                    <a:lstStyle/>
                    <a:p>
                      <a:pPr algn="l" fontAlgn="t">
                        <a:buNone/>
                      </a:pPr>
                      <a:r>
                        <a:rPr lang="de-DE" sz="1100" b="1" i="0" u="none" strike="noStrike">
                          <a:solidFill>
                            <a:schemeClr val="bg1"/>
                          </a:solidFill>
                          <a:effectLst/>
                          <a:latin typeface="Calibri" panose="020F0502020204030204" pitchFamily="34" charset="0"/>
                        </a:rPr>
                        <a:t>Long-term Aspirations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a:solidFill>
                            <a:schemeClr val="bg1"/>
                          </a:solidFill>
                          <a:effectLst/>
                          <a:latin typeface="Calibri" panose="020F0502020204030204" pitchFamily="34" charset="0"/>
                        </a:rPr>
                        <a:t>Mid-term Goals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en-US" sz="1100" b="1" i="0" u="none" strike="noStrike">
                          <a:solidFill>
                            <a:schemeClr val="bg1"/>
                          </a:solidFill>
                          <a:effectLst/>
                          <a:latin typeface="Calibri" panose="020F0502020204030204" pitchFamily="34" charset="0"/>
                        </a:rPr>
                        <a:t>Objective (Strategic ESG Focus Area)</a:t>
                      </a:r>
                      <a:endParaRPr lang="de-DE" sz="1100" b="1" i="0" u="none" strike="noStrike">
                        <a:solidFill>
                          <a:schemeClr val="bg1"/>
                        </a:solidFill>
                        <a:effectLst/>
                        <a:latin typeface="Calibri" panose="020F0502020204030204" pitchFamily="34" charset="0"/>
                      </a:endParaRP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en-US" sz="1100" b="1" i="0" u="none" strike="noStrike">
                          <a:solidFill>
                            <a:schemeClr val="bg1"/>
                          </a:solidFill>
                          <a:effectLst/>
                          <a:latin typeface="Calibri" panose="020F0502020204030204" pitchFamily="34" charset="0"/>
                        </a:rPr>
                        <a:t>3-5 Key Result (Measurable Outcome – 3-month cycle)</a:t>
                      </a:r>
                      <a:endParaRPr lang="de-DE" sz="1100" b="1" i="0" u="none" strike="noStrike">
                        <a:solidFill>
                          <a:schemeClr val="bg1"/>
                        </a:solidFill>
                        <a:effectLst/>
                        <a:latin typeface="Calibri" panose="020F0502020204030204" pitchFamily="34" charset="0"/>
                      </a:endParaRP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a:solidFill>
                            <a:schemeClr val="bg1"/>
                          </a:solidFill>
                          <a:effectLst/>
                          <a:latin typeface="Calibri" panose="020F0502020204030204" pitchFamily="34" charset="0"/>
                        </a:rPr>
                        <a:t>Responsible Person / Team</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a:solidFill>
                            <a:schemeClr val="bg1"/>
                          </a:solidFill>
                          <a:effectLst/>
                          <a:latin typeface="Calibri" panose="020F0502020204030204" pitchFamily="34" charset="0"/>
                        </a:rPr>
                        <a:t>Status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dirty="0">
                          <a:solidFill>
                            <a:schemeClr val="bg1"/>
                          </a:solidFill>
                          <a:effectLst/>
                          <a:latin typeface="Calibri" panose="020F0502020204030204" pitchFamily="34" charset="0"/>
                        </a:rPr>
                        <a:t>Progress (%)</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extLst>
                  <a:ext uri="{0D108BD9-81ED-4DB2-BD59-A6C34878D82A}">
                    <a16:rowId xmlns:a16="http://schemas.microsoft.com/office/drawing/2014/main" val="4241417751"/>
                  </a:ext>
                </a:extLst>
              </a:tr>
              <a:tr h="136578">
                <a:tc rowSpan="4">
                  <a:txBody>
                    <a:bodyPr/>
                    <a:lstStyle/>
                    <a:p>
                      <a:pPr algn="l" fontAlgn="b">
                        <a:buNone/>
                      </a:pPr>
                      <a:r>
                        <a:rPr lang="en-US" sz="1100" b="0" i="0" u="none" strike="noStrike" dirty="0">
                          <a:solidFill>
                            <a:srgbClr val="000000"/>
                          </a:solidFill>
                          <a:effectLst/>
                          <a:latin typeface="Calibri" panose="020F0502020204030204" pitchFamily="34" charset="0"/>
                        </a:rPr>
                        <a:t>Become a climate-neutral and resource-efficient SME</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4">
                  <a:txBody>
                    <a:bodyPr/>
                    <a:lstStyle/>
                    <a:p>
                      <a:pPr algn="l" fontAlgn="b">
                        <a:buNone/>
                      </a:pPr>
                      <a:r>
                        <a:rPr lang="en-US" sz="1100" b="0" i="0" u="none" strike="noStrike" dirty="0">
                          <a:solidFill>
                            <a:srgbClr val="000000"/>
                          </a:solidFill>
                          <a:effectLst/>
                          <a:latin typeface="Calibri" panose="020F0502020204030204" pitchFamily="34" charset="0"/>
                        </a:rPr>
                        <a:t>Reduce Scope 1 and 2 emissions by 20% by 2026</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4">
                  <a:txBody>
                    <a:bodyPr/>
                    <a:lstStyle/>
                    <a:p>
                      <a:pPr algn="l" fontAlgn="b">
                        <a:buNone/>
                      </a:pPr>
                      <a:r>
                        <a:rPr lang="en-US" sz="1100" b="0" i="0" u="none" strike="noStrike" dirty="0">
                          <a:solidFill>
                            <a:srgbClr val="000000"/>
                          </a:solidFill>
                          <a:effectLst/>
                          <a:latin typeface="Calibri" panose="020F0502020204030204" pitchFamily="34" charset="0"/>
                        </a:rPr>
                        <a:t>Reduce environmental impact of operations</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Reduce energy consumption by 8% in Q3</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Facility Manager</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In Progress</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40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33411845"/>
                  </a:ext>
                </a:extLst>
              </a:tr>
              <a:tr h="136578">
                <a:tc vMerge="1">
                  <a:txBody>
                    <a:bodyPr/>
                    <a:lstStyle/>
                    <a:p>
                      <a:pPr algn="l" fontAlgn="b">
                        <a:buNone/>
                      </a:pPr>
                      <a:endParaRPr lang="de-DE" sz="700" b="0" i="1"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Switch 30% of electricity to renewable sources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Facility Manager</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Not Started</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849792494"/>
                  </a:ext>
                </a:extLst>
              </a:tr>
              <a:tr h="136578">
                <a:tc vMerge="1">
                  <a:txBody>
                    <a:bodyPr/>
                    <a:lstStyle/>
                    <a:p>
                      <a:pPr algn="l" fontAlgn="b">
                        <a:buNone/>
                      </a:pPr>
                      <a:endParaRPr lang="de-DE" sz="700" b="0" i="1"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Eliminate single-use plastic in office areas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Office Manager</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Completed</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100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817149755"/>
                  </a:ext>
                </a:extLst>
              </a:tr>
              <a:tr h="136578">
                <a:tc vMerge="1">
                  <a:txBody>
                    <a:bodyPr/>
                    <a:lstStyle/>
                    <a:p>
                      <a:pPr algn="l" fontAlgn="b">
                        <a:buNone/>
                      </a:pPr>
                      <a:endParaRPr lang="de-DE" sz="700" b="0" i="1"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dirty="0">
                          <a:solidFill>
                            <a:srgbClr val="000000"/>
                          </a:solidFill>
                          <a:effectLst/>
                          <a:latin typeface="Calibri" panose="020F0502020204030204" pitchFamily="34" charset="0"/>
                        </a:rPr>
                        <a:t>Conduct energy audit for all facilities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dirty="0" err="1">
                          <a:solidFill>
                            <a:srgbClr val="000000"/>
                          </a:solidFill>
                          <a:effectLst/>
                          <a:latin typeface="Calibri" panose="020F0502020204030204" pitchFamily="34" charset="0"/>
                        </a:rPr>
                        <a:t>Sustainability</a:t>
                      </a:r>
                      <a:r>
                        <a:rPr lang="de-DE" sz="1100" b="0" i="0" u="none" strike="noStrike" dirty="0">
                          <a:solidFill>
                            <a:srgbClr val="000000"/>
                          </a:solidFill>
                          <a:effectLst/>
                          <a:latin typeface="Calibri" panose="020F0502020204030204" pitchFamily="34" charset="0"/>
                        </a:rPr>
                        <a:t> Lead</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dirty="0">
                          <a:solidFill>
                            <a:srgbClr val="000000"/>
                          </a:solidFill>
                          <a:effectLst/>
                          <a:latin typeface="Calibri" panose="020F0502020204030204" pitchFamily="34" charset="0"/>
                        </a:rPr>
                        <a:t>In Progress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60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079876955"/>
                  </a:ext>
                </a:extLst>
              </a:tr>
              <a:tr h="136578">
                <a:tc gridSpan="7">
                  <a:txBody>
                    <a:bodyPr/>
                    <a:lstStyle/>
                    <a:p>
                      <a:pPr algn="l" fontAlgn="b">
                        <a:buNone/>
                      </a:pPr>
                      <a:endParaRPr lang="de-DE"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4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buNone/>
                      </a:pPr>
                      <a:endParaRPr lang="de-DE" sz="700" b="0" i="1"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19225892"/>
                  </a:ext>
                </a:extLst>
              </a:tr>
              <a:tr h="136578">
                <a:tc rowSpan="4">
                  <a:txBody>
                    <a:bodyPr/>
                    <a:lstStyle/>
                    <a:p>
                      <a:pPr algn="l" fontAlgn="b">
                        <a:buNone/>
                      </a:pPr>
                      <a:r>
                        <a:rPr lang="en-US" sz="1100" b="0" i="0" u="none" strike="noStrike" dirty="0">
                          <a:solidFill>
                            <a:srgbClr val="000000"/>
                          </a:solidFill>
                          <a:effectLst/>
                          <a:latin typeface="Calibri" panose="020F0502020204030204" pitchFamily="34" charset="0"/>
                        </a:rPr>
                        <a:t>Be a top employer known for inclusion and flexibility</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4">
                  <a:txBody>
                    <a:bodyPr/>
                    <a:lstStyle/>
                    <a:p>
                      <a:pPr algn="l" fontAlgn="b">
                        <a:buNone/>
                      </a:pPr>
                      <a:r>
                        <a:rPr lang="en-US" sz="1100" b="0" i="0" u="none" strike="noStrike" dirty="0">
                          <a:solidFill>
                            <a:srgbClr val="000000"/>
                          </a:solidFill>
                          <a:effectLst/>
                          <a:latin typeface="Calibri" panose="020F0502020204030204" pitchFamily="34" charset="0"/>
                        </a:rPr>
                        <a:t>Increase employee satisfaction and diversity KPIs by 2025</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4">
                  <a:txBody>
                    <a:bodyPr/>
                    <a:lstStyle/>
                    <a:p>
                      <a:pPr algn="l" fontAlgn="b">
                        <a:buNone/>
                      </a:pPr>
                      <a:r>
                        <a:rPr lang="en-US" sz="1100" b="0" i="0" u="none" strike="noStrike" dirty="0">
                          <a:solidFill>
                            <a:srgbClr val="000000"/>
                          </a:solidFill>
                          <a:effectLst/>
                          <a:latin typeface="Calibri" panose="020F0502020204030204" pitchFamily="34" charset="0"/>
                        </a:rPr>
                        <a:t>Strengthen employee well-being and inclusion</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Achieve 90% participation in employee well-being survey</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HR Lead</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In Progress</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50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726888310"/>
                  </a:ext>
                </a:extLst>
              </a:tr>
              <a:tr h="136578">
                <a:tc vMerge="1">
                  <a:txBody>
                    <a:bodyPr/>
                    <a:lstStyle/>
                    <a:p>
                      <a:pPr algn="l" fontAlgn="b">
                        <a:buNone/>
                      </a:pPr>
                      <a:endParaRPr lang="de-DE" sz="700" b="0" i="1"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Launch D&amp;I training with 80% staff coverage</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HR / DEI Team</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Not Started</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20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809860288"/>
                  </a:ext>
                </a:extLst>
              </a:tr>
              <a:tr h="136578">
                <a:tc vMerge="1">
                  <a:txBody>
                    <a:bodyPr/>
                    <a:lstStyle/>
                    <a:p>
                      <a:pPr algn="l" fontAlgn="b">
                        <a:buNone/>
                      </a:pPr>
                      <a:endParaRPr lang="de-DE" sz="700" b="0" i="1"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Implement flexible working pilot in 2 departments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People Ops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In Progress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35</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724836487"/>
                  </a:ext>
                </a:extLst>
              </a:tr>
              <a:tr h="136578">
                <a:tc vMerge="1">
                  <a:txBody>
                    <a:bodyPr/>
                    <a:lstStyle/>
                    <a:p>
                      <a:pPr algn="l" fontAlgn="b">
                        <a:buNone/>
                      </a:pPr>
                      <a:endParaRPr lang="de-DE" sz="700" b="0" i="1"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dirty="0">
                          <a:solidFill>
                            <a:srgbClr val="000000"/>
                          </a:solidFill>
                          <a:effectLst/>
                          <a:latin typeface="Calibri" panose="020F0502020204030204" pitchFamily="34" charset="0"/>
                        </a:rPr>
                        <a:t>Track internal promotion rate for underrepresented groups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dirty="0">
                          <a:solidFill>
                            <a:srgbClr val="000000"/>
                          </a:solidFill>
                          <a:effectLst/>
                          <a:latin typeface="Calibri" panose="020F0502020204030204" pitchFamily="34" charset="0"/>
                        </a:rPr>
                        <a:t>HR Analytics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dirty="0">
                          <a:solidFill>
                            <a:srgbClr val="000000"/>
                          </a:solidFill>
                          <a:effectLst/>
                          <a:latin typeface="Calibri" panose="020F0502020204030204" pitchFamily="34" charset="0"/>
                        </a:rPr>
                        <a:t>In Progress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40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22619129"/>
                  </a:ext>
                </a:extLst>
              </a:tr>
              <a:tr h="136578">
                <a:tc gridSpan="7">
                  <a:txBody>
                    <a:bodyPr/>
                    <a:lstStyle/>
                    <a:p>
                      <a:pPr algn="l" fontAlgn="b">
                        <a:buNone/>
                      </a:pPr>
                      <a:endParaRPr lang="de-DE"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4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buNone/>
                      </a:pPr>
                      <a:endParaRPr lang="de-DE" sz="700" b="0" i="1"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80813587"/>
                  </a:ext>
                </a:extLst>
              </a:tr>
              <a:tr h="136578">
                <a:tc rowSpan="4">
                  <a:txBody>
                    <a:bodyPr/>
                    <a:lstStyle/>
                    <a:p>
                      <a:pPr algn="l" fontAlgn="b">
                        <a:buNone/>
                      </a:pPr>
                      <a:r>
                        <a:rPr lang="en-US" sz="1100" b="0" i="0" u="none" strike="noStrike" dirty="0">
                          <a:solidFill>
                            <a:srgbClr val="000000"/>
                          </a:solidFill>
                          <a:effectLst/>
                          <a:latin typeface="Calibri" panose="020F0502020204030204" pitchFamily="34" charset="0"/>
                        </a:rPr>
                        <a:t>Uphold the highest standards in ethical and transparent governance</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4">
                  <a:txBody>
                    <a:bodyPr/>
                    <a:lstStyle/>
                    <a:p>
                      <a:pPr algn="l" fontAlgn="b">
                        <a:buNone/>
                      </a:pPr>
                      <a:r>
                        <a:rPr lang="en-US" sz="1100" b="0" i="0" u="none" strike="noStrike" dirty="0">
                          <a:solidFill>
                            <a:srgbClr val="000000"/>
                          </a:solidFill>
                          <a:effectLst/>
                          <a:latin typeface="Calibri" panose="020F0502020204030204" pitchFamily="34" charset="0"/>
                        </a:rPr>
                        <a:t>Complete ESG compliance overhaul by 2025</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4">
                  <a:txBody>
                    <a:bodyPr/>
                    <a:lstStyle/>
                    <a:p>
                      <a:pPr algn="l" fontAlgn="b">
                        <a:buNone/>
                      </a:pPr>
                      <a:r>
                        <a:rPr lang="en-US" sz="1100" b="0" i="0" u="none" strike="noStrike" dirty="0">
                          <a:solidFill>
                            <a:srgbClr val="000000"/>
                          </a:solidFill>
                          <a:effectLst/>
                          <a:latin typeface="Calibri" panose="020F0502020204030204" pitchFamily="34" charset="0"/>
                        </a:rPr>
                        <a:t>Enhance ethical governance and compliance</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Update and distribute company-wide Code of Conduct</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Compliance Officer</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Completed</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100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963520034"/>
                  </a:ext>
                </a:extLst>
              </a:tr>
              <a:tr h="136578">
                <a:tc vMerge="1">
                  <a:txBody>
                    <a:bodyPr/>
                    <a:lstStyle/>
                    <a:p>
                      <a:pPr algn="l" fontAlgn="b">
                        <a:buNone/>
                      </a:pPr>
                      <a:endParaRPr lang="de-DE" sz="700" b="0" i="1"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de-DE" sz="1100" b="0" i="0" u="none" strike="noStrike">
                          <a:solidFill>
                            <a:srgbClr val="000000"/>
                          </a:solidFill>
                          <a:effectLst/>
                          <a:latin typeface="Calibri" panose="020F0502020204030204" pitchFamily="34" charset="0"/>
                        </a:rPr>
                        <a:t>Complete governance risk assessment</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Risk Management</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In Progress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60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419782456"/>
                  </a:ext>
                </a:extLst>
              </a:tr>
              <a:tr h="136578">
                <a:tc vMerge="1">
                  <a:txBody>
                    <a:bodyPr/>
                    <a:lstStyle/>
                    <a:p>
                      <a:pPr algn="l" fontAlgn="b">
                        <a:buNone/>
                      </a:pPr>
                      <a:endParaRPr lang="de-DE" sz="700" b="0" i="1"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Introduce whistleblower policy and training</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Legal &amp; HR</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a:solidFill>
                            <a:srgbClr val="000000"/>
                          </a:solidFill>
                          <a:effectLst/>
                          <a:latin typeface="Calibri" panose="020F0502020204030204" pitchFamily="34" charset="0"/>
                        </a:rPr>
                        <a:t>In Progress</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30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63178707"/>
                  </a:ext>
                </a:extLst>
              </a:tr>
              <a:tr h="180361">
                <a:tc vMerge="1">
                  <a:txBody>
                    <a:bodyPr/>
                    <a:lstStyle/>
                    <a:p>
                      <a:pPr algn="l" fontAlgn="b">
                        <a:buNone/>
                      </a:pPr>
                      <a:endParaRPr lang="de-DE" sz="700" b="0" i="1"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vMerge="1">
                  <a:txBody>
                    <a:bodyPr/>
                    <a:lstStyle/>
                    <a:p>
                      <a:endParaRPr lang="en-US"/>
                    </a:p>
                  </a:txBody>
                  <a:tcPr/>
                </a:tc>
                <a:tc vMerge="1">
                  <a:txBody>
                    <a:bodyPr/>
                    <a:lstStyle/>
                    <a:p>
                      <a:endParaRPr lang="en-US"/>
                    </a:p>
                  </a:txBody>
                  <a:tcPr/>
                </a:tc>
                <a:tc>
                  <a:txBody>
                    <a:bodyPr/>
                    <a:lstStyle/>
                    <a:p>
                      <a:r>
                        <a:rPr lang="en-US" sz="1100" b="0" i="0" u="none" strike="noStrike" dirty="0">
                          <a:solidFill>
                            <a:srgbClr val="000000"/>
                          </a:solidFill>
                          <a:effectLst/>
                          <a:latin typeface="Calibri" panose="020F0502020204030204" pitchFamily="34" charset="0"/>
                        </a:rPr>
                        <a:t>Achieve 100% compliance with audit recommendations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dirty="0">
                          <a:solidFill>
                            <a:srgbClr val="000000"/>
                          </a:solidFill>
                          <a:effectLst/>
                          <a:latin typeface="Calibri" panose="020F0502020204030204" pitchFamily="34" charset="0"/>
                        </a:rPr>
                        <a:t>Internal Audit</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100" b="0" i="0" u="none" strike="noStrike" dirty="0" err="1">
                          <a:solidFill>
                            <a:srgbClr val="000000"/>
                          </a:solidFill>
                          <a:effectLst/>
                          <a:latin typeface="Calibri" panose="020F0502020204030204" pitchFamily="34" charset="0"/>
                        </a:rPr>
                        <a:t>Completed</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100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390076786"/>
                  </a:ext>
                </a:extLst>
              </a:tr>
            </a:tbl>
          </a:graphicData>
        </a:graphic>
      </p:graphicFrame>
      <p:pic>
        <p:nvPicPr>
          <p:cNvPr id="6" name="Picture 5" descr="A map of the world surrounded by trees&#10;&#10;AI-generated content may be incorrect.">
            <a:extLst>
              <a:ext uri="{FF2B5EF4-FFF2-40B4-BE49-F238E27FC236}">
                <a16:creationId xmlns:a16="http://schemas.microsoft.com/office/drawing/2014/main" id="{59222DA8-8077-4A04-3C08-E5AF387EAED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4884" b="39497"/>
          <a:stretch>
            <a:fillRect/>
          </a:stretch>
        </p:blipFill>
        <p:spPr>
          <a:xfrm>
            <a:off x="-19002" y="0"/>
            <a:ext cx="12211000" cy="1072827"/>
          </a:xfrm>
          <a:prstGeom prst="rect">
            <a:avLst/>
          </a:prstGeom>
        </p:spPr>
      </p:pic>
      <p:sp>
        <p:nvSpPr>
          <p:cNvPr id="7" name="Rectangle 6">
            <a:extLst>
              <a:ext uri="{FF2B5EF4-FFF2-40B4-BE49-F238E27FC236}">
                <a16:creationId xmlns:a16="http://schemas.microsoft.com/office/drawing/2014/main" id="{B9AE7B2A-CC1C-6660-8A75-7BBEDEA3225A}"/>
              </a:ext>
            </a:extLst>
          </p:cNvPr>
          <p:cNvSpPr/>
          <p:nvPr/>
        </p:nvSpPr>
        <p:spPr>
          <a:xfrm rot="16200000" flipH="1">
            <a:off x="5531094" y="-5569085"/>
            <a:ext cx="107282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Textfeld 3">
            <a:extLst>
              <a:ext uri="{FF2B5EF4-FFF2-40B4-BE49-F238E27FC236}">
                <a16:creationId xmlns:a16="http://schemas.microsoft.com/office/drawing/2014/main" id="{C24E121E-403F-CD8F-93C4-0CF74CBF1BB8}"/>
              </a:ext>
            </a:extLst>
          </p:cNvPr>
          <p:cNvSpPr txBox="1"/>
          <p:nvPr/>
        </p:nvSpPr>
        <p:spPr>
          <a:xfrm>
            <a:off x="462636" y="280174"/>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ESG OKR</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9" name="Graphic 4">
            <a:extLst>
              <a:ext uri="{FF2B5EF4-FFF2-40B4-BE49-F238E27FC236}">
                <a16:creationId xmlns:a16="http://schemas.microsoft.com/office/drawing/2014/main" id="{F3E6DB99-55C1-C189-6C54-943E0BA29614}"/>
              </a:ext>
            </a:extLst>
          </p:cNvPr>
          <p:cNvSpPr/>
          <p:nvPr/>
        </p:nvSpPr>
        <p:spPr>
          <a:xfrm rot="5400000">
            <a:off x="1632774" y="-5441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Tree>
    <p:extLst>
      <p:ext uri="{BB962C8B-B14F-4D97-AF65-F5344CB8AC3E}">
        <p14:creationId xmlns:p14="http://schemas.microsoft.com/office/powerpoint/2010/main" val="3822371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91F8-6FDE-1EB8-432A-4C935534FEF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E8AB25B-CF45-9E12-A2B8-F268D249BD8C}"/>
              </a:ext>
            </a:extLst>
          </p:cNvPr>
          <p:cNvSpPr/>
          <p:nvPr/>
        </p:nvSpPr>
        <p:spPr>
          <a:xfrm>
            <a:off x="11169570" y="3773347"/>
            <a:ext cx="1003438" cy="30846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elle 2">
            <a:extLst>
              <a:ext uri="{FF2B5EF4-FFF2-40B4-BE49-F238E27FC236}">
                <a16:creationId xmlns:a16="http://schemas.microsoft.com/office/drawing/2014/main" id="{5EC7F840-CCC3-7102-C99D-5199E82D5C82}"/>
              </a:ext>
            </a:extLst>
          </p:cNvPr>
          <p:cNvGraphicFramePr>
            <a:graphicFrameLocks noGrp="1"/>
          </p:cNvGraphicFramePr>
          <p:nvPr>
            <p:extLst>
              <p:ext uri="{D42A27DB-BD31-4B8C-83A1-F6EECF244321}">
                <p14:modId xmlns:p14="http://schemas.microsoft.com/office/powerpoint/2010/main" val="16204954"/>
              </p:ext>
            </p:extLst>
          </p:nvPr>
        </p:nvGraphicFramePr>
        <p:xfrm>
          <a:off x="462636" y="1461148"/>
          <a:ext cx="11397637" cy="2188344"/>
        </p:xfrm>
        <a:graphic>
          <a:graphicData uri="http://schemas.openxmlformats.org/drawingml/2006/table">
            <a:tbl>
              <a:tblPr/>
              <a:tblGrid>
                <a:gridCol w="1566485">
                  <a:extLst>
                    <a:ext uri="{9D8B030D-6E8A-4147-A177-3AD203B41FA5}">
                      <a16:colId xmlns:a16="http://schemas.microsoft.com/office/drawing/2014/main" val="2834612322"/>
                    </a:ext>
                  </a:extLst>
                </a:gridCol>
                <a:gridCol w="127361">
                  <a:extLst>
                    <a:ext uri="{9D8B030D-6E8A-4147-A177-3AD203B41FA5}">
                      <a16:colId xmlns:a16="http://schemas.microsoft.com/office/drawing/2014/main" val="2551597556"/>
                    </a:ext>
                  </a:extLst>
                </a:gridCol>
                <a:gridCol w="1463693">
                  <a:extLst>
                    <a:ext uri="{9D8B030D-6E8A-4147-A177-3AD203B41FA5}">
                      <a16:colId xmlns:a16="http://schemas.microsoft.com/office/drawing/2014/main" val="252096527"/>
                    </a:ext>
                  </a:extLst>
                </a:gridCol>
                <a:gridCol w="1576859">
                  <a:extLst>
                    <a:ext uri="{9D8B030D-6E8A-4147-A177-3AD203B41FA5}">
                      <a16:colId xmlns:a16="http://schemas.microsoft.com/office/drawing/2014/main" val="3872188594"/>
                    </a:ext>
                  </a:extLst>
                </a:gridCol>
                <a:gridCol w="3646025">
                  <a:extLst>
                    <a:ext uri="{9D8B030D-6E8A-4147-A177-3AD203B41FA5}">
                      <a16:colId xmlns:a16="http://schemas.microsoft.com/office/drawing/2014/main" val="2659728725"/>
                    </a:ext>
                  </a:extLst>
                </a:gridCol>
                <a:gridCol w="1435261">
                  <a:extLst>
                    <a:ext uri="{9D8B030D-6E8A-4147-A177-3AD203B41FA5}">
                      <a16:colId xmlns:a16="http://schemas.microsoft.com/office/drawing/2014/main" val="1035964722"/>
                    </a:ext>
                  </a:extLst>
                </a:gridCol>
                <a:gridCol w="159083">
                  <a:extLst>
                    <a:ext uri="{9D8B030D-6E8A-4147-A177-3AD203B41FA5}">
                      <a16:colId xmlns:a16="http://schemas.microsoft.com/office/drawing/2014/main" val="3289157959"/>
                    </a:ext>
                  </a:extLst>
                </a:gridCol>
                <a:gridCol w="715019">
                  <a:extLst>
                    <a:ext uri="{9D8B030D-6E8A-4147-A177-3AD203B41FA5}">
                      <a16:colId xmlns:a16="http://schemas.microsoft.com/office/drawing/2014/main" val="2760826372"/>
                    </a:ext>
                  </a:extLst>
                </a:gridCol>
                <a:gridCol w="707851">
                  <a:extLst>
                    <a:ext uri="{9D8B030D-6E8A-4147-A177-3AD203B41FA5}">
                      <a16:colId xmlns:a16="http://schemas.microsoft.com/office/drawing/2014/main" val="2477652306"/>
                    </a:ext>
                  </a:extLst>
                </a:gridCol>
              </a:tblGrid>
              <a:tr h="136578">
                <a:tc gridSpan="2">
                  <a:txBody>
                    <a:bodyPr/>
                    <a:lstStyle/>
                    <a:p>
                      <a:pPr algn="l" fontAlgn="t">
                        <a:buNone/>
                      </a:pPr>
                      <a:r>
                        <a:rPr lang="de-DE" sz="1100" b="1" i="0" u="none" strike="noStrike">
                          <a:solidFill>
                            <a:schemeClr val="bg1"/>
                          </a:solidFill>
                          <a:effectLst/>
                          <a:latin typeface="Calibri" panose="020F0502020204030204" pitchFamily="34" charset="0"/>
                        </a:rPr>
                        <a:t>Long-term Aspirations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hMerge="1">
                  <a:txBody>
                    <a:bodyPr/>
                    <a:lstStyle/>
                    <a:p>
                      <a:pPr algn="l" fontAlgn="t">
                        <a:buNone/>
                      </a:pPr>
                      <a:r>
                        <a:rPr lang="de-DE" sz="1100" b="1" i="0" u="none" strike="noStrike">
                          <a:solidFill>
                            <a:schemeClr val="bg1"/>
                          </a:solidFill>
                          <a:effectLst/>
                          <a:latin typeface="Calibri" panose="020F0502020204030204" pitchFamily="34" charset="0"/>
                        </a:rPr>
                        <a:t>Mid-term Goals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a:solidFill>
                            <a:schemeClr val="bg1"/>
                          </a:solidFill>
                          <a:effectLst/>
                          <a:latin typeface="Calibri" panose="020F0502020204030204" pitchFamily="34" charset="0"/>
                        </a:rPr>
                        <a:t>Mid-term Goals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en-US" sz="1100" b="1" i="0" u="none" strike="noStrike">
                          <a:solidFill>
                            <a:schemeClr val="bg1"/>
                          </a:solidFill>
                          <a:effectLst/>
                          <a:latin typeface="Calibri" panose="020F0502020204030204" pitchFamily="34" charset="0"/>
                        </a:rPr>
                        <a:t>Objective (Strategic ESG Focus Area)</a:t>
                      </a:r>
                      <a:endParaRPr lang="de-DE" sz="1100" b="1" i="0" u="none" strike="noStrike">
                        <a:solidFill>
                          <a:schemeClr val="bg1"/>
                        </a:solidFill>
                        <a:effectLst/>
                        <a:latin typeface="Calibri" panose="020F0502020204030204" pitchFamily="34" charset="0"/>
                      </a:endParaRP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en-US" sz="1100" b="1" i="0" u="none" strike="noStrike">
                          <a:solidFill>
                            <a:schemeClr val="bg1"/>
                          </a:solidFill>
                          <a:effectLst/>
                          <a:latin typeface="Calibri" panose="020F0502020204030204" pitchFamily="34" charset="0"/>
                        </a:rPr>
                        <a:t>3-5 Key Result (Measurable Outcome – 3-month cycle)</a:t>
                      </a:r>
                      <a:endParaRPr lang="de-DE" sz="1100" b="1" i="0" u="none" strike="noStrike">
                        <a:solidFill>
                          <a:schemeClr val="bg1"/>
                        </a:solidFill>
                        <a:effectLst/>
                        <a:latin typeface="Calibri" panose="020F0502020204030204" pitchFamily="34" charset="0"/>
                      </a:endParaRP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a:solidFill>
                            <a:schemeClr val="bg1"/>
                          </a:solidFill>
                          <a:effectLst/>
                          <a:latin typeface="Calibri" panose="020F0502020204030204" pitchFamily="34" charset="0"/>
                        </a:rPr>
                        <a:t>Responsible Person / Team</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gridSpan="2">
                  <a:txBody>
                    <a:bodyPr/>
                    <a:lstStyle/>
                    <a:p>
                      <a:pPr algn="l" fontAlgn="t">
                        <a:buNone/>
                      </a:pPr>
                      <a:r>
                        <a:rPr lang="de-DE" sz="1100" b="1" i="0" u="none" strike="noStrike">
                          <a:solidFill>
                            <a:schemeClr val="bg1"/>
                          </a:solidFill>
                          <a:effectLst/>
                          <a:latin typeface="Calibri" panose="020F0502020204030204" pitchFamily="34" charset="0"/>
                        </a:rPr>
                        <a:t>Status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hMerge="1">
                  <a:txBody>
                    <a:bodyPr/>
                    <a:lstStyle/>
                    <a:p>
                      <a:pPr algn="l" fontAlgn="t">
                        <a:buNone/>
                      </a:pPr>
                      <a:r>
                        <a:rPr lang="de-DE" sz="1100" b="1" i="0" u="none" strike="noStrike">
                          <a:solidFill>
                            <a:schemeClr val="bg1"/>
                          </a:solidFill>
                          <a:effectLst/>
                          <a:latin typeface="Calibri" panose="020F0502020204030204" pitchFamily="34" charset="0"/>
                        </a:rPr>
                        <a:t>Status</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tc>
                  <a:txBody>
                    <a:bodyPr/>
                    <a:lstStyle/>
                    <a:p>
                      <a:pPr algn="l" fontAlgn="t">
                        <a:buNone/>
                      </a:pPr>
                      <a:r>
                        <a:rPr lang="de-DE" sz="1100" b="1" i="0" u="none" strike="noStrike" dirty="0">
                          <a:solidFill>
                            <a:schemeClr val="bg1"/>
                          </a:solidFill>
                          <a:effectLst/>
                          <a:latin typeface="Calibri" panose="020F0502020204030204" pitchFamily="34" charset="0"/>
                        </a:rPr>
                        <a:t>Progress (%)</a:t>
                      </a:r>
                    </a:p>
                  </a:txBody>
                  <a:tcPr marL="41748" marR="41748" marT="41748" marB="43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007772"/>
                    </a:solidFill>
                  </a:tcPr>
                </a:tc>
                <a:extLst>
                  <a:ext uri="{0D108BD9-81ED-4DB2-BD59-A6C34878D82A}">
                    <a16:rowId xmlns:a16="http://schemas.microsoft.com/office/drawing/2014/main" val="4241417751"/>
                  </a:ext>
                </a:extLst>
              </a:tr>
              <a:tr h="136578">
                <a:tc rowSpan="3">
                  <a:txBody>
                    <a:bodyPr/>
                    <a:lstStyle/>
                    <a:p>
                      <a:pPr algn="l" fontAlgn="b">
                        <a:buNone/>
                      </a:pPr>
                      <a:r>
                        <a:rPr lang="en-US" sz="1100" b="0" i="0" u="none" strike="noStrike" dirty="0">
                          <a:solidFill>
                            <a:srgbClr val="000000"/>
                          </a:solidFill>
                          <a:effectLst/>
                          <a:latin typeface="Calibri" panose="020F0502020204030204" pitchFamily="34" charset="0"/>
                        </a:rPr>
                        <a:t>Lead in ESG transparency among comparable SMEs</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3" gridSpan="2">
                  <a:txBody>
                    <a:bodyPr/>
                    <a:lstStyle/>
                    <a:p>
                      <a:pPr algn="l" fontAlgn="b">
                        <a:buNone/>
                      </a:pPr>
                      <a:r>
                        <a:rPr lang="en-US" sz="1100" b="0" i="0" u="none" strike="noStrike">
                          <a:solidFill>
                            <a:srgbClr val="000000"/>
                          </a:solidFill>
                          <a:effectLst/>
                          <a:latin typeface="Calibri" panose="020F0502020204030204" pitchFamily="34" charset="0"/>
                        </a:rPr>
                        <a:t>Achieve ESG score &gt;60 in EcoVadis by end of 2025</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3" hMerge="1">
                  <a:txBody>
                    <a:bodyPr/>
                    <a:lstStyle/>
                    <a:p>
                      <a:pPr algn="l" fontAlgn="b">
                        <a:buNone/>
                      </a:pPr>
                      <a:endParaRPr lang="en-US" sz="11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3">
                  <a:txBody>
                    <a:bodyPr/>
                    <a:lstStyle/>
                    <a:p>
                      <a:pPr algn="l" fontAlgn="b">
                        <a:buNone/>
                      </a:pPr>
                      <a:r>
                        <a:rPr lang="en-US" sz="1100" b="0" i="0" u="none" strike="noStrike" dirty="0">
                          <a:solidFill>
                            <a:srgbClr val="000000"/>
                          </a:solidFill>
                          <a:effectLst/>
                          <a:latin typeface="Calibri" panose="020F0502020204030204" pitchFamily="34" charset="0"/>
                        </a:rPr>
                        <a:t>Improve ESG transparency and reporting</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Publish ESG dashboard monthly</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a:txBody>
                    <a:bodyPr/>
                    <a:lstStyle/>
                    <a:p>
                      <a:pPr algn="l" fontAlgn="b">
                        <a:buNone/>
                      </a:pPr>
                      <a:r>
                        <a:rPr lang="de-DE" sz="1100" b="0" i="0" u="none" strike="noStrike" dirty="0">
                          <a:solidFill>
                            <a:srgbClr val="000000"/>
                          </a:solidFill>
                          <a:effectLst/>
                          <a:latin typeface="Calibri" panose="020F0502020204030204" pitchFamily="34" charset="0"/>
                        </a:rPr>
                        <a:t>ESG Reporting Lead</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pPr algn="l" fontAlgn="b">
                        <a:buNone/>
                      </a:pP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Ongoing</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90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99011820"/>
                  </a:ext>
                </a:extLst>
              </a:tr>
              <a:tr h="136578">
                <a:tc v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v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Automate 50% of KPI data collection</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a:txBody>
                    <a:bodyPr/>
                    <a:lstStyle/>
                    <a:p>
                      <a:r>
                        <a:rPr lang="de-DE" sz="1100" b="0" i="0" u="none" strike="noStrike">
                          <a:solidFill>
                            <a:srgbClr val="000000"/>
                          </a:solidFill>
                          <a:effectLst/>
                          <a:latin typeface="Calibri" panose="020F0502020204030204" pitchFamily="34" charset="0"/>
                        </a:rPr>
                        <a:t>Data Management Team</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Ongoing</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50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818250927"/>
                  </a:ext>
                </a:extLst>
              </a:tr>
              <a:tr h="136578">
                <a:tc vMerge="1">
                  <a:txBody>
                    <a:bodyPr/>
                    <a:lstStyle/>
                    <a:p>
                      <a:pPr algn="l" fontAlgn="b">
                        <a:buNone/>
                      </a:pPr>
                      <a:endParaRPr lang="de-DE" sz="9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v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vMerge="1">
                  <a:txBody>
                    <a:bodyPr/>
                    <a:lstStyle/>
                    <a:p>
                      <a:endParaRPr lang="en-US"/>
                    </a:p>
                  </a:txBody>
                  <a:tcPr/>
                </a:tc>
                <a:tc vMerge="1">
                  <a:txBody>
                    <a:bodyPr/>
                    <a:lstStyle/>
                    <a:p>
                      <a:endParaRPr lang="en-US"/>
                    </a:p>
                  </a:txBody>
                  <a:tcPr/>
                </a:tc>
                <a:tc>
                  <a:txBody>
                    <a:bodyPr/>
                    <a:lstStyle/>
                    <a:p>
                      <a:r>
                        <a:rPr lang="de-DE" sz="1100" b="0" i="0" u="none" strike="noStrike" dirty="0" err="1">
                          <a:solidFill>
                            <a:srgbClr val="000000"/>
                          </a:solidFill>
                          <a:effectLst/>
                          <a:latin typeface="Calibri" panose="020F0502020204030204" pitchFamily="34" charset="0"/>
                        </a:rPr>
                        <a:t>Engage</a:t>
                      </a:r>
                      <a:r>
                        <a:rPr lang="de-DE" sz="1100" b="0" i="0" u="none" strike="noStrike" dirty="0">
                          <a:solidFill>
                            <a:srgbClr val="000000"/>
                          </a:solidFill>
                          <a:effectLst/>
                          <a:latin typeface="Calibri" panose="020F0502020204030204" pitchFamily="34" charset="0"/>
                        </a:rPr>
                        <a:t> 3 external </a:t>
                      </a:r>
                      <a:r>
                        <a:rPr lang="de-DE" sz="1100" b="0" i="0" u="none" strike="noStrike" dirty="0" err="1">
                          <a:solidFill>
                            <a:srgbClr val="000000"/>
                          </a:solidFill>
                          <a:effectLst/>
                          <a:latin typeface="Calibri" panose="020F0502020204030204" pitchFamily="34" charset="0"/>
                        </a:rPr>
                        <a:t>stakeholders</a:t>
                      </a:r>
                      <a:r>
                        <a:rPr lang="de-DE" sz="1100" b="0" i="0" u="none" strike="noStrike" dirty="0">
                          <a:solidFill>
                            <a:srgbClr val="000000"/>
                          </a:solidFill>
                          <a:effectLst/>
                          <a:latin typeface="Calibri" panose="020F0502020204030204" pitchFamily="34" charset="0"/>
                        </a:rPr>
                        <a:t> in reporting </a:t>
                      </a:r>
                      <a:r>
                        <a:rPr lang="de-DE" sz="1100" b="0" i="0" u="none" strike="noStrike" dirty="0" err="1">
                          <a:solidFill>
                            <a:srgbClr val="000000"/>
                          </a:solidFill>
                          <a:effectLst/>
                          <a:latin typeface="Calibri" panose="020F0502020204030204" pitchFamily="34" charset="0"/>
                        </a:rPr>
                        <a:t>feedback</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a:txBody>
                    <a:bodyPr/>
                    <a:lstStyle/>
                    <a:p>
                      <a:r>
                        <a:rPr lang="de-DE" sz="1100" b="0" i="0" u="none" strike="noStrike" dirty="0">
                          <a:solidFill>
                            <a:srgbClr val="000000"/>
                          </a:solidFill>
                          <a:effectLst/>
                          <a:latin typeface="Calibri" panose="020F0502020204030204" pitchFamily="34" charset="0"/>
                        </a:rPr>
                        <a:t>Stakeholder Relations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In Review</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25</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219864947"/>
                  </a:ext>
                </a:extLst>
              </a:tr>
              <a:tr h="136578">
                <a:tc gridSpan="9">
                  <a:txBody>
                    <a:bodyPr/>
                    <a:lstStyle/>
                    <a:p>
                      <a:pPr algn="l" fontAlgn="b">
                        <a:buNone/>
                      </a:pPr>
                      <a:endParaRPr lang="de-DE"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40000"/>
                      </a:srgbClr>
                    </a:solidFill>
                  </a:tcPr>
                </a:tc>
                <a:tc h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pPr algn="l" fontAlgn="b">
                        <a:buNone/>
                      </a:pPr>
                      <a:endParaRPr lang="de-DE" sz="9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341588541"/>
                  </a:ext>
                </a:extLst>
              </a:tr>
              <a:tr h="136578">
                <a:tc rowSpan="3">
                  <a:txBody>
                    <a:bodyPr/>
                    <a:lstStyle/>
                    <a:p>
                      <a:pPr algn="l" fontAlgn="b">
                        <a:buNone/>
                      </a:pPr>
                      <a:r>
                        <a:rPr lang="en-US" sz="1100" b="0" i="0" u="none" strike="noStrike" dirty="0">
                          <a:solidFill>
                            <a:srgbClr val="000000"/>
                          </a:solidFill>
                          <a:effectLst/>
                          <a:latin typeface="Calibri" panose="020F0502020204030204" pitchFamily="34" charset="0"/>
                        </a:rPr>
                        <a:t>Establish a sustainable and resilient supply chain</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3" gridSpan="2">
                  <a:txBody>
                    <a:bodyPr/>
                    <a:lstStyle/>
                    <a:p>
                      <a:pPr algn="l" fontAlgn="b">
                        <a:buNone/>
                      </a:pPr>
                      <a:r>
                        <a:rPr lang="en-US" sz="1100" b="0" i="0" u="none" strike="noStrike" dirty="0">
                          <a:solidFill>
                            <a:srgbClr val="000000"/>
                          </a:solidFill>
                          <a:effectLst/>
                          <a:latin typeface="Calibri" panose="020F0502020204030204" pitchFamily="34" charset="0"/>
                        </a:rPr>
                        <a:t>ESG risk mapping and onboarding for all strategic suppliers</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3" hMerge="1">
                  <a:txBody>
                    <a:bodyPr/>
                    <a:lstStyle/>
                    <a:p>
                      <a:pPr algn="l" fontAlgn="b">
                        <a:buNone/>
                      </a:pP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rowSpan="3">
                  <a:txBody>
                    <a:bodyPr/>
                    <a:lstStyle/>
                    <a:p>
                      <a:pPr algn="l" fontAlgn="b">
                        <a:buNone/>
                      </a:pPr>
                      <a:r>
                        <a:rPr lang="en-US" sz="1100" b="0" i="0" u="none" strike="noStrike" dirty="0">
                          <a:solidFill>
                            <a:srgbClr val="000000"/>
                          </a:solidFill>
                          <a:effectLst/>
                          <a:latin typeface="Calibri" panose="020F0502020204030204" pitchFamily="34" charset="0"/>
                        </a:rPr>
                        <a:t>Advance sustainability in the value chain</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Train 100% of ESG team on CSRD/ESRS standards</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a:txBody>
                    <a:bodyPr/>
                    <a:lstStyle/>
                    <a:p>
                      <a:pPr algn="l" fontAlgn="b">
                        <a:buNone/>
                      </a:pPr>
                      <a:r>
                        <a:rPr lang="de-DE" sz="1100" b="0" i="0" u="none" strike="noStrike">
                          <a:solidFill>
                            <a:srgbClr val="000000"/>
                          </a:solidFill>
                          <a:effectLst/>
                          <a:latin typeface="Calibri" panose="020F0502020204030204" pitchFamily="34" charset="0"/>
                        </a:rPr>
                        <a:t>ESG Officer</a:t>
                      </a: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pPr algn="l" fontAlgn="b">
                        <a:buNone/>
                      </a:pPr>
                      <a:endParaRPr lang="en-US" sz="11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In Progress</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60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166374330"/>
                  </a:ext>
                </a:extLst>
              </a:tr>
              <a:tr h="0">
                <a:tc v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v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vMerge="1">
                  <a:txBody>
                    <a:bodyPr/>
                    <a:lstStyle/>
                    <a:p>
                      <a:endParaRPr lang="en-US"/>
                    </a:p>
                  </a:txBody>
                  <a:tcPr/>
                </a:tc>
                <a:tc vMerge="1">
                  <a:txBody>
                    <a:bodyPr/>
                    <a:lstStyle/>
                    <a:p>
                      <a:endParaRPr lang="en-US"/>
                    </a:p>
                  </a:txBody>
                  <a:tcPr/>
                </a:tc>
                <a:tc>
                  <a:txBody>
                    <a:bodyPr/>
                    <a:lstStyle/>
                    <a:p>
                      <a:r>
                        <a:rPr lang="en-US" sz="1100" b="0" i="0" u="none" strike="noStrike">
                          <a:solidFill>
                            <a:srgbClr val="000000"/>
                          </a:solidFill>
                          <a:effectLst/>
                          <a:latin typeface="Calibri" panose="020F0502020204030204" pitchFamily="34" charset="0"/>
                        </a:rPr>
                        <a:t>Engage top 5 suppliers in ESG onboarding</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a:txBody>
                    <a:bodyPr/>
                    <a:lstStyle/>
                    <a:p>
                      <a:r>
                        <a:rPr lang="de-DE" sz="1100" b="0" i="0" u="none" strike="noStrike">
                          <a:solidFill>
                            <a:srgbClr val="000000"/>
                          </a:solidFill>
                          <a:effectLst/>
                          <a:latin typeface="Calibri" panose="020F0502020204030204" pitchFamily="34" charset="0"/>
                        </a:rPr>
                        <a:t>Procurement</a:t>
                      </a:r>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endParaRPr lang="en-US"/>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Planned</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a:solidFill>
                            <a:srgbClr val="000000"/>
                          </a:solidFill>
                          <a:effectLst/>
                          <a:latin typeface="Calibri" panose="020F0502020204030204" pitchFamily="34" charset="0"/>
                        </a:rPr>
                        <a:t>10</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685449197"/>
                  </a:ext>
                </a:extLst>
              </a:tr>
              <a:tr h="136578">
                <a:tc vMerge="1">
                  <a:txBody>
                    <a:bodyPr/>
                    <a:lstStyle/>
                    <a:p>
                      <a:pPr algn="l" fontAlgn="b">
                        <a:buNone/>
                      </a:pPr>
                      <a:endParaRPr lang="de-DE" sz="900" b="0" i="0" u="none" strike="noStrike" dirty="0">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vMerge="1">
                  <a:txBody>
                    <a:bodyPr/>
                    <a:lstStyle/>
                    <a:p>
                      <a:pPr algn="l" fontAlgn="b">
                        <a:buNone/>
                      </a:pPr>
                      <a:endParaRPr lang="de-DE" sz="900" b="0" i="0" u="none" strike="noStrike">
                        <a:solidFill>
                          <a:srgbClr val="000000"/>
                        </a:solidFill>
                        <a:effectLst/>
                        <a:latin typeface="Calibri" panose="020F0502020204030204" pitchFamily="34" charset="0"/>
                      </a:endParaRP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vMerge="1">
                  <a:txBody>
                    <a:bodyPr/>
                    <a:lstStyle/>
                    <a:p>
                      <a:endParaRPr lang="en-US"/>
                    </a:p>
                  </a:txBody>
                  <a:tcPr/>
                </a:tc>
                <a:tc vMerge="1">
                  <a:txBody>
                    <a:bodyPr/>
                    <a:lstStyle/>
                    <a:p>
                      <a:endParaRPr lang="en-US"/>
                    </a:p>
                  </a:txBody>
                  <a:tcPr/>
                </a:tc>
                <a:tc>
                  <a:txBody>
                    <a:bodyPr/>
                    <a:lstStyle/>
                    <a:p>
                      <a:r>
                        <a:rPr lang="en-US" sz="1100" b="0" i="0" u="none" strike="noStrike" dirty="0">
                          <a:solidFill>
                            <a:srgbClr val="000000"/>
                          </a:solidFill>
                          <a:effectLst/>
                          <a:latin typeface="Calibri" panose="020F0502020204030204" pitchFamily="34" charset="0"/>
                        </a:rPr>
                        <a:t>Include ESG clauses in 75% of new supplier contracts</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2">
                  <a:txBody>
                    <a:bodyPr/>
                    <a:lstStyle/>
                    <a:p>
                      <a:r>
                        <a:rPr lang="de-DE" sz="1100" b="0" i="0" u="none" strike="noStrike" dirty="0">
                          <a:solidFill>
                            <a:srgbClr val="000000"/>
                          </a:solidFill>
                          <a:effectLst/>
                          <a:latin typeface="Calibri" panose="020F0502020204030204" pitchFamily="34" charset="0"/>
                        </a:rPr>
                        <a:t>Legal</a:t>
                      </a:r>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hMerge="1">
                  <a:txBody>
                    <a:bodyPr/>
                    <a:lstStyle/>
                    <a:p>
                      <a:endParaRPr lang="en-US" dirty="0"/>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In Progress</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100" b="0" i="0" u="none" strike="noStrike" dirty="0">
                          <a:solidFill>
                            <a:srgbClr val="000000"/>
                          </a:solidFill>
                          <a:effectLst/>
                          <a:latin typeface="Calibri" panose="020F0502020204030204" pitchFamily="34" charset="0"/>
                        </a:rPr>
                        <a:t>25</a:t>
                      </a:r>
                    </a:p>
                  </a:txBody>
                  <a:tcPr marL="41748" marR="41748" marT="41748" marB="43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905846188"/>
                  </a:ext>
                </a:extLst>
              </a:tr>
            </a:tbl>
          </a:graphicData>
        </a:graphic>
      </p:graphicFrame>
      <p:pic>
        <p:nvPicPr>
          <p:cNvPr id="6" name="Picture 5" descr="A map of the world surrounded by trees&#10;&#10;AI-generated content may be incorrect.">
            <a:extLst>
              <a:ext uri="{FF2B5EF4-FFF2-40B4-BE49-F238E27FC236}">
                <a16:creationId xmlns:a16="http://schemas.microsoft.com/office/drawing/2014/main" id="{9255158E-8BF9-A340-BCF4-5FDA59AFCE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4884" b="39497"/>
          <a:stretch>
            <a:fillRect/>
          </a:stretch>
        </p:blipFill>
        <p:spPr>
          <a:xfrm>
            <a:off x="-19002" y="0"/>
            <a:ext cx="12211000" cy="1072827"/>
          </a:xfrm>
          <a:prstGeom prst="rect">
            <a:avLst/>
          </a:prstGeom>
        </p:spPr>
      </p:pic>
      <p:sp>
        <p:nvSpPr>
          <p:cNvPr id="7" name="Rectangle 6">
            <a:extLst>
              <a:ext uri="{FF2B5EF4-FFF2-40B4-BE49-F238E27FC236}">
                <a16:creationId xmlns:a16="http://schemas.microsoft.com/office/drawing/2014/main" id="{A8CDE38D-5B82-73E6-1967-5A82D27A5C03}"/>
              </a:ext>
            </a:extLst>
          </p:cNvPr>
          <p:cNvSpPr/>
          <p:nvPr/>
        </p:nvSpPr>
        <p:spPr>
          <a:xfrm rot="16200000" flipH="1">
            <a:off x="5531094" y="-5569085"/>
            <a:ext cx="107282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Graphic 4">
            <a:extLst>
              <a:ext uri="{FF2B5EF4-FFF2-40B4-BE49-F238E27FC236}">
                <a16:creationId xmlns:a16="http://schemas.microsoft.com/office/drawing/2014/main" id="{674A98D2-6CD1-2519-4B7D-DA6BB0F111E1}"/>
              </a:ext>
            </a:extLst>
          </p:cNvPr>
          <p:cNvSpPr/>
          <p:nvPr/>
        </p:nvSpPr>
        <p:spPr>
          <a:xfrm rot="5400000">
            <a:off x="1632774" y="-5441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2" name="Textfeld 3">
            <a:extLst>
              <a:ext uri="{FF2B5EF4-FFF2-40B4-BE49-F238E27FC236}">
                <a16:creationId xmlns:a16="http://schemas.microsoft.com/office/drawing/2014/main" id="{8660D21E-F103-2ACF-93F5-82472D192E02}"/>
              </a:ext>
            </a:extLst>
          </p:cNvPr>
          <p:cNvSpPr txBox="1"/>
          <p:nvPr/>
        </p:nvSpPr>
        <p:spPr>
          <a:xfrm>
            <a:off x="462636" y="280174"/>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ESG OKR</a:t>
            </a:r>
          </a:p>
          <a:p>
            <a:endParaRPr lang="en-US" sz="3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4729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E784F-972D-7BD3-529B-E8A0DC5750A0}"/>
            </a:ext>
          </a:extLst>
        </p:cNvPr>
        <p:cNvGrpSpPr/>
        <p:nvPr/>
      </p:nvGrpSpPr>
      <p:grpSpPr>
        <a:xfrm>
          <a:off x="0" y="0"/>
          <a:ext cx="0" cy="0"/>
          <a:chOff x="0" y="0"/>
          <a:chExt cx="0" cy="0"/>
        </a:xfrm>
      </p:grpSpPr>
      <p:pic>
        <p:nvPicPr>
          <p:cNvPr id="8" name="Picture 7" descr="A map of the world surrounded by trees&#10;&#10;AI-generated content may be incorrect.">
            <a:extLst>
              <a:ext uri="{FF2B5EF4-FFF2-40B4-BE49-F238E27FC236}">
                <a16:creationId xmlns:a16="http://schemas.microsoft.com/office/drawing/2014/main" id="{9F4E5936-2E64-9290-C48F-7D5F7A3AD4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4884" b="39497"/>
          <a:stretch>
            <a:fillRect/>
          </a:stretch>
        </p:blipFill>
        <p:spPr>
          <a:xfrm>
            <a:off x="-19002" y="0"/>
            <a:ext cx="12211000" cy="1072827"/>
          </a:xfrm>
          <a:prstGeom prst="rect">
            <a:avLst/>
          </a:prstGeom>
        </p:spPr>
      </p:pic>
      <p:sp>
        <p:nvSpPr>
          <p:cNvPr id="9" name="Rectangle 8">
            <a:extLst>
              <a:ext uri="{FF2B5EF4-FFF2-40B4-BE49-F238E27FC236}">
                <a16:creationId xmlns:a16="http://schemas.microsoft.com/office/drawing/2014/main" id="{0FD4E6CB-9690-F131-959A-4AAD6FA0E5A9}"/>
              </a:ext>
            </a:extLst>
          </p:cNvPr>
          <p:cNvSpPr/>
          <p:nvPr/>
        </p:nvSpPr>
        <p:spPr>
          <a:xfrm rot="16200000" flipH="1">
            <a:off x="5531094" y="-5569085"/>
            <a:ext cx="107282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Graphic 4">
            <a:extLst>
              <a:ext uri="{FF2B5EF4-FFF2-40B4-BE49-F238E27FC236}">
                <a16:creationId xmlns:a16="http://schemas.microsoft.com/office/drawing/2014/main" id="{71FC531D-B5CB-393F-31C7-88841370AEA9}"/>
              </a:ext>
            </a:extLst>
          </p:cNvPr>
          <p:cNvSpPr/>
          <p:nvPr/>
        </p:nvSpPr>
        <p:spPr>
          <a:xfrm rot="5400000">
            <a:off x="1632774" y="-5441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11" name="Textfeld 3">
            <a:extLst>
              <a:ext uri="{FF2B5EF4-FFF2-40B4-BE49-F238E27FC236}">
                <a16:creationId xmlns:a16="http://schemas.microsoft.com/office/drawing/2014/main" id="{F3F8F542-3215-090F-1F5F-A0651FD3BCB1}"/>
              </a:ext>
            </a:extLst>
          </p:cNvPr>
          <p:cNvSpPr txBox="1"/>
          <p:nvPr/>
        </p:nvSpPr>
        <p:spPr>
          <a:xfrm>
            <a:off x="462636" y="280174"/>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Supplier ESG Control</a:t>
            </a:r>
          </a:p>
          <a:p>
            <a:endParaRPr lang="en-US" sz="3600" b="1" dirty="0">
              <a:solidFill>
                <a:schemeClr val="bg1"/>
              </a:solidFill>
              <a:latin typeface="Calibri" panose="020F0502020204030204" pitchFamily="34" charset="0"/>
              <a:cs typeface="Calibri" panose="020F0502020204030204" pitchFamily="34" charset="0"/>
            </a:endParaRPr>
          </a:p>
        </p:txBody>
      </p:sp>
      <p:graphicFrame>
        <p:nvGraphicFramePr>
          <p:cNvPr id="14" name="Table 13">
            <a:extLst>
              <a:ext uri="{FF2B5EF4-FFF2-40B4-BE49-F238E27FC236}">
                <a16:creationId xmlns:a16="http://schemas.microsoft.com/office/drawing/2014/main" id="{49DE4088-E418-A570-D2AB-85072A9A29D0}"/>
              </a:ext>
            </a:extLst>
          </p:cNvPr>
          <p:cNvGraphicFramePr>
            <a:graphicFrameLocks noGrp="1"/>
          </p:cNvGraphicFramePr>
          <p:nvPr>
            <p:extLst>
              <p:ext uri="{D42A27DB-BD31-4B8C-83A1-F6EECF244321}">
                <p14:modId xmlns:p14="http://schemas.microsoft.com/office/powerpoint/2010/main" val="4280558289"/>
              </p:ext>
            </p:extLst>
          </p:nvPr>
        </p:nvGraphicFramePr>
        <p:xfrm>
          <a:off x="462636" y="1668080"/>
          <a:ext cx="10822680" cy="3804004"/>
        </p:xfrm>
        <a:graphic>
          <a:graphicData uri="http://schemas.openxmlformats.org/drawingml/2006/table">
            <a:tbl>
              <a:tblPr firstRow="1" bandRow="1">
                <a:tableStyleId>{5C22544A-7EE6-4342-B048-85BDC9FD1C3A}</a:tableStyleId>
              </a:tblPr>
              <a:tblGrid>
                <a:gridCol w="1546097">
                  <a:extLst>
                    <a:ext uri="{9D8B030D-6E8A-4147-A177-3AD203B41FA5}">
                      <a16:colId xmlns:a16="http://schemas.microsoft.com/office/drawing/2014/main" val="1873083225"/>
                    </a:ext>
                  </a:extLst>
                </a:gridCol>
                <a:gridCol w="1094720">
                  <a:extLst>
                    <a:ext uri="{9D8B030D-6E8A-4147-A177-3AD203B41FA5}">
                      <a16:colId xmlns:a16="http://schemas.microsoft.com/office/drawing/2014/main" val="1931668784"/>
                    </a:ext>
                  </a:extLst>
                </a:gridCol>
                <a:gridCol w="864365">
                  <a:extLst>
                    <a:ext uri="{9D8B030D-6E8A-4147-A177-3AD203B41FA5}">
                      <a16:colId xmlns:a16="http://schemas.microsoft.com/office/drawing/2014/main" val="1355221326"/>
                    </a:ext>
                  </a:extLst>
                </a:gridCol>
                <a:gridCol w="1776092">
                  <a:extLst>
                    <a:ext uri="{9D8B030D-6E8A-4147-A177-3AD203B41FA5}">
                      <a16:colId xmlns:a16="http://schemas.microsoft.com/office/drawing/2014/main" val="2218861079"/>
                    </a:ext>
                  </a:extLst>
                </a:gridCol>
                <a:gridCol w="1989223">
                  <a:extLst>
                    <a:ext uri="{9D8B030D-6E8A-4147-A177-3AD203B41FA5}">
                      <a16:colId xmlns:a16="http://schemas.microsoft.com/office/drawing/2014/main" val="1266838083"/>
                    </a:ext>
                  </a:extLst>
                </a:gridCol>
                <a:gridCol w="2006086">
                  <a:extLst>
                    <a:ext uri="{9D8B030D-6E8A-4147-A177-3AD203B41FA5}">
                      <a16:colId xmlns:a16="http://schemas.microsoft.com/office/drawing/2014/main" val="2197276588"/>
                    </a:ext>
                  </a:extLst>
                </a:gridCol>
                <a:gridCol w="1546097">
                  <a:extLst>
                    <a:ext uri="{9D8B030D-6E8A-4147-A177-3AD203B41FA5}">
                      <a16:colId xmlns:a16="http://schemas.microsoft.com/office/drawing/2014/main" val="2724272696"/>
                    </a:ext>
                  </a:extLst>
                </a:gridCol>
              </a:tblGrid>
              <a:tr h="635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Supplier Name</a:t>
                      </a:r>
                    </a:p>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Country</a:t>
                      </a:r>
                    </a:p>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Tier</a:t>
                      </a:r>
                    </a:p>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Material/Service Supplied</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Strategic Relevance (High/Medium/Low)</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Dependency Level (High/Medium/Low)</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ESG Control Options*</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extLst>
                  <a:ext uri="{0D108BD9-81ED-4DB2-BD59-A6C34878D82A}">
                    <a16:rowId xmlns:a16="http://schemas.microsoft.com/office/drawing/2014/main" val="1401908793"/>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9628124"/>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45488656"/>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9228870"/>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6245109"/>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5439414"/>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8672645"/>
                  </a:ext>
                </a:extLst>
              </a:tr>
              <a:tr h="452689">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58076389"/>
                  </a:ext>
                </a:extLst>
              </a:tr>
            </a:tbl>
          </a:graphicData>
        </a:graphic>
      </p:graphicFrame>
      <p:sp>
        <p:nvSpPr>
          <p:cNvPr id="16" name="TextBox 15">
            <a:extLst>
              <a:ext uri="{FF2B5EF4-FFF2-40B4-BE49-F238E27FC236}">
                <a16:creationId xmlns:a16="http://schemas.microsoft.com/office/drawing/2014/main" id="{F391E73D-112E-F2D2-1B8D-811A37861266}"/>
              </a:ext>
            </a:extLst>
          </p:cNvPr>
          <p:cNvSpPr txBox="1"/>
          <p:nvPr/>
        </p:nvSpPr>
        <p:spPr>
          <a:xfrm>
            <a:off x="462636" y="5992610"/>
            <a:ext cx="612300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404040"/>
                </a:solidFill>
                <a:latin typeface="Calibri" panose="020F0502020204030204" pitchFamily="34" charset="0"/>
                <a:cs typeface="Calibri" panose="020F0502020204030204" pitchFamily="34" charset="0"/>
              </a:rPr>
              <a:t>*(Contract, Audit, Code of Conduct, </a:t>
            </a:r>
            <a:r>
              <a:rPr lang="en-US" sz="1400" dirty="0" err="1">
                <a:solidFill>
                  <a:srgbClr val="404040"/>
                </a:solidFill>
                <a:latin typeface="Calibri" panose="020F0502020204030204" pitchFamily="34" charset="0"/>
                <a:cs typeface="Calibri" panose="020F0502020204030204" pitchFamily="34" charset="0"/>
              </a:rPr>
              <a:t>etc</a:t>
            </a:r>
            <a:r>
              <a:rPr lang="en-US" sz="1400" dirty="0">
                <a:solidFill>
                  <a:srgbClr val="40404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52115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E29E8-6AB8-CC6D-9CC6-A7A16D2A7476}"/>
            </a:ext>
          </a:extLst>
        </p:cNvPr>
        <p:cNvGrpSpPr/>
        <p:nvPr/>
      </p:nvGrpSpPr>
      <p:grpSpPr>
        <a:xfrm>
          <a:off x="0" y="0"/>
          <a:ext cx="0" cy="0"/>
          <a:chOff x="0" y="0"/>
          <a:chExt cx="0" cy="0"/>
        </a:xfrm>
      </p:grpSpPr>
      <p:pic>
        <p:nvPicPr>
          <p:cNvPr id="8" name="Picture 7" descr="A map of the world surrounded by trees&#10;&#10;AI-generated content may be incorrect.">
            <a:extLst>
              <a:ext uri="{FF2B5EF4-FFF2-40B4-BE49-F238E27FC236}">
                <a16:creationId xmlns:a16="http://schemas.microsoft.com/office/drawing/2014/main" id="{6105D631-E6EB-C107-DFF6-2FC34836E3A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4884" b="39497"/>
          <a:stretch>
            <a:fillRect/>
          </a:stretch>
        </p:blipFill>
        <p:spPr>
          <a:xfrm>
            <a:off x="-19002" y="0"/>
            <a:ext cx="12211000" cy="1072827"/>
          </a:xfrm>
          <a:prstGeom prst="rect">
            <a:avLst/>
          </a:prstGeom>
        </p:spPr>
      </p:pic>
      <p:sp>
        <p:nvSpPr>
          <p:cNvPr id="9" name="Rectangle 8">
            <a:extLst>
              <a:ext uri="{FF2B5EF4-FFF2-40B4-BE49-F238E27FC236}">
                <a16:creationId xmlns:a16="http://schemas.microsoft.com/office/drawing/2014/main" id="{62F4AE5E-E081-88FE-D0FD-D190D21B5F26}"/>
              </a:ext>
            </a:extLst>
          </p:cNvPr>
          <p:cNvSpPr/>
          <p:nvPr/>
        </p:nvSpPr>
        <p:spPr>
          <a:xfrm rot="16200000" flipH="1">
            <a:off x="5531094" y="-5569085"/>
            <a:ext cx="107282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Graphic 4">
            <a:extLst>
              <a:ext uri="{FF2B5EF4-FFF2-40B4-BE49-F238E27FC236}">
                <a16:creationId xmlns:a16="http://schemas.microsoft.com/office/drawing/2014/main" id="{F21C06E5-3F4D-71A3-B545-4A9E2A4D10A7}"/>
              </a:ext>
            </a:extLst>
          </p:cNvPr>
          <p:cNvSpPr/>
          <p:nvPr/>
        </p:nvSpPr>
        <p:spPr>
          <a:xfrm rot="5400000">
            <a:off x="1632774" y="-5441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11" name="Textfeld 3">
            <a:extLst>
              <a:ext uri="{FF2B5EF4-FFF2-40B4-BE49-F238E27FC236}">
                <a16:creationId xmlns:a16="http://schemas.microsoft.com/office/drawing/2014/main" id="{8E1E141A-EC9B-1462-4FB6-0F5AA7D3002D}"/>
              </a:ext>
            </a:extLst>
          </p:cNvPr>
          <p:cNvSpPr txBox="1"/>
          <p:nvPr/>
        </p:nvSpPr>
        <p:spPr>
          <a:xfrm>
            <a:off x="462636" y="280174"/>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ESG PDCA Example</a:t>
            </a:r>
          </a:p>
          <a:p>
            <a:endParaRPr lang="en-US" sz="3600" b="1" dirty="0">
              <a:solidFill>
                <a:schemeClr val="bg1"/>
              </a:solidFill>
              <a:latin typeface="Calibri" panose="020F0502020204030204" pitchFamily="34" charset="0"/>
              <a:cs typeface="Calibri" panose="020F0502020204030204" pitchFamily="34" charset="0"/>
            </a:endParaRPr>
          </a:p>
        </p:txBody>
      </p:sp>
      <p:graphicFrame>
        <p:nvGraphicFramePr>
          <p:cNvPr id="3" name="Tabelle 2">
            <a:extLst>
              <a:ext uri="{FF2B5EF4-FFF2-40B4-BE49-F238E27FC236}">
                <a16:creationId xmlns:a16="http://schemas.microsoft.com/office/drawing/2014/main" id="{87CAA00B-06E5-AED5-4128-96DC6BED1879}"/>
              </a:ext>
            </a:extLst>
          </p:cNvPr>
          <p:cNvGraphicFramePr>
            <a:graphicFrameLocks noGrp="1"/>
          </p:cNvGraphicFramePr>
          <p:nvPr>
            <p:extLst>
              <p:ext uri="{D42A27DB-BD31-4B8C-83A1-F6EECF244321}">
                <p14:modId xmlns:p14="http://schemas.microsoft.com/office/powerpoint/2010/main" val="2849542073"/>
              </p:ext>
            </p:extLst>
          </p:nvPr>
        </p:nvGraphicFramePr>
        <p:xfrm>
          <a:off x="462636" y="1668078"/>
          <a:ext cx="10822681" cy="3891474"/>
        </p:xfrm>
        <a:graphic>
          <a:graphicData uri="http://schemas.openxmlformats.org/drawingml/2006/table">
            <a:tbl>
              <a:tblPr/>
              <a:tblGrid>
                <a:gridCol w="794325">
                  <a:extLst>
                    <a:ext uri="{9D8B030D-6E8A-4147-A177-3AD203B41FA5}">
                      <a16:colId xmlns:a16="http://schemas.microsoft.com/office/drawing/2014/main" val="3199417895"/>
                    </a:ext>
                  </a:extLst>
                </a:gridCol>
                <a:gridCol w="1157055">
                  <a:extLst>
                    <a:ext uri="{9D8B030D-6E8A-4147-A177-3AD203B41FA5}">
                      <a16:colId xmlns:a16="http://schemas.microsoft.com/office/drawing/2014/main" val="2501401951"/>
                    </a:ext>
                  </a:extLst>
                </a:gridCol>
                <a:gridCol w="2365248">
                  <a:extLst>
                    <a:ext uri="{9D8B030D-6E8A-4147-A177-3AD203B41FA5}">
                      <a16:colId xmlns:a16="http://schemas.microsoft.com/office/drawing/2014/main" val="326514070"/>
                    </a:ext>
                  </a:extLst>
                </a:gridCol>
                <a:gridCol w="2244830">
                  <a:extLst>
                    <a:ext uri="{9D8B030D-6E8A-4147-A177-3AD203B41FA5}">
                      <a16:colId xmlns:a16="http://schemas.microsoft.com/office/drawing/2014/main" val="4014627248"/>
                    </a:ext>
                  </a:extLst>
                </a:gridCol>
                <a:gridCol w="1312842">
                  <a:extLst>
                    <a:ext uri="{9D8B030D-6E8A-4147-A177-3AD203B41FA5}">
                      <a16:colId xmlns:a16="http://schemas.microsoft.com/office/drawing/2014/main" val="691454586"/>
                    </a:ext>
                  </a:extLst>
                </a:gridCol>
                <a:gridCol w="1698974">
                  <a:extLst>
                    <a:ext uri="{9D8B030D-6E8A-4147-A177-3AD203B41FA5}">
                      <a16:colId xmlns:a16="http://schemas.microsoft.com/office/drawing/2014/main" val="941406635"/>
                    </a:ext>
                  </a:extLst>
                </a:gridCol>
                <a:gridCol w="1249407">
                  <a:extLst>
                    <a:ext uri="{9D8B030D-6E8A-4147-A177-3AD203B41FA5}">
                      <a16:colId xmlns:a16="http://schemas.microsoft.com/office/drawing/2014/main" val="1756654135"/>
                    </a:ext>
                  </a:extLst>
                </a:gridCol>
              </a:tblGrid>
              <a:tr h="692432">
                <a:tc>
                  <a:txBody>
                    <a:bodyPr/>
                    <a:lstStyle/>
                    <a:p>
                      <a:pPr algn="l" fontAlgn="t">
                        <a:buNone/>
                      </a:pPr>
                      <a:r>
                        <a:rPr lang="de-DE" sz="1400" b="1" i="0" u="none" strike="noStrike">
                          <a:solidFill>
                            <a:schemeClr val="bg1"/>
                          </a:solidFill>
                          <a:effectLst/>
                          <a:latin typeface="Calibri" panose="020F0502020204030204" pitchFamily="34" charset="0"/>
                          <a:cs typeface="Calibri" panose="020F0502020204030204" pitchFamily="34" charset="0"/>
                        </a:rPr>
                        <a:t>PDCA Phase</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i="0" u="none" strike="noStrike">
                          <a:solidFill>
                            <a:schemeClr val="bg1"/>
                          </a:solidFill>
                          <a:effectLst/>
                          <a:latin typeface="Calibri" panose="020F0502020204030204" pitchFamily="34" charset="0"/>
                          <a:cs typeface="Calibri" panose="020F0502020204030204" pitchFamily="34" charset="0"/>
                        </a:rPr>
                        <a:t>ESG Category (E/S/G)</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Strategic </a:t>
                      </a:r>
                    </a:p>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ESG Goal</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ESG </a:t>
                      </a:r>
                      <a:r>
                        <a:rPr lang="de-DE" sz="1400" b="1" i="0" u="none" strike="noStrike" dirty="0" err="1">
                          <a:solidFill>
                            <a:schemeClr val="bg1"/>
                          </a:solidFill>
                          <a:effectLst/>
                          <a:latin typeface="Calibri" panose="020F0502020204030204" pitchFamily="34" charset="0"/>
                          <a:cs typeface="Calibri" panose="020F0502020204030204" pitchFamily="34" charset="0"/>
                        </a:rPr>
                        <a:t>Program</a:t>
                      </a:r>
                      <a:r>
                        <a:rPr lang="de-DE" sz="1400" b="1" i="0" u="none" strike="noStrike" dirty="0">
                          <a:solidFill>
                            <a:schemeClr val="bg1"/>
                          </a:solidFill>
                          <a:effectLst/>
                          <a:latin typeface="Calibri" panose="020F0502020204030204" pitchFamily="34" charset="0"/>
                          <a:cs typeface="Calibri" panose="020F0502020204030204" pitchFamily="34" charset="0"/>
                        </a:rPr>
                        <a:t> </a:t>
                      </a:r>
                    </a:p>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 Initiative</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i="0" u="none" strike="noStrike">
                          <a:solidFill>
                            <a:schemeClr val="bg1"/>
                          </a:solidFill>
                          <a:effectLst/>
                          <a:latin typeface="Calibri" panose="020F0502020204030204" pitchFamily="34" charset="0"/>
                          <a:cs typeface="Calibri" panose="020F0502020204030204" pitchFamily="34" charset="0"/>
                        </a:rPr>
                        <a:t>Assigned Budget (€)</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i="0" u="none" strike="noStrike" dirty="0" err="1">
                          <a:solidFill>
                            <a:schemeClr val="bg1"/>
                          </a:solidFill>
                          <a:effectLst/>
                          <a:latin typeface="Calibri" panose="020F0502020204030204" pitchFamily="34" charset="0"/>
                          <a:cs typeface="Calibri" panose="020F0502020204030204" pitchFamily="34" charset="0"/>
                        </a:rPr>
                        <a:t>Responsible</a:t>
                      </a:r>
                      <a:r>
                        <a:rPr lang="de-DE" sz="1400" b="1" i="0" u="none" strike="noStrike" dirty="0">
                          <a:solidFill>
                            <a:schemeClr val="bg1"/>
                          </a:solidFill>
                          <a:effectLst/>
                          <a:latin typeface="Calibri" panose="020F0502020204030204" pitchFamily="34" charset="0"/>
                          <a:cs typeface="Calibri" panose="020F0502020204030204" pitchFamily="34" charset="0"/>
                        </a:rPr>
                        <a:t> </a:t>
                      </a:r>
                    </a:p>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Person / Team</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Timeline </a:t>
                      </a:r>
                    </a:p>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(Start-End)</a:t>
                      </a:r>
                    </a:p>
                  </a:txBody>
                  <a:tcPr marL="46800"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extLst>
                  <a:ext uri="{0D108BD9-81ED-4DB2-BD59-A6C34878D82A}">
                    <a16:rowId xmlns:a16="http://schemas.microsoft.com/office/drawing/2014/main" val="1091995971"/>
                  </a:ext>
                </a:extLst>
              </a:tr>
              <a:tr h="692432">
                <a:tc>
                  <a:txBody>
                    <a:bodyPr/>
                    <a:lstStyle/>
                    <a:p>
                      <a:pPr algn="l" fontAlgn="b">
                        <a:buNone/>
                      </a:pPr>
                      <a:r>
                        <a:rPr lang="de-DE" sz="1200" b="1" i="0" u="none" strike="noStrike">
                          <a:solidFill>
                            <a:srgbClr val="404040"/>
                          </a:solidFill>
                          <a:effectLst/>
                          <a:latin typeface="Calibri" panose="020F0502020204030204" pitchFamily="34" charset="0"/>
                          <a:cs typeface="Calibri" panose="020F0502020204030204" pitchFamily="34" charset="0"/>
                        </a:rPr>
                        <a:t>Plan</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dirty="0">
                          <a:solidFill>
                            <a:srgbClr val="404040"/>
                          </a:solidFill>
                          <a:effectLst/>
                          <a:latin typeface="Calibri" panose="020F0502020204030204" pitchFamily="34" charset="0"/>
                          <a:cs typeface="Calibri" panose="020F0502020204030204" pitchFamily="34" charset="0"/>
                        </a:rPr>
                        <a:t>E</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b="0" i="0" u="none" strike="noStrike" dirty="0">
                          <a:solidFill>
                            <a:srgbClr val="404040"/>
                          </a:solidFill>
                          <a:effectLst/>
                          <a:latin typeface="Calibri" panose="020F0502020204030204" pitchFamily="34" charset="0"/>
                          <a:cs typeface="Calibri" panose="020F0502020204030204" pitchFamily="34" charset="0"/>
                        </a:rPr>
                        <a:t>Reduce CO₂ emissions by 20% until 2030</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Energy Efficiency Program</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10000</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Facility Manager</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Q2 2025 – Q4 2027</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591967894"/>
                  </a:ext>
                </a:extLst>
              </a:tr>
              <a:tr h="1253305">
                <a:tc>
                  <a:txBody>
                    <a:bodyPr/>
                    <a:lstStyle/>
                    <a:p>
                      <a:pPr algn="l" fontAlgn="b">
                        <a:buNone/>
                      </a:pPr>
                      <a:r>
                        <a:rPr lang="de-DE" sz="1200" b="1" i="0" u="none" strike="noStrike">
                          <a:solidFill>
                            <a:srgbClr val="404040"/>
                          </a:solidFill>
                          <a:effectLst/>
                          <a:latin typeface="Calibri" panose="020F0502020204030204" pitchFamily="34" charset="0"/>
                          <a:cs typeface="Calibri" panose="020F0502020204030204" pitchFamily="34" charset="0"/>
                        </a:rPr>
                        <a:t>Plan</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S</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b="0" i="0" u="none" strike="noStrike">
                          <a:solidFill>
                            <a:srgbClr val="404040"/>
                          </a:solidFill>
                          <a:effectLst/>
                          <a:latin typeface="Calibri" panose="020F0502020204030204" pitchFamily="34" charset="0"/>
                          <a:cs typeface="Calibri" panose="020F0502020204030204" pitchFamily="34" charset="0"/>
                        </a:rPr>
                        <a:t>Improve gender balance in leadership positions</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dirty="0" err="1">
                          <a:solidFill>
                            <a:srgbClr val="404040"/>
                          </a:solidFill>
                          <a:effectLst/>
                          <a:latin typeface="Calibri" panose="020F0502020204030204" pitchFamily="34" charset="0"/>
                          <a:cs typeface="Calibri" panose="020F0502020204030204" pitchFamily="34" charset="0"/>
                        </a:rPr>
                        <a:t>Diversity</a:t>
                      </a:r>
                      <a:r>
                        <a:rPr lang="de-DE" sz="1200" b="0" i="0" u="none" strike="noStrike" dirty="0">
                          <a:solidFill>
                            <a:srgbClr val="404040"/>
                          </a:solidFill>
                          <a:effectLst/>
                          <a:latin typeface="Calibri" panose="020F0502020204030204" pitchFamily="34" charset="0"/>
                          <a:cs typeface="Calibri" panose="020F0502020204030204" pitchFamily="34" charset="0"/>
                        </a:rPr>
                        <a:t> &amp; </a:t>
                      </a:r>
                      <a:r>
                        <a:rPr lang="de-DE" sz="1200" b="0" i="0" u="none" strike="noStrike" dirty="0" err="1">
                          <a:solidFill>
                            <a:srgbClr val="404040"/>
                          </a:solidFill>
                          <a:effectLst/>
                          <a:latin typeface="Calibri" panose="020F0502020204030204" pitchFamily="34" charset="0"/>
                          <a:cs typeface="Calibri" panose="020F0502020204030204" pitchFamily="34" charset="0"/>
                        </a:rPr>
                        <a:t>Inclusion</a:t>
                      </a:r>
                      <a:r>
                        <a:rPr lang="de-DE" sz="1200" b="0" i="0" u="none" strike="noStrike" dirty="0">
                          <a:solidFill>
                            <a:srgbClr val="404040"/>
                          </a:solidFill>
                          <a:effectLst/>
                          <a:latin typeface="Calibri" panose="020F0502020204030204" pitchFamily="34" charset="0"/>
                          <a:cs typeface="Calibri" panose="020F0502020204030204" pitchFamily="34" charset="0"/>
                        </a:rPr>
                        <a:t> Initiative</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5000</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HR Department</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Q1 2025 – Q4 2026</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643495545"/>
                  </a:ext>
                </a:extLst>
              </a:tr>
              <a:tr h="1253305">
                <a:tc>
                  <a:txBody>
                    <a:bodyPr/>
                    <a:lstStyle/>
                    <a:p>
                      <a:pPr algn="l" fontAlgn="b">
                        <a:buNone/>
                      </a:pPr>
                      <a:r>
                        <a:rPr lang="de-DE" sz="1200" b="1" i="0" u="none" strike="noStrike" dirty="0">
                          <a:solidFill>
                            <a:srgbClr val="404040"/>
                          </a:solidFill>
                          <a:effectLst/>
                          <a:latin typeface="Calibri" panose="020F0502020204030204" pitchFamily="34" charset="0"/>
                          <a:cs typeface="Calibri" panose="020F0502020204030204" pitchFamily="34" charset="0"/>
                        </a:rPr>
                        <a:t>Plan</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G</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Establish transparent anti-corruption policies</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Compliance &amp; Governance Training</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3000</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Legal / Compliance</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dirty="0">
                          <a:solidFill>
                            <a:srgbClr val="404040"/>
                          </a:solidFill>
                          <a:effectLst/>
                          <a:latin typeface="Calibri" panose="020F0502020204030204" pitchFamily="34" charset="0"/>
                          <a:cs typeface="Calibri" panose="020F0502020204030204" pitchFamily="34" charset="0"/>
                        </a:rPr>
                        <a:t>Q2 2025 – Q4 2025</a:t>
                      </a:r>
                    </a:p>
                  </a:txBody>
                  <a:tcPr marL="46800"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2231174"/>
                  </a:ext>
                </a:extLst>
              </a:tr>
            </a:tbl>
          </a:graphicData>
        </a:graphic>
      </p:graphicFrame>
    </p:spTree>
    <p:extLst>
      <p:ext uri="{BB962C8B-B14F-4D97-AF65-F5344CB8AC3E}">
        <p14:creationId xmlns:p14="http://schemas.microsoft.com/office/powerpoint/2010/main" val="3669134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2E237-8414-D940-517F-9E8C9BA5D1EC}"/>
            </a:ext>
          </a:extLst>
        </p:cNvPr>
        <p:cNvGrpSpPr/>
        <p:nvPr/>
      </p:nvGrpSpPr>
      <p:grpSpPr>
        <a:xfrm>
          <a:off x="0" y="0"/>
          <a:ext cx="0" cy="0"/>
          <a:chOff x="0" y="0"/>
          <a:chExt cx="0" cy="0"/>
        </a:xfrm>
      </p:grpSpPr>
      <p:pic>
        <p:nvPicPr>
          <p:cNvPr id="8" name="Picture 7" descr="A map of the world surrounded by trees&#10;&#10;AI-generated content may be incorrect.">
            <a:extLst>
              <a:ext uri="{FF2B5EF4-FFF2-40B4-BE49-F238E27FC236}">
                <a16:creationId xmlns:a16="http://schemas.microsoft.com/office/drawing/2014/main" id="{79194114-EB1E-119B-71E0-BB031D54174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4884" b="39497"/>
          <a:stretch>
            <a:fillRect/>
          </a:stretch>
        </p:blipFill>
        <p:spPr>
          <a:xfrm>
            <a:off x="-19002" y="0"/>
            <a:ext cx="12211000" cy="1072827"/>
          </a:xfrm>
          <a:prstGeom prst="rect">
            <a:avLst/>
          </a:prstGeom>
        </p:spPr>
      </p:pic>
      <p:sp>
        <p:nvSpPr>
          <p:cNvPr id="9" name="Rectangle 8">
            <a:extLst>
              <a:ext uri="{FF2B5EF4-FFF2-40B4-BE49-F238E27FC236}">
                <a16:creationId xmlns:a16="http://schemas.microsoft.com/office/drawing/2014/main" id="{25CC8CDA-5502-13EE-9C9E-7787D2197AF9}"/>
              </a:ext>
            </a:extLst>
          </p:cNvPr>
          <p:cNvSpPr/>
          <p:nvPr/>
        </p:nvSpPr>
        <p:spPr>
          <a:xfrm rot="16200000" flipH="1">
            <a:off x="5531094" y="-5569085"/>
            <a:ext cx="107282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Graphic 4">
            <a:extLst>
              <a:ext uri="{FF2B5EF4-FFF2-40B4-BE49-F238E27FC236}">
                <a16:creationId xmlns:a16="http://schemas.microsoft.com/office/drawing/2014/main" id="{451D438E-CEF9-EC86-102F-76B5F06DFB85}"/>
              </a:ext>
            </a:extLst>
          </p:cNvPr>
          <p:cNvSpPr/>
          <p:nvPr/>
        </p:nvSpPr>
        <p:spPr>
          <a:xfrm rot="5400000">
            <a:off x="1632774" y="-5441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11" name="Textfeld 3">
            <a:extLst>
              <a:ext uri="{FF2B5EF4-FFF2-40B4-BE49-F238E27FC236}">
                <a16:creationId xmlns:a16="http://schemas.microsoft.com/office/drawing/2014/main" id="{6715B821-706A-0CF8-B77C-EF2893B6E012}"/>
              </a:ext>
            </a:extLst>
          </p:cNvPr>
          <p:cNvSpPr txBox="1"/>
          <p:nvPr/>
        </p:nvSpPr>
        <p:spPr>
          <a:xfrm>
            <a:off x="462636" y="280174"/>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ESG PDCA Example</a:t>
            </a:r>
          </a:p>
          <a:p>
            <a:endParaRPr lang="en-US" sz="3600" b="1" dirty="0">
              <a:solidFill>
                <a:schemeClr val="bg1"/>
              </a:solidFill>
              <a:latin typeface="Calibri" panose="020F0502020204030204" pitchFamily="34" charset="0"/>
              <a:cs typeface="Calibri" panose="020F0502020204030204" pitchFamily="34" charset="0"/>
            </a:endParaRPr>
          </a:p>
        </p:txBody>
      </p:sp>
      <p:graphicFrame>
        <p:nvGraphicFramePr>
          <p:cNvPr id="4" name="Tabelle 5">
            <a:extLst>
              <a:ext uri="{FF2B5EF4-FFF2-40B4-BE49-F238E27FC236}">
                <a16:creationId xmlns:a16="http://schemas.microsoft.com/office/drawing/2014/main" id="{A60AB6F4-0333-5801-EEA3-80591DCD4E6E}"/>
              </a:ext>
            </a:extLst>
          </p:cNvPr>
          <p:cNvGraphicFramePr>
            <a:graphicFrameLocks noGrp="1"/>
          </p:cNvGraphicFramePr>
          <p:nvPr>
            <p:extLst>
              <p:ext uri="{D42A27DB-BD31-4B8C-83A1-F6EECF244321}">
                <p14:modId xmlns:p14="http://schemas.microsoft.com/office/powerpoint/2010/main" val="3464620868"/>
              </p:ext>
            </p:extLst>
          </p:nvPr>
        </p:nvGraphicFramePr>
        <p:xfrm>
          <a:off x="462636" y="1668075"/>
          <a:ext cx="10822681" cy="4136957"/>
        </p:xfrm>
        <a:graphic>
          <a:graphicData uri="http://schemas.openxmlformats.org/drawingml/2006/table">
            <a:tbl>
              <a:tblPr/>
              <a:tblGrid>
                <a:gridCol w="1276908">
                  <a:extLst>
                    <a:ext uri="{9D8B030D-6E8A-4147-A177-3AD203B41FA5}">
                      <a16:colId xmlns:a16="http://schemas.microsoft.com/office/drawing/2014/main" val="480823251"/>
                    </a:ext>
                  </a:extLst>
                </a:gridCol>
                <a:gridCol w="2216854">
                  <a:extLst>
                    <a:ext uri="{9D8B030D-6E8A-4147-A177-3AD203B41FA5}">
                      <a16:colId xmlns:a16="http://schemas.microsoft.com/office/drawing/2014/main" val="1143537754"/>
                    </a:ext>
                  </a:extLst>
                </a:gridCol>
                <a:gridCol w="3724314">
                  <a:extLst>
                    <a:ext uri="{9D8B030D-6E8A-4147-A177-3AD203B41FA5}">
                      <a16:colId xmlns:a16="http://schemas.microsoft.com/office/drawing/2014/main" val="1620958971"/>
                    </a:ext>
                  </a:extLst>
                </a:gridCol>
                <a:gridCol w="3604605">
                  <a:extLst>
                    <a:ext uri="{9D8B030D-6E8A-4147-A177-3AD203B41FA5}">
                      <a16:colId xmlns:a16="http://schemas.microsoft.com/office/drawing/2014/main" val="3716983545"/>
                    </a:ext>
                  </a:extLst>
                </a:gridCol>
              </a:tblGrid>
              <a:tr h="376087">
                <a:tc>
                  <a:txBody>
                    <a:bodyPr/>
                    <a:lstStyle/>
                    <a:p>
                      <a:pPr algn="l" fontAlgn="t">
                        <a:buNone/>
                      </a:pPr>
                      <a:r>
                        <a:rPr lang="de-DE" sz="1400" b="1" i="0" u="none" strike="noStrike">
                          <a:solidFill>
                            <a:schemeClr val="bg1"/>
                          </a:solidFill>
                          <a:effectLst/>
                          <a:latin typeface="Calibri" panose="020F0502020204030204" pitchFamily="34" charset="0"/>
                          <a:cs typeface="Calibri" panose="020F0502020204030204" pitchFamily="34" charset="0"/>
                        </a:rPr>
                        <a:t>PDCA Phase</a:t>
                      </a: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pPr algn="l" fontAlgn="t">
                        <a:buNone/>
                      </a:pPr>
                      <a:r>
                        <a:rPr lang="de-DE" sz="1400" b="1" i="0" u="none" strike="noStrike">
                          <a:solidFill>
                            <a:schemeClr val="bg1"/>
                          </a:solidFill>
                          <a:effectLst/>
                          <a:latin typeface="Calibri" panose="020F0502020204030204" pitchFamily="34" charset="0"/>
                          <a:cs typeface="Calibri" panose="020F0502020204030204" pitchFamily="34" charset="0"/>
                        </a:rPr>
                        <a:t>Implementation Status</a:t>
                      </a: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pPr algn="l" fontAlgn="t">
                        <a:buNone/>
                      </a:pPr>
                      <a:r>
                        <a:rPr lang="de-DE" sz="1400" b="1" i="0" u="none" strike="noStrike" dirty="0">
                          <a:solidFill>
                            <a:schemeClr val="bg1"/>
                          </a:solidFill>
                          <a:effectLst/>
                          <a:latin typeface="Calibri" panose="020F0502020204030204" pitchFamily="34" charset="0"/>
                          <a:cs typeface="Calibri" panose="020F0502020204030204" pitchFamily="34" charset="0"/>
                        </a:rPr>
                        <a:t>Monitoring &amp; Check</a:t>
                      </a: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pPr algn="l" fontAlgn="t">
                        <a:buNone/>
                      </a:pPr>
                      <a:r>
                        <a:rPr lang="de-DE" sz="1400" b="1" i="0" u="none" strike="noStrike" dirty="0" err="1">
                          <a:solidFill>
                            <a:schemeClr val="bg1"/>
                          </a:solidFill>
                          <a:effectLst/>
                          <a:latin typeface="Calibri" panose="020F0502020204030204" pitchFamily="34" charset="0"/>
                          <a:cs typeface="Calibri" panose="020F0502020204030204" pitchFamily="34" charset="0"/>
                        </a:rPr>
                        <a:t>Corrective</a:t>
                      </a:r>
                      <a:r>
                        <a:rPr lang="de-DE" sz="1400" b="1" i="0" u="none" strike="noStrike" dirty="0">
                          <a:solidFill>
                            <a:schemeClr val="bg1"/>
                          </a:solidFill>
                          <a:effectLst/>
                          <a:latin typeface="Calibri" panose="020F0502020204030204" pitchFamily="34" charset="0"/>
                          <a:cs typeface="Calibri" panose="020F0502020204030204" pitchFamily="34" charset="0"/>
                        </a:rPr>
                        <a:t> Actions / Adjustments</a:t>
                      </a: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extLst>
                  <a:ext uri="{0D108BD9-81ED-4DB2-BD59-A6C34878D82A}">
                    <a16:rowId xmlns:a16="http://schemas.microsoft.com/office/drawing/2014/main" val="3934373252"/>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Plan</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dirty="0">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dirty="0">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920392940"/>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Plan</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dirty="0">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59691357"/>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Plan</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dirty="0">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583313962"/>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Do</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In progress</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18682732"/>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Do</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Not started</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065235626"/>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Do</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Completed</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594894932"/>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Check</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Quarterly energy audit report</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244616813"/>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Check</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b="0" i="0" u="none" strike="noStrike">
                          <a:solidFill>
                            <a:srgbClr val="404040"/>
                          </a:solidFill>
                          <a:effectLst/>
                          <a:latin typeface="Calibri" panose="020F0502020204030204" pitchFamily="34" charset="0"/>
                          <a:cs typeface="Calibri" panose="020F0502020204030204" pitchFamily="34" charset="0"/>
                        </a:rPr>
                        <a:t>Gender diversity report &amp; employee survey</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837055455"/>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Act</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b="0" i="0" u="none" strike="noStrike">
                          <a:solidFill>
                            <a:srgbClr val="404040"/>
                          </a:solidFill>
                          <a:effectLst/>
                          <a:latin typeface="Calibri" panose="020F0502020204030204" pitchFamily="34" charset="0"/>
                          <a:cs typeface="Calibri" panose="020F0502020204030204" pitchFamily="34" charset="0"/>
                        </a:rPr>
                        <a:t>Adjust reduction targets or tactics</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601737255"/>
                  </a:ext>
                </a:extLst>
              </a:tr>
              <a:tr h="376087">
                <a:tc>
                  <a:txBody>
                    <a:bodyPr/>
                    <a:lstStyle/>
                    <a:p>
                      <a:pPr algn="l" fontAlgn="b">
                        <a:buNone/>
                      </a:pPr>
                      <a:r>
                        <a:rPr lang="de-DE" sz="1200" b="0" i="0" u="none" strike="noStrike">
                          <a:solidFill>
                            <a:srgbClr val="404040"/>
                          </a:solidFill>
                          <a:effectLst/>
                          <a:latin typeface="Calibri" panose="020F0502020204030204" pitchFamily="34" charset="0"/>
                          <a:cs typeface="Calibri" panose="020F0502020204030204" pitchFamily="34" charset="0"/>
                        </a:rPr>
                        <a:t>Act</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200" b="0" i="0" u="none" strike="noStrike">
                        <a:solidFill>
                          <a:srgbClr val="404040"/>
                        </a:solidFill>
                        <a:effectLst/>
                        <a:latin typeface="Calibri" panose="020F0502020204030204" pitchFamily="34" charset="0"/>
                        <a:cs typeface="Calibri" panose="020F0502020204030204" pitchFamily="34" charset="0"/>
                      </a:endParaRP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b="0" i="0" u="none" strike="noStrike" dirty="0">
                          <a:solidFill>
                            <a:srgbClr val="404040"/>
                          </a:solidFill>
                          <a:effectLst/>
                          <a:latin typeface="Calibri" panose="020F0502020204030204" pitchFamily="34" charset="0"/>
                          <a:cs typeface="Calibri" panose="020F0502020204030204" pitchFamily="34" charset="0"/>
                        </a:rPr>
                        <a:t>Refocus on targeted recruitment channels</a:t>
                      </a:r>
                    </a:p>
                  </a:txBody>
                  <a:tcPr marL="45525" marR="46800" marT="46800" marB="468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011837160"/>
                  </a:ext>
                </a:extLst>
              </a:tr>
            </a:tbl>
          </a:graphicData>
        </a:graphic>
      </p:graphicFrame>
    </p:spTree>
    <p:extLst>
      <p:ext uri="{BB962C8B-B14F-4D97-AF65-F5344CB8AC3E}">
        <p14:creationId xmlns:p14="http://schemas.microsoft.com/office/powerpoint/2010/main" val="87093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AE49-8D6B-B1B0-C846-610B1A7F1FFA}"/>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7472DAD0-3C55-2B34-B01C-397DAC5F0F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70910ACB-5526-8FCA-5EED-E490652B2E6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20D42D3-0679-C53E-478A-DC326374D6A2}"/>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233297"/>
            <a:ext cx="2697901" cy="6032345"/>
          </a:xfrm>
          <a:prstGeom prst="rect">
            <a:avLst/>
          </a:prstGeom>
        </p:spPr>
      </p:pic>
      <p:sp>
        <p:nvSpPr>
          <p:cNvPr id="2" name="Textfeld 3">
            <a:extLst>
              <a:ext uri="{FF2B5EF4-FFF2-40B4-BE49-F238E27FC236}">
                <a16:creationId xmlns:a16="http://schemas.microsoft.com/office/drawing/2014/main" id="{ACB16FA7-6FC8-98EB-7A89-8A6065F64621}"/>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CO2 Reporting Overview Scope 1/2</a:t>
            </a:r>
          </a:p>
        </p:txBody>
      </p:sp>
      <p:sp>
        <p:nvSpPr>
          <p:cNvPr id="6" name="Graphic 4">
            <a:extLst>
              <a:ext uri="{FF2B5EF4-FFF2-40B4-BE49-F238E27FC236}">
                <a16:creationId xmlns:a16="http://schemas.microsoft.com/office/drawing/2014/main" id="{97B326D4-77F9-B67B-6308-30575156974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3" name="Tabelle 2">
            <a:extLst>
              <a:ext uri="{FF2B5EF4-FFF2-40B4-BE49-F238E27FC236}">
                <a16:creationId xmlns:a16="http://schemas.microsoft.com/office/drawing/2014/main" id="{6239C1E3-AA0A-1B13-4300-A42FFB85B653}"/>
              </a:ext>
            </a:extLst>
          </p:cNvPr>
          <p:cNvGraphicFramePr>
            <a:graphicFrameLocks noGrp="1"/>
          </p:cNvGraphicFramePr>
          <p:nvPr>
            <p:extLst>
              <p:ext uri="{D42A27DB-BD31-4B8C-83A1-F6EECF244321}">
                <p14:modId xmlns:p14="http://schemas.microsoft.com/office/powerpoint/2010/main" val="1188242543"/>
              </p:ext>
            </p:extLst>
          </p:nvPr>
        </p:nvGraphicFramePr>
        <p:xfrm>
          <a:off x="559475" y="2078479"/>
          <a:ext cx="10830014" cy="4169484"/>
        </p:xfrm>
        <a:graphic>
          <a:graphicData uri="http://schemas.openxmlformats.org/drawingml/2006/table">
            <a:tbl>
              <a:tblPr>
                <a:tableStyleId>{5C22544A-7EE6-4342-B048-85BDC9FD1C3A}</a:tableStyleId>
              </a:tblPr>
              <a:tblGrid>
                <a:gridCol w="563269">
                  <a:extLst>
                    <a:ext uri="{9D8B030D-6E8A-4147-A177-3AD203B41FA5}">
                      <a16:colId xmlns:a16="http://schemas.microsoft.com/office/drawing/2014/main" val="3479042843"/>
                    </a:ext>
                  </a:extLst>
                </a:gridCol>
                <a:gridCol w="2963119">
                  <a:extLst>
                    <a:ext uri="{9D8B030D-6E8A-4147-A177-3AD203B41FA5}">
                      <a16:colId xmlns:a16="http://schemas.microsoft.com/office/drawing/2014/main" val="353766072"/>
                    </a:ext>
                  </a:extLst>
                </a:gridCol>
                <a:gridCol w="3159889">
                  <a:extLst>
                    <a:ext uri="{9D8B030D-6E8A-4147-A177-3AD203B41FA5}">
                      <a16:colId xmlns:a16="http://schemas.microsoft.com/office/drawing/2014/main" val="1596183914"/>
                    </a:ext>
                  </a:extLst>
                </a:gridCol>
                <a:gridCol w="972273">
                  <a:extLst>
                    <a:ext uri="{9D8B030D-6E8A-4147-A177-3AD203B41FA5}">
                      <a16:colId xmlns:a16="http://schemas.microsoft.com/office/drawing/2014/main" val="3033190280"/>
                    </a:ext>
                  </a:extLst>
                </a:gridCol>
                <a:gridCol w="1342664">
                  <a:extLst>
                    <a:ext uri="{9D8B030D-6E8A-4147-A177-3AD203B41FA5}">
                      <a16:colId xmlns:a16="http://schemas.microsoft.com/office/drawing/2014/main" val="3731451362"/>
                    </a:ext>
                  </a:extLst>
                </a:gridCol>
                <a:gridCol w="872507">
                  <a:extLst>
                    <a:ext uri="{9D8B030D-6E8A-4147-A177-3AD203B41FA5}">
                      <a16:colId xmlns:a16="http://schemas.microsoft.com/office/drawing/2014/main" val="3556504879"/>
                    </a:ext>
                  </a:extLst>
                </a:gridCol>
                <a:gridCol w="956293">
                  <a:extLst>
                    <a:ext uri="{9D8B030D-6E8A-4147-A177-3AD203B41FA5}">
                      <a16:colId xmlns:a16="http://schemas.microsoft.com/office/drawing/2014/main" val="2127309914"/>
                    </a:ext>
                  </a:extLst>
                </a:gridCol>
              </a:tblGrid>
              <a:tr h="349796">
                <a:tc>
                  <a:txBody>
                    <a:bodyPr/>
                    <a:lstStyle/>
                    <a:p>
                      <a:pPr algn="l" fontAlgn="t">
                        <a:buNone/>
                      </a:pPr>
                      <a:r>
                        <a:rPr lang="de-DE" sz="1400" b="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Scope</a:t>
                      </a:r>
                      <a:endParaRPr lang="de-DE" sz="1400" b="1"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Emission </a:t>
                      </a:r>
                      <a:r>
                        <a:rPr lang="de-DE" sz="1400" b="1" u="none" strike="noStrike"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Category</a:t>
                      </a:r>
                      <a:endParaRPr lang="de-DE" sz="14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Energy/Source Type</a:t>
                      </a:r>
                      <a:endParaRPr lang="de-DE" sz="14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Unit</a:t>
                      </a:r>
                      <a:endParaRPr lang="de-DE" sz="1400" b="1"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en-US" sz="1400" b="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Emission Factor (kg CO₂e/unit)</a:t>
                      </a:r>
                      <a:endParaRPr lang="en-US" sz="1400" b="1"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Activity</a:t>
                      </a:r>
                      <a:r>
                        <a:rPr lang="de-DE" sz="1400" b="1"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Data  </a:t>
                      </a:r>
                      <a:r>
                        <a:rPr lang="de-DE" sz="1400" b="1" u="none" strike="noStrike"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input</a:t>
                      </a:r>
                      <a:r>
                        <a:rPr lang="de-DE" sz="1400" b="1"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endParaRPr lang="de-DE" sz="14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Formula\ (kg </a:t>
                      </a:r>
                      <a:r>
                        <a:rPr lang="de-DE" sz="1400" b="1" u="none" strike="noStrike"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CO₂e</a:t>
                      </a:r>
                      <a:r>
                        <a:rPr lang="de-DE" sz="1400" b="1"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endParaRPr lang="de-DE" sz="14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extLst>
                  <a:ext uri="{0D108BD9-81ED-4DB2-BD59-A6C34878D82A}">
                    <a16:rowId xmlns:a16="http://schemas.microsoft.com/office/drawing/2014/main" val="1188806353"/>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Company-owned vehicles (fuel combustion)</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Diesel (liters)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2,65</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636374164"/>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Company-</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owned</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vehicles</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fuel</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combustion</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a:t>
                      </a:r>
                      <a:endParaRPr lang="de-DE" sz="1200" b="0" i="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Petrol (liters)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2,32</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4217449478"/>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Stationary combustion (e.g. boilers, furnaces)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Natural gas (kWh)</a:t>
                      </a:r>
                      <a:endParaRPr lang="de-DE" sz="1200" b="0" i="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0,202</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331458521"/>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Stationary</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combustion</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(e.g. </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boilers</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a:t>
                      </a:r>
                      <a:r>
                        <a:rPr lang="de-DE" sz="1200" u="none" strike="noStrike"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furnaces</a:t>
                      </a: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a:t>
                      </a:r>
                      <a:endParaRPr lang="de-DE" sz="1200" b="0" i="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Heating oil (liters)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2,66</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254039667"/>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en-US"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Refrigerant leaks (cooling and air conditioning systems)</a:t>
                      </a:r>
                      <a:endParaRPr lang="en-US"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R134a refrigerant (kg)</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kg</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1430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4136617808"/>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Company-owned generators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Diesel (liters)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liters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2,65</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069530717"/>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Company-owned generators</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Natural gas (kWh)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0,202</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3548721328"/>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Purchased electricity</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Electricity (location-based average)</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0,4</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002375724"/>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Purchased electricity</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Electricity (market-based, renewable share)</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0,1</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515858086"/>
                  </a:ext>
                </a:extLst>
              </a:tr>
              <a:tr h="349796">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2</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District heating/cooling</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District heating (kWh)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kWh</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rPr>
                        <a:t>0,18</a:t>
                      </a: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endParaRPr lang="de-DE" sz="1200" b="0" i="0" u="none" strike="noStrike">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b">
                        <a:buNone/>
                      </a:pPr>
                      <a:r>
                        <a:rPr lang="de-DE" sz="120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0</a:t>
                      </a:r>
                      <a:endParaRPr lang="de-DE" sz="1200" b="0" i="0" u="none" strike="noStrike"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43740" marR="7740" marT="7740"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004212870"/>
                  </a:ext>
                </a:extLst>
              </a:tr>
            </a:tbl>
          </a:graphicData>
        </a:graphic>
      </p:graphicFrame>
    </p:spTree>
    <p:extLst>
      <p:ext uri="{BB962C8B-B14F-4D97-AF65-F5344CB8AC3E}">
        <p14:creationId xmlns:p14="http://schemas.microsoft.com/office/powerpoint/2010/main" val="3084302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AB427-E3FB-AA0E-B063-E73ECF1FF301}"/>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CC0636C7-0928-6C9F-8E1B-D673867C92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8F61CDDD-FBA8-F8C3-13E8-AADAF52ACA7B}"/>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5B325F0-BD14-FFD6-816C-4FE94E6AEA0B}"/>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10566"/>
            <a:ext cx="2697901" cy="6032345"/>
          </a:xfrm>
          <a:prstGeom prst="rect">
            <a:avLst/>
          </a:prstGeom>
        </p:spPr>
      </p:pic>
      <p:sp>
        <p:nvSpPr>
          <p:cNvPr id="2" name="Textfeld 3">
            <a:extLst>
              <a:ext uri="{FF2B5EF4-FFF2-40B4-BE49-F238E27FC236}">
                <a16:creationId xmlns:a16="http://schemas.microsoft.com/office/drawing/2014/main" id="{CECB1DCB-A3DB-44A8-A7CF-5C4B38D6C756}"/>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CO2 Reporting Overview Scope 3</a:t>
            </a:r>
          </a:p>
        </p:txBody>
      </p:sp>
      <p:sp>
        <p:nvSpPr>
          <p:cNvPr id="6" name="Graphic 4">
            <a:extLst>
              <a:ext uri="{FF2B5EF4-FFF2-40B4-BE49-F238E27FC236}">
                <a16:creationId xmlns:a16="http://schemas.microsoft.com/office/drawing/2014/main" id="{FF1B43F2-9790-1FD1-5995-CBBA86517A08}"/>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9" name="Tabelle 3">
            <a:extLst>
              <a:ext uri="{FF2B5EF4-FFF2-40B4-BE49-F238E27FC236}">
                <a16:creationId xmlns:a16="http://schemas.microsoft.com/office/drawing/2014/main" id="{0BB75D72-46F9-DADA-6C8B-2B2A32769C7D}"/>
              </a:ext>
            </a:extLst>
          </p:cNvPr>
          <p:cNvGraphicFramePr>
            <a:graphicFrameLocks noGrp="1"/>
          </p:cNvGraphicFramePr>
          <p:nvPr>
            <p:extLst>
              <p:ext uri="{D42A27DB-BD31-4B8C-83A1-F6EECF244321}">
                <p14:modId xmlns:p14="http://schemas.microsoft.com/office/powerpoint/2010/main" val="3877836910"/>
              </p:ext>
            </p:extLst>
          </p:nvPr>
        </p:nvGraphicFramePr>
        <p:xfrm>
          <a:off x="525393" y="1917684"/>
          <a:ext cx="11002991" cy="4428038"/>
        </p:xfrm>
        <a:graphic>
          <a:graphicData uri="http://schemas.openxmlformats.org/drawingml/2006/table">
            <a:tbl>
              <a:tblPr>
                <a:tableStyleId>{5C22544A-7EE6-4342-B048-85BDC9FD1C3A}</a:tableStyleId>
              </a:tblPr>
              <a:tblGrid>
                <a:gridCol w="3617338">
                  <a:extLst>
                    <a:ext uri="{9D8B030D-6E8A-4147-A177-3AD203B41FA5}">
                      <a16:colId xmlns:a16="http://schemas.microsoft.com/office/drawing/2014/main" val="1513562381"/>
                    </a:ext>
                  </a:extLst>
                </a:gridCol>
                <a:gridCol w="2716458">
                  <a:extLst>
                    <a:ext uri="{9D8B030D-6E8A-4147-A177-3AD203B41FA5}">
                      <a16:colId xmlns:a16="http://schemas.microsoft.com/office/drawing/2014/main" val="1133357900"/>
                    </a:ext>
                  </a:extLst>
                </a:gridCol>
                <a:gridCol w="1763950">
                  <a:extLst>
                    <a:ext uri="{9D8B030D-6E8A-4147-A177-3AD203B41FA5}">
                      <a16:colId xmlns:a16="http://schemas.microsoft.com/office/drawing/2014/main" val="1239363534"/>
                    </a:ext>
                  </a:extLst>
                </a:gridCol>
                <a:gridCol w="1018572">
                  <a:extLst>
                    <a:ext uri="{9D8B030D-6E8A-4147-A177-3AD203B41FA5}">
                      <a16:colId xmlns:a16="http://schemas.microsoft.com/office/drawing/2014/main" val="1907237144"/>
                    </a:ext>
                  </a:extLst>
                </a:gridCol>
                <a:gridCol w="972274">
                  <a:extLst>
                    <a:ext uri="{9D8B030D-6E8A-4147-A177-3AD203B41FA5}">
                      <a16:colId xmlns:a16="http://schemas.microsoft.com/office/drawing/2014/main" val="310916484"/>
                    </a:ext>
                  </a:extLst>
                </a:gridCol>
                <a:gridCol w="914399">
                  <a:extLst>
                    <a:ext uri="{9D8B030D-6E8A-4147-A177-3AD203B41FA5}">
                      <a16:colId xmlns:a16="http://schemas.microsoft.com/office/drawing/2014/main" val="4126901255"/>
                    </a:ext>
                  </a:extLst>
                </a:gridCol>
              </a:tblGrid>
              <a:tr h="389044">
                <a:tc>
                  <a:txBody>
                    <a:bodyPr/>
                    <a:lstStyle/>
                    <a:p>
                      <a:pPr algn="l" fontAlgn="t">
                        <a:buNone/>
                      </a:pPr>
                      <a:r>
                        <a:rPr lang="de-DE" sz="1400" b="1" u="none" strike="noStrike" dirty="0">
                          <a:solidFill>
                            <a:schemeClr val="bg1"/>
                          </a:solidFill>
                          <a:effectLst/>
                          <a:latin typeface="Calibri" panose="020F0502020204030204" pitchFamily="34" charset="0"/>
                          <a:cs typeface="Calibri" panose="020F0502020204030204" pitchFamily="34" charset="0"/>
                        </a:rPr>
                        <a:t>Scope 3 </a:t>
                      </a:r>
                      <a:r>
                        <a:rPr lang="de-DE" sz="1400" b="1" u="none" strike="noStrike" dirty="0" err="1">
                          <a:solidFill>
                            <a:schemeClr val="bg1"/>
                          </a:solidFill>
                          <a:effectLst/>
                          <a:latin typeface="Calibri" panose="020F0502020204030204" pitchFamily="34" charset="0"/>
                          <a:cs typeface="Calibri" panose="020F0502020204030204" pitchFamily="34" charset="0"/>
                        </a:rPr>
                        <a:t>Category</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43958" marR="7958" marT="7958"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400" b="1" u="none" strike="noStrike">
                          <a:solidFill>
                            <a:schemeClr val="bg1"/>
                          </a:solidFill>
                          <a:effectLst/>
                          <a:latin typeface="Calibri" panose="020F0502020204030204" pitchFamily="34" charset="0"/>
                          <a:cs typeface="Calibri" panose="020F0502020204030204" pitchFamily="34" charset="0"/>
                        </a:rPr>
                        <a:t>Activity Description</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43958" marR="7958" marT="7958"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400" b="1" u="none" strike="noStrike" dirty="0">
                          <a:solidFill>
                            <a:schemeClr val="bg1"/>
                          </a:solidFill>
                          <a:effectLst/>
                          <a:latin typeface="Calibri" panose="020F0502020204030204" pitchFamily="34" charset="0"/>
                          <a:cs typeface="Calibri" panose="020F0502020204030204" pitchFamily="34" charset="0"/>
                        </a:rPr>
                        <a:t>Unit</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43958" marR="7958" marT="7958"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en-US" sz="1400" b="1" u="none" strike="noStrike">
                          <a:solidFill>
                            <a:schemeClr val="bg1"/>
                          </a:solidFill>
                          <a:effectLst/>
                          <a:latin typeface="Calibri" panose="020F0502020204030204" pitchFamily="34" charset="0"/>
                          <a:cs typeface="Calibri" panose="020F0502020204030204" pitchFamily="34" charset="0"/>
                        </a:rPr>
                        <a:t>Emission Factor (kg CO₂e/unit)</a:t>
                      </a:r>
                      <a:endParaRPr lang="en-US" sz="1400" b="1" i="0" u="none" strike="noStrike">
                        <a:solidFill>
                          <a:schemeClr val="bg1"/>
                        </a:solidFill>
                        <a:effectLst/>
                        <a:latin typeface="Calibri" panose="020F0502020204030204" pitchFamily="34" charset="0"/>
                        <a:cs typeface="Calibri" panose="020F0502020204030204" pitchFamily="34" charset="0"/>
                      </a:endParaRPr>
                    </a:p>
                  </a:txBody>
                  <a:tcPr marL="43958" marR="7958" marT="7958"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400" b="1" u="none" strike="noStrike" dirty="0" err="1">
                          <a:solidFill>
                            <a:schemeClr val="bg1"/>
                          </a:solidFill>
                          <a:effectLst/>
                          <a:latin typeface="Calibri" panose="020F0502020204030204" pitchFamily="34" charset="0"/>
                          <a:cs typeface="Calibri" panose="020F0502020204030204" pitchFamily="34" charset="0"/>
                        </a:rPr>
                        <a:t>Activity</a:t>
                      </a:r>
                      <a:r>
                        <a:rPr lang="de-DE" sz="1400" b="1" u="none" strike="noStrike" dirty="0">
                          <a:solidFill>
                            <a:schemeClr val="bg1"/>
                          </a:solidFill>
                          <a:effectLst/>
                          <a:latin typeface="Calibri" panose="020F0502020204030204" pitchFamily="34" charset="0"/>
                          <a:cs typeface="Calibri" panose="020F0502020204030204" pitchFamily="34" charset="0"/>
                        </a:rPr>
                        <a:t> Data </a:t>
                      </a:r>
                    </a:p>
                    <a:p>
                      <a:pPr algn="l" fontAlgn="t">
                        <a:buNone/>
                      </a:pPr>
                      <a:r>
                        <a:rPr lang="de-DE" sz="1400" b="1" u="none" strike="noStrike" dirty="0">
                          <a:solidFill>
                            <a:schemeClr val="bg1"/>
                          </a:solidFill>
                          <a:effectLst/>
                          <a:latin typeface="Calibri" panose="020F0502020204030204" pitchFamily="34" charset="0"/>
                          <a:cs typeface="Calibri" panose="020F0502020204030204" pitchFamily="34" charset="0"/>
                        </a:rPr>
                        <a:t>(</a:t>
                      </a:r>
                      <a:r>
                        <a:rPr lang="de-DE" sz="1400" b="1" u="none" strike="noStrike" dirty="0" err="1">
                          <a:solidFill>
                            <a:schemeClr val="bg1"/>
                          </a:solidFill>
                          <a:effectLst/>
                          <a:latin typeface="Calibri" panose="020F0502020204030204" pitchFamily="34" charset="0"/>
                          <a:cs typeface="Calibri" panose="020F0502020204030204" pitchFamily="34" charset="0"/>
                        </a:rPr>
                        <a:t>user</a:t>
                      </a:r>
                      <a:r>
                        <a:rPr lang="de-DE" sz="1400" b="1" u="none" strike="noStrike" dirty="0">
                          <a:solidFill>
                            <a:schemeClr val="bg1"/>
                          </a:solidFill>
                          <a:effectLst/>
                          <a:latin typeface="Calibri" panose="020F0502020204030204" pitchFamily="34" charset="0"/>
                          <a:cs typeface="Calibri" panose="020F0502020204030204" pitchFamily="34" charset="0"/>
                        </a:rPr>
                        <a:t> </a:t>
                      </a:r>
                      <a:r>
                        <a:rPr lang="de-DE" sz="1400" b="1" u="none" strike="noStrike" dirty="0" err="1">
                          <a:solidFill>
                            <a:schemeClr val="bg1"/>
                          </a:solidFill>
                          <a:effectLst/>
                          <a:latin typeface="Calibri" panose="020F0502020204030204" pitchFamily="34" charset="0"/>
                          <a:cs typeface="Calibri" panose="020F0502020204030204" pitchFamily="34" charset="0"/>
                        </a:rPr>
                        <a:t>input</a:t>
                      </a:r>
                      <a:r>
                        <a:rPr lang="de-DE" sz="1400" b="1" u="none" strike="noStrike" dirty="0">
                          <a:solidFill>
                            <a:schemeClr val="bg1"/>
                          </a:solidFill>
                          <a:effectLst/>
                          <a:latin typeface="Calibri" panose="020F0502020204030204" pitchFamily="34" charset="0"/>
                          <a:cs typeface="Calibri" panose="020F0502020204030204" pitchFamily="34" charset="0"/>
                        </a:rPr>
                        <a:t>)</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43958" marR="7958" marT="7958"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en-US" sz="1400" b="1" u="none" strike="noStrike" dirty="0">
                          <a:solidFill>
                            <a:schemeClr val="bg1"/>
                          </a:solidFill>
                          <a:effectLst/>
                          <a:latin typeface="Calibri" panose="020F0502020204030204" pitchFamily="34" charset="0"/>
                          <a:cs typeface="Calibri" panose="020F0502020204030204" pitchFamily="34" charset="0"/>
                        </a:rPr>
                        <a:t>Estimated Emissions </a:t>
                      </a:r>
                    </a:p>
                    <a:p>
                      <a:pPr algn="l" fontAlgn="t">
                        <a:buNone/>
                      </a:pPr>
                      <a:r>
                        <a:rPr lang="en-US" sz="1400" b="1" u="none" strike="noStrike" dirty="0">
                          <a:solidFill>
                            <a:schemeClr val="bg1"/>
                          </a:solidFill>
                          <a:effectLst/>
                          <a:latin typeface="Calibri" panose="020F0502020204030204" pitchFamily="34" charset="0"/>
                          <a:cs typeface="Calibri" panose="020F0502020204030204" pitchFamily="34" charset="0"/>
                        </a:rPr>
                        <a:t>(kg </a:t>
                      </a:r>
                      <a:r>
                        <a:rPr lang="en-US" sz="1400" b="1" u="none" strike="noStrike" dirty="0" err="1">
                          <a:solidFill>
                            <a:schemeClr val="bg1"/>
                          </a:solidFill>
                          <a:effectLst/>
                          <a:latin typeface="Calibri" panose="020F0502020204030204" pitchFamily="34" charset="0"/>
                          <a:cs typeface="Calibri" panose="020F0502020204030204" pitchFamily="34" charset="0"/>
                        </a:rPr>
                        <a:t>CO₂e</a:t>
                      </a:r>
                      <a:r>
                        <a:rPr lang="en-US" sz="1400" b="1" u="none" strike="noStrike" dirty="0">
                          <a:solidFill>
                            <a:schemeClr val="bg1"/>
                          </a:solidFill>
                          <a:effectLst/>
                          <a:latin typeface="Calibri" panose="020F0502020204030204" pitchFamily="34" charset="0"/>
                          <a:cs typeface="Calibri" panose="020F0502020204030204" pitchFamily="34" charset="0"/>
                        </a:rPr>
                        <a:t>)</a:t>
                      </a:r>
                      <a:endParaRPr lang="en-US" sz="1400" b="1" i="0" u="none" strike="noStrike" dirty="0">
                        <a:solidFill>
                          <a:schemeClr val="bg1"/>
                        </a:solidFill>
                        <a:effectLst/>
                        <a:latin typeface="Calibri" panose="020F0502020204030204" pitchFamily="34" charset="0"/>
                        <a:cs typeface="Calibri" panose="020F0502020204030204" pitchFamily="34" charset="0"/>
                      </a:endParaRPr>
                    </a:p>
                  </a:txBody>
                  <a:tcPr marL="43958" marR="7958" marT="7958" marB="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extLst>
                  <a:ext uri="{0D108BD9-81ED-4DB2-BD59-A6C34878D82A}">
                    <a16:rowId xmlns:a16="http://schemas.microsoft.com/office/drawing/2014/main" val="3481425051"/>
                  </a:ext>
                </a:extLst>
              </a:tr>
              <a:tr h="252000">
                <a:tc>
                  <a:txBody>
                    <a:bodyPr/>
                    <a:lstStyle/>
                    <a:p>
                      <a:pPr algn="l" fontAlgn="b">
                        <a:buNone/>
                      </a:pPr>
                      <a:r>
                        <a:rPr lang="en-US" sz="1200" u="none" strike="noStrike" dirty="0">
                          <a:effectLst/>
                          <a:latin typeface="Calibri" panose="020F0502020204030204" pitchFamily="34" charset="0"/>
                          <a:cs typeface="Calibri" panose="020F0502020204030204" pitchFamily="34" charset="0"/>
                        </a:rPr>
                        <a:t>Fuel- and Energy-Related Activities (based on Scope 1)</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dirty="0">
                          <a:effectLst/>
                          <a:latin typeface="Calibri" panose="020F0502020204030204" pitchFamily="34" charset="0"/>
                          <a:cs typeface="Calibri" panose="020F0502020204030204" pitchFamily="34" charset="0"/>
                        </a:rPr>
                        <a:t>Auto-calculated from Scope 1 emissions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kg CO₂e (from Scope 1)</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0,1</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0741240"/>
                  </a:ext>
                </a:extLst>
              </a:tr>
              <a:tr h="252000">
                <a:tc>
                  <a:txBody>
                    <a:bodyPr/>
                    <a:lstStyle/>
                    <a:p>
                      <a:pPr algn="l" fontAlgn="b">
                        <a:buNone/>
                      </a:pPr>
                      <a:r>
                        <a:rPr lang="en-US" sz="1200" u="none" strike="noStrike" dirty="0">
                          <a:effectLst/>
                          <a:latin typeface="Calibri" panose="020F0502020204030204" pitchFamily="34" charset="0"/>
                          <a:cs typeface="Calibri" panose="020F0502020204030204" pitchFamily="34" charset="0"/>
                        </a:rPr>
                        <a:t>Fuel- and Energy-Related Activities (based on Scope 2)</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dirty="0">
                          <a:effectLst/>
                          <a:latin typeface="Calibri" panose="020F0502020204030204" pitchFamily="34" charset="0"/>
                          <a:cs typeface="Calibri" panose="020F0502020204030204" pitchFamily="34" charset="0"/>
                        </a:rPr>
                        <a:t>Auto-calculated from Scope 2 emissions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kg CO₂e (from Scope 2)</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0,15</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8075022"/>
                  </a:ext>
                </a:extLst>
              </a:tr>
              <a:tr h="252000">
                <a:tc>
                  <a:txBody>
                    <a:bodyPr/>
                    <a:lstStyle/>
                    <a:p>
                      <a:pPr algn="l" fontAlgn="b">
                        <a:buNone/>
                      </a:pPr>
                      <a:r>
                        <a:rPr lang="en-US" sz="1200" u="none" strike="noStrike">
                          <a:effectLst/>
                          <a:latin typeface="Calibri" panose="020F0502020204030204" pitchFamily="34" charset="0"/>
                          <a:cs typeface="Calibri" panose="020F0502020204030204" pitchFamily="34" charset="0"/>
                        </a:rPr>
                        <a:t>Purchased Goods and Services – Office Supplies</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dirty="0">
                          <a:effectLst/>
                          <a:latin typeface="Calibri" panose="020F0502020204030204" pitchFamily="34" charset="0"/>
                          <a:cs typeface="Calibri" panose="020F0502020204030204" pitchFamily="34" charset="0"/>
                        </a:rPr>
                        <a:t>e.g. paper, pens, general supplies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0,0002</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16039079"/>
                  </a:ext>
                </a:extLst>
              </a:tr>
              <a:tr h="252000">
                <a:tc>
                  <a:txBody>
                    <a:bodyPr/>
                    <a:lstStyle/>
                    <a:p>
                      <a:pPr algn="l" fontAlgn="b">
                        <a:buNone/>
                      </a:pPr>
                      <a:r>
                        <a:rPr lang="en-US" sz="1200" u="none" strike="noStrike">
                          <a:effectLst/>
                          <a:latin typeface="Calibri" panose="020F0502020204030204" pitchFamily="34" charset="0"/>
                          <a:cs typeface="Calibri" panose="020F0502020204030204" pitchFamily="34" charset="0"/>
                        </a:rPr>
                        <a:t>Purchased Goods and Services – IT Equipment</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e.g. </a:t>
                      </a:r>
                      <a:r>
                        <a:rPr lang="de-DE" sz="1200" u="none" strike="noStrike" dirty="0" err="1">
                          <a:effectLst/>
                          <a:latin typeface="Calibri" panose="020F0502020204030204" pitchFamily="34" charset="0"/>
                          <a:cs typeface="Calibri" panose="020F0502020204030204" pitchFamily="34" charset="0"/>
                        </a:rPr>
                        <a:t>computers</a:t>
                      </a:r>
                      <a:r>
                        <a:rPr lang="de-DE" sz="1200" u="none" strike="noStrike" dirty="0">
                          <a:effectLst/>
                          <a:latin typeface="Calibri" panose="020F0502020204030204" pitchFamily="34" charset="0"/>
                          <a:cs typeface="Calibri" panose="020F0502020204030204" pitchFamily="34" charset="0"/>
                        </a:rPr>
                        <a:t>, </a:t>
                      </a:r>
                      <a:r>
                        <a:rPr lang="de-DE" sz="1200" u="none" strike="noStrike" dirty="0" err="1">
                          <a:effectLst/>
                          <a:latin typeface="Calibri" panose="020F0502020204030204" pitchFamily="34" charset="0"/>
                          <a:cs typeface="Calibri" panose="020F0502020204030204" pitchFamily="34" charset="0"/>
                        </a:rPr>
                        <a:t>servers</a:t>
                      </a:r>
                      <a:r>
                        <a:rPr lang="de-DE" sz="1200" u="none" strike="noStrike" dirty="0">
                          <a:effectLst/>
                          <a:latin typeface="Calibri" panose="020F0502020204030204" pitchFamily="34" charset="0"/>
                          <a:cs typeface="Calibri" panose="020F0502020204030204" pitchFamily="34" charset="0"/>
                        </a:rPr>
                        <a:t>, </a:t>
                      </a:r>
                      <a:r>
                        <a:rPr lang="de-DE" sz="1200" u="none" strike="noStrike" dirty="0" err="1">
                          <a:effectLst/>
                          <a:latin typeface="Calibri" panose="020F0502020204030204" pitchFamily="34" charset="0"/>
                          <a:cs typeface="Calibri" panose="020F0502020204030204" pitchFamily="34" charset="0"/>
                        </a:rPr>
                        <a:t>printers</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0,001</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49524987"/>
                  </a:ext>
                </a:extLst>
              </a:tr>
              <a:tr h="252000">
                <a:tc>
                  <a:txBody>
                    <a:bodyPr/>
                    <a:lstStyle/>
                    <a:p>
                      <a:pPr algn="l" fontAlgn="b">
                        <a:buNone/>
                      </a:pPr>
                      <a:r>
                        <a:rPr lang="en-US" sz="1200" u="none" strike="noStrike">
                          <a:effectLst/>
                          <a:latin typeface="Calibri" panose="020F0502020204030204" pitchFamily="34" charset="0"/>
                          <a:cs typeface="Calibri" panose="020F0502020204030204" pitchFamily="34" charset="0"/>
                        </a:rPr>
                        <a:t>Purchased Goods and Services – Packaging Materials</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e.g. cardboard, plastic packaging</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0,0005</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72046166"/>
                  </a:ext>
                </a:extLst>
              </a:tr>
              <a:tr h="252000">
                <a:tc>
                  <a:txBody>
                    <a:bodyPr/>
                    <a:lstStyle/>
                    <a:p>
                      <a:pPr algn="l" fontAlgn="b">
                        <a:buNone/>
                      </a:pPr>
                      <a:r>
                        <a:rPr lang="en-US" sz="1200" u="none" strike="noStrike">
                          <a:effectLst/>
                          <a:latin typeface="Calibri" panose="020F0502020204030204" pitchFamily="34" charset="0"/>
                          <a:cs typeface="Calibri" panose="020F0502020204030204" pitchFamily="34" charset="0"/>
                        </a:rPr>
                        <a:t>Purchased Goods and Services – Material 1</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dirty="0">
                          <a:effectLst/>
                          <a:latin typeface="Calibri" panose="020F0502020204030204" pitchFamily="34" charset="0"/>
                          <a:cs typeface="Calibri" panose="020F0502020204030204" pitchFamily="34" charset="0"/>
                        </a:rPr>
                        <a:t>e.g. wood for production or construction</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41027431"/>
                  </a:ext>
                </a:extLst>
              </a:tr>
              <a:tr h="252000">
                <a:tc>
                  <a:txBody>
                    <a:bodyPr/>
                    <a:lstStyle/>
                    <a:p>
                      <a:pPr algn="l" fontAlgn="b">
                        <a:buNone/>
                      </a:pPr>
                      <a:r>
                        <a:rPr lang="en-US" sz="1200" u="none" strike="noStrike">
                          <a:effectLst/>
                          <a:latin typeface="Calibri" panose="020F0502020204030204" pitchFamily="34" charset="0"/>
                          <a:cs typeface="Calibri" panose="020F0502020204030204" pitchFamily="34" charset="0"/>
                        </a:rPr>
                        <a:t>Purchased Goods and Services – Material 2</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e.g. steel for machinery or components</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5513508"/>
                  </a:ext>
                </a:extLst>
              </a:tr>
              <a:tr h="252000">
                <a:tc>
                  <a:txBody>
                    <a:bodyPr/>
                    <a:lstStyle/>
                    <a:p>
                      <a:pPr algn="l" fontAlgn="b">
                        <a:buNone/>
                      </a:pPr>
                      <a:r>
                        <a:rPr lang="en-US" sz="1200" u="none" strike="noStrike">
                          <a:effectLst/>
                          <a:latin typeface="Calibri" panose="020F0502020204030204" pitchFamily="34" charset="0"/>
                          <a:cs typeface="Calibri" panose="020F0502020204030204" pitchFamily="34" charset="0"/>
                        </a:rPr>
                        <a:t>Purchased Goods and Services – Material 3</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e.g. solvents, industrial chemicals</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2507184"/>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Upstream Transportation and Distribution</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Inbound transport (tkm)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tkm</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0,1</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6894338"/>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Waste Generated in Operations</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Waste produced (kg)</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kg</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0,15</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427757"/>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Business Travel (Car)</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Travel distance by car (km)</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km</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0,18</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2659981"/>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Business Travel (Train)</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Travel distance by train (km)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km</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0,012</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37845431"/>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Business Travel (Air)</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en-US" sz="1200" u="none" strike="noStrike">
                          <a:effectLst/>
                          <a:latin typeface="Calibri" panose="020F0502020204030204" pitchFamily="34" charset="0"/>
                          <a:cs typeface="Calibri" panose="020F0502020204030204" pitchFamily="34" charset="0"/>
                        </a:rPr>
                        <a:t>Travel distance by plane (km)</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0,255</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7176297"/>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Employee Commuting</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Total commuting distance (km)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0,12</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6779258"/>
                  </a:ext>
                </a:extLst>
              </a:tr>
              <a:tr h="252000">
                <a:tc>
                  <a:txBody>
                    <a:bodyPr/>
                    <a:lstStyle/>
                    <a:p>
                      <a:pPr algn="l" fontAlgn="b">
                        <a:buNone/>
                      </a:pPr>
                      <a:r>
                        <a:rPr lang="de-DE" sz="1200" u="none" strike="noStrike">
                          <a:effectLst/>
                          <a:latin typeface="Calibri" panose="020F0502020204030204" pitchFamily="34" charset="0"/>
                          <a:cs typeface="Calibri" panose="020F0502020204030204" pitchFamily="34" charset="0"/>
                        </a:rPr>
                        <a:t>Downstream Transportation and Distribution</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Outbound transport (tkm)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tkm</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a:effectLst/>
                          <a:latin typeface="Calibri" panose="020F0502020204030204" pitchFamily="34" charset="0"/>
                          <a:cs typeface="Calibri" panose="020F0502020204030204" pitchFamily="34" charset="0"/>
                        </a:rPr>
                        <a:t>0,1</a:t>
                      </a: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endParaRPr lang="de-DE" sz="1200" b="0" i="0" u="none" strike="noStrike">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buNone/>
                      </a:pPr>
                      <a:r>
                        <a:rPr lang="de-DE" sz="1200" u="none" strike="noStrike" dirty="0">
                          <a:effectLst/>
                          <a:latin typeface="Calibri" panose="020F0502020204030204" pitchFamily="34" charset="0"/>
                          <a:cs typeface="Calibri" panose="020F0502020204030204" pitchFamily="34" charset="0"/>
                        </a:rPr>
                        <a:t>0</a:t>
                      </a:r>
                      <a:endParaRPr lang="de-DE" sz="1200" b="0" i="0" u="none" strike="noStrike" dirty="0">
                        <a:solidFill>
                          <a:srgbClr val="000000"/>
                        </a:solidFill>
                        <a:effectLst/>
                        <a:latin typeface="Calibri" panose="020F0502020204030204" pitchFamily="34" charset="0"/>
                        <a:cs typeface="Calibri" panose="020F0502020204030204" pitchFamily="34" charset="0"/>
                      </a:endParaRPr>
                    </a:p>
                  </a:txBody>
                  <a:tcPr marL="43958" marR="7958" marT="7958"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2667179"/>
                  </a:ext>
                </a:extLst>
              </a:tr>
            </a:tbl>
          </a:graphicData>
        </a:graphic>
      </p:graphicFrame>
    </p:spTree>
    <p:extLst>
      <p:ext uri="{BB962C8B-B14F-4D97-AF65-F5344CB8AC3E}">
        <p14:creationId xmlns:p14="http://schemas.microsoft.com/office/powerpoint/2010/main" val="187901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EFB77F-4787-7047-64CD-379B0C095AA0}"/>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7764" b="7764"/>
          <a:stretch>
            <a:fillRect/>
          </a:stretch>
        </p:blipFill>
        <p:spPr>
          <a:xfrm>
            <a:off x="-2" y="6989"/>
            <a:ext cx="12192002" cy="6865298"/>
          </a:xfrm>
        </p:spPr>
      </p:pic>
      <p:sp>
        <p:nvSpPr>
          <p:cNvPr id="9" name="Textfeld 3">
            <a:extLst>
              <a:ext uri="{FF2B5EF4-FFF2-40B4-BE49-F238E27FC236}">
                <a16:creationId xmlns:a16="http://schemas.microsoft.com/office/drawing/2014/main" id="{CE3F3754-4CB1-DBBA-C5C6-B835766FE050}"/>
              </a:ext>
            </a:extLst>
          </p:cNvPr>
          <p:cNvSpPr txBox="1"/>
          <p:nvPr/>
        </p:nvSpPr>
        <p:spPr>
          <a:xfrm>
            <a:off x="0" y="1261957"/>
            <a:ext cx="12192000" cy="579646"/>
          </a:xfrm>
          <a:prstGeom prst="rect">
            <a:avLst/>
          </a:prstGeom>
          <a:noFill/>
        </p:spPr>
        <p:txBody>
          <a:bodyPr wrap="square" lIns="91440" tIns="45720" rIns="91440" bIns="45720" anchor="t">
            <a:spAutoFit/>
          </a:bodyPr>
          <a:lstStyle/>
          <a:p>
            <a:pPr algn="ctr">
              <a:lnSpc>
                <a:spcPts val="3820"/>
              </a:lnSpc>
            </a:pPr>
            <a:r>
              <a:rPr lang="en-US" sz="3600" b="1" dirty="0">
                <a:solidFill>
                  <a:schemeClr val="bg1"/>
                </a:solidFill>
                <a:highlight>
                  <a:srgbClr val="EEA821"/>
                </a:highlight>
                <a:latin typeface="Calibri" panose="020F0502020204030204" pitchFamily="34" charset="0"/>
                <a:cs typeface="Calibri" panose="020F0502020204030204" pitchFamily="34" charset="0"/>
              </a:rPr>
              <a:t>  ESG ALL LEVEL ALIGNMENT</a:t>
            </a:r>
            <a:r>
              <a:rPr lang="en-US" sz="3600" b="1" dirty="0">
                <a:solidFill>
                  <a:srgbClr val="EEA821"/>
                </a:solidFill>
                <a:highlight>
                  <a:srgbClr val="EEA821"/>
                </a:highlight>
                <a:latin typeface="Calibri" panose="020F0502020204030204" pitchFamily="34" charset="0"/>
                <a:cs typeface="Calibri" panose="020F0502020204030204" pitchFamily="34" charset="0"/>
              </a:rPr>
              <a:t>..</a:t>
            </a:r>
            <a:r>
              <a:rPr lang="en-US" sz="3600" b="1" dirty="0">
                <a:solidFill>
                  <a:schemeClr val="bg1"/>
                </a:solidFill>
                <a:highlight>
                  <a:srgbClr val="EEA821"/>
                </a:highlight>
                <a:latin typeface="Calibri" panose="020F0502020204030204" pitchFamily="34" charset="0"/>
                <a:cs typeface="Calibri" panose="020F0502020204030204" pitchFamily="34" charset="0"/>
              </a:rPr>
              <a:t> </a:t>
            </a:r>
          </a:p>
        </p:txBody>
      </p:sp>
      <p:sp>
        <p:nvSpPr>
          <p:cNvPr id="10" name="TextBox 9">
            <a:extLst>
              <a:ext uri="{FF2B5EF4-FFF2-40B4-BE49-F238E27FC236}">
                <a16:creationId xmlns:a16="http://schemas.microsoft.com/office/drawing/2014/main" id="{CD5F6E8C-6717-260F-ECAC-8A7F669CCAC9}"/>
              </a:ext>
            </a:extLst>
          </p:cNvPr>
          <p:cNvSpPr txBox="1"/>
          <p:nvPr/>
        </p:nvSpPr>
        <p:spPr>
          <a:xfrm>
            <a:off x="3078578" y="2179723"/>
            <a:ext cx="6034842" cy="3416320"/>
          </a:xfrm>
          <a:prstGeom prst="rect">
            <a:avLst/>
          </a:prstGeom>
          <a:noFill/>
        </p:spPr>
        <p:txBody>
          <a:bodyPr wrap="square">
            <a:spAutoFit/>
          </a:bodyP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ESG onboarding does not end with workshops or individual measures it requires a holistic view of  changes within the company. </a:t>
            </a:r>
          </a:p>
          <a:p>
            <a:pPr algn="ct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The 4Q model helps </a:t>
            </a: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to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systematically address individual, cultural, competency-related, and structural aspects.</a:t>
            </a:r>
          </a:p>
          <a:p>
            <a:pPr algn="ctr"/>
            <a:br>
              <a:rPr lang="de-DE" sz="2400" b="1"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2DC06123-FDBA-83A9-9E75-4E037242489E}"/>
              </a:ext>
            </a:extLst>
          </p:cNvPr>
          <p:cNvSpPr/>
          <p:nvPr/>
        </p:nvSpPr>
        <p:spPr>
          <a:xfrm rot="15325054" flipH="1">
            <a:off x="8540456" y="5007002"/>
            <a:ext cx="1461404" cy="83082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7828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9932D9C6-E0D2-6E83-2FB2-DC1639D143AA}"/>
              </a:ext>
            </a:extLst>
          </p:cNvPr>
          <p:cNvGrpSpPr/>
          <p:nvPr/>
        </p:nvGrpSpPr>
        <p:grpSpPr>
          <a:xfrm>
            <a:off x="575914" y="1828798"/>
            <a:ext cx="2561004" cy="3600001"/>
            <a:chOff x="575914" y="1724626"/>
            <a:chExt cx="2561004" cy="3600001"/>
          </a:xfrm>
        </p:grpSpPr>
        <p:sp>
          <p:nvSpPr>
            <p:cNvPr id="15" name="Rounded Rectangle 14">
              <a:extLst>
                <a:ext uri="{FF2B5EF4-FFF2-40B4-BE49-F238E27FC236}">
                  <a16:creationId xmlns:a16="http://schemas.microsoft.com/office/drawing/2014/main" id="{9A62922E-5353-E64E-E50F-3090FD0C4228}"/>
                </a:ext>
              </a:extLst>
            </p:cNvPr>
            <p:cNvSpPr/>
            <p:nvPr/>
          </p:nvSpPr>
          <p:spPr>
            <a:xfrm>
              <a:off x="575914" y="1724627"/>
              <a:ext cx="2561004" cy="3600000"/>
            </a:xfrm>
            <a:prstGeom prst="roundRect">
              <a:avLst>
                <a:gd name="adj" fmla="val 7906"/>
              </a:avLst>
            </a:prstGeom>
            <a:solidFill>
              <a:schemeClr val="bg1"/>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9" name="Freeform 18">
              <a:extLst>
                <a:ext uri="{FF2B5EF4-FFF2-40B4-BE49-F238E27FC236}">
                  <a16:creationId xmlns:a16="http://schemas.microsoft.com/office/drawing/2014/main" id="{2A6016EB-9D2A-DB81-7377-C6FC4FA2CFDA}"/>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22" name="Prostokąt 2">
            <a:extLst>
              <a:ext uri="{FF2B5EF4-FFF2-40B4-BE49-F238E27FC236}">
                <a16:creationId xmlns:a16="http://schemas.microsoft.com/office/drawing/2014/main" id="{5DDBE105-A3BA-ABED-D49E-94ABE7E0427A}"/>
              </a:ext>
            </a:extLst>
          </p:cNvPr>
          <p:cNvSpPr/>
          <p:nvPr/>
        </p:nvSpPr>
        <p:spPr>
          <a:xfrm>
            <a:off x="609188" y="1927886"/>
            <a:ext cx="2495794" cy="788036"/>
          </a:xfrm>
          <a:prstGeom prst="rect">
            <a:avLst/>
          </a:prstGeom>
          <a:noFill/>
        </p:spPr>
        <p:txBody>
          <a:bodyPr wrap="square">
            <a:spAutoFit/>
          </a:bodyPr>
          <a:lstStyle/>
          <a:p>
            <a:pPr algn="ctr">
              <a:lnSpc>
                <a:spcPts val="1760"/>
              </a:lnSpc>
              <a:defRPr/>
            </a:pPr>
            <a:r>
              <a:rPr kumimoji="0" lang="en-AU"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INSIDE – INDIVIDUAL </a:t>
            </a:r>
            <a:r>
              <a:rPr kumimoji="0" lang="en-AU" sz="140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(Mindset)</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3" name="Our choices">
            <a:extLst>
              <a:ext uri="{FF2B5EF4-FFF2-40B4-BE49-F238E27FC236}">
                <a16:creationId xmlns:a16="http://schemas.microsoft.com/office/drawing/2014/main" id="{CBC60FA5-6FB4-9E79-39FD-DAE7DF30F35C}"/>
              </a:ext>
            </a:extLst>
          </p:cNvPr>
          <p:cNvSpPr txBox="1"/>
          <p:nvPr/>
        </p:nvSpPr>
        <p:spPr>
          <a:xfrm>
            <a:off x="644665" y="2631883"/>
            <a:ext cx="2423502" cy="22820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007772"/>
                </a:solidFill>
                <a:effectLst/>
                <a:uLnTx/>
                <a:uFillTx/>
                <a:latin typeface="Calibri" panose="020F0502020204030204" pitchFamily="34" charset="0"/>
                <a:cs typeface="Calibri" panose="020F0502020204030204" pitchFamily="34" charset="0"/>
                <a:sym typeface="Century Gothic"/>
              </a:rPr>
              <a:t>Focus: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Values, motives, fears, beliefs. Key question: “Why is this important to me?”</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007772"/>
                </a:solidFill>
                <a:effectLst/>
                <a:uLnTx/>
                <a:uFillTx/>
                <a:latin typeface="Calibri" panose="020F0502020204030204" pitchFamily="34" charset="0"/>
                <a:cs typeface="Calibri" panose="020F0502020204030204" pitchFamily="34" charset="0"/>
                <a:sym typeface="Century Gothic"/>
              </a:rPr>
              <a:t>Goal: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Raise awareness, build acceptance, and create personal commitment</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007772"/>
                </a:solidFill>
                <a:effectLst/>
                <a:uLnTx/>
                <a:uFillTx/>
                <a:latin typeface="Calibri" panose="020F0502020204030204" pitchFamily="34" charset="0"/>
                <a:cs typeface="Calibri" panose="020F0502020204030204" pitchFamily="34" charset="0"/>
                <a:sym typeface="Century Gothic"/>
              </a:rPr>
              <a:t>Measures: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Communication, participatory workshops, emotional anchors</a:t>
            </a:r>
          </a:p>
          <a:p>
            <a:pPr hangingPunct="0">
              <a:lnSpc>
                <a:spcPts val="1480"/>
              </a:lnSpc>
              <a:spcAft>
                <a:spcPts val="600"/>
              </a:spcAft>
              <a:buClr>
                <a:srgbClr val="007772"/>
              </a:buCl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24" name="Group 23">
            <a:extLst>
              <a:ext uri="{FF2B5EF4-FFF2-40B4-BE49-F238E27FC236}">
                <a16:creationId xmlns:a16="http://schemas.microsoft.com/office/drawing/2014/main" id="{8DBD5E5F-F823-4BD0-D996-364C03C56390}"/>
              </a:ext>
            </a:extLst>
          </p:cNvPr>
          <p:cNvGrpSpPr/>
          <p:nvPr/>
        </p:nvGrpSpPr>
        <p:grpSpPr>
          <a:xfrm>
            <a:off x="3332618" y="1828798"/>
            <a:ext cx="2561004" cy="3600001"/>
            <a:chOff x="575914" y="1724626"/>
            <a:chExt cx="2561004" cy="3600001"/>
          </a:xfrm>
        </p:grpSpPr>
        <p:sp>
          <p:nvSpPr>
            <p:cNvPr id="25" name="Rounded Rectangle 24">
              <a:extLst>
                <a:ext uri="{FF2B5EF4-FFF2-40B4-BE49-F238E27FC236}">
                  <a16:creationId xmlns:a16="http://schemas.microsoft.com/office/drawing/2014/main" id="{CA222232-FA45-64CF-D906-CDEC7590AC6F}"/>
                </a:ext>
              </a:extLst>
            </p:cNvPr>
            <p:cNvSpPr/>
            <p:nvPr/>
          </p:nvSpPr>
          <p:spPr>
            <a:xfrm>
              <a:off x="575914" y="1724627"/>
              <a:ext cx="2561004" cy="3600000"/>
            </a:xfrm>
            <a:prstGeom prst="roundRect">
              <a:avLst>
                <a:gd name="adj" fmla="val 7906"/>
              </a:avLst>
            </a:prstGeom>
            <a:solidFill>
              <a:schemeClr val="bg1"/>
            </a:solidFill>
            <a:ln w="12700">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6E3D50A2-8579-0896-9261-82DDC96FA8B2}"/>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27" name="Prostokąt 2">
            <a:extLst>
              <a:ext uri="{FF2B5EF4-FFF2-40B4-BE49-F238E27FC236}">
                <a16:creationId xmlns:a16="http://schemas.microsoft.com/office/drawing/2014/main" id="{7CFE4DD2-FEBD-6702-028F-2D55069EB5C2}"/>
              </a:ext>
            </a:extLst>
          </p:cNvPr>
          <p:cNvSpPr/>
          <p:nvPr/>
        </p:nvSpPr>
        <p:spPr>
          <a:xfrm>
            <a:off x="3365892" y="1927886"/>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cs typeface="Calibri" panose="020F0502020204030204" pitchFamily="34" charset="0"/>
              </a:rPr>
              <a:t>INSIDE – COLLECTIVE </a:t>
            </a:r>
            <a:r>
              <a:rPr lang="en-AU"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(Culture)</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8" name="Our choices">
            <a:extLst>
              <a:ext uri="{FF2B5EF4-FFF2-40B4-BE49-F238E27FC236}">
                <a16:creationId xmlns:a16="http://schemas.microsoft.com/office/drawing/2014/main" id="{CE22CCA6-6839-86A3-53A6-B3EDB20A790C}"/>
              </a:ext>
            </a:extLst>
          </p:cNvPr>
          <p:cNvSpPr txBox="1"/>
          <p:nvPr/>
        </p:nvSpPr>
        <p:spPr>
          <a:xfrm>
            <a:off x="3401368" y="2631883"/>
            <a:ext cx="2492253" cy="1906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379A67"/>
              </a:buClr>
              <a:defRPr/>
            </a:pPr>
            <a:r>
              <a:rPr kumimoji="0" lang="pl-PL" sz="1400" i="0" u="none" strike="noStrike" kern="0" cap="none" spc="0" normalizeH="0" baseline="0" noProof="0" dirty="0">
                <a:ln>
                  <a:noFill/>
                </a:ln>
                <a:solidFill>
                  <a:srgbClr val="379A67"/>
                </a:solidFill>
                <a:effectLst/>
                <a:uLnTx/>
                <a:uFillTx/>
                <a:latin typeface="Calibri" panose="020F0502020204030204" pitchFamily="34" charset="0"/>
                <a:cs typeface="Calibri" panose="020F0502020204030204" pitchFamily="34" charset="0"/>
                <a:sym typeface="Century Gothic"/>
              </a:rPr>
              <a:t>Focus: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Shared</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 standards, vision, organizational climate. Key question: “How well does ESG fit with our culture?”</a:t>
            </a:r>
          </a:p>
          <a:p>
            <a:pPr hangingPunct="0">
              <a:lnSpc>
                <a:spcPts val="1480"/>
              </a:lnSpc>
              <a:spcAft>
                <a:spcPts val="600"/>
              </a:spcAft>
              <a:buClr>
                <a:srgbClr val="379A67"/>
              </a:buClr>
              <a:defRPr/>
            </a:pPr>
            <a:r>
              <a:rPr kumimoji="0" lang="pl-PL" sz="1400" i="0" u="none" strike="noStrike" kern="0" cap="none" spc="0" normalizeH="0" baseline="0" noProof="0" dirty="0">
                <a:ln>
                  <a:noFill/>
                </a:ln>
                <a:solidFill>
                  <a:srgbClr val="379A67"/>
                </a:solidFill>
                <a:effectLst/>
                <a:uLnTx/>
                <a:uFillTx/>
                <a:latin typeface="Calibri" panose="020F0502020204030204" pitchFamily="34" charset="0"/>
                <a:cs typeface="Calibri" panose="020F0502020204030204" pitchFamily="34" charset="0"/>
                <a:sym typeface="Century Gothic"/>
              </a:rPr>
              <a:t>Goal: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Anchoring ESG in our vision, language, and collective self-image</a:t>
            </a:r>
          </a:p>
          <a:p>
            <a:pPr hangingPunct="0">
              <a:lnSpc>
                <a:spcPts val="1480"/>
              </a:lnSpc>
              <a:spcAft>
                <a:spcPts val="600"/>
              </a:spcAft>
              <a:buClr>
                <a:srgbClr val="379A67"/>
              </a:buClr>
              <a:defRPr/>
            </a:pPr>
            <a:r>
              <a:rPr kumimoji="0" lang="pl-PL" sz="1400" i="0" u="none" strike="noStrike" kern="0" cap="none" spc="0" normalizeH="0" baseline="0" noProof="0" dirty="0">
                <a:ln>
                  <a:noFill/>
                </a:ln>
                <a:solidFill>
                  <a:srgbClr val="379A67"/>
                </a:solidFill>
                <a:effectLst/>
                <a:uLnTx/>
                <a:uFillTx/>
                <a:latin typeface="Calibri" panose="020F0502020204030204" pitchFamily="34" charset="0"/>
                <a:cs typeface="Calibri" panose="020F0502020204030204" pitchFamily="34" charset="0"/>
                <a:sym typeface="Century Gothic"/>
              </a:rPr>
              <a:t>Measures: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Mission </a:t>
            </a:r>
          </a:p>
        </p:txBody>
      </p:sp>
      <p:grpSp>
        <p:nvGrpSpPr>
          <p:cNvPr id="29" name="Group 28">
            <a:extLst>
              <a:ext uri="{FF2B5EF4-FFF2-40B4-BE49-F238E27FC236}">
                <a16:creationId xmlns:a16="http://schemas.microsoft.com/office/drawing/2014/main" id="{D47F1A39-56F6-3B63-4C03-0251D991DBEF}"/>
              </a:ext>
            </a:extLst>
          </p:cNvPr>
          <p:cNvGrpSpPr/>
          <p:nvPr/>
        </p:nvGrpSpPr>
        <p:grpSpPr>
          <a:xfrm>
            <a:off x="6089322" y="1828798"/>
            <a:ext cx="2561004" cy="3600000"/>
            <a:chOff x="575914" y="1724626"/>
            <a:chExt cx="2561004" cy="3600000"/>
          </a:xfrm>
        </p:grpSpPr>
        <p:sp>
          <p:nvSpPr>
            <p:cNvPr id="30" name="Rounded Rectangle 29">
              <a:extLst>
                <a:ext uri="{FF2B5EF4-FFF2-40B4-BE49-F238E27FC236}">
                  <a16:creationId xmlns:a16="http://schemas.microsoft.com/office/drawing/2014/main" id="{9C619BA5-C2E5-A7FF-DB60-A51B63982243}"/>
                </a:ext>
              </a:extLst>
            </p:cNvPr>
            <p:cNvSpPr/>
            <p:nvPr/>
          </p:nvSpPr>
          <p:spPr>
            <a:xfrm>
              <a:off x="575914" y="1724626"/>
              <a:ext cx="2559600" cy="3600000"/>
            </a:xfrm>
            <a:prstGeom prst="roundRect">
              <a:avLst>
                <a:gd name="adj" fmla="val 7906"/>
              </a:avLst>
            </a:prstGeom>
            <a:solidFill>
              <a:schemeClr val="bg1"/>
            </a:solid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EC5985D-CAD2-E6FD-0329-8C38D0110650}"/>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32" name="Prostokąt 2">
            <a:extLst>
              <a:ext uri="{FF2B5EF4-FFF2-40B4-BE49-F238E27FC236}">
                <a16:creationId xmlns:a16="http://schemas.microsoft.com/office/drawing/2014/main" id="{10F26025-8886-8F4D-44FB-0CDD1F662F6A}"/>
              </a:ext>
            </a:extLst>
          </p:cNvPr>
          <p:cNvSpPr/>
          <p:nvPr/>
        </p:nvSpPr>
        <p:spPr>
          <a:xfrm>
            <a:off x="6122596" y="1927886"/>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cs typeface="Calibri" panose="020F0502020204030204" pitchFamily="34" charset="0"/>
              </a:rPr>
              <a:t>OUTSIDE – INDIVIDUAL </a:t>
            </a:r>
            <a:r>
              <a:rPr lang="en-AU"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(Competence)</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3" name="Our choices">
            <a:extLst>
              <a:ext uri="{FF2B5EF4-FFF2-40B4-BE49-F238E27FC236}">
                <a16:creationId xmlns:a16="http://schemas.microsoft.com/office/drawing/2014/main" id="{6E4EB9AD-BC8A-FEC3-3800-E29D2E705ED0}"/>
              </a:ext>
            </a:extLst>
          </p:cNvPr>
          <p:cNvSpPr txBox="1"/>
          <p:nvPr/>
        </p:nvSpPr>
        <p:spPr>
          <a:xfrm>
            <a:off x="6158073" y="2631883"/>
            <a:ext cx="2423502" cy="24283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Focus</a:t>
            </a:r>
            <a:r>
              <a:rPr lang="pl-PL" sz="1400" b="0" kern="0" dirty="0">
                <a:solidFill>
                  <a:srgbClr val="404040"/>
                </a:solidFill>
                <a:latin typeface="Calibri" panose="020F0502020204030204" pitchFamily="34" charset="0"/>
                <a:cs typeface="Calibri" panose="020F0502020204030204" pitchFamily="34" charset="0"/>
                <a:sym typeface="Century Gothic"/>
              </a:rPr>
              <a:t>: Skills, behavior, willingness to learn</a:t>
            </a:r>
          </a:p>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Key question: </a:t>
            </a:r>
            <a:r>
              <a:rPr lang="pl-PL" sz="1400" b="0" kern="0" dirty="0">
                <a:solidFill>
                  <a:srgbClr val="404040"/>
                </a:solidFill>
                <a:latin typeface="Calibri" panose="020F0502020204030204" pitchFamily="34" charset="0"/>
                <a:cs typeface="Calibri" panose="020F0502020204030204" pitchFamily="34" charset="0"/>
                <a:sym typeface="Century Gothic"/>
              </a:rPr>
              <a:t>“What new things do I need to learn and be able to do?”</a:t>
            </a:r>
          </a:p>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Goal: </a:t>
            </a:r>
            <a:r>
              <a:rPr lang="pl-PL" sz="1400" b="0" kern="0" dirty="0">
                <a:solidFill>
                  <a:srgbClr val="404040"/>
                </a:solidFill>
                <a:latin typeface="Calibri" panose="020F0502020204030204" pitchFamily="34" charset="0"/>
                <a:cs typeface="Calibri" panose="020F0502020204030204" pitchFamily="34" charset="0"/>
                <a:sym typeface="Century Gothic"/>
              </a:rPr>
              <a:t>Developing ESG-relevant skills and mindsets</a:t>
            </a:r>
          </a:p>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Measures: </a:t>
            </a:r>
            <a:r>
              <a:rPr lang="pl-PL" sz="1400" b="0" kern="0" dirty="0">
                <a:solidFill>
                  <a:srgbClr val="404040"/>
                </a:solidFill>
                <a:latin typeface="Calibri" panose="020F0502020204030204" pitchFamily="34" charset="0"/>
                <a:cs typeface="Calibri" panose="020F0502020204030204" pitchFamily="34" charset="0"/>
                <a:sym typeface="Century Gothic"/>
              </a:rPr>
              <a:t>Training, coaching, ESG-specific training modules</a:t>
            </a:r>
          </a:p>
          <a:p>
            <a:pPr hangingPunct="0">
              <a:lnSpc>
                <a:spcPts val="1480"/>
              </a:lnSpc>
              <a:spcAft>
                <a:spcPts val="600"/>
              </a:spcAft>
              <a:buClr>
                <a:srgbClr val="62A844"/>
              </a:buCl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34" name="Group 33">
            <a:extLst>
              <a:ext uri="{FF2B5EF4-FFF2-40B4-BE49-F238E27FC236}">
                <a16:creationId xmlns:a16="http://schemas.microsoft.com/office/drawing/2014/main" id="{6499C7F5-5F24-043B-8345-F238EAF18528}"/>
              </a:ext>
            </a:extLst>
          </p:cNvPr>
          <p:cNvGrpSpPr/>
          <p:nvPr/>
        </p:nvGrpSpPr>
        <p:grpSpPr>
          <a:xfrm>
            <a:off x="8846026" y="1828798"/>
            <a:ext cx="2561004" cy="3600001"/>
            <a:chOff x="575914" y="1724626"/>
            <a:chExt cx="2561004" cy="3600001"/>
          </a:xfrm>
        </p:grpSpPr>
        <p:sp>
          <p:nvSpPr>
            <p:cNvPr id="35" name="Rounded Rectangle 34">
              <a:extLst>
                <a:ext uri="{FF2B5EF4-FFF2-40B4-BE49-F238E27FC236}">
                  <a16:creationId xmlns:a16="http://schemas.microsoft.com/office/drawing/2014/main" id="{DB2F8360-FABF-5073-9A92-3FC41D6FE1EA}"/>
                </a:ext>
              </a:extLst>
            </p:cNvPr>
            <p:cNvSpPr/>
            <p:nvPr/>
          </p:nvSpPr>
          <p:spPr>
            <a:xfrm>
              <a:off x="575914" y="1724627"/>
              <a:ext cx="2561004" cy="3600000"/>
            </a:xfrm>
            <a:prstGeom prst="roundRect">
              <a:avLst>
                <a:gd name="adj" fmla="val 7906"/>
              </a:avLst>
            </a:prstGeom>
            <a:solidFill>
              <a:schemeClr val="bg1"/>
            </a:solidFill>
            <a:ln w="12700">
              <a:solidFill>
                <a:srgbClr val="EEA82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BF64420C-5756-1A24-A530-34056DB766E0}"/>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37" name="Prostokąt 2">
            <a:extLst>
              <a:ext uri="{FF2B5EF4-FFF2-40B4-BE49-F238E27FC236}">
                <a16:creationId xmlns:a16="http://schemas.microsoft.com/office/drawing/2014/main" id="{ABA5FC54-1844-8DEB-6E5C-5CCF43968B23}"/>
              </a:ext>
            </a:extLst>
          </p:cNvPr>
          <p:cNvSpPr/>
          <p:nvPr/>
        </p:nvSpPr>
        <p:spPr>
          <a:xfrm>
            <a:off x="8879300" y="1927886"/>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cs typeface="Calibri" panose="020F0502020204030204" pitchFamily="34" charset="0"/>
              </a:rPr>
              <a:t>OUTSIDE – COLLECTIVE </a:t>
            </a:r>
            <a:r>
              <a:rPr lang="en-AU"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(Processes, KPIs, Organisation)</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8" name="Our choices">
            <a:extLst>
              <a:ext uri="{FF2B5EF4-FFF2-40B4-BE49-F238E27FC236}">
                <a16:creationId xmlns:a16="http://schemas.microsoft.com/office/drawing/2014/main" id="{673E97AC-D8B0-05C7-3F6B-145CA6F10A7C}"/>
              </a:ext>
            </a:extLst>
          </p:cNvPr>
          <p:cNvSpPr txBox="1"/>
          <p:nvPr/>
        </p:nvSpPr>
        <p:spPr>
          <a:xfrm>
            <a:off x="8914777" y="2631883"/>
            <a:ext cx="2423502" cy="25951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Focus: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Structures</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 systems, key figures</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Key question: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“What needs to be adjusted within the company?”</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Goal: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Effectively integrate ESG into processes and management</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Measures: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ESG KPIs, software solutions, adjustment of reporting and management systems</a:t>
            </a:r>
          </a:p>
          <a:p>
            <a:pPr hangingPunct="0">
              <a:lnSpc>
                <a:spcPts val="1480"/>
              </a:lnSpc>
              <a:spcAft>
                <a:spcPts val="600"/>
              </a:spcAft>
              <a:buClr>
                <a:srgbClr val="007772"/>
              </a:buCl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cxnSp>
        <p:nvCxnSpPr>
          <p:cNvPr id="41" name="Straight Connector 40">
            <a:extLst>
              <a:ext uri="{FF2B5EF4-FFF2-40B4-BE49-F238E27FC236}">
                <a16:creationId xmlns:a16="http://schemas.microsoft.com/office/drawing/2014/main" id="{705EB020-7ECC-1C77-12F1-D0290327F4AD}"/>
              </a:ext>
            </a:extLst>
          </p:cNvPr>
          <p:cNvCxnSpPr>
            <a:cxnSpLocks/>
          </p:cNvCxnSpPr>
          <p:nvPr/>
        </p:nvCxnSpPr>
        <p:spPr>
          <a:xfrm>
            <a:off x="0" y="2527613"/>
            <a:ext cx="12192000"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70759C1-04DF-F783-2A0F-7DD0F60D7B7E}"/>
              </a:ext>
            </a:extLst>
          </p:cNvPr>
          <p:cNvSpPr txBox="1"/>
          <p:nvPr/>
        </p:nvSpPr>
        <p:spPr>
          <a:xfrm>
            <a:off x="81023" y="5764669"/>
            <a:ext cx="12110976" cy="646331"/>
          </a:xfrm>
          <a:prstGeom prst="rect">
            <a:avLst/>
          </a:prstGeom>
          <a:noFill/>
        </p:spPr>
        <p:txBody>
          <a:bodyPr wrap="square">
            <a:spAutoFit/>
          </a:bodyPr>
          <a:lstStyle/>
          <a:p>
            <a:pPr algn="ctr"/>
            <a:r>
              <a:rPr lang="de-DE" sz="1800" b="1" dirty="0">
                <a:solidFill>
                  <a:srgbClr val="007772"/>
                </a:solidFill>
                <a:latin typeface="Calibri" panose="020F0502020204030204" pitchFamily="34" charset="0"/>
                <a:ea typeface="Calibri" panose="020F0502020204030204" pitchFamily="34" charset="0"/>
                <a:cs typeface="Calibri" panose="020F0502020204030204" pitchFamily="34" charset="0"/>
              </a:rPr>
              <a:t>Takeaway: </a:t>
            </a:r>
            <a:r>
              <a:rPr lang="en-US" sz="1800" dirty="0">
                <a:solidFill>
                  <a:srgbClr val="404040"/>
                </a:solidFill>
                <a:latin typeface="Calibri" panose="020F0502020204030204" pitchFamily="34" charset="0"/>
                <a:ea typeface="Calibri" panose="020F0502020204030204" pitchFamily="34" charset="0"/>
                <a:cs typeface="Calibri" panose="020F0502020204030204" pitchFamily="34" charset="0"/>
              </a:rPr>
              <a:t>The 4Q model provides a proven basis for tackling all levels of change in </a:t>
            </a:r>
          </a:p>
          <a:p>
            <a:pPr algn="ctr"/>
            <a:r>
              <a:rPr lang="en-US" sz="1800" dirty="0">
                <a:solidFill>
                  <a:srgbClr val="404040"/>
                </a:solidFill>
                <a:latin typeface="Calibri" panose="020F0502020204030204" pitchFamily="34" charset="0"/>
                <a:ea typeface="Calibri" panose="020F0502020204030204" pitchFamily="34" charset="0"/>
                <a:cs typeface="Calibri" panose="020F0502020204030204" pitchFamily="34" charset="0"/>
              </a:rPr>
              <a:t>a structured manner </a:t>
            </a:r>
            <a:r>
              <a:rPr lang="en-US"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404040"/>
                </a:solidFill>
                <a:latin typeface="Calibri" panose="020F0502020204030204" pitchFamily="34" charset="0"/>
                <a:ea typeface="Calibri" panose="020F0502020204030204" pitchFamily="34" charset="0"/>
                <a:cs typeface="Calibri" panose="020F0502020204030204" pitchFamily="34" charset="0"/>
              </a:rPr>
              <a:t>and embedding ESG sustainably within the organization</a:t>
            </a:r>
            <a:endParaRPr lang="en-US" dirty="0">
              <a:solidFill>
                <a:srgbClr val="404040"/>
              </a:solidFill>
            </a:endParaRPr>
          </a:p>
        </p:txBody>
      </p:sp>
      <p:sp>
        <p:nvSpPr>
          <p:cNvPr id="8" name="Textfeld 3">
            <a:extLst>
              <a:ext uri="{FF2B5EF4-FFF2-40B4-BE49-F238E27FC236}">
                <a16:creationId xmlns:a16="http://schemas.microsoft.com/office/drawing/2014/main" id="{2A0F94E5-8B5B-2CFA-59A4-AED1F2888225}"/>
              </a:ext>
            </a:extLst>
          </p:cNvPr>
          <p:cNvSpPr txBox="1"/>
          <p:nvPr/>
        </p:nvSpPr>
        <p:spPr>
          <a:xfrm>
            <a:off x="0" y="314304"/>
            <a:ext cx="12192000" cy="1554272"/>
          </a:xfrm>
          <a:prstGeom prst="rect">
            <a:avLst/>
          </a:prstGeom>
          <a:noFill/>
        </p:spPr>
        <p:txBody>
          <a:bodyPr wrap="square" lIns="91440" tIns="45720" rIns="91440" bIns="45720" anchor="t">
            <a:spAutoFit/>
          </a:bodyPr>
          <a:lstStyle/>
          <a:p>
            <a:pPr algn="ctr">
              <a:lnSpc>
                <a:spcPts val="3820"/>
              </a:lnSpc>
            </a:pPr>
            <a:r>
              <a:rPr lang="en-US" sz="3600" b="1" dirty="0">
                <a:solidFill>
                  <a:srgbClr val="007772"/>
                </a:solidFill>
                <a:latin typeface="Calibri" panose="020F0502020204030204" pitchFamily="34" charset="0"/>
                <a:cs typeface="Calibri" panose="020F0502020204030204" pitchFamily="34" charset="0"/>
              </a:rPr>
              <a:t>The four Perspectives of </a:t>
            </a:r>
          </a:p>
          <a:p>
            <a:pPr algn="ctr">
              <a:lnSpc>
                <a:spcPts val="3820"/>
              </a:lnSpc>
            </a:pPr>
            <a:r>
              <a:rPr lang="en-US" sz="3600" b="1" dirty="0">
                <a:solidFill>
                  <a:srgbClr val="007772"/>
                </a:solidFill>
                <a:latin typeface="Calibri" panose="020F0502020204030204" pitchFamily="34" charset="0"/>
                <a:cs typeface="Calibri" panose="020F0502020204030204" pitchFamily="34" charset="0"/>
              </a:rPr>
              <a:t>an effective ESG-Onboarding</a:t>
            </a:r>
          </a:p>
          <a:p>
            <a:pPr algn="ctr">
              <a:lnSpc>
                <a:spcPts val="3820"/>
              </a:lnSpc>
            </a:pPr>
            <a:endParaRPr lang="en-US" sz="3600" b="1" dirty="0">
              <a:solidFill>
                <a:srgbClr val="007772"/>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DC505B1B-C593-2B4B-3DBE-B35DE6BAFD0B}"/>
              </a:ext>
            </a:extLst>
          </p:cNvPr>
          <p:cNvSpPr/>
          <p:nvPr/>
        </p:nvSpPr>
        <p:spPr>
          <a:xfrm rot="15325054" flipH="1">
            <a:off x="8818301" y="68606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0124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48">
            <a:extLst>
              <a:ext uri="{FF2B5EF4-FFF2-40B4-BE49-F238E27FC236}">
                <a16:creationId xmlns:a16="http://schemas.microsoft.com/office/drawing/2014/main" id="{0FCD85F4-D4F2-36DC-FA93-F677211E603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t="27853" b="27853"/>
          <a:stretch/>
        </p:blipFill>
        <p:spPr/>
      </p:pic>
      <p:sp>
        <p:nvSpPr>
          <p:cNvPr id="11" name="Rectangle 10">
            <a:extLst>
              <a:ext uri="{FF2B5EF4-FFF2-40B4-BE49-F238E27FC236}">
                <a16:creationId xmlns:a16="http://schemas.microsoft.com/office/drawing/2014/main" id="{FF8C2480-C16C-3E70-CBEB-304C924E2DF7}"/>
              </a:ext>
            </a:extLst>
          </p:cNvPr>
          <p:cNvSpPr/>
          <p:nvPr/>
        </p:nvSpPr>
        <p:spPr>
          <a:xfrm>
            <a:off x="0" y="2728913"/>
            <a:ext cx="12192000" cy="3143250"/>
          </a:xfrm>
          <a:prstGeom prst="rect">
            <a:avLst/>
          </a:prstGeom>
          <a:gradFill>
            <a:gsLst>
              <a:gs pos="7000">
                <a:srgbClr val="007772">
                  <a:alpha val="0"/>
                </a:srgbClr>
              </a:gs>
              <a:gs pos="44000">
                <a:srgbClr val="007772">
                  <a:alpha val="48000"/>
                </a:srgbClr>
              </a:gs>
              <a:gs pos="76000">
                <a:srgbClr val="0077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467564" y="4318781"/>
            <a:ext cx="5881764" cy="634242"/>
          </a:xfrm>
          <a:prstGeom prst="rect">
            <a:avLst/>
          </a:prstGeom>
        </p:spPr>
        <p:txBody>
          <a:bodyPr>
            <a:normAutofit/>
          </a:bodyPr>
          <a:lstStyle/>
          <a:p>
            <a:r>
              <a:rPr lang="en-US" dirty="0"/>
              <a:t>Follow our journey</a:t>
            </a:r>
          </a:p>
        </p:txBody>
      </p:sp>
      <p:grpSp>
        <p:nvGrpSpPr>
          <p:cNvPr id="33" name="Group 32">
            <a:extLst>
              <a:ext uri="{FF2B5EF4-FFF2-40B4-BE49-F238E27FC236}">
                <a16:creationId xmlns:a16="http://schemas.microsoft.com/office/drawing/2014/main" id="{24702A45-5C80-8008-6A1F-1A93C1ADE164}"/>
              </a:ext>
            </a:extLst>
          </p:cNvPr>
          <p:cNvGrpSpPr/>
          <p:nvPr/>
        </p:nvGrpSpPr>
        <p:grpSpPr>
          <a:xfrm>
            <a:off x="467564" y="5039129"/>
            <a:ext cx="512588" cy="512589"/>
            <a:chOff x="511835" y="8294192"/>
            <a:chExt cx="398945" cy="398946"/>
          </a:xfrm>
        </p:grpSpPr>
        <p:sp>
          <p:nvSpPr>
            <p:cNvPr id="34" name="TextBox 33">
              <a:extLst>
                <a:ext uri="{FF2B5EF4-FFF2-40B4-BE49-F238E27FC236}">
                  <a16:creationId xmlns:a16="http://schemas.microsoft.com/office/drawing/2014/main" id="{C0ECC1D9-2D21-32FF-5B30-F1B508818652}"/>
                </a:ext>
              </a:extLst>
            </p:cNvPr>
            <p:cNvSpPr txBox="1"/>
            <p:nvPr/>
          </p:nvSpPr>
          <p:spPr>
            <a:xfrm>
              <a:off x="528461" y="8312781"/>
              <a:ext cx="382317" cy="369332"/>
            </a:xfrm>
            <a:prstGeom prst="rect">
              <a:avLst/>
            </a:prstGeom>
            <a:noFill/>
          </p:spPr>
          <p:txBody>
            <a:bodyPr wrap="square" rtlCol="0">
              <a:spAutoFit/>
            </a:bodyPr>
            <a:lstStyle/>
            <a:p>
              <a:r>
                <a:rPr lang="en-US" sz="2400" dirty="0">
                  <a:solidFill>
                    <a:srgbClr val="0B3A5B"/>
                  </a:solidFill>
                  <a:hlinkClick r:id="rId4">
                    <a:extLst>
                      <a:ext uri="{A12FA001-AC4F-418D-AE19-62706E023703}">
                        <ahyp:hlinkClr xmlns:ahyp="http://schemas.microsoft.com/office/drawing/2018/hyperlinkcolor" val="tx"/>
                      </a:ext>
                    </a:extLst>
                  </a:hlinkClick>
                </a:rPr>
                <a:t>li</a:t>
              </a:r>
              <a:endParaRPr lang="en-US" sz="2400" dirty="0">
                <a:solidFill>
                  <a:srgbClr val="0B3A5B"/>
                </a:solidFill>
              </a:endParaRPr>
            </a:p>
          </p:txBody>
        </p:sp>
        <p:grpSp>
          <p:nvGrpSpPr>
            <p:cNvPr id="35" name="Group 34">
              <a:extLst>
                <a:ext uri="{FF2B5EF4-FFF2-40B4-BE49-F238E27FC236}">
                  <a16:creationId xmlns:a16="http://schemas.microsoft.com/office/drawing/2014/main" id="{31F6A1A9-0D95-DB74-83E3-49E5C064B04B}"/>
                </a:ext>
              </a:extLst>
            </p:cNvPr>
            <p:cNvGrpSpPr/>
            <p:nvPr/>
          </p:nvGrpSpPr>
          <p:grpSpPr>
            <a:xfrm>
              <a:off x="511835" y="8294192"/>
              <a:ext cx="398945" cy="398946"/>
              <a:chOff x="3094393" y="4759158"/>
              <a:chExt cx="1074282" cy="1074286"/>
            </a:xfrm>
          </p:grpSpPr>
          <p:sp>
            <p:nvSpPr>
              <p:cNvPr id="36" name="Freeform 35">
                <a:hlinkClick r:id="rId5"/>
                <a:extLst>
                  <a:ext uri="{FF2B5EF4-FFF2-40B4-BE49-F238E27FC236}">
                    <a16:creationId xmlns:a16="http://schemas.microsoft.com/office/drawing/2014/main" id="{F82706E3-C39E-FA14-029D-48DD99E18597}"/>
                  </a:ext>
                </a:extLst>
              </p:cNvPr>
              <p:cNvSpPr/>
              <p:nvPr/>
            </p:nvSpPr>
            <p:spPr>
              <a:xfrm>
                <a:off x="3094393" y="4759158"/>
                <a:ext cx="1074282" cy="1074286"/>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EBE82FB0-FBB4-CBD2-8D58-B3B799334920}"/>
                  </a:ext>
                </a:extLst>
              </p:cNvPr>
              <p:cNvGrpSpPr/>
              <p:nvPr/>
            </p:nvGrpSpPr>
            <p:grpSpPr>
              <a:xfrm>
                <a:off x="3303016" y="4946695"/>
                <a:ext cx="685139" cy="655838"/>
                <a:chOff x="3303016" y="4946695"/>
                <a:chExt cx="685139" cy="655838"/>
              </a:xfrm>
            </p:grpSpPr>
            <p:sp>
              <p:nvSpPr>
                <p:cNvPr id="38" name="Freeform 37">
                  <a:extLst>
                    <a:ext uri="{FF2B5EF4-FFF2-40B4-BE49-F238E27FC236}">
                      <a16:creationId xmlns:a16="http://schemas.microsoft.com/office/drawing/2014/main" id="{20C0239D-59A1-9A77-8801-3FEACB7CA747}"/>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sz="2400" dirty="0"/>
                </a:p>
              </p:txBody>
            </p:sp>
            <p:sp>
              <p:nvSpPr>
                <p:cNvPr id="57" name="Freeform 56">
                  <a:extLst>
                    <a:ext uri="{FF2B5EF4-FFF2-40B4-BE49-F238E27FC236}">
                      <a16:creationId xmlns:a16="http://schemas.microsoft.com/office/drawing/2014/main" id="{06A385E5-BAB1-2A2F-78E0-7803E6EEDAA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sz="2400" dirty="0"/>
                </a:p>
              </p:txBody>
            </p:sp>
            <p:sp>
              <p:nvSpPr>
                <p:cNvPr id="58" name="Freeform 57">
                  <a:extLst>
                    <a:ext uri="{FF2B5EF4-FFF2-40B4-BE49-F238E27FC236}">
                      <a16:creationId xmlns:a16="http://schemas.microsoft.com/office/drawing/2014/main" id="{A712CD65-8DD9-5C01-5AD1-DBA162E500B8}"/>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sz="2400" dirty="0"/>
                </a:p>
              </p:txBody>
            </p:sp>
          </p:grpSp>
        </p:grpSp>
      </p:grpSp>
      <p:grpSp>
        <p:nvGrpSpPr>
          <p:cNvPr id="59" name="Group 58">
            <a:extLst>
              <a:ext uri="{FF2B5EF4-FFF2-40B4-BE49-F238E27FC236}">
                <a16:creationId xmlns:a16="http://schemas.microsoft.com/office/drawing/2014/main" id="{909EBE8F-9379-C655-EC63-B5683B0F3AF2}"/>
              </a:ext>
            </a:extLst>
          </p:cNvPr>
          <p:cNvGrpSpPr/>
          <p:nvPr/>
        </p:nvGrpSpPr>
        <p:grpSpPr>
          <a:xfrm>
            <a:off x="1083719" y="5039129"/>
            <a:ext cx="512588" cy="512588"/>
            <a:chOff x="1003362" y="8294184"/>
            <a:chExt cx="398945" cy="398945"/>
          </a:xfrm>
        </p:grpSpPr>
        <p:sp>
          <p:nvSpPr>
            <p:cNvPr id="60" name="TextBox 59">
              <a:extLst>
                <a:ext uri="{FF2B5EF4-FFF2-40B4-BE49-F238E27FC236}">
                  <a16:creationId xmlns:a16="http://schemas.microsoft.com/office/drawing/2014/main" id="{28330963-34C5-43FF-71FB-F1AEE4A0A333}"/>
                </a:ext>
              </a:extLst>
            </p:cNvPr>
            <p:cNvSpPr txBox="1"/>
            <p:nvPr/>
          </p:nvSpPr>
          <p:spPr>
            <a:xfrm>
              <a:off x="1030599" y="8313350"/>
              <a:ext cx="358844" cy="369332"/>
            </a:xfrm>
            <a:prstGeom prst="rect">
              <a:avLst/>
            </a:prstGeom>
            <a:noFill/>
          </p:spPr>
          <p:txBody>
            <a:bodyPr wrap="square" rtlCol="0">
              <a:spAutoFit/>
            </a:bodyPr>
            <a:lstStyle/>
            <a:p>
              <a:r>
                <a:rPr lang="en-US" sz="2400" dirty="0">
                  <a:solidFill>
                    <a:srgbClr val="0B3A5B"/>
                  </a:solidFill>
                  <a:hlinkClick r:id="rId6">
                    <a:extLst>
                      <a:ext uri="{A12FA001-AC4F-418D-AE19-62706E023703}">
                        <ahyp:hlinkClr xmlns:ahyp="http://schemas.microsoft.com/office/drawing/2018/hyperlinkcolor" val="tx"/>
                      </a:ext>
                    </a:extLst>
                  </a:hlinkClick>
                </a:rPr>
                <a:t>in</a:t>
              </a:r>
              <a:endParaRPr lang="en-US" sz="2400" dirty="0">
                <a:solidFill>
                  <a:srgbClr val="0B3A5B"/>
                </a:solidFill>
              </a:endParaRPr>
            </a:p>
          </p:txBody>
        </p:sp>
        <p:grpSp>
          <p:nvGrpSpPr>
            <p:cNvPr id="61" name="Graphic 3">
              <a:extLst>
                <a:ext uri="{FF2B5EF4-FFF2-40B4-BE49-F238E27FC236}">
                  <a16:creationId xmlns:a16="http://schemas.microsoft.com/office/drawing/2014/main" id="{0E50E6AB-A5AD-E421-4020-3CB01BC66E2E}"/>
                </a:ext>
              </a:extLst>
            </p:cNvPr>
            <p:cNvGrpSpPr/>
            <p:nvPr/>
          </p:nvGrpSpPr>
          <p:grpSpPr>
            <a:xfrm>
              <a:off x="1003362" y="8294184"/>
              <a:ext cx="398945" cy="398945"/>
              <a:chOff x="1950027" y="2499889"/>
              <a:chExt cx="850463" cy="850463"/>
            </a:xfrm>
          </p:grpSpPr>
          <p:sp>
            <p:nvSpPr>
              <p:cNvPr id="62" name="Freeform 61">
                <a:hlinkClick r:id="rId7"/>
                <a:extLst>
                  <a:ext uri="{FF2B5EF4-FFF2-40B4-BE49-F238E27FC236}">
                    <a16:creationId xmlns:a16="http://schemas.microsoft.com/office/drawing/2014/main" id="{357AD04A-FDB2-BD0D-DDBA-2D98C7F84987}"/>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63" name="Graphic 3">
                <a:extLst>
                  <a:ext uri="{FF2B5EF4-FFF2-40B4-BE49-F238E27FC236}">
                    <a16:creationId xmlns:a16="http://schemas.microsoft.com/office/drawing/2014/main" id="{4DA73663-862A-45C5-4425-B50BC8B01C8B}"/>
                  </a:ext>
                </a:extLst>
              </p:cNvPr>
              <p:cNvGrpSpPr/>
              <p:nvPr/>
            </p:nvGrpSpPr>
            <p:grpSpPr>
              <a:xfrm>
                <a:off x="2107521" y="2657382"/>
                <a:ext cx="535476" cy="535477"/>
                <a:chOff x="2107521" y="2657382"/>
                <a:chExt cx="535476" cy="535477"/>
              </a:xfrm>
              <a:solidFill>
                <a:srgbClr val="FFFFFF"/>
              </a:solidFill>
            </p:grpSpPr>
            <p:sp>
              <p:nvSpPr>
                <p:cNvPr id="64" name="Freeform 63">
                  <a:extLst>
                    <a:ext uri="{FF2B5EF4-FFF2-40B4-BE49-F238E27FC236}">
                      <a16:creationId xmlns:a16="http://schemas.microsoft.com/office/drawing/2014/main" id="{146F272B-A4AD-BD26-3612-503CBBA17252}"/>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3319F721-7656-74DE-5130-F0E88C527D0C}"/>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71D8059B-156F-2AC0-9A23-0A8F1D1A59D9}"/>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grpSp>
      </p:grpSp>
      <p:sp>
        <p:nvSpPr>
          <p:cNvPr id="14" name="Text Placeholder 2">
            <a:extLst>
              <a:ext uri="{FF2B5EF4-FFF2-40B4-BE49-F238E27FC236}">
                <a16:creationId xmlns:a16="http://schemas.microsoft.com/office/drawing/2014/main" id="{B9F409AE-ABB5-8E63-D0A9-04C314B2FEC7}"/>
              </a:ext>
            </a:extLst>
          </p:cNvPr>
          <p:cNvSpPr txBox="1">
            <a:spLocks noGrp="1"/>
          </p:cNvSpPr>
          <p:nvPr>
            <p:ph type="body" sz="quarter" idx="13"/>
          </p:nvPr>
        </p:nvSpPr>
        <p:spPr>
          <a:xfrm>
            <a:off x="6797040" y="5104339"/>
            <a:ext cx="4765166" cy="466127"/>
          </a:xfrm>
          <a:prstGeom prst="rect">
            <a:avLst/>
          </a:prstGeom>
          <a:no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200" dirty="0"/>
              <a:t>www.</a:t>
            </a:r>
            <a:r>
              <a:rPr lang="en-US" sz="3200" b="1" dirty="0"/>
              <a:t>esgforenterprise</a:t>
            </a:r>
            <a:r>
              <a:rPr lang="en-US" sz="3200" dirty="0"/>
              <a:t>.eu</a:t>
            </a:r>
          </a:p>
        </p:txBody>
      </p:sp>
      <p:pic>
        <p:nvPicPr>
          <p:cNvPr id="15" name="Picture 14">
            <a:extLst>
              <a:ext uri="{FF2B5EF4-FFF2-40B4-BE49-F238E27FC236}">
                <a16:creationId xmlns:a16="http://schemas.microsoft.com/office/drawing/2014/main" id="{EC0DBFE3-8B92-59AA-BA3D-3F9FC70D48D1}"/>
              </a:ext>
            </a:extLst>
          </p:cNvPr>
          <p:cNvPicPr>
            <a:picLocks noChangeAspect="1"/>
          </p:cNvPicPr>
          <p:nvPr/>
        </p:nvPicPr>
        <p:blipFill rotWithShape="1">
          <a:blip r:embed="rId8">
            <a:extLst>
              <a:ext uri="{28A0092B-C50C-407E-A947-70E740481C1C}">
                <a14:useLocalDpi xmlns:a14="http://schemas.microsoft.com/office/drawing/2010/main"/>
              </a:ext>
            </a:extLst>
          </a:blip>
          <a:srcRect l="-862" t="-2893" r="79868" b="5354"/>
          <a:stretch/>
        </p:blipFill>
        <p:spPr>
          <a:xfrm>
            <a:off x="9072562" y="-2064323"/>
            <a:ext cx="3119438" cy="6974876"/>
          </a:xfrm>
          <a:prstGeom prst="rect">
            <a:avLst/>
          </a:prstGeom>
        </p:spPr>
      </p:pic>
      <p:grpSp>
        <p:nvGrpSpPr>
          <p:cNvPr id="17" name="Group 16">
            <a:extLst>
              <a:ext uri="{FF2B5EF4-FFF2-40B4-BE49-F238E27FC236}">
                <a16:creationId xmlns:a16="http://schemas.microsoft.com/office/drawing/2014/main" id="{AC12D0BE-EA7D-EC65-76FA-9504B0B44025}"/>
              </a:ext>
            </a:extLst>
          </p:cNvPr>
          <p:cNvGrpSpPr/>
          <p:nvPr/>
        </p:nvGrpSpPr>
        <p:grpSpPr>
          <a:xfrm>
            <a:off x="1699874" y="5039129"/>
            <a:ext cx="545372" cy="512968"/>
            <a:chOff x="1828464" y="5036589"/>
            <a:chExt cx="545372" cy="512968"/>
          </a:xfrm>
        </p:grpSpPr>
        <p:grpSp>
          <p:nvGrpSpPr>
            <p:cNvPr id="28" name="Group 27">
              <a:extLst>
                <a:ext uri="{FF2B5EF4-FFF2-40B4-BE49-F238E27FC236}">
                  <a16:creationId xmlns:a16="http://schemas.microsoft.com/office/drawing/2014/main" id="{A52F1CE3-B96E-B42B-A66D-65E88A530F95}"/>
                </a:ext>
              </a:extLst>
            </p:cNvPr>
            <p:cNvGrpSpPr/>
            <p:nvPr/>
          </p:nvGrpSpPr>
          <p:grpSpPr>
            <a:xfrm>
              <a:off x="1828464" y="5036589"/>
              <a:ext cx="545372" cy="512588"/>
              <a:chOff x="1460622" y="8294184"/>
              <a:chExt cx="424461" cy="398945"/>
            </a:xfrm>
          </p:grpSpPr>
          <p:sp>
            <p:nvSpPr>
              <p:cNvPr id="29" name="TextBox 28">
                <a:extLst>
                  <a:ext uri="{FF2B5EF4-FFF2-40B4-BE49-F238E27FC236}">
                    <a16:creationId xmlns:a16="http://schemas.microsoft.com/office/drawing/2014/main" id="{BB52BFA4-677D-98C9-9F69-95A1D2ACBFCD}"/>
                  </a:ext>
                </a:extLst>
              </p:cNvPr>
              <p:cNvSpPr txBox="1"/>
              <p:nvPr/>
            </p:nvSpPr>
            <p:spPr>
              <a:xfrm>
                <a:off x="1460622" y="8323797"/>
                <a:ext cx="424461" cy="369332"/>
              </a:xfrm>
              <a:prstGeom prst="rect">
                <a:avLst/>
              </a:prstGeom>
              <a:noFill/>
            </p:spPr>
            <p:txBody>
              <a:bodyPr wrap="square" rtlCol="0">
                <a:spAutoFit/>
              </a:bodyPr>
              <a:lstStyle/>
              <a:p>
                <a:r>
                  <a:rPr lang="en-US" sz="2400" dirty="0">
                    <a:solidFill>
                      <a:srgbClr val="0B3A5B"/>
                    </a:solidFill>
                    <a:hlinkClick r:id="rId9">
                      <a:extLst>
                        <a:ext uri="{A12FA001-AC4F-418D-AE19-62706E023703}">
                          <ahyp:hlinkClr xmlns:ahyp="http://schemas.microsoft.com/office/drawing/2018/hyperlinkcolor" val="tx"/>
                        </a:ext>
                      </a:extLst>
                    </a:hlinkClick>
                  </a:rPr>
                  <a:t>yt</a:t>
                </a:r>
                <a:endParaRPr lang="en-US" sz="2400">
                  <a:solidFill>
                    <a:srgbClr val="0B3A5B"/>
                  </a:solidFill>
                </a:endParaRPr>
              </a:p>
            </p:txBody>
          </p:sp>
          <p:sp>
            <p:nvSpPr>
              <p:cNvPr id="31" name="Freeform 30">
                <a:hlinkClick r:id="rId10"/>
                <a:extLst>
                  <a:ext uri="{FF2B5EF4-FFF2-40B4-BE49-F238E27FC236}">
                    <a16:creationId xmlns:a16="http://schemas.microsoft.com/office/drawing/2014/main" id="{98201CBA-FE10-738C-3937-ED37BC3E0828}"/>
                  </a:ext>
                </a:extLst>
              </p:cNvPr>
              <p:cNvSpPr/>
              <p:nvPr/>
            </p:nvSpPr>
            <p:spPr>
              <a:xfrm>
                <a:off x="1464838" y="8294184"/>
                <a:ext cx="398945" cy="398945"/>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4A4D91EB-C4B6-63F8-3B21-65EA3953FAB3}"/>
                </a:ext>
              </a:extLst>
            </p:cNvPr>
            <p:cNvSpPr/>
            <p:nvPr/>
          </p:nvSpPr>
          <p:spPr>
            <a:xfrm>
              <a:off x="1979581" y="5136828"/>
              <a:ext cx="219084" cy="41272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1_Office">
  <a:themeElements>
    <a:clrScheme name="Benutzerdefiniert 1">
      <a:dk1>
        <a:sysClr val="windowText" lastClr="000000"/>
      </a:dk1>
      <a:lt1>
        <a:sysClr val="window" lastClr="FFFFFF"/>
      </a:lt1>
      <a:dk2>
        <a:srgbClr val="44546A"/>
      </a:dk2>
      <a:lt2>
        <a:srgbClr val="E7E6E6"/>
      </a:lt2>
      <a:accent1>
        <a:srgbClr val="69007D"/>
      </a:accent1>
      <a:accent2>
        <a:srgbClr val="8C00A8"/>
      </a:accent2>
      <a:accent3>
        <a:srgbClr val="430050"/>
      </a:accent3>
      <a:accent4>
        <a:srgbClr val="A5A5A5"/>
      </a:accent4>
      <a:accent5>
        <a:srgbClr val="8C00A8"/>
      </a:accent5>
      <a:accent6>
        <a:srgbClr val="A8D08D"/>
      </a:accent6>
      <a:hlink>
        <a:srgbClr val="69007D"/>
      </a:hlink>
      <a:folHlink>
        <a:srgbClr val="954F72"/>
      </a:folHlink>
    </a:clrScheme>
    <a:fontScheme name="Benutzerdefiniert 1">
      <a:majorFont>
        <a:latin typeface="Arial MT Condensed Light"/>
        <a:ea typeface=""/>
        <a:cs typeface=""/>
      </a:majorFont>
      <a:minorFont>
        <a:latin typeface="Arial MT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88345E-A4C9-4358-8F2E-56A4A8EEA2EE}">
  <ds:schemaRefs>
    <ds:schemaRef ds:uri="http://schemas.microsoft.com/office/infopath/2007/PartnerControls"/>
    <ds:schemaRef ds:uri="http://purl.org/dc/elements/1.1/"/>
    <ds:schemaRef ds:uri="9f396a6c-d077-45c3-abc4-1fb9acdf963f"/>
    <ds:schemaRef ds:uri="http://www.w3.org/XML/1998/namespace"/>
    <ds:schemaRef ds:uri="http://schemas.openxmlformats.org/package/2006/metadata/core-properties"/>
    <ds:schemaRef ds:uri="http://schemas.microsoft.com/office/2006/documentManagement/types"/>
    <ds:schemaRef ds:uri="115cf526-2a6a-4f3d-b77f-9503221a0c52"/>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7B2C53FA-149E-4714-AEAB-97EDEE7050B6}">
  <ds:schemaRefs>
    <ds:schemaRef ds:uri="http://schemas.microsoft.com/sharepoint/v3/contenttype/forms"/>
  </ds:schemaRefs>
</ds:datastoreItem>
</file>

<file path=customXml/itemProps3.xml><?xml version="1.0" encoding="utf-8"?>
<ds:datastoreItem xmlns:ds="http://schemas.openxmlformats.org/officeDocument/2006/customXml" ds:itemID="{414B1A51-9515-4E03-8EF0-23BD72F56845}"/>
</file>

<file path=docProps/app.xml><?xml version="1.0" encoding="utf-8"?>
<Properties xmlns="http://schemas.openxmlformats.org/officeDocument/2006/extended-properties" xmlns:vt="http://schemas.openxmlformats.org/officeDocument/2006/docPropsVTypes">
  <TotalTime>267</TotalTime>
  <Words>2120</Words>
  <Application>Microsoft Office PowerPoint</Application>
  <PresentationFormat>Widescreen</PresentationFormat>
  <Paragraphs>498</Paragraphs>
  <Slides>17</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Arial</vt:lpstr>
      <vt:lpstr>Arial MT Condensed Light</vt:lpstr>
      <vt:lpstr>Calibri</vt:lpstr>
      <vt:lpstr>Montserrat</vt:lpstr>
      <vt:lpstr>Montserrat Light</vt:lpstr>
      <vt:lpstr>Mukta Regular</vt:lpstr>
      <vt:lpstr>Wingdings</vt:lpstr>
      <vt:lpstr>1_Office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Con Bartels</cp:lastModifiedBy>
  <cp:revision>351</cp:revision>
  <dcterms:created xsi:type="dcterms:W3CDTF">2020-10-14T13:32:04Z</dcterms:created>
  <dcterms:modified xsi:type="dcterms:W3CDTF">2026-09-25T09:34:39Z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0x010100E6204DE06C2D8847A9E51DAC3F31456A</vt:lpwstr>
  </property>
  <property fmtid="{D5CDD505-2E9C-101B-9397-08002B2CF9AE}" pid="3" name="MediaServiceImageTags">
    <vt:lpwstr/>
  </property>
</Properties>
</file>