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56" r:id="rId5"/>
    <p:sldId id="257" r:id="rId6"/>
    <p:sldId id="266" r:id="rId7"/>
    <p:sldId id="263" r:id="rId8"/>
    <p:sldId id="259" r:id="rId9"/>
    <p:sldId id="264" r:id="rId10"/>
    <p:sldId id="261" r:id="rId11"/>
    <p:sldId id="265" r:id="rId12"/>
    <p:sldId id="267" r:id="rId13"/>
    <p:sldId id="268" r:id="rId14"/>
    <p:sldId id="269" r:id="rId15"/>
    <p:sldId id="262" r:id="rId16"/>
  </p:sldIdLst>
  <p:sldSz cx="7556500" cy="10699750"/>
  <p:notesSz cx="7556500" cy="106997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 dt="2026-09-25T09:25:38.96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12"/>
  </p:normalViewPr>
  <p:slideViewPr>
    <p:cSldViewPr>
      <p:cViewPr varScale="1">
        <p:scale>
          <a:sx n="66" d="100"/>
          <a:sy n="66" d="100"/>
        </p:scale>
        <p:origin x="3150" y="7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 Bartels" userId="S::con_momentumconsulting.ie#ext#@uludagedutr.onmicrosoft.com::b39c679a-0751-4854-99b6-bfece60c7cf0" providerId="AD" clId="Web-{00000000-0000-0000-0000-000000000000}"/>
    <pc:docChg chg="modSld">
      <pc:chgData name="Con Bartels" userId="S::con_momentumconsulting.ie#ext#@uludagedutr.onmicrosoft.com::b39c679a-0751-4854-99b6-bfece60c7cf0" providerId="AD" clId="Web-{00000000-0000-0000-0000-000000000000}" dt="2026-09-25T09:25:38.966" v="2" actId="20577"/>
      <pc:docMkLst>
        <pc:docMk/>
      </pc:docMkLst>
      <pc:sldChg chg="modSp">
        <pc:chgData name="Con Bartels" userId="S::con_momentumconsulting.ie#ext#@uludagedutr.onmicrosoft.com::b39c679a-0751-4854-99b6-bfece60c7cf0" providerId="AD" clId="Web-{00000000-0000-0000-0000-000000000000}" dt="2026-09-25T09:25:35.607" v="1" actId="20577"/>
        <pc:sldMkLst>
          <pc:docMk/>
          <pc:sldMk cId="0" sldId="256"/>
        </pc:sldMkLst>
        <pc:spChg chg="mod">
          <ac:chgData name="Con Bartels" userId="S::con_momentumconsulting.ie#ext#@uludagedutr.onmicrosoft.com::b39c679a-0751-4854-99b6-bfece60c7cf0" providerId="AD" clId="Web-{00000000-0000-0000-0000-000000000000}" dt="2026-09-25T09:25:35.607" v="1" actId="20577"/>
          <ac:spMkLst>
            <pc:docMk/>
            <pc:sldMk cId="0" sldId="256"/>
            <ac:spMk id="4" creationId="{00000000-0000-0000-0000-000000000000}"/>
          </ac:spMkLst>
        </pc:spChg>
      </pc:sldChg>
      <pc:sldChg chg="modSp">
        <pc:chgData name="Con Bartels" userId="S::con_momentumconsulting.ie#ext#@uludagedutr.onmicrosoft.com::b39c679a-0751-4854-99b6-bfece60c7cf0" providerId="AD" clId="Web-{00000000-0000-0000-0000-000000000000}" dt="2026-09-25T09:25:38.966" v="2" actId="20577"/>
        <pc:sldMkLst>
          <pc:docMk/>
          <pc:sldMk cId="0" sldId="262"/>
        </pc:sldMkLst>
        <pc:spChg chg="mod">
          <ac:chgData name="Con Bartels" userId="S::con_momentumconsulting.ie#ext#@uludagedutr.onmicrosoft.com::b39c679a-0751-4854-99b6-bfece60c7cf0" providerId="AD" clId="Web-{00000000-0000-0000-0000-000000000000}" dt="2026-09-25T09:25:38.966" v="2" actId="20577"/>
          <ac:spMkLst>
            <pc:docMk/>
            <pc:sldMk cId="0" sldId="262"/>
            <ac:spMk id="1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32AF1C40-38C0-174B-837D-917882A680E3}" type="datetimeFigureOut">
              <a:rPr lang="tr-TR" smtClean="0"/>
              <a:t>25.09.2026</a:t>
            </a:fld>
            <a:endParaRPr lang="tr-TR"/>
          </a:p>
        </p:txBody>
      </p:sp>
      <p:sp>
        <p:nvSpPr>
          <p:cNvPr id="4" name="Slayt Görüntüsü Yer Tutucusu 3"/>
          <p:cNvSpPr>
            <a:spLocks noGrp="1" noRot="1" noChangeAspect="1"/>
          </p:cNvSpPr>
          <p:nvPr>
            <p:ph type="sldImg" idx="2"/>
          </p:nvPr>
        </p:nvSpPr>
        <p:spPr>
          <a:xfrm>
            <a:off x="2503488" y="1338263"/>
            <a:ext cx="2549525" cy="36099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755650" y="5149850"/>
            <a:ext cx="6045200" cy="4213225"/>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10163175"/>
            <a:ext cx="3275013" cy="53657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4279900" y="10163175"/>
            <a:ext cx="3275013" cy="536575"/>
          </a:xfrm>
          <a:prstGeom prst="rect">
            <a:avLst/>
          </a:prstGeom>
        </p:spPr>
        <p:txBody>
          <a:bodyPr vert="horz" lIns="91440" tIns="45720" rIns="91440" bIns="45720" rtlCol="0" anchor="b"/>
          <a:lstStyle>
            <a:lvl1pPr algn="r">
              <a:defRPr sz="1200"/>
            </a:lvl1pPr>
          </a:lstStyle>
          <a:p>
            <a:fld id="{99C70B2E-D354-0246-859E-7D36B038F276}" type="slidenum">
              <a:rPr lang="tr-TR" smtClean="0"/>
              <a:t>‹#›</a:t>
            </a:fld>
            <a:endParaRPr lang="tr-TR"/>
          </a:p>
        </p:txBody>
      </p:sp>
    </p:spTree>
    <p:extLst>
      <p:ext uri="{BB962C8B-B14F-4D97-AF65-F5344CB8AC3E}">
        <p14:creationId xmlns:p14="http://schemas.microsoft.com/office/powerpoint/2010/main" val="79212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6922"/>
            <a:ext cx="6428422" cy="2246947"/>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subTitle" idx="4"/>
          </p:nvPr>
        </p:nvSpPr>
        <p:spPr>
          <a:xfrm>
            <a:off x="1134427" y="5991860"/>
            <a:ext cx="5293995" cy="2674937"/>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sz="half" idx="2"/>
          </p:nvPr>
        </p:nvSpPr>
        <p:spPr>
          <a:xfrm>
            <a:off x="378142" y="2460942"/>
            <a:ext cx="3289839" cy="70618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60942"/>
            <a:ext cx="3289839" cy="70618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260408"/>
            <a:ext cx="4240222" cy="2972918"/>
          </a:xfrm>
          <a:prstGeom prst="rect">
            <a:avLst/>
          </a:prstGeom>
        </p:spPr>
      </p:pic>
      <p:pic>
        <p:nvPicPr>
          <p:cNvPr id="17" name="bg object 17"/>
          <p:cNvPicPr/>
          <p:nvPr/>
        </p:nvPicPr>
        <p:blipFill>
          <a:blip r:embed="rId3" cstate="print"/>
          <a:stretch>
            <a:fillRect/>
          </a:stretch>
        </p:blipFill>
        <p:spPr>
          <a:xfrm>
            <a:off x="3754264" y="600301"/>
            <a:ext cx="3477935" cy="1667502"/>
          </a:xfrm>
          <a:prstGeom prst="rect">
            <a:avLst/>
          </a:prstGeom>
        </p:spPr>
      </p:pic>
      <p:pic>
        <p:nvPicPr>
          <p:cNvPr id="18" name="bg object 18"/>
          <p:cNvPicPr/>
          <p:nvPr/>
        </p:nvPicPr>
        <p:blipFill>
          <a:blip r:embed="rId4" cstate="print"/>
          <a:stretch>
            <a:fillRect/>
          </a:stretch>
        </p:blipFill>
        <p:spPr>
          <a:xfrm>
            <a:off x="457373" y="9795647"/>
            <a:ext cx="562185" cy="295378"/>
          </a:xfrm>
          <a:prstGeom prst="rect">
            <a:avLst/>
          </a:prstGeom>
        </p:spPr>
      </p:pic>
      <p:pic>
        <p:nvPicPr>
          <p:cNvPr id="19" name="bg object 19"/>
          <p:cNvPicPr/>
          <p:nvPr/>
        </p:nvPicPr>
        <p:blipFill>
          <a:blip r:embed="rId5" cstate="print"/>
          <a:stretch>
            <a:fillRect/>
          </a:stretch>
        </p:blipFill>
        <p:spPr>
          <a:xfrm>
            <a:off x="1095787" y="9795647"/>
            <a:ext cx="581242" cy="304906"/>
          </a:xfrm>
          <a:prstGeom prst="rect">
            <a:avLst/>
          </a:prstGeom>
        </p:spPr>
      </p:pic>
      <p:pic>
        <p:nvPicPr>
          <p:cNvPr id="20" name="bg object 20"/>
          <p:cNvPicPr/>
          <p:nvPr/>
        </p:nvPicPr>
        <p:blipFill>
          <a:blip r:embed="rId6" cstate="print"/>
          <a:stretch>
            <a:fillRect/>
          </a:stretch>
        </p:blipFill>
        <p:spPr>
          <a:xfrm>
            <a:off x="1743733" y="9776572"/>
            <a:ext cx="1619859" cy="333499"/>
          </a:xfrm>
          <a:prstGeom prst="rect">
            <a:avLst/>
          </a:prstGeom>
        </p:spPr>
      </p:pic>
      <p:pic>
        <p:nvPicPr>
          <p:cNvPr id="21" name="bg object 21"/>
          <p:cNvPicPr/>
          <p:nvPr/>
        </p:nvPicPr>
        <p:blipFill>
          <a:blip r:embed="rId7" cstate="print"/>
          <a:stretch>
            <a:fillRect/>
          </a:stretch>
        </p:blipFill>
        <p:spPr>
          <a:xfrm>
            <a:off x="0" y="2782473"/>
            <a:ext cx="7562850" cy="5783854"/>
          </a:xfrm>
          <a:prstGeom prst="rect">
            <a:avLst/>
          </a:prstGeom>
        </p:spPr>
      </p:pic>
      <p:pic>
        <p:nvPicPr>
          <p:cNvPr id="22" name="bg object 22"/>
          <p:cNvPicPr/>
          <p:nvPr/>
        </p:nvPicPr>
        <p:blipFill>
          <a:blip r:embed="rId8" cstate="print"/>
          <a:stretch>
            <a:fillRect/>
          </a:stretch>
        </p:blipFill>
        <p:spPr>
          <a:xfrm>
            <a:off x="0" y="2782473"/>
            <a:ext cx="7562850" cy="4835443"/>
          </a:xfrm>
          <a:prstGeom prst="rect">
            <a:avLst/>
          </a:prstGeom>
        </p:spPr>
      </p:pic>
      <p:pic>
        <p:nvPicPr>
          <p:cNvPr id="23" name="bg object 23"/>
          <p:cNvPicPr/>
          <p:nvPr/>
        </p:nvPicPr>
        <p:blipFill>
          <a:blip r:embed="rId9" cstate="print"/>
          <a:stretch>
            <a:fillRect/>
          </a:stretch>
        </p:blipFill>
        <p:spPr>
          <a:xfrm>
            <a:off x="4312764" y="3950963"/>
            <a:ext cx="3249249" cy="674561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191820" y="2109644"/>
            <a:ext cx="1888490" cy="1482725"/>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a:xfrm>
            <a:off x="103565" y="4881093"/>
            <a:ext cx="6546215" cy="2183765"/>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2571369" y="9950768"/>
            <a:ext cx="2420112" cy="53498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50768"/>
            <a:ext cx="1739455" cy="53498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5445252" y="9950768"/>
            <a:ext cx="1739455" cy="53498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www.pearlproject.eu/"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jpg"/><Relationship Id="rId7" Type="http://schemas.openxmlformats.org/officeDocument/2006/relationships/image" Target="../media/image24.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5036" y="6331368"/>
            <a:ext cx="3080813" cy="2173672"/>
          </a:xfrm>
          <a:prstGeom prst="rect">
            <a:avLst/>
          </a:prstGeom>
        </p:spPr>
        <p:txBody>
          <a:bodyPr vert="horz" wrap="square" lIns="0" tIns="107950" rIns="0" bIns="0" rtlCol="0">
            <a:spAutoFit/>
          </a:bodyPr>
          <a:lstStyle/>
          <a:p>
            <a:pPr marL="12700" lvl="4">
              <a:spcBef>
                <a:spcPts val="850"/>
              </a:spcBef>
            </a:pPr>
            <a:r>
              <a:rPr sz="4000" b="1" dirty="0">
                <a:solidFill>
                  <a:srgbClr val="FFFFFF"/>
                </a:solidFill>
                <a:latin typeface="+mn-lt"/>
                <a:ea typeface="Al Bayan Plain" charset="-78"/>
                <a:cs typeface="Al Bayan Plain" charset="-78"/>
              </a:rPr>
              <a:t>PEARL</a:t>
            </a:r>
            <a:endParaRPr sz="4000" dirty="0">
              <a:latin typeface="+mn-lt"/>
              <a:ea typeface="Al Bayan Plain" charset="-78"/>
              <a:cs typeface="Al Bayan Plain" charset="-78"/>
            </a:endParaRPr>
          </a:p>
          <a:p>
            <a:pPr marL="12700" marR="5080" lvl="4">
              <a:lnSpc>
                <a:spcPts val="5550"/>
              </a:lnSpc>
              <a:spcBef>
                <a:spcPts val="110"/>
              </a:spcBef>
            </a:pPr>
            <a:r>
              <a:rPr sz="4000" b="1" dirty="0">
                <a:solidFill>
                  <a:srgbClr val="FFFFFF"/>
                </a:solidFill>
                <a:latin typeface="+mn-lt"/>
                <a:ea typeface="Al Bayan Plain" charset="-78"/>
                <a:cs typeface="Al Bayan Plain" charset="-78"/>
              </a:rPr>
              <a:t>Case Study Template</a:t>
            </a:r>
            <a:endParaRPr sz="4000" dirty="0">
              <a:latin typeface="+mn-lt"/>
              <a:ea typeface="Al Bayan Plain" charset="-78"/>
              <a:cs typeface="Al Bayan Plain" charset="-78"/>
            </a:endParaRPr>
          </a:p>
        </p:txBody>
      </p:sp>
      <p:sp>
        <p:nvSpPr>
          <p:cNvPr id="4" name="Metin Kutusu 75"/>
          <p:cNvSpPr txBox="1"/>
          <p:nvPr/>
        </p:nvSpPr>
        <p:spPr>
          <a:xfrm>
            <a:off x="3321050" y="9617075"/>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dirty="0">
                <a:solidFill>
                  <a:srgbClr val="404040"/>
                </a:solidFill>
                <a:effectLst/>
                <a:ea typeface="+mn-lt"/>
                <a:cs typeface="+mn-lt"/>
              </a:rPr>
              <a:t>Funded by the European Union. </a:t>
            </a:r>
            <a:r>
              <a:rPr lang="en-GB" sz="800" dirty="0">
                <a:solidFill>
                  <a:srgbClr val="404040"/>
                </a:solidFill>
                <a:ea typeface="+mn-lt"/>
                <a:cs typeface="+mn-lt"/>
              </a:rPr>
              <a:t>However, the views </a:t>
            </a:r>
            <a:r>
              <a:rPr lang="en-GB" sz="800" dirty="0">
                <a:solidFill>
                  <a:srgbClr val="404040"/>
                </a:solidFill>
                <a:effectLst/>
                <a:ea typeface="+mn-lt"/>
                <a:cs typeface="+mn-lt"/>
              </a:rPr>
              <a:t>and opinions expressed are </a:t>
            </a:r>
            <a:r>
              <a:rPr lang="en-GB" sz="800" dirty="0">
                <a:solidFill>
                  <a:srgbClr val="404040"/>
                </a:solidFill>
                <a:ea typeface="+mn-lt"/>
                <a:cs typeface="+mn-lt"/>
              </a:rPr>
              <a:t>solely </a:t>
            </a:r>
            <a:r>
              <a:rPr lang="en-GB" sz="800" dirty="0">
                <a:solidFill>
                  <a:srgbClr val="404040"/>
                </a:solidFill>
                <a:effectLst/>
                <a:ea typeface="+mn-lt"/>
                <a:cs typeface="+mn-lt"/>
              </a:rPr>
              <a:t>those of the author(s) and do not necessarily reflect </a:t>
            </a:r>
            <a:r>
              <a:rPr lang="en-GB" sz="800" dirty="0">
                <a:solidFill>
                  <a:srgbClr val="404040"/>
                </a:solidFill>
                <a:ea typeface="+mn-lt"/>
                <a:cs typeface="+mn-lt"/>
              </a:rPr>
              <a:t>the views </a:t>
            </a:r>
            <a:r>
              <a:rPr lang="en-GB" sz="800" dirty="0">
                <a:solidFill>
                  <a:srgbClr val="404040"/>
                </a:solidFill>
                <a:effectLst/>
                <a:ea typeface="+mn-lt"/>
                <a:cs typeface="+mn-lt"/>
              </a:rPr>
              <a:t>of the European Union or </a:t>
            </a:r>
            <a:r>
              <a:rPr lang="en-GB" sz="800" dirty="0">
                <a:solidFill>
                  <a:srgbClr val="404040"/>
                </a:solidFill>
                <a:ea typeface="+mn-lt"/>
                <a:cs typeface="+mn-lt"/>
              </a:rPr>
              <a:t>Turkish </a:t>
            </a:r>
            <a:r>
              <a:rPr lang="en-GB" sz="800" dirty="0">
                <a:solidFill>
                  <a:srgbClr val="404040"/>
                </a:solidFill>
                <a:effectLst/>
                <a:ea typeface="+mn-lt"/>
                <a:cs typeface="+mn-lt"/>
              </a:rPr>
              <a:t>National Agency. Neither the European Union nor the </a:t>
            </a:r>
            <a:r>
              <a:rPr lang="en-GB" sz="800" dirty="0">
                <a:solidFill>
                  <a:srgbClr val="404040"/>
                </a:solidFill>
                <a:ea typeface="+mn-lt"/>
                <a:cs typeface="+mn-lt"/>
              </a:rPr>
              <a:t>grant-awarding body </a:t>
            </a:r>
            <a:r>
              <a:rPr lang="en-GB" sz="800" dirty="0">
                <a:solidFill>
                  <a:srgbClr val="404040"/>
                </a:solidFill>
                <a:effectLst/>
                <a:ea typeface="+mn-lt"/>
                <a:cs typeface="+mn-lt"/>
              </a:rPr>
              <a:t>can be held responsible for </a:t>
            </a:r>
            <a:r>
              <a:rPr lang="en-GB" sz="800" dirty="0">
                <a:solidFill>
                  <a:srgbClr val="404040"/>
                </a:solidFill>
                <a:ea typeface="+mn-lt"/>
                <a:cs typeface="+mn-lt"/>
              </a:rPr>
              <a:t>these views and opinions</a:t>
            </a:r>
            <a:r>
              <a:rPr lang="en-GB" sz="800" dirty="0">
                <a:solidFill>
                  <a:srgbClr val="404040"/>
                </a:solidFill>
                <a:effectLst/>
                <a:ea typeface="+mn-lt"/>
                <a:cs typeface="+mn-lt"/>
              </a:rPr>
              <a:t>.</a:t>
            </a:r>
            <a:endParaRPr lang="en-US" dirty="0">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525" y="-9525"/>
            <a:ext cx="7553325" cy="10687050"/>
            <a:chOff x="0" y="0"/>
            <a:chExt cx="7553325" cy="10687050"/>
          </a:xfrm>
        </p:grpSpPr>
        <p:pic>
          <p:nvPicPr>
            <p:cNvPr id="3" name="object 3"/>
            <p:cNvPicPr/>
            <p:nvPr/>
          </p:nvPicPr>
          <p:blipFill>
            <a:blip r:embed="rId2" cstate="print"/>
            <a:stretch>
              <a:fillRect/>
            </a:stretch>
          </p:blipFill>
          <p:spPr>
            <a:xfrm>
              <a:off x="0" y="0"/>
              <a:ext cx="7553325" cy="10687049"/>
            </a:xfrm>
            <a:prstGeom prst="rect">
              <a:avLst/>
            </a:prstGeom>
          </p:spPr>
        </p:pic>
        <p:pic>
          <p:nvPicPr>
            <p:cNvPr id="4" name="object 4"/>
            <p:cNvPicPr/>
            <p:nvPr/>
          </p:nvPicPr>
          <p:blipFill>
            <a:blip r:embed="rId3" cstate="print"/>
            <a:stretch>
              <a:fillRect/>
            </a:stretch>
          </p:blipFill>
          <p:spPr>
            <a:xfrm>
              <a:off x="970693" y="1077620"/>
              <a:ext cx="6581773" cy="2686049"/>
            </a:xfrm>
            <a:prstGeom prst="rect">
              <a:avLst/>
            </a:prstGeom>
          </p:spPr>
        </p:pic>
        <p:pic>
          <p:nvPicPr>
            <p:cNvPr id="5" name="object 5"/>
            <p:cNvPicPr/>
            <p:nvPr/>
          </p:nvPicPr>
          <p:blipFill>
            <a:blip r:embed="rId4" cstate="print"/>
            <a:stretch>
              <a:fillRect/>
            </a:stretch>
          </p:blipFill>
          <p:spPr>
            <a:xfrm>
              <a:off x="5356823" y="877895"/>
              <a:ext cx="2196501" cy="4991099"/>
            </a:xfrm>
            <a:prstGeom prst="rect">
              <a:avLst/>
            </a:prstGeom>
          </p:spPr>
        </p:pic>
      </p:grpSp>
      <p:sp>
        <p:nvSpPr>
          <p:cNvPr id="6" name="object 6"/>
          <p:cNvSpPr txBox="1"/>
          <p:nvPr/>
        </p:nvSpPr>
        <p:spPr>
          <a:xfrm>
            <a:off x="7214561" y="7662129"/>
            <a:ext cx="149860" cy="2562860"/>
          </a:xfrm>
          <a:prstGeom prst="rect">
            <a:avLst/>
          </a:prstGeom>
        </p:spPr>
        <p:txBody>
          <a:bodyPr vert="vert270" wrap="square" lIns="0" tIns="0" rIns="0" bIns="0" rtlCol="0">
            <a:spAutoFit/>
          </a:bodyPr>
          <a:lstStyle/>
          <a:p>
            <a:pPr marL="12700">
              <a:lnSpc>
                <a:spcPts val="1019"/>
              </a:lnSpc>
            </a:pPr>
            <a:r>
              <a:rPr sz="950" spc="-65" dirty="0">
                <a:solidFill>
                  <a:srgbClr val="379A67"/>
                </a:solidFill>
                <a:latin typeface="Geneva"/>
                <a:cs typeface="Geneva"/>
              </a:rPr>
              <a:t>Promoting</a:t>
            </a:r>
            <a:r>
              <a:rPr sz="950" spc="-45" dirty="0">
                <a:solidFill>
                  <a:srgbClr val="379A67"/>
                </a:solidFill>
                <a:latin typeface="Geneva"/>
                <a:cs typeface="Geneva"/>
              </a:rPr>
              <a:t> </a:t>
            </a:r>
            <a:r>
              <a:rPr sz="950" spc="-80" dirty="0">
                <a:solidFill>
                  <a:srgbClr val="379A67"/>
                </a:solidFill>
                <a:latin typeface="Geneva"/>
                <a:cs typeface="Geneva"/>
              </a:rPr>
              <a:t>ESG</a:t>
            </a:r>
            <a:r>
              <a:rPr sz="950" spc="-40" dirty="0">
                <a:solidFill>
                  <a:srgbClr val="379A67"/>
                </a:solidFill>
                <a:latin typeface="Geneva"/>
                <a:cs typeface="Geneva"/>
              </a:rPr>
              <a:t> </a:t>
            </a:r>
            <a:r>
              <a:rPr sz="950" spc="-75" dirty="0">
                <a:solidFill>
                  <a:srgbClr val="379A67"/>
                </a:solidFill>
                <a:latin typeface="Geneva"/>
                <a:cs typeface="Geneva"/>
              </a:rPr>
              <a:t>Awareness</a:t>
            </a:r>
            <a:r>
              <a:rPr sz="950" spc="-40" dirty="0">
                <a:solidFill>
                  <a:srgbClr val="379A67"/>
                </a:solidFill>
                <a:latin typeface="Geneva"/>
                <a:cs typeface="Geneva"/>
              </a:rPr>
              <a:t> </a:t>
            </a:r>
            <a:r>
              <a:rPr sz="950" spc="-160" dirty="0">
                <a:solidFill>
                  <a:srgbClr val="379A67"/>
                </a:solidFill>
                <a:latin typeface="Geneva"/>
                <a:cs typeface="Geneva"/>
              </a:rPr>
              <a:t>+</a:t>
            </a:r>
            <a:r>
              <a:rPr sz="950" spc="-40" dirty="0">
                <a:solidFill>
                  <a:srgbClr val="379A67"/>
                </a:solidFill>
                <a:latin typeface="Geneva"/>
                <a:cs typeface="Geneva"/>
              </a:rPr>
              <a:t> </a:t>
            </a:r>
            <a:r>
              <a:rPr sz="950" spc="-60" dirty="0">
                <a:solidFill>
                  <a:srgbClr val="379A67"/>
                </a:solidFill>
                <a:latin typeface="Geneva"/>
                <a:cs typeface="Geneva"/>
              </a:rPr>
              <a:t>Risk</a:t>
            </a:r>
            <a:r>
              <a:rPr sz="950" spc="-40" dirty="0">
                <a:solidFill>
                  <a:srgbClr val="379A67"/>
                </a:solidFill>
                <a:latin typeface="Geneva"/>
                <a:cs typeface="Geneva"/>
              </a:rPr>
              <a:t> </a:t>
            </a:r>
            <a:r>
              <a:rPr sz="950" spc="-80" dirty="0">
                <a:solidFill>
                  <a:srgbClr val="379A67"/>
                </a:solidFill>
                <a:latin typeface="Geneva"/>
                <a:cs typeface="Geneva"/>
              </a:rPr>
              <a:t>Literacy</a:t>
            </a:r>
            <a:r>
              <a:rPr sz="950" spc="-40" dirty="0">
                <a:solidFill>
                  <a:srgbClr val="379A67"/>
                </a:solidFill>
                <a:latin typeface="Geneva"/>
                <a:cs typeface="Geneva"/>
              </a:rPr>
              <a:t> </a:t>
            </a:r>
            <a:r>
              <a:rPr sz="950" spc="-25" dirty="0">
                <a:solidFill>
                  <a:srgbClr val="379A67"/>
                </a:solidFill>
                <a:latin typeface="Geneva"/>
                <a:cs typeface="Geneva"/>
              </a:rPr>
              <a:t>in</a:t>
            </a:r>
            <a:r>
              <a:rPr sz="950" spc="-40" dirty="0">
                <a:solidFill>
                  <a:srgbClr val="379A67"/>
                </a:solidFill>
                <a:latin typeface="Geneva"/>
                <a:cs typeface="Geneva"/>
              </a:rPr>
              <a:t> </a:t>
            </a:r>
            <a:r>
              <a:rPr sz="950" spc="-20" dirty="0">
                <a:solidFill>
                  <a:srgbClr val="379A67"/>
                </a:solidFill>
                <a:latin typeface="Geneva"/>
                <a:cs typeface="Geneva"/>
              </a:rPr>
              <a:t>SMEs</a:t>
            </a:r>
            <a:endParaRPr sz="950">
              <a:latin typeface="Geneva"/>
              <a:cs typeface="Geneva"/>
            </a:endParaRPr>
          </a:p>
        </p:txBody>
      </p:sp>
      <p:sp>
        <p:nvSpPr>
          <p:cNvPr id="8" name="object 8"/>
          <p:cNvSpPr txBox="1"/>
          <p:nvPr/>
        </p:nvSpPr>
        <p:spPr>
          <a:xfrm>
            <a:off x="561580" y="7239399"/>
            <a:ext cx="330835" cy="2694940"/>
          </a:xfrm>
          <a:prstGeom prst="rect">
            <a:avLst/>
          </a:prstGeom>
        </p:spPr>
        <p:txBody>
          <a:bodyPr vert="vert270" wrap="square" lIns="0" tIns="0" rIns="0" bIns="0" rtlCol="0">
            <a:spAutoFit/>
          </a:bodyPr>
          <a:lstStyle/>
          <a:p>
            <a:pPr marL="12700">
              <a:lnSpc>
                <a:spcPts val="2380"/>
              </a:lnSpc>
            </a:pPr>
            <a:r>
              <a:rPr sz="2400" spc="-140" dirty="0">
                <a:solidFill>
                  <a:srgbClr val="FFFFFF"/>
                </a:solidFill>
                <a:latin typeface="Geneva"/>
                <a:cs typeface="Geneva"/>
                <a:hlinkClick r:id="rId5"/>
              </a:rPr>
              <a:t>www.</a:t>
            </a:r>
            <a:r>
              <a:rPr sz="2400" b="1" spc="-140" dirty="0">
                <a:solidFill>
                  <a:srgbClr val="FFFFFF"/>
                </a:solidFill>
                <a:latin typeface="Arial"/>
                <a:cs typeface="Arial"/>
                <a:hlinkClick r:id="rId5"/>
              </a:rPr>
              <a:t>pearlproject</a:t>
            </a:r>
            <a:r>
              <a:rPr sz="2400" spc="-140" dirty="0">
                <a:solidFill>
                  <a:srgbClr val="FFFFFF"/>
                </a:solidFill>
                <a:latin typeface="Geneva"/>
                <a:cs typeface="Geneva"/>
                <a:hlinkClick r:id="rId5"/>
              </a:rPr>
              <a:t>.eu</a:t>
            </a:r>
            <a:endParaRPr sz="2400">
              <a:latin typeface="Geneva"/>
              <a:cs typeface="Geneva"/>
            </a:endParaRPr>
          </a:p>
        </p:txBody>
      </p:sp>
      <p:pic>
        <p:nvPicPr>
          <p:cNvPr id="9" name="object 9"/>
          <p:cNvPicPr/>
          <p:nvPr/>
        </p:nvPicPr>
        <p:blipFill>
          <a:blip r:embed="rId6" cstate="print"/>
          <a:stretch>
            <a:fillRect/>
          </a:stretch>
        </p:blipFill>
        <p:spPr>
          <a:xfrm>
            <a:off x="612047" y="2790721"/>
            <a:ext cx="5076824" cy="561974"/>
          </a:xfrm>
          <a:prstGeom prst="rect">
            <a:avLst/>
          </a:prstGeom>
        </p:spPr>
      </p:pic>
      <p:sp>
        <p:nvSpPr>
          <p:cNvPr id="10" name="object 10" descr="$PPTXTitle"/>
          <p:cNvSpPr txBox="1">
            <a:spLocks noGrp="1"/>
          </p:cNvSpPr>
          <p:nvPr>
            <p:ph type="title"/>
          </p:nvPr>
        </p:nvSpPr>
        <p:spPr>
          <a:xfrm>
            <a:off x="628080" y="2796093"/>
            <a:ext cx="4923155" cy="482600"/>
          </a:xfrm>
          <a:prstGeom prst="rect">
            <a:avLst/>
          </a:prstGeom>
        </p:spPr>
        <p:txBody>
          <a:bodyPr vert="horz" wrap="square" lIns="0" tIns="12700" rIns="0" bIns="0" rtlCol="0">
            <a:spAutoFit/>
          </a:bodyPr>
          <a:lstStyle/>
          <a:p>
            <a:pPr marL="12700">
              <a:lnSpc>
                <a:spcPct val="100000"/>
              </a:lnSpc>
              <a:spcBef>
                <a:spcPts val="100"/>
              </a:spcBef>
              <a:tabLst>
                <a:tab pos="1033780" algn="l"/>
                <a:tab pos="2262505" algn="l"/>
              </a:tabLst>
            </a:pPr>
            <a:r>
              <a:rPr spc="-20" dirty="0"/>
              <a:t>Case</a:t>
            </a:r>
            <a:r>
              <a:rPr dirty="0"/>
              <a:t>	</a:t>
            </a:r>
            <a:r>
              <a:rPr spc="-20" dirty="0"/>
              <a:t>Study</a:t>
            </a:r>
            <a:r>
              <a:rPr dirty="0"/>
              <a:t>	</a:t>
            </a:r>
            <a:r>
              <a:rPr spc="130" dirty="0"/>
              <a:t>Identification</a:t>
            </a:r>
          </a:p>
        </p:txBody>
      </p:sp>
      <p:sp>
        <p:nvSpPr>
          <p:cNvPr id="18" name="object 18"/>
          <p:cNvSpPr txBox="1"/>
          <p:nvPr/>
        </p:nvSpPr>
        <p:spPr>
          <a:xfrm>
            <a:off x="1655573" y="7473229"/>
            <a:ext cx="5379609" cy="3264996"/>
          </a:xfrm>
          <a:prstGeom prst="rect">
            <a:avLst/>
          </a:prstGeom>
        </p:spPr>
        <p:txBody>
          <a:bodyPr vert="horz" wrap="square" lIns="0" tIns="12700" rIns="0" bIns="0" rtlCol="0">
            <a:spAutoFit/>
          </a:bodyPr>
          <a:lstStyle/>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lang="tr-TR" sz="1600" b="1" spc="-114" dirty="0">
                <a:solidFill>
                  <a:srgbClr val="007771"/>
                </a:solidFill>
                <a:latin typeface="+mn-lt"/>
                <a:cs typeface="Arial"/>
              </a:rPr>
              <a:t>Company size (micro / small / medium):</a:t>
            </a:r>
            <a:r>
              <a:rPr lang="de-DE" sz="1600" b="1" spc="-114" dirty="0">
                <a:solidFill>
                  <a:srgbClr val="007771"/>
                </a:solidFill>
                <a:latin typeface="+mn-lt"/>
                <a:cs typeface="Arial"/>
              </a:rPr>
              <a:t> medium, 200 </a:t>
            </a:r>
            <a:r>
              <a:rPr lang="de-DE" sz="1600" b="1" spc="-114" dirty="0" err="1">
                <a:solidFill>
                  <a:srgbClr val="007771"/>
                </a:solidFill>
                <a:latin typeface="+mn-lt"/>
                <a:cs typeface="Arial"/>
              </a:rPr>
              <a:t>employies</a:t>
            </a:r>
            <a:endParaRPr lang="tr-TR" sz="1600" b="1" spc="-114" dirty="0">
              <a:solidFill>
                <a:srgbClr val="007771"/>
              </a:solidFill>
              <a:latin typeface="+mn-lt"/>
              <a:cs typeface="Arial"/>
            </a:endParaRPr>
          </a:p>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sz="1600" b="1" spc="-114" dirty="0">
                <a:solidFill>
                  <a:srgbClr val="007771"/>
                </a:solidFill>
                <a:latin typeface="+mn-lt"/>
                <a:cs typeface="Arial"/>
              </a:rPr>
              <a:t>Ownership</a:t>
            </a:r>
            <a:r>
              <a:rPr sz="1600" b="1" spc="5" dirty="0">
                <a:solidFill>
                  <a:srgbClr val="007771"/>
                </a:solidFill>
                <a:latin typeface="+mn-lt"/>
                <a:cs typeface="Arial"/>
              </a:rPr>
              <a:t> </a:t>
            </a:r>
            <a:r>
              <a:rPr sz="1600" b="1" spc="-90" dirty="0">
                <a:solidFill>
                  <a:srgbClr val="007771"/>
                </a:solidFill>
                <a:latin typeface="+mn-lt"/>
                <a:cs typeface="Arial"/>
              </a:rPr>
              <a:t>structure</a:t>
            </a:r>
            <a:r>
              <a:rPr sz="1600" b="1" spc="10" dirty="0">
                <a:solidFill>
                  <a:srgbClr val="007771"/>
                </a:solidFill>
                <a:latin typeface="+mn-lt"/>
                <a:cs typeface="Arial"/>
              </a:rPr>
              <a:t> </a:t>
            </a:r>
            <a:r>
              <a:rPr sz="1600" b="1" spc="-75" dirty="0">
                <a:solidFill>
                  <a:srgbClr val="007771"/>
                </a:solidFill>
                <a:latin typeface="+mn-lt"/>
                <a:cs typeface="Arial"/>
              </a:rPr>
              <a:t>(family-</a:t>
            </a:r>
            <a:r>
              <a:rPr sz="1600" b="1" spc="-85" dirty="0">
                <a:solidFill>
                  <a:srgbClr val="007771"/>
                </a:solidFill>
                <a:latin typeface="+mn-lt"/>
                <a:cs typeface="Arial"/>
              </a:rPr>
              <a:t>owned,</a:t>
            </a:r>
            <a:r>
              <a:rPr sz="1600" b="1" spc="10" dirty="0">
                <a:solidFill>
                  <a:srgbClr val="007771"/>
                </a:solidFill>
                <a:latin typeface="+mn-lt"/>
                <a:cs typeface="Arial"/>
              </a:rPr>
              <a:t> </a:t>
            </a:r>
            <a:r>
              <a:rPr sz="1600" b="1" spc="-85" dirty="0">
                <a:solidFill>
                  <a:srgbClr val="007771"/>
                </a:solidFill>
                <a:latin typeface="+mn-lt"/>
                <a:cs typeface="Arial"/>
              </a:rPr>
              <a:t>partnership,</a:t>
            </a:r>
            <a:r>
              <a:rPr sz="1600" b="1" spc="10" dirty="0">
                <a:solidFill>
                  <a:srgbClr val="007771"/>
                </a:solidFill>
                <a:latin typeface="+mn-lt"/>
                <a:cs typeface="Arial"/>
              </a:rPr>
              <a:t> </a:t>
            </a:r>
            <a:r>
              <a:rPr sz="1600" b="1" spc="-25" dirty="0">
                <a:solidFill>
                  <a:srgbClr val="007771"/>
                </a:solidFill>
                <a:latin typeface="+mn-lt"/>
                <a:cs typeface="Arial"/>
              </a:rPr>
              <a:t>etc.):</a:t>
            </a:r>
            <a:r>
              <a:rPr lang="de-DE" sz="1600" b="1" spc="-25" dirty="0">
                <a:solidFill>
                  <a:srgbClr val="007771"/>
                </a:solidFill>
                <a:latin typeface="+mn-lt"/>
                <a:cs typeface="Arial"/>
              </a:rPr>
              <a:t> </a:t>
            </a:r>
            <a:r>
              <a:rPr lang="de-DE" sz="1600" b="1" spc="-25" dirty="0" err="1">
                <a:solidFill>
                  <a:srgbClr val="007771"/>
                </a:solidFill>
                <a:latin typeface="+mn-lt"/>
                <a:cs typeface="Arial"/>
              </a:rPr>
              <a:t>family-owned</a:t>
            </a:r>
            <a:endParaRPr sz="1600" dirty="0">
              <a:latin typeface="+mn-lt"/>
              <a:cs typeface="Arial"/>
            </a:endParaRPr>
          </a:p>
          <a:p>
            <a:pPr>
              <a:lnSpc>
                <a:spcPct val="100000"/>
              </a:lnSpc>
            </a:pPr>
            <a:endParaRPr sz="1600" dirty="0">
              <a:latin typeface="+mn-lt"/>
              <a:cs typeface="Arial"/>
            </a:endParaRPr>
          </a:p>
          <a:p>
            <a:pPr>
              <a:lnSpc>
                <a:spcPct val="100000"/>
              </a:lnSpc>
              <a:spcBef>
                <a:spcPts val="25"/>
              </a:spcBef>
            </a:pPr>
            <a:endParaRPr sz="1600" dirty="0">
              <a:latin typeface="+mn-lt"/>
              <a:cs typeface="Arial"/>
            </a:endParaRPr>
          </a:p>
          <a:p>
            <a:pPr marL="12700">
              <a:lnSpc>
                <a:spcPct val="100000"/>
              </a:lnSpc>
            </a:pPr>
            <a:r>
              <a:rPr sz="1600" b="1" spc="-45" dirty="0">
                <a:solidFill>
                  <a:srgbClr val="007771"/>
                </a:solidFill>
                <a:latin typeface="+mn-lt"/>
                <a:cs typeface="Arial"/>
              </a:rPr>
              <a:t>Market</a:t>
            </a:r>
            <a:r>
              <a:rPr sz="1600" b="1" spc="-35" dirty="0">
                <a:solidFill>
                  <a:srgbClr val="007771"/>
                </a:solidFill>
                <a:latin typeface="+mn-lt"/>
                <a:cs typeface="Arial"/>
              </a:rPr>
              <a:t> </a:t>
            </a:r>
            <a:r>
              <a:rPr sz="1600" b="1" spc="-155" dirty="0">
                <a:solidFill>
                  <a:srgbClr val="007771"/>
                </a:solidFill>
                <a:latin typeface="+mn-lt"/>
                <a:cs typeface="Arial"/>
              </a:rPr>
              <a:t>scope</a:t>
            </a:r>
            <a:r>
              <a:rPr sz="1600" b="1" spc="-35" dirty="0">
                <a:solidFill>
                  <a:srgbClr val="007771"/>
                </a:solidFill>
                <a:latin typeface="+mn-lt"/>
                <a:cs typeface="Arial"/>
              </a:rPr>
              <a:t> </a:t>
            </a:r>
            <a:r>
              <a:rPr sz="1600" b="1" spc="-100" dirty="0">
                <a:solidFill>
                  <a:srgbClr val="007771"/>
                </a:solidFill>
                <a:latin typeface="+mn-lt"/>
                <a:cs typeface="Arial"/>
              </a:rPr>
              <a:t>(local</a:t>
            </a:r>
            <a:r>
              <a:rPr sz="1600" b="1" spc="-35"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95" dirty="0">
                <a:solidFill>
                  <a:srgbClr val="007771"/>
                </a:solidFill>
                <a:latin typeface="+mn-lt"/>
                <a:cs typeface="Arial"/>
              </a:rPr>
              <a:t>regional</a:t>
            </a:r>
            <a:r>
              <a:rPr sz="1600" b="1" spc="-30"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10" dirty="0">
                <a:solidFill>
                  <a:srgbClr val="007771"/>
                </a:solidFill>
                <a:latin typeface="+mn-lt"/>
                <a:cs typeface="Arial"/>
              </a:rPr>
              <a:t>international):</a:t>
            </a:r>
            <a:r>
              <a:rPr lang="de-DE" sz="1600" b="1" spc="-10" dirty="0">
                <a:solidFill>
                  <a:srgbClr val="007771"/>
                </a:solidFill>
                <a:latin typeface="+mn-lt"/>
                <a:cs typeface="Arial"/>
              </a:rPr>
              <a:t> regional and international</a:t>
            </a: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sz="1600" dirty="0">
              <a:latin typeface="+mn-lt"/>
              <a:cs typeface="Arial"/>
            </a:endParaRPr>
          </a:p>
        </p:txBody>
      </p:sp>
      <p:pic>
        <p:nvPicPr>
          <p:cNvPr id="19" name="object 6"/>
          <p:cNvPicPr/>
          <p:nvPr/>
        </p:nvPicPr>
        <p:blipFill>
          <a:blip r:embed="rId7" cstate="print"/>
          <a:stretch>
            <a:fillRect/>
          </a:stretch>
        </p:blipFill>
        <p:spPr>
          <a:xfrm>
            <a:off x="1524001" y="4880377"/>
            <a:ext cx="1968499" cy="304800"/>
          </a:xfrm>
          <a:prstGeom prst="rect">
            <a:avLst/>
          </a:prstGeom>
        </p:spPr>
      </p:pic>
      <p:pic>
        <p:nvPicPr>
          <p:cNvPr id="21" name="object 6"/>
          <p:cNvPicPr/>
          <p:nvPr/>
        </p:nvPicPr>
        <p:blipFill>
          <a:blip r:embed="rId7" cstate="print"/>
          <a:stretch>
            <a:fillRect/>
          </a:stretch>
        </p:blipFill>
        <p:spPr>
          <a:xfrm>
            <a:off x="1524001" y="4178300"/>
            <a:ext cx="1943099" cy="317500"/>
          </a:xfrm>
          <a:prstGeom prst="rect">
            <a:avLst/>
          </a:prstGeom>
        </p:spPr>
      </p:pic>
      <p:pic>
        <p:nvPicPr>
          <p:cNvPr id="22" name="object 6"/>
          <p:cNvPicPr/>
          <p:nvPr/>
        </p:nvPicPr>
        <p:blipFill>
          <a:blip r:embed="rId7" cstate="print"/>
          <a:stretch>
            <a:fillRect/>
          </a:stretch>
        </p:blipFill>
        <p:spPr>
          <a:xfrm>
            <a:off x="1536700" y="5485868"/>
            <a:ext cx="1943100" cy="330732"/>
          </a:xfrm>
          <a:prstGeom prst="rect">
            <a:avLst/>
          </a:prstGeom>
        </p:spPr>
      </p:pic>
      <p:pic>
        <p:nvPicPr>
          <p:cNvPr id="23" name="object 6"/>
          <p:cNvPicPr/>
          <p:nvPr/>
        </p:nvPicPr>
        <p:blipFill>
          <a:blip r:embed="rId7" cstate="print"/>
          <a:stretch>
            <a:fillRect/>
          </a:stretch>
        </p:blipFill>
        <p:spPr>
          <a:xfrm>
            <a:off x="1540712" y="6165619"/>
            <a:ext cx="1926388" cy="298682"/>
          </a:xfrm>
          <a:prstGeom prst="rect">
            <a:avLst/>
          </a:prstGeom>
        </p:spPr>
      </p:pic>
      <p:pic>
        <p:nvPicPr>
          <p:cNvPr id="24" name="object 6"/>
          <p:cNvPicPr/>
          <p:nvPr/>
        </p:nvPicPr>
        <p:blipFill>
          <a:blip r:embed="rId7" cstate="print"/>
          <a:stretch>
            <a:fillRect/>
          </a:stretch>
        </p:blipFill>
        <p:spPr>
          <a:xfrm>
            <a:off x="1511300" y="6817957"/>
            <a:ext cx="1943100" cy="306743"/>
          </a:xfrm>
          <a:prstGeom prst="rect">
            <a:avLst/>
          </a:prstGeom>
        </p:spPr>
      </p:pic>
      <p:sp>
        <p:nvSpPr>
          <p:cNvPr id="25" name="Dikdörtgen 24"/>
          <p:cNvSpPr/>
          <p:nvPr/>
        </p:nvSpPr>
        <p:spPr>
          <a:xfrm>
            <a:off x="1504240" y="4121139"/>
            <a:ext cx="5710321" cy="3416320"/>
          </a:xfrm>
          <a:prstGeom prst="rect">
            <a:avLst/>
          </a:prstGeom>
        </p:spPr>
        <p:txBody>
          <a:bodyPr wrap="square">
            <a:spAutoFit/>
          </a:bodyPr>
          <a:lstStyle/>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Case Study Title:</a:t>
            </a:r>
          </a:p>
          <a:p>
            <a:pPr lvl="0">
              <a:lnSpc>
                <a:spcPct val="120000"/>
              </a:lnSpc>
              <a:buSzPts val="1000"/>
              <a:tabLst>
                <a:tab pos="457200" algn="l"/>
              </a:tabLst>
            </a:pP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Partner Institution: Steinbeis Augsburg Business School</a:t>
            </a: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Country: Germany</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Sector /Industry: Manufacturing</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SME Profile:</a:t>
            </a:r>
          </a:p>
          <a:p>
            <a:pPr lvl="0">
              <a:lnSpc>
                <a:spcPct val="120000"/>
              </a:lnSpc>
              <a:buSzPts val="1000"/>
              <a:tabLst>
                <a:tab pos="457200" algn="l"/>
              </a:tabLst>
            </a:pPr>
            <a:endParaRPr lang="tr-TR" dirty="0">
              <a:solidFill>
                <a:schemeClr val="tx1"/>
              </a:solidFill>
              <a:effectLst/>
              <a:latin typeface="Calibri" charset="0"/>
              <a:ea typeface="Calibri" charset="0"/>
              <a:cs typeface="Times New Roman" charset="0"/>
            </a:endParaRPr>
          </a:p>
        </p:txBody>
      </p:sp>
      <p:sp>
        <p:nvSpPr>
          <p:cNvPr id="26" name="Dikdörtgen 25"/>
          <p:cNvSpPr/>
          <p:nvPr/>
        </p:nvSpPr>
        <p:spPr>
          <a:xfrm>
            <a:off x="3606800" y="4368800"/>
            <a:ext cx="3607761" cy="2899512"/>
          </a:xfrm>
          <a:prstGeom prst="rect">
            <a:avLst/>
          </a:prstGeom>
        </p:spPr>
        <p:txBody>
          <a:bodyPr wrap="square">
            <a:spAutoFit/>
          </a:bodyPr>
          <a:lstStyle/>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B7AF7-D412-9348-2597-0313257A6095}"/>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EDC9C22A-8E53-7BCB-C1C3-2AA2590381DA}"/>
              </a:ext>
            </a:extLst>
          </p:cNvPr>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a:extLst>
              <a:ext uri="{FF2B5EF4-FFF2-40B4-BE49-F238E27FC236}">
                <a16:creationId xmlns:a16="http://schemas.microsoft.com/office/drawing/2014/main" id="{82DE357F-7471-FB50-6B25-3ABA1BE1314D}"/>
              </a:ext>
            </a:extLst>
          </p:cNvPr>
          <p:cNvGrpSpPr/>
          <p:nvPr/>
        </p:nvGrpSpPr>
        <p:grpSpPr>
          <a:xfrm>
            <a:off x="8942" y="2245"/>
            <a:ext cx="7544210" cy="10684804"/>
            <a:chOff x="8942" y="2245"/>
            <a:chExt cx="7544210" cy="10684804"/>
          </a:xfrm>
        </p:grpSpPr>
        <p:pic>
          <p:nvPicPr>
            <p:cNvPr id="4" name="object 4">
              <a:extLst>
                <a:ext uri="{FF2B5EF4-FFF2-40B4-BE49-F238E27FC236}">
                  <a16:creationId xmlns:a16="http://schemas.microsoft.com/office/drawing/2014/main" id="{F51C43DB-1F65-9741-A0D8-22B8794C0BA6}"/>
                </a:ext>
              </a:extLst>
            </p:cNvPr>
            <p:cNvPicPr/>
            <p:nvPr/>
          </p:nvPicPr>
          <p:blipFill>
            <a:blip r:embed="rId2" cstate="print"/>
            <a:stretch>
              <a:fillRect/>
            </a:stretch>
          </p:blipFill>
          <p:spPr>
            <a:xfrm>
              <a:off x="190331" y="671931"/>
              <a:ext cx="6705599" cy="10015118"/>
            </a:xfrm>
            <a:prstGeom prst="rect">
              <a:avLst/>
            </a:prstGeom>
          </p:spPr>
        </p:pic>
        <p:pic>
          <p:nvPicPr>
            <p:cNvPr id="5" name="object 5">
              <a:extLst>
                <a:ext uri="{FF2B5EF4-FFF2-40B4-BE49-F238E27FC236}">
                  <a16:creationId xmlns:a16="http://schemas.microsoft.com/office/drawing/2014/main" id="{EB4D6F8A-0974-2D1B-69AD-61B33B678481}"/>
                </a:ext>
              </a:extLst>
            </p:cNvPr>
            <p:cNvPicPr/>
            <p:nvPr/>
          </p:nvPicPr>
          <p:blipFill>
            <a:blip r:embed="rId3" cstate="print"/>
            <a:stretch>
              <a:fillRect/>
            </a:stretch>
          </p:blipFill>
          <p:spPr>
            <a:xfrm>
              <a:off x="5076653" y="2245"/>
              <a:ext cx="2476499" cy="4781549"/>
            </a:xfrm>
            <a:prstGeom prst="rect">
              <a:avLst/>
            </a:prstGeom>
          </p:spPr>
        </p:pic>
        <p:pic>
          <p:nvPicPr>
            <p:cNvPr id="6" name="object 6">
              <a:extLst>
                <a:ext uri="{FF2B5EF4-FFF2-40B4-BE49-F238E27FC236}">
                  <a16:creationId xmlns:a16="http://schemas.microsoft.com/office/drawing/2014/main" id="{FE36608E-E016-15E6-FB9B-0AEB97B2B448}"/>
                </a:ext>
              </a:extLst>
            </p:cNvPr>
            <p:cNvPicPr/>
            <p:nvPr/>
          </p:nvPicPr>
          <p:blipFill>
            <a:blip r:embed="rId4" cstate="print"/>
            <a:stretch>
              <a:fillRect/>
            </a:stretch>
          </p:blipFill>
          <p:spPr>
            <a:xfrm>
              <a:off x="8942" y="703024"/>
              <a:ext cx="5293307" cy="447674"/>
            </a:xfrm>
            <a:prstGeom prst="rect">
              <a:avLst/>
            </a:prstGeom>
          </p:spPr>
        </p:pic>
      </p:grpSp>
      <p:sp>
        <p:nvSpPr>
          <p:cNvPr id="7" name="object 7">
            <a:extLst>
              <a:ext uri="{FF2B5EF4-FFF2-40B4-BE49-F238E27FC236}">
                <a16:creationId xmlns:a16="http://schemas.microsoft.com/office/drawing/2014/main" id="{6D0FF636-D7C0-0323-1067-C4D9C8DACEA4}"/>
              </a:ext>
            </a:extLst>
          </p:cNvPr>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a:extLst>
              <a:ext uri="{FF2B5EF4-FFF2-40B4-BE49-F238E27FC236}">
                <a16:creationId xmlns:a16="http://schemas.microsoft.com/office/drawing/2014/main" id="{C9126432-AC35-1225-C1F0-B7CF39C852A9}"/>
              </a:ext>
            </a:extLst>
          </p:cNvPr>
          <p:cNvSpPr txBox="1">
            <a:spLocks noGrp="1"/>
          </p:cNvSpPr>
          <p:nvPr>
            <p:ph type="title"/>
          </p:nvPr>
        </p:nvSpPr>
        <p:spPr>
          <a:xfrm>
            <a:off x="86755" y="669114"/>
            <a:ext cx="5368857" cy="382156"/>
          </a:xfrm>
          <a:prstGeom prst="rect">
            <a:avLst/>
          </a:prstGeom>
        </p:spPr>
        <p:txBody>
          <a:bodyPr vert="horz" wrap="square" lIns="0" tIns="12700" rIns="0" bIns="0" rtlCol="0">
            <a:spAutoFit/>
          </a:bodyPr>
          <a:lstStyle/>
          <a:p>
            <a:pPr marL="12700">
              <a:lnSpc>
                <a:spcPct val="100000"/>
              </a:lnSpc>
              <a:spcBef>
                <a:spcPts val="100"/>
              </a:spcBef>
            </a:pPr>
            <a:r>
              <a:rPr lang="tr-TR" sz="2400" dirty="0">
                <a:latin typeface="+mn-lt"/>
              </a:rPr>
              <a:t>2. </a:t>
            </a:r>
            <a:r>
              <a:rPr lang="tr-TR" sz="2400" dirty="0" err="1">
                <a:latin typeface="+mn-lt"/>
              </a:rPr>
              <a:t>Relevant</a:t>
            </a:r>
            <a:r>
              <a:rPr lang="tr-TR" sz="2400" dirty="0">
                <a:latin typeface="+mn-lt"/>
              </a:rPr>
              <a:t> PEARL </a:t>
            </a:r>
            <a:r>
              <a:rPr lang="tr-TR" sz="2400" dirty="0" err="1">
                <a:latin typeface="+mn-lt"/>
              </a:rPr>
              <a:t>Curriculum</a:t>
            </a:r>
            <a:r>
              <a:rPr lang="tr-TR" sz="2400" dirty="0">
                <a:latin typeface="+mn-lt"/>
              </a:rPr>
              <a:t> </a:t>
            </a:r>
            <a:r>
              <a:rPr lang="tr-TR" sz="2400" dirty="0" err="1">
                <a:latin typeface="+mn-lt"/>
              </a:rPr>
              <a:t>Module</a:t>
            </a:r>
            <a:r>
              <a:rPr lang="tr-TR" sz="2400" dirty="0">
                <a:latin typeface="+mn-lt"/>
              </a:rPr>
              <a:t>(s)</a:t>
            </a:r>
          </a:p>
        </p:txBody>
      </p:sp>
      <p:sp>
        <p:nvSpPr>
          <p:cNvPr id="13" name="object 13">
            <a:extLst>
              <a:ext uri="{FF2B5EF4-FFF2-40B4-BE49-F238E27FC236}">
                <a16:creationId xmlns:a16="http://schemas.microsoft.com/office/drawing/2014/main" id="{13DD0891-0862-AA3C-7DEB-EA9D1BC0C876}"/>
              </a:ext>
            </a:extLst>
          </p:cNvPr>
          <p:cNvSpPr txBox="1"/>
          <p:nvPr/>
        </p:nvSpPr>
        <p:spPr>
          <a:xfrm>
            <a:off x="329651" y="5255527"/>
            <a:ext cx="6072743" cy="3757439"/>
          </a:xfrm>
          <a:prstGeom prst="rect">
            <a:avLst/>
          </a:prstGeom>
        </p:spPr>
        <p:txBody>
          <a:bodyPr vert="horz" wrap="square" lIns="0" tIns="12700" rIns="0" bIns="0" rtlCol="0">
            <a:spAutoFit/>
          </a:bodyPr>
          <a:lstStyle/>
          <a:p>
            <a:r>
              <a:rPr lang="en-US" sz="1200" dirty="0"/>
              <a:t>This case illustrates the challenge of establishing a structured overview of a company’s greenhouse gas emissions. Increasingly, customers and procurement platforms require companies to provide transparent information on their carbon footprint, including emissions from operations as well as emissions embedded in purchased materials and supply chains.</a:t>
            </a:r>
          </a:p>
          <a:p>
            <a:r>
              <a:rPr lang="en-US" sz="1200" dirty="0"/>
              <a:t>The company must therefore identify and quantify its main emission sources. This includes direct emissions from company operations, indirect emissions from purchased electricity, and emissions embedded in purchased materials such as cement and steel. In addition, logistics activities and other upstream activities may contribute to the overall carbon footprint.</a:t>
            </a:r>
          </a:p>
          <a:p>
            <a:r>
              <a:rPr lang="en-US" sz="1200" dirty="0"/>
              <a:t>Participants are asked to </a:t>
            </a:r>
            <a:r>
              <a:rPr lang="en-US" sz="1200" dirty="0" err="1"/>
              <a:t>analyse</a:t>
            </a:r>
            <a:r>
              <a:rPr lang="en-US" sz="1200" dirty="0"/>
              <a:t> the operational data provided in the case and estimate the company’s greenhouse gas emissions according to the categories </a:t>
            </a:r>
            <a:r>
              <a:rPr lang="en-US" sz="1200" b="1" dirty="0"/>
              <a:t>Scope 1, Scope 2 and Scope 3</a:t>
            </a:r>
            <a:r>
              <a:rPr lang="en-US" sz="1200" dirty="0"/>
              <a:t>. The exercise demonstrates how companies can build an initial emissions overview using simplified data and standard emission factors.</a:t>
            </a:r>
          </a:p>
          <a:p>
            <a:r>
              <a:rPr lang="en-US" sz="1200" dirty="0"/>
              <a:t>The case therefore focuses on the practical steps required to calculate and structure a company’s carbon footprint as a basis for ESG reporting and climate management.</a:t>
            </a:r>
          </a:p>
          <a:p>
            <a:pPr marL="12700">
              <a:lnSpc>
                <a:spcPct val="100000"/>
              </a:lnSpc>
              <a:spcBef>
                <a:spcPts val="100"/>
              </a:spcBef>
            </a:pPr>
            <a:endParaRPr lang="tr-TR" sz="1200" b="1" dirty="0">
              <a:solidFill>
                <a:srgbClr val="404040"/>
              </a:solidFill>
              <a:latin typeface="+mn-lt"/>
              <a:cs typeface="Arial"/>
            </a:endParaRPr>
          </a:p>
          <a:p>
            <a:pPr marL="12700">
              <a:lnSpc>
                <a:spcPct val="100000"/>
              </a:lnSpc>
              <a:spcBef>
                <a:spcPts val="100"/>
              </a:spcBef>
            </a:pPr>
            <a:endParaRPr lang="tr-TR" sz="1200" b="1" dirty="0">
              <a:solidFill>
                <a:srgbClr val="404040"/>
              </a:solidFill>
              <a:latin typeface="+mn-lt"/>
              <a:cs typeface="Arial"/>
            </a:endParaRPr>
          </a:p>
          <a:p>
            <a:pPr marL="12700">
              <a:lnSpc>
                <a:spcPct val="100000"/>
              </a:lnSpc>
              <a:spcBef>
                <a:spcPts val="100"/>
              </a:spcBef>
            </a:pPr>
            <a:endParaRPr lang="tr-TR" sz="1200" b="1" dirty="0">
              <a:solidFill>
                <a:srgbClr val="404040"/>
              </a:solidFill>
              <a:latin typeface="+mn-lt"/>
              <a:cs typeface="Arial"/>
            </a:endParaRPr>
          </a:p>
          <a:p>
            <a:pPr marL="12700">
              <a:lnSpc>
                <a:spcPct val="100000"/>
              </a:lnSpc>
              <a:spcBef>
                <a:spcPts val="100"/>
              </a:spcBef>
            </a:pPr>
            <a:endParaRPr sz="1200" dirty="0">
              <a:latin typeface="+mn-lt"/>
              <a:cs typeface="Arial"/>
            </a:endParaRPr>
          </a:p>
        </p:txBody>
      </p:sp>
      <p:pic>
        <p:nvPicPr>
          <p:cNvPr id="17" name="object 17">
            <a:extLst>
              <a:ext uri="{FF2B5EF4-FFF2-40B4-BE49-F238E27FC236}">
                <a16:creationId xmlns:a16="http://schemas.microsoft.com/office/drawing/2014/main" id="{31FE0E66-C29E-B5B3-6729-47BEA53B8197}"/>
              </a:ext>
            </a:extLst>
          </p:cNvPr>
          <p:cNvPicPr/>
          <p:nvPr/>
        </p:nvPicPr>
        <p:blipFill>
          <a:blip r:embed="rId5" cstate="print"/>
          <a:stretch>
            <a:fillRect/>
          </a:stretch>
        </p:blipFill>
        <p:spPr>
          <a:xfrm>
            <a:off x="7183224" y="10278840"/>
            <a:ext cx="184452" cy="9524"/>
          </a:xfrm>
          <a:prstGeom prst="rect">
            <a:avLst/>
          </a:prstGeom>
        </p:spPr>
      </p:pic>
      <p:pic>
        <p:nvPicPr>
          <p:cNvPr id="18" name="object 6">
            <a:extLst>
              <a:ext uri="{FF2B5EF4-FFF2-40B4-BE49-F238E27FC236}">
                <a16:creationId xmlns:a16="http://schemas.microsoft.com/office/drawing/2014/main" id="{3EECBB98-1C98-1CE7-C7E8-C5F2288CA59A}"/>
              </a:ext>
            </a:extLst>
          </p:cNvPr>
          <p:cNvPicPr/>
          <p:nvPr/>
        </p:nvPicPr>
        <p:blipFill>
          <a:blip r:embed="rId4" cstate="print"/>
          <a:stretch>
            <a:fillRect/>
          </a:stretch>
        </p:blipFill>
        <p:spPr>
          <a:xfrm>
            <a:off x="8942" y="4646088"/>
            <a:ext cx="5293307" cy="447674"/>
          </a:xfrm>
          <a:prstGeom prst="rect">
            <a:avLst/>
          </a:prstGeom>
        </p:spPr>
      </p:pic>
      <p:sp>
        <p:nvSpPr>
          <p:cNvPr id="20" name="object 16">
            <a:extLst>
              <a:ext uri="{FF2B5EF4-FFF2-40B4-BE49-F238E27FC236}">
                <a16:creationId xmlns:a16="http://schemas.microsoft.com/office/drawing/2014/main" id="{A201BF45-7B1C-85F2-C299-03BE3628937A}"/>
              </a:ext>
            </a:extLst>
          </p:cNvPr>
          <p:cNvSpPr txBox="1">
            <a:spLocks/>
          </p:cNvSpPr>
          <p:nvPr/>
        </p:nvSpPr>
        <p:spPr>
          <a:xfrm>
            <a:off x="86755" y="4509361"/>
            <a:ext cx="6442640" cy="548868"/>
          </a:xfrm>
          <a:prstGeom prst="rect">
            <a:avLst/>
          </a:prstGeom>
        </p:spPr>
        <p:txBody>
          <a:bodyPr vert="horz" wrap="square" lIns="0" tIns="177800" rIns="0" bIns="0" rtlCol="0">
            <a:spAutoFit/>
          </a:bodyPr>
          <a:lstStyle>
            <a:lvl1pPr marL="0">
              <a:defRPr sz="2400" b="1" i="0">
                <a:solidFill>
                  <a:schemeClr val="bg1"/>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1400"/>
              </a:spcBef>
            </a:pPr>
            <a:r>
              <a:rPr lang="tr-TR" dirty="0">
                <a:latin typeface="+mn-lt"/>
              </a:rPr>
              <a:t>3. Learning </a:t>
            </a:r>
            <a:r>
              <a:rPr lang="tr-TR" dirty="0" err="1">
                <a:latin typeface="+mn-lt"/>
              </a:rPr>
              <a:t>Purpose</a:t>
            </a:r>
            <a:r>
              <a:rPr lang="tr-TR" dirty="0">
                <a:latin typeface="+mn-lt"/>
              </a:rPr>
              <a:t> of </a:t>
            </a:r>
            <a:r>
              <a:rPr lang="tr-TR" dirty="0" err="1">
                <a:latin typeface="+mn-lt"/>
              </a:rPr>
              <a:t>the</a:t>
            </a:r>
            <a:r>
              <a:rPr lang="tr-TR" dirty="0">
                <a:latin typeface="+mn-lt"/>
              </a:rPr>
              <a:t> Case</a:t>
            </a:r>
          </a:p>
        </p:txBody>
      </p:sp>
      <p:sp>
        <p:nvSpPr>
          <p:cNvPr id="21" name="object 5" descr="$PPTXTitle">
            <a:extLst>
              <a:ext uri="{FF2B5EF4-FFF2-40B4-BE49-F238E27FC236}">
                <a16:creationId xmlns:a16="http://schemas.microsoft.com/office/drawing/2014/main" id="{888A4FD1-CE36-6362-584E-512812F12244}"/>
              </a:ext>
            </a:extLst>
          </p:cNvPr>
          <p:cNvSpPr txBox="1">
            <a:spLocks/>
          </p:cNvSpPr>
          <p:nvPr/>
        </p:nvSpPr>
        <p:spPr>
          <a:xfrm>
            <a:off x="336381" y="1103073"/>
            <a:ext cx="6790125" cy="1269899"/>
          </a:xfrm>
          <a:prstGeom prst="rect">
            <a:avLst/>
          </a:prstGeom>
        </p:spPr>
        <p:txBody>
          <a:bodyPr vert="horz" wrap="square" lIns="0" tIns="123825" rIns="0" bIns="0" rtlCol="0">
            <a:spAutoFit/>
          </a:bodyPr>
          <a:lstStyle>
            <a:lvl1pPr>
              <a:defRPr sz="3000" b="1" i="0">
                <a:solidFill>
                  <a:schemeClr val="bg1"/>
                </a:solidFill>
                <a:latin typeface="Arial"/>
                <a:ea typeface="+mj-ea"/>
                <a:cs typeface="Arial"/>
              </a:defRPr>
            </a:lvl1pPr>
          </a:lstStyle>
          <a:p>
            <a:pPr marR="1181735" algn="just">
              <a:lnSpc>
                <a:spcPct val="114199"/>
              </a:lnSpc>
            </a:pPr>
            <a:r>
              <a:rPr lang="tr-TR" sz="1400" b="0" i="1" dirty="0">
                <a:solidFill>
                  <a:srgbClr val="404040"/>
                </a:solidFill>
                <a:latin typeface="+mn-lt"/>
                <a:cs typeface="Geneva"/>
              </a:rPr>
              <a:t>(</a:t>
            </a:r>
            <a:r>
              <a:rPr lang="tr-TR" sz="1400" i="1" dirty="0">
                <a:solidFill>
                  <a:srgbClr val="404040"/>
                </a:solidFill>
                <a:latin typeface="+mn-lt"/>
                <a:cs typeface="Geneva"/>
              </a:rPr>
              <a:t>Select </a:t>
            </a:r>
            <a:r>
              <a:rPr lang="tr-TR" sz="1400" i="1" dirty="0" err="1">
                <a:solidFill>
                  <a:srgbClr val="404040"/>
                </a:solidFill>
                <a:latin typeface="+mn-lt"/>
                <a:cs typeface="Geneva"/>
              </a:rPr>
              <a:t>one</a:t>
            </a:r>
            <a:r>
              <a:rPr lang="tr-TR" sz="1400" i="1" dirty="0">
                <a:solidFill>
                  <a:srgbClr val="404040"/>
                </a:solidFill>
                <a:latin typeface="+mn-lt"/>
                <a:cs typeface="Geneva"/>
              </a:rPr>
              <a:t> </a:t>
            </a:r>
            <a:r>
              <a:rPr lang="tr-TR" sz="1400" i="1" dirty="0" err="1">
                <a:solidFill>
                  <a:srgbClr val="404040"/>
                </a:solidFill>
                <a:latin typeface="+mn-lt"/>
                <a:cs typeface="Geneva"/>
              </a:rPr>
              <a:t>primary</a:t>
            </a:r>
            <a:r>
              <a:rPr lang="tr-TR" sz="1400" i="1" dirty="0">
                <a:solidFill>
                  <a:srgbClr val="404040"/>
                </a:solidFill>
                <a:latin typeface="+mn-lt"/>
                <a:cs typeface="Geneva"/>
              </a:rPr>
              <a:t> </a:t>
            </a:r>
            <a:r>
              <a:rPr lang="tr-TR" sz="1400" i="1" dirty="0" err="1">
                <a:solidFill>
                  <a:srgbClr val="404040"/>
                </a:solidFill>
                <a:latin typeface="+mn-lt"/>
                <a:cs typeface="Geneva"/>
              </a:rPr>
              <a:t>module</a:t>
            </a:r>
            <a:r>
              <a:rPr lang="tr-TR" sz="1400" i="1" dirty="0">
                <a:solidFill>
                  <a:srgbClr val="404040"/>
                </a:solidFill>
                <a:latin typeface="+mn-lt"/>
                <a:cs typeface="Geneva"/>
              </a:rPr>
              <a:t> </a:t>
            </a:r>
            <a:r>
              <a:rPr lang="tr-TR" sz="1400" i="1" dirty="0" err="1">
                <a:solidFill>
                  <a:srgbClr val="404040"/>
                </a:solidFill>
                <a:latin typeface="+mn-lt"/>
                <a:cs typeface="Geneva"/>
              </a:rPr>
              <a:t>and</a:t>
            </a:r>
            <a:r>
              <a:rPr lang="tr-TR" sz="1400" i="1" dirty="0">
                <a:solidFill>
                  <a:srgbClr val="404040"/>
                </a:solidFill>
                <a:latin typeface="+mn-lt"/>
                <a:cs typeface="Geneva"/>
              </a:rPr>
              <a:t>, </a:t>
            </a:r>
            <a:r>
              <a:rPr lang="tr-TR" sz="1400" i="1" dirty="0" err="1">
                <a:solidFill>
                  <a:srgbClr val="404040"/>
                </a:solidFill>
                <a:latin typeface="+mn-lt"/>
                <a:cs typeface="Geneva"/>
              </a:rPr>
              <a:t>if</a:t>
            </a:r>
            <a:r>
              <a:rPr lang="tr-TR" sz="1400" i="1" dirty="0">
                <a:solidFill>
                  <a:srgbClr val="404040"/>
                </a:solidFill>
                <a:latin typeface="+mn-lt"/>
                <a:cs typeface="Geneva"/>
              </a:rPr>
              <a:t> </a:t>
            </a:r>
            <a:r>
              <a:rPr lang="tr-TR" sz="1400" i="1" dirty="0" err="1">
                <a:solidFill>
                  <a:srgbClr val="404040"/>
                </a:solidFill>
                <a:latin typeface="+mn-lt"/>
                <a:cs typeface="Geneva"/>
              </a:rPr>
              <a:t>relevant</a:t>
            </a:r>
            <a:r>
              <a:rPr lang="tr-TR" sz="1400" i="1" dirty="0">
                <a:solidFill>
                  <a:srgbClr val="404040"/>
                </a:solidFill>
                <a:latin typeface="+mn-lt"/>
                <a:cs typeface="Geneva"/>
              </a:rPr>
              <a:t>, </a:t>
            </a:r>
            <a:r>
              <a:rPr lang="tr-TR" sz="1400" i="1" dirty="0" err="1">
                <a:solidFill>
                  <a:srgbClr val="404040"/>
                </a:solidFill>
                <a:latin typeface="+mn-lt"/>
                <a:cs typeface="Geneva"/>
              </a:rPr>
              <a:t>secondary</a:t>
            </a:r>
            <a:r>
              <a:rPr lang="tr-TR" sz="1400" i="1" dirty="0">
                <a:solidFill>
                  <a:srgbClr val="404040"/>
                </a:solidFill>
                <a:latin typeface="+mn-lt"/>
                <a:cs typeface="Geneva"/>
              </a:rPr>
              <a:t> </a:t>
            </a:r>
            <a:r>
              <a:rPr lang="tr-TR" sz="1400" i="1" dirty="0" err="1">
                <a:solidFill>
                  <a:srgbClr val="404040"/>
                </a:solidFill>
                <a:latin typeface="+mn-lt"/>
                <a:cs typeface="Geneva"/>
              </a:rPr>
              <a:t>modules</a:t>
            </a:r>
            <a:r>
              <a:rPr lang="tr-TR" sz="140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1 – </a:t>
            </a:r>
            <a:r>
              <a:rPr lang="tr-TR" sz="1300" b="0" i="1" dirty="0" err="1">
                <a:solidFill>
                  <a:srgbClr val="404040"/>
                </a:solidFill>
                <a:latin typeface="+mn-lt"/>
                <a:cs typeface="Geneva"/>
              </a:rPr>
              <a:t>Introduction</a:t>
            </a:r>
            <a:r>
              <a:rPr lang="tr-TR" sz="1300" b="0" i="1" dirty="0">
                <a:solidFill>
                  <a:srgbClr val="404040"/>
                </a:solidFill>
                <a:latin typeface="+mn-lt"/>
                <a:cs typeface="Geneva"/>
              </a:rPr>
              <a:t> </a:t>
            </a:r>
            <a:r>
              <a:rPr lang="tr-TR" sz="1300" b="0" i="1" dirty="0" err="1">
                <a:solidFill>
                  <a:srgbClr val="404040"/>
                </a:solidFill>
                <a:latin typeface="+mn-lt"/>
                <a:cs typeface="Geneva"/>
              </a:rPr>
              <a:t>to</a:t>
            </a:r>
            <a:r>
              <a:rPr lang="tr-TR" sz="1300" b="0" i="1" dirty="0">
                <a:solidFill>
                  <a:srgbClr val="404040"/>
                </a:solidFill>
                <a:latin typeface="+mn-lt"/>
                <a:cs typeface="Geneva"/>
              </a:rPr>
              <a:t> ESG, </a:t>
            </a:r>
            <a:r>
              <a:rPr lang="tr-TR" sz="1300" b="0" i="1" dirty="0" err="1">
                <a:solidFill>
                  <a:srgbClr val="404040"/>
                </a:solidFill>
                <a:latin typeface="+mn-lt"/>
                <a:cs typeface="Geneva"/>
              </a:rPr>
              <a:t>Module</a:t>
            </a:r>
            <a:r>
              <a:rPr lang="tr-TR" sz="1300" b="0" i="1" dirty="0">
                <a:solidFill>
                  <a:srgbClr val="404040"/>
                </a:solidFill>
                <a:latin typeface="+mn-lt"/>
                <a:cs typeface="Geneva"/>
              </a:rPr>
              <a:t> 2 – ESG </a:t>
            </a:r>
            <a:r>
              <a:rPr lang="tr-TR" sz="1300" b="0" i="1" dirty="0" err="1">
                <a:solidFill>
                  <a:srgbClr val="404040"/>
                </a:solidFill>
                <a:latin typeface="+mn-lt"/>
                <a:cs typeface="Geneva"/>
              </a:rPr>
              <a:t>Onboarding</a:t>
            </a:r>
            <a:r>
              <a:rPr lang="tr-TR" sz="1300" b="0" i="1" dirty="0">
                <a:solidFill>
                  <a:srgbClr val="404040"/>
                </a:solidFill>
                <a:latin typeface="+mn-lt"/>
                <a:cs typeface="Geneva"/>
              </a:rPr>
              <a:t>, </a:t>
            </a:r>
            <a:r>
              <a:rPr lang="tr-TR" sz="1300" b="0" i="1" dirty="0" err="1">
                <a:solidFill>
                  <a:srgbClr val="404040"/>
                </a:solidFill>
                <a:latin typeface="+mn-lt"/>
                <a:cs typeface="Geneva"/>
              </a:rPr>
              <a:t>Vision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Responsibility</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3 – ESG Risk Analysis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Materiality</a:t>
            </a:r>
            <a:r>
              <a:rPr lang="tr-TR" sz="1300" b="0" i="1" dirty="0">
                <a:solidFill>
                  <a:srgbClr val="404040"/>
                </a:solidFill>
                <a:latin typeface="+mn-lt"/>
                <a:cs typeface="Geneva"/>
              </a:rPr>
              <a:t> </a:t>
            </a:r>
            <a:r>
              <a:rPr lang="tr-TR" sz="1300" b="0" i="1" dirty="0" err="1">
                <a:solidFill>
                  <a:srgbClr val="404040"/>
                </a:solidFill>
                <a:latin typeface="+mn-lt"/>
                <a:cs typeface="Geneva"/>
              </a:rPr>
              <a:t>Assessment</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4 – ESG </a:t>
            </a:r>
            <a:r>
              <a:rPr lang="tr-TR" sz="1300" b="0" i="1" dirty="0" err="1">
                <a:solidFill>
                  <a:srgbClr val="404040"/>
                </a:solidFill>
                <a:latin typeface="+mn-lt"/>
                <a:cs typeface="Geneva"/>
              </a:rPr>
              <a:t>Strategy</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Implementation</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5 – </a:t>
            </a:r>
            <a:r>
              <a:rPr lang="tr-TR" sz="1300" b="0" i="1" dirty="0" err="1">
                <a:solidFill>
                  <a:srgbClr val="404040"/>
                </a:solidFill>
                <a:latin typeface="+mn-lt"/>
                <a:cs typeface="Geneva"/>
              </a:rPr>
              <a:t>Reporting</a:t>
            </a:r>
            <a:r>
              <a:rPr lang="tr-TR" sz="1300" b="0" i="1" dirty="0">
                <a:solidFill>
                  <a:srgbClr val="404040"/>
                </a:solidFill>
                <a:latin typeface="+mn-lt"/>
                <a:cs typeface="Geneva"/>
              </a:rPr>
              <a:t>, </a:t>
            </a:r>
            <a:r>
              <a:rPr lang="tr-TR" sz="1300" b="0" i="1" dirty="0" err="1">
                <a:solidFill>
                  <a:srgbClr val="404040"/>
                </a:solidFill>
                <a:latin typeface="+mn-lt"/>
                <a:cs typeface="Geneva"/>
              </a:rPr>
              <a:t>Communication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Branding</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6 – </a:t>
            </a:r>
            <a:r>
              <a:rPr lang="tr-TR" sz="1300" b="0" i="1" dirty="0" err="1">
                <a:solidFill>
                  <a:srgbClr val="404040"/>
                </a:solidFill>
                <a:latin typeface="+mn-lt"/>
                <a:cs typeface="Geneva"/>
              </a:rPr>
              <a:t>Sustainable</a:t>
            </a:r>
            <a:r>
              <a:rPr lang="tr-TR" sz="1300" b="0" i="1" dirty="0">
                <a:solidFill>
                  <a:srgbClr val="404040"/>
                </a:solidFill>
                <a:latin typeface="+mn-lt"/>
                <a:cs typeface="Geneva"/>
              </a:rPr>
              <a:t> </a:t>
            </a:r>
            <a:r>
              <a:rPr lang="tr-TR" sz="1300" b="0" i="1" dirty="0" err="1">
                <a:solidFill>
                  <a:srgbClr val="404040"/>
                </a:solidFill>
                <a:latin typeface="+mn-lt"/>
                <a:cs typeface="Geneva"/>
              </a:rPr>
              <a:t>Financing</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Funding</a:t>
            </a:r>
            <a:r>
              <a:rPr lang="tr-TR" sz="1300" b="0" i="1" dirty="0">
                <a:solidFill>
                  <a:srgbClr val="404040"/>
                </a:solidFill>
                <a:latin typeface="+mn-lt"/>
                <a:cs typeface="Geneva"/>
              </a:rPr>
              <a:t> </a:t>
            </a:r>
            <a:r>
              <a:rPr lang="tr-TR" sz="1300" b="0" i="1" dirty="0" err="1">
                <a:solidFill>
                  <a:srgbClr val="404040"/>
                </a:solidFill>
                <a:latin typeface="+mn-lt"/>
                <a:cs typeface="Geneva"/>
              </a:rPr>
              <a:t>Options</a:t>
            </a:r>
            <a:r>
              <a:rPr lang="tr-TR" sz="1300" b="0" i="1" dirty="0">
                <a:solidFill>
                  <a:srgbClr val="404040"/>
                </a:solidFill>
                <a:latin typeface="+mn-lt"/>
                <a:cs typeface="Geneva"/>
              </a:rPr>
              <a:t> </a:t>
            </a:r>
            <a:r>
              <a:rPr lang="tr-TR" sz="1300" b="0" i="1" dirty="0" err="1">
                <a:solidFill>
                  <a:srgbClr val="404040"/>
                </a:solidFill>
                <a:latin typeface="+mn-lt"/>
                <a:cs typeface="Geneva"/>
              </a:rPr>
              <a:t>for</a:t>
            </a:r>
            <a:r>
              <a:rPr lang="tr-TR" sz="1300" b="0" i="1" dirty="0">
                <a:solidFill>
                  <a:srgbClr val="404040"/>
                </a:solidFill>
                <a:latin typeface="+mn-lt"/>
                <a:cs typeface="Geneva"/>
              </a:rPr>
              <a:t> </a:t>
            </a:r>
            <a:r>
              <a:rPr lang="tr-TR" sz="1300" b="0" i="1" dirty="0" err="1">
                <a:solidFill>
                  <a:srgbClr val="404040"/>
                </a:solidFill>
                <a:latin typeface="+mn-lt"/>
                <a:cs typeface="Geneva"/>
              </a:rPr>
              <a:t>SMEs</a:t>
            </a:r>
            <a:r>
              <a:rPr lang="tr-TR" sz="1300" b="0" i="1" dirty="0">
                <a:solidFill>
                  <a:srgbClr val="404040"/>
                </a:solidFill>
                <a:latin typeface="+mn-lt"/>
                <a:cs typeface="Geneva"/>
              </a:rPr>
              <a:t>)</a:t>
            </a:r>
            <a:endParaRPr lang="tr-TR" sz="1300" dirty="0">
              <a:latin typeface="+mn-lt"/>
              <a:cs typeface="Geneva"/>
            </a:endParaRPr>
          </a:p>
        </p:txBody>
      </p:sp>
      <p:sp>
        <p:nvSpPr>
          <p:cNvPr id="22" name="object 15">
            <a:extLst>
              <a:ext uri="{FF2B5EF4-FFF2-40B4-BE49-F238E27FC236}">
                <a16:creationId xmlns:a16="http://schemas.microsoft.com/office/drawing/2014/main" id="{7068AA2F-AE93-4339-4FAC-82093838E492}"/>
              </a:ext>
            </a:extLst>
          </p:cNvPr>
          <p:cNvSpPr txBox="1"/>
          <p:nvPr/>
        </p:nvSpPr>
        <p:spPr>
          <a:xfrm>
            <a:off x="349250" y="2550736"/>
            <a:ext cx="5366727" cy="2136482"/>
          </a:xfrm>
          <a:prstGeom prst="rect">
            <a:avLst/>
          </a:prstGeom>
        </p:spPr>
        <p:txBody>
          <a:bodyPr vert="horz" wrap="square" lIns="0" tIns="12700" rIns="0" bIns="0" rtlCol="0">
            <a:spAutoFit/>
          </a:bodyPr>
          <a:lstStyle/>
          <a:p>
            <a:pPr marL="12700">
              <a:lnSpc>
                <a:spcPct val="100000"/>
              </a:lnSpc>
              <a:spcBef>
                <a:spcPts val="100"/>
              </a:spcBef>
            </a:pPr>
            <a:r>
              <a:rPr sz="1600" b="1" dirty="0">
                <a:latin typeface="+mn-lt"/>
                <a:cs typeface="Arial"/>
              </a:rPr>
              <a:t>Primary Module:</a:t>
            </a:r>
            <a:r>
              <a:rPr lang="de-DE" sz="1600" b="1" dirty="0">
                <a:latin typeface="+mn-lt"/>
                <a:cs typeface="Arial"/>
              </a:rPr>
              <a:t> 4</a:t>
            </a:r>
            <a:endParaRPr sz="1600" dirty="0">
              <a:latin typeface="+mn-lt"/>
              <a:cs typeface="Arial"/>
            </a:endParaRPr>
          </a:p>
          <a:p>
            <a:pPr>
              <a:lnSpc>
                <a:spcPct val="100000"/>
              </a:lnSpc>
              <a:spcBef>
                <a:spcPts val="1170"/>
              </a:spcBef>
            </a:pPr>
            <a:endParaRPr sz="1600" dirty="0">
              <a:latin typeface="+mn-lt"/>
              <a:cs typeface="Arial"/>
            </a:endParaRPr>
          </a:p>
          <a:p>
            <a:pPr marL="12700">
              <a:lnSpc>
                <a:spcPct val="100000"/>
              </a:lnSpc>
            </a:pPr>
            <a:endParaRPr lang="tr-TR" sz="1600" b="1" dirty="0">
              <a:latin typeface="+mn-lt"/>
              <a:cs typeface="Arial"/>
            </a:endParaRPr>
          </a:p>
          <a:p>
            <a:pPr marL="12700">
              <a:lnSpc>
                <a:spcPct val="100000"/>
              </a:lnSpc>
            </a:pPr>
            <a:r>
              <a:rPr sz="1600" b="1" dirty="0">
                <a:latin typeface="+mn-lt"/>
                <a:cs typeface="Arial"/>
              </a:rPr>
              <a:t>Secondary / Supporting Modules (if any):</a:t>
            </a: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sz="1600" dirty="0">
              <a:latin typeface="+mn-lt"/>
              <a:cs typeface="Arial"/>
            </a:endParaRPr>
          </a:p>
        </p:txBody>
      </p:sp>
    </p:spTree>
    <p:extLst>
      <p:ext uri="{BB962C8B-B14F-4D97-AF65-F5344CB8AC3E}">
        <p14:creationId xmlns:p14="http://schemas.microsoft.com/office/powerpoint/2010/main" val="1019464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190331" y="2245"/>
            <a:ext cx="7362821" cy="10684804"/>
            <a:chOff x="190331" y="2245"/>
            <a:chExt cx="7362821" cy="10684804"/>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14" name="object 14"/>
          <p:cNvSpPr txBox="1"/>
          <p:nvPr/>
        </p:nvSpPr>
        <p:spPr>
          <a:xfrm>
            <a:off x="401517" y="1006475"/>
            <a:ext cx="5965498" cy="3400931"/>
          </a:xfrm>
          <a:prstGeom prst="rect">
            <a:avLst/>
          </a:prstGeom>
        </p:spPr>
        <p:txBody>
          <a:bodyPr vert="horz" wrap="square" lIns="0" tIns="12700" rIns="0" bIns="0" rtlCol="0">
            <a:spAutoFit/>
          </a:bodyPr>
          <a:lstStyle/>
          <a:p>
            <a:pPr marL="12700">
              <a:lnSpc>
                <a:spcPct val="100000"/>
              </a:lnSpc>
              <a:spcBef>
                <a:spcPts val="100"/>
              </a:spcBef>
            </a:pPr>
            <a:r>
              <a:rPr sz="1200" b="1" dirty="0">
                <a:solidFill>
                  <a:srgbClr val="404040"/>
                </a:solidFill>
                <a:latin typeface="+mn-lt"/>
                <a:cs typeface="Arial"/>
              </a:rPr>
              <a:t>Why is this case relevant for SMEs?</a:t>
            </a:r>
            <a:endParaRPr lang="tr-TR" sz="1200" b="1" dirty="0">
              <a:solidFill>
                <a:srgbClr val="404040"/>
              </a:solidFill>
              <a:latin typeface="+mn-lt"/>
              <a:cs typeface="Arial"/>
            </a:endParaRPr>
          </a:p>
          <a:p>
            <a:pPr marL="12700">
              <a:lnSpc>
                <a:spcPct val="100000"/>
              </a:lnSpc>
              <a:spcBef>
                <a:spcPts val="100"/>
              </a:spcBef>
            </a:pPr>
            <a:endParaRPr lang="tr-TR" sz="1200" b="1" dirty="0">
              <a:solidFill>
                <a:srgbClr val="404040"/>
              </a:solidFill>
              <a:latin typeface="+mn-lt"/>
              <a:cs typeface="Arial"/>
            </a:endParaRPr>
          </a:p>
          <a:p>
            <a:r>
              <a:rPr lang="en-US" sz="1200" dirty="0"/>
              <a:t>Many small and medium-sized enterprises are increasingly asked by customers, financial institutions, or procurement platforms to provide CO₂ footprint information. However, most SMEs do not yet have structured systems for calculating or monitoring greenhouse gas emissions.</a:t>
            </a:r>
          </a:p>
          <a:p>
            <a:r>
              <a:rPr lang="en-US" sz="1200" dirty="0"/>
              <a:t>At the same time, emissions often originate from several different sources, including energy use, purchased materials, and logistics activities. For companies without dedicated sustainability departments, this makes it difficult to determine where emissions occur and which sources are most significant.</a:t>
            </a:r>
          </a:p>
          <a:p>
            <a:r>
              <a:rPr lang="en-US" sz="1200" dirty="0"/>
              <a:t>This case reflects a typical situation in which an SME begins to </a:t>
            </a:r>
            <a:r>
              <a:rPr lang="en-US" sz="1200" dirty="0" err="1"/>
              <a:t>analyse</a:t>
            </a:r>
            <a:r>
              <a:rPr lang="en-US" sz="1200" dirty="0"/>
              <a:t> its carbon footprint using available operational data. It demonstrates that even simplified calculations can provide valuable insights into the company’s most relevant emission sources and help </a:t>
            </a:r>
            <a:r>
              <a:rPr lang="en-US" sz="1200" dirty="0" err="1"/>
              <a:t>prioritise</a:t>
            </a:r>
            <a:r>
              <a:rPr lang="en-US" sz="1200" dirty="0"/>
              <a:t> climate-related actions.</a:t>
            </a:r>
          </a:p>
          <a:p>
            <a:pPr marL="12700">
              <a:lnSpc>
                <a:spcPct val="100000"/>
              </a:lnSpc>
              <a:spcBef>
                <a:spcPts val="100"/>
              </a:spcBef>
            </a:pPr>
            <a:endParaRPr lang="tr-TR" sz="1200" b="1" dirty="0">
              <a:solidFill>
                <a:srgbClr val="404040"/>
              </a:solidFill>
              <a:latin typeface="+mn-lt"/>
              <a:cs typeface="Arial"/>
            </a:endParaRPr>
          </a:p>
          <a:p>
            <a:pPr marL="12700">
              <a:lnSpc>
                <a:spcPct val="100000"/>
              </a:lnSpc>
              <a:spcBef>
                <a:spcPts val="100"/>
              </a:spcBef>
            </a:pPr>
            <a:endParaRPr lang="tr-TR" sz="1200" b="1" dirty="0">
              <a:solidFill>
                <a:srgbClr val="404040"/>
              </a:solidFill>
              <a:latin typeface="+mn-lt"/>
              <a:cs typeface="Arial"/>
            </a:endParaRPr>
          </a:p>
          <a:p>
            <a:pPr marL="12700">
              <a:lnSpc>
                <a:spcPct val="100000"/>
              </a:lnSpc>
              <a:spcBef>
                <a:spcPts val="100"/>
              </a:spcBef>
            </a:pPr>
            <a:endParaRPr lang="tr-TR" sz="1200" b="1" dirty="0">
              <a:solidFill>
                <a:srgbClr val="404040"/>
              </a:solidFill>
              <a:latin typeface="+mn-lt"/>
              <a:cs typeface="Arial"/>
            </a:endParaRPr>
          </a:p>
          <a:p>
            <a:pPr marL="12700">
              <a:lnSpc>
                <a:spcPct val="100000"/>
              </a:lnSpc>
              <a:spcBef>
                <a:spcPts val="100"/>
              </a:spcBef>
            </a:pPr>
            <a:endParaRPr sz="1200" dirty="0">
              <a:latin typeface="+mn-lt"/>
              <a:cs typeface="Arial"/>
            </a:endParaRPr>
          </a:p>
        </p:txBody>
      </p:sp>
      <p:sp>
        <p:nvSpPr>
          <p:cNvPr id="15" name="object 15"/>
          <p:cNvSpPr txBox="1"/>
          <p:nvPr/>
        </p:nvSpPr>
        <p:spPr>
          <a:xfrm>
            <a:off x="314652" y="4435426"/>
            <a:ext cx="6049642" cy="3813865"/>
          </a:xfrm>
          <a:prstGeom prst="rect">
            <a:avLst/>
          </a:prstGeom>
        </p:spPr>
        <p:txBody>
          <a:bodyPr vert="horz" wrap="square" lIns="0" tIns="12700" rIns="0" bIns="0" rtlCol="0">
            <a:spAutoFit/>
          </a:bodyPr>
          <a:lstStyle/>
          <a:p>
            <a:pPr marL="12700">
              <a:lnSpc>
                <a:spcPct val="100000"/>
              </a:lnSpc>
              <a:spcBef>
                <a:spcPts val="100"/>
              </a:spcBef>
            </a:pPr>
            <a:r>
              <a:rPr sz="1400" b="1" dirty="0">
                <a:solidFill>
                  <a:srgbClr val="404040"/>
                </a:solidFill>
                <a:latin typeface="+mn-lt"/>
                <a:cs typeface="Arial"/>
              </a:rPr>
              <a:t>Which competence gaps (knowledge, skills, attitudes) does it address?</a:t>
            </a:r>
            <a:endParaRPr lang="tr-TR" sz="1400" b="1" dirty="0">
              <a:solidFill>
                <a:srgbClr val="404040"/>
              </a:solidFill>
              <a:latin typeface="+mn-lt"/>
              <a:cs typeface="Arial"/>
            </a:endParaRPr>
          </a:p>
          <a:p>
            <a:r>
              <a:rPr lang="en-US" sz="1200" dirty="0"/>
              <a:t>This case addresses several common competence gaps related to climate management in SMEs.</a:t>
            </a:r>
          </a:p>
          <a:p>
            <a:r>
              <a:rPr lang="en-US" sz="1200" dirty="0"/>
              <a:t>First, participants develop a basic understanding of the structure of greenhouse gas accounting and the distinction between </a:t>
            </a:r>
            <a:r>
              <a:rPr lang="en-US" sz="1200" b="1" dirty="0"/>
              <a:t>Scope 1, Scope 2, and Scope 3 emissions</a:t>
            </a:r>
            <a:r>
              <a:rPr lang="en-US" sz="1200" dirty="0"/>
              <a:t>.</a:t>
            </a:r>
          </a:p>
          <a:p>
            <a:r>
              <a:rPr lang="en-US" sz="1200" dirty="0"/>
              <a:t>Second, the exercise strengthens analytical skills by requiring participants to translate operational data, such as energy consumption or material inputs, into estimated emission values using emission factors.</a:t>
            </a:r>
          </a:p>
          <a:p>
            <a:r>
              <a:rPr lang="en-US" sz="1200" dirty="0"/>
              <a:t>Third, the case supports the development of a strategic perspective on climate management. By identifying the largest emission sources, participants learn how carbon footprint calculations can inform decision-making on energy efficiency, material choices, and supply chain management.</a:t>
            </a:r>
          </a:p>
          <a:p>
            <a:r>
              <a:rPr lang="en-US" sz="1200" dirty="0"/>
              <a:t>Overall, the case builds the foundational skills required for companies to begin managing and reducing their greenhouse gas emissions.</a:t>
            </a:r>
          </a:p>
          <a:p>
            <a:pPr marL="12700">
              <a:lnSpc>
                <a:spcPct val="100000"/>
              </a:lnSpc>
              <a:spcBef>
                <a:spcPts val="100"/>
              </a:spcBef>
            </a:pPr>
            <a:endParaRPr lang="tr-TR" sz="1200" b="1" dirty="0">
              <a:solidFill>
                <a:srgbClr val="404040"/>
              </a:solidFill>
              <a:latin typeface="+mn-lt"/>
              <a:cs typeface="Arial"/>
            </a:endParaRPr>
          </a:p>
          <a:p>
            <a:pPr marL="12700">
              <a:lnSpc>
                <a:spcPct val="100000"/>
              </a:lnSpc>
              <a:spcBef>
                <a:spcPts val="100"/>
              </a:spcBef>
            </a:pPr>
            <a:endParaRPr lang="tr-TR" sz="1200" b="1" dirty="0">
              <a:solidFill>
                <a:srgbClr val="404040"/>
              </a:solidFill>
              <a:latin typeface="+mn-lt"/>
              <a:cs typeface="Arial"/>
            </a:endParaRPr>
          </a:p>
          <a:p>
            <a:pPr marL="12700">
              <a:lnSpc>
                <a:spcPct val="100000"/>
              </a:lnSpc>
              <a:spcBef>
                <a:spcPts val="100"/>
              </a:spcBef>
            </a:pPr>
            <a:endParaRPr lang="tr-TR" sz="1200" b="1" dirty="0">
              <a:solidFill>
                <a:srgbClr val="404040"/>
              </a:solidFill>
              <a:latin typeface="+mn-lt"/>
              <a:cs typeface="Arial"/>
            </a:endParaRPr>
          </a:p>
          <a:p>
            <a:pPr marL="12700">
              <a:lnSpc>
                <a:spcPct val="100000"/>
              </a:lnSpc>
              <a:spcBef>
                <a:spcPts val="100"/>
              </a:spcBef>
            </a:pPr>
            <a:endParaRPr lang="tr-TR" sz="1200" b="1" dirty="0">
              <a:solidFill>
                <a:srgbClr val="404040"/>
              </a:solidFill>
              <a:latin typeface="+mn-lt"/>
              <a:cs typeface="Arial"/>
            </a:endParaRPr>
          </a:p>
          <a:p>
            <a:pPr marL="12700">
              <a:lnSpc>
                <a:spcPct val="100000"/>
              </a:lnSpc>
              <a:spcBef>
                <a:spcPts val="100"/>
              </a:spcBef>
            </a:pPr>
            <a:endParaRPr lang="tr-TR" sz="1200" b="1" dirty="0">
              <a:solidFill>
                <a:srgbClr val="404040"/>
              </a:solidFill>
              <a:latin typeface="+mn-lt"/>
              <a:cs typeface="Arial"/>
            </a:endParaRPr>
          </a:p>
          <a:p>
            <a:pPr marL="12700">
              <a:lnSpc>
                <a:spcPct val="100000"/>
              </a:lnSpc>
              <a:spcBef>
                <a:spcPts val="100"/>
              </a:spcBef>
            </a:pPr>
            <a:endParaRPr sz="1200" dirty="0">
              <a:latin typeface="+mn-lt"/>
              <a:cs typeface="Arial"/>
            </a:endParaRPr>
          </a:p>
        </p:txBody>
      </p:sp>
      <p:pic>
        <p:nvPicPr>
          <p:cNvPr id="17" name="object 17"/>
          <p:cNvPicPr/>
          <p:nvPr/>
        </p:nvPicPr>
        <p:blipFill>
          <a:blip r:embed="rId4" cstate="print"/>
          <a:stretch>
            <a:fillRect/>
          </a:stretch>
        </p:blipFill>
        <p:spPr>
          <a:xfrm>
            <a:off x="7183224" y="10278840"/>
            <a:ext cx="184452" cy="9524"/>
          </a:xfrm>
          <a:prstGeom prst="rect">
            <a:avLst/>
          </a:prstGeom>
        </p:spPr>
      </p:pic>
    </p:spTree>
    <p:extLst>
      <p:ext uri="{BB962C8B-B14F-4D97-AF65-F5344CB8AC3E}">
        <p14:creationId xmlns:p14="http://schemas.microsoft.com/office/powerpoint/2010/main" val="515358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3" y="2245"/>
            <a:ext cx="7544434" cy="10685145"/>
            <a:chOff x="8943" y="2245"/>
            <a:chExt cx="7544434" cy="10685145"/>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3" y="703024"/>
              <a:ext cx="4638674"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16" name="object 16"/>
          <p:cNvSpPr txBox="1">
            <a:spLocks noGrp="1"/>
          </p:cNvSpPr>
          <p:nvPr>
            <p:ph type="body" idx="1"/>
          </p:nvPr>
        </p:nvSpPr>
        <p:spPr>
          <a:xfrm>
            <a:off x="349250" y="583030"/>
            <a:ext cx="5943600" cy="9207649"/>
          </a:xfrm>
          <a:prstGeom prst="rect">
            <a:avLst/>
          </a:prstGeom>
        </p:spPr>
        <p:txBody>
          <a:bodyPr vert="horz" wrap="square" lIns="0" tIns="177800" rIns="0" bIns="0" rtlCol="0">
            <a:spAutoFit/>
          </a:bodyPr>
          <a:lstStyle/>
          <a:p>
            <a:pPr marL="12700">
              <a:lnSpc>
                <a:spcPct val="100000"/>
              </a:lnSpc>
              <a:spcBef>
                <a:spcPts val="1400"/>
              </a:spcBef>
            </a:pPr>
            <a:r>
              <a:rPr dirty="0">
                <a:latin typeface="+mn-lt"/>
              </a:rPr>
              <a:t>4. Case Context and Background</a:t>
            </a:r>
          </a:p>
          <a:p>
            <a:pPr marL="186690">
              <a:lnSpc>
                <a:spcPct val="100000"/>
              </a:lnSpc>
              <a:spcBef>
                <a:spcPts val="980"/>
              </a:spcBef>
            </a:pPr>
            <a:r>
              <a:rPr sz="1600" dirty="0">
                <a:solidFill>
                  <a:srgbClr val="000000"/>
                </a:solidFill>
                <a:latin typeface="+mn-lt"/>
              </a:rPr>
              <a:t>Provide a concise but concrete description of the SME’s situation:</a:t>
            </a:r>
            <a:endParaRPr lang="tr-TR" sz="1600" dirty="0">
              <a:latin typeface="+mn-lt"/>
            </a:endParaRPr>
          </a:p>
          <a:p>
            <a:r>
              <a:rPr lang="en-US" sz="1200" b="0" dirty="0">
                <a:solidFill>
                  <a:schemeClr val="tx1"/>
                </a:solidFill>
                <a:latin typeface="+mj-lt"/>
              </a:rPr>
              <a:t>The</a:t>
            </a:r>
            <a:r>
              <a:rPr lang="en-US" sz="1200" b="0" dirty="0">
                <a:latin typeface="+mj-lt"/>
              </a:rPr>
              <a:t> </a:t>
            </a:r>
            <a:r>
              <a:rPr lang="en-US" sz="1200" b="0" dirty="0">
                <a:solidFill>
                  <a:schemeClr val="tx1"/>
                </a:solidFill>
                <a:latin typeface="+mj-lt"/>
              </a:rPr>
              <a:t>company operates a medium-sized concrete plant specializing in the production of precast concrete components for large-scale construction projects such as infrastructure, commercial buildings, and industrial facilities. Its products are mainly delivered to major international construction companies that increasingly integrate ESG criteria into procurement and supplier evaluation processes. As a result, expectations regarding environmental transparency, particularly related to CO₂ emissions at product level, have risen significantly in recent years.</a:t>
            </a:r>
          </a:p>
          <a:p>
            <a:r>
              <a:rPr lang="en-US" sz="1200" b="0" dirty="0">
                <a:solidFill>
                  <a:schemeClr val="tx1"/>
                </a:solidFill>
                <a:latin typeface="+mj-lt"/>
              </a:rPr>
              <a:t>Concrete production is energy-intensive, and energy costs represent a strategically relevant cost factor for the company. In response, the company has initiated investments in photovoltaic systems and implemented energy-efficiency measures across production processes. These measures are intended to reduce long-term operating costs while contributing to a lower carbon footprint, although full CO₂ transparency at product level remains challenging.</a:t>
            </a:r>
          </a:p>
          <a:p>
            <a:r>
              <a:rPr lang="en-US" sz="1200" b="0" dirty="0">
                <a:solidFill>
                  <a:schemeClr val="tx1"/>
                </a:solidFill>
                <a:latin typeface="+mj-lt"/>
              </a:rPr>
              <a:t>Water consumption plays an important role in the production process, especially for mixing, cooling, and cleaning activities. To address this, the company has introduced a closed-loop water system that allows for the reuse of process water, reducing freshwater withdrawal. While this system improves resource efficiency, it requires ongoing monitoring and maintenance.</a:t>
            </a:r>
          </a:p>
          <a:p>
            <a:r>
              <a:rPr lang="en-US" sz="1200" b="0" dirty="0">
                <a:solidFill>
                  <a:schemeClr val="tx1"/>
                </a:solidFill>
                <a:latin typeface="+mj-lt"/>
              </a:rPr>
              <a:t>The company has also invested in processing concrete waste generated during production and demolition returns. By increasing the share of recycled concrete in selected product lines, it aims to support circularity and reduce material-related emissions. However, recycled content levels vary depending on technical requirements and customer specifications.</a:t>
            </a:r>
          </a:p>
          <a:p>
            <a:r>
              <a:rPr lang="en-US" sz="1200" b="0" dirty="0">
                <a:solidFill>
                  <a:schemeClr val="tx1"/>
                </a:solidFill>
                <a:latin typeface="+mj-lt"/>
              </a:rPr>
              <a:t>Workplace safety is a critical operational issue, particularly in production, storage, and transport activities involving heavy machinery and materials. The workforce includes a notable share of temporary and agency workers, reflecting cyclical demand in the construction sector. These workers often remain with the company for limited periods, which increases the importance of effective onboarding, training, and safety communication.</a:t>
            </a:r>
          </a:p>
          <a:p>
            <a:r>
              <a:rPr lang="en-US" sz="1200" b="0" dirty="0">
                <a:solidFill>
                  <a:schemeClr val="tx1"/>
                </a:solidFill>
                <a:latin typeface="+mj-lt"/>
              </a:rPr>
              <a:t>To date, the company has not implemented a comprehensive or overarching ESG reporting system. However, many relevant operational data points are already collected across departments, including energy use, water consumption, waste volumes, and safety-related indicators. These data are primarily used for internal management purposes and compliance, rather than being integrated into a structured ESG framework or external reporting.</a:t>
            </a:r>
          </a:p>
          <a:p>
            <a:r>
              <a:rPr lang="en-US" sz="1200" b="0" dirty="0">
                <a:solidFill>
                  <a:schemeClr val="tx1"/>
                </a:solidFill>
                <a:latin typeface="+mj-lt"/>
              </a:rPr>
              <a:t>Overall, the company finds itself in a situation where operational efficiency, cost pressure, and rising ESG expectations increasingly intersect, creating the need for a structured and prioritized approach to sustainability-related decision-making.</a:t>
            </a:r>
          </a:p>
          <a:p>
            <a:pPr marL="186690">
              <a:lnSpc>
                <a:spcPct val="100000"/>
              </a:lnSpc>
              <a:spcBef>
                <a:spcPts val="980"/>
              </a:spcBef>
            </a:pPr>
            <a:endParaRPr lang="tr-TR" sz="1200" b="0" i="1" dirty="0">
              <a:solidFill>
                <a:schemeClr val="tx1"/>
              </a:solidFill>
              <a:latin typeface="+mj-lt"/>
              <a:cs typeface="Geneva"/>
            </a:endParaRPr>
          </a:p>
          <a:p>
            <a:pPr marL="186690">
              <a:lnSpc>
                <a:spcPct val="100000"/>
              </a:lnSpc>
              <a:spcBef>
                <a:spcPts val="980"/>
              </a:spcBef>
            </a:pPr>
            <a:endParaRPr lang="tr-TR" sz="1200" b="0" i="1" dirty="0">
              <a:solidFill>
                <a:schemeClr val="tx1"/>
              </a:solidFill>
              <a:latin typeface="+mj-lt"/>
              <a:cs typeface="Geneva"/>
            </a:endParaRPr>
          </a:p>
          <a:p>
            <a:pPr marL="186690">
              <a:lnSpc>
                <a:spcPct val="100000"/>
              </a:lnSpc>
              <a:spcBef>
                <a:spcPts val="980"/>
              </a:spcBef>
            </a:pPr>
            <a:endParaRPr lang="tr-TR" sz="1200" b="0" i="1" dirty="0">
              <a:solidFill>
                <a:schemeClr val="tx1"/>
              </a:solidFill>
              <a:latin typeface="+mj-lt"/>
              <a:cs typeface="Geneva"/>
            </a:endParaRPr>
          </a:p>
          <a:p>
            <a:pPr marL="186690">
              <a:lnSpc>
                <a:spcPct val="100000"/>
              </a:lnSpc>
              <a:spcBef>
                <a:spcPts val="980"/>
              </a:spcBef>
            </a:pPr>
            <a:endParaRPr lang="tr-TR" sz="1200" b="0" i="1" dirty="0">
              <a:solidFill>
                <a:schemeClr val="tx1"/>
              </a:solidFill>
              <a:latin typeface="+mj-lt"/>
              <a:cs typeface="Geneva"/>
            </a:endParaRPr>
          </a:p>
          <a:p>
            <a:pPr marL="186690">
              <a:lnSpc>
                <a:spcPct val="100000"/>
              </a:lnSpc>
              <a:spcBef>
                <a:spcPts val="980"/>
              </a:spcBef>
            </a:pPr>
            <a:endParaRPr lang="tr-TR" sz="1200" b="0" i="1" dirty="0">
              <a:solidFill>
                <a:schemeClr val="tx1"/>
              </a:solidFill>
              <a:latin typeface="+mj-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sz="1200" i="1" dirty="0">
              <a:solidFill>
                <a:schemeClr val="tx1"/>
              </a:solidFill>
              <a:latin typeface="+mn-lt"/>
              <a:cs typeface="Geneva"/>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6072B-FA96-648B-E196-A46A9F87B35B}"/>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DF596808-E724-F311-709C-4753E17529BC}"/>
              </a:ext>
            </a:extLst>
          </p:cNvPr>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a:extLst>
              <a:ext uri="{FF2B5EF4-FFF2-40B4-BE49-F238E27FC236}">
                <a16:creationId xmlns:a16="http://schemas.microsoft.com/office/drawing/2014/main" id="{D952EAD1-3D94-0D4B-31EA-8C5916F51F7C}"/>
              </a:ext>
            </a:extLst>
          </p:cNvPr>
          <p:cNvGrpSpPr/>
          <p:nvPr/>
        </p:nvGrpSpPr>
        <p:grpSpPr>
          <a:xfrm>
            <a:off x="190331" y="2245"/>
            <a:ext cx="7362821" cy="10684804"/>
            <a:chOff x="190331" y="2245"/>
            <a:chExt cx="7362821" cy="10684804"/>
          </a:xfrm>
        </p:grpSpPr>
        <p:pic>
          <p:nvPicPr>
            <p:cNvPr id="4" name="object 4">
              <a:extLst>
                <a:ext uri="{FF2B5EF4-FFF2-40B4-BE49-F238E27FC236}">
                  <a16:creationId xmlns:a16="http://schemas.microsoft.com/office/drawing/2014/main" id="{A886F5AF-390D-97BA-76D8-88E2B2282D0F}"/>
                </a:ext>
              </a:extLst>
            </p:cNvPr>
            <p:cNvPicPr/>
            <p:nvPr/>
          </p:nvPicPr>
          <p:blipFill>
            <a:blip r:embed="rId2" cstate="print"/>
            <a:stretch>
              <a:fillRect/>
            </a:stretch>
          </p:blipFill>
          <p:spPr>
            <a:xfrm>
              <a:off x="190331" y="671931"/>
              <a:ext cx="6705599" cy="10015118"/>
            </a:xfrm>
            <a:prstGeom prst="rect">
              <a:avLst/>
            </a:prstGeom>
          </p:spPr>
        </p:pic>
        <p:pic>
          <p:nvPicPr>
            <p:cNvPr id="5" name="object 5">
              <a:extLst>
                <a:ext uri="{FF2B5EF4-FFF2-40B4-BE49-F238E27FC236}">
                  <a16:creationId xmlns:a16="http://schemas.microsoft.com/office/drawing/2014/main" id="{C6B68FE2-EF2F-EDF1-AFC5-5C740BCC3CC9}"/>
                </a:ext>
              </a:extLst>
            </p:cNvPr>
            <p:cNvPicPr/>
            <p:nvPr/>
          </p:nvPicPr>
          <p:blipFill>
            <a:blip r:embed="rId3" cstate="print"/>
            <a:stretch>
              <a:fillRect/>
            </a:stretch>
          </p:blipFill>
          <p:spPr>
            <a:xfrm>
              <a:off x="5076653" y="2245"/>
              <a:ext cx="2476499" cy="4781549"/>
            </a:xfrm>
            <a:prstGeom prst="rect">
              <a:avLst/>
            </a:prstGeom>
          </p:spPr>
        </p:pic>
      </p:grpSp>
      <p:sp>
        <p:nvSpPr>
          <p:cNvPr id="7" name="object 7">
            <a:extLst>
              <a:ext uri="{FF2B5EF4-FFF2-40B4-BE49-F238E27FC236}">
                <a16:creationId xmlns:a16="http://schemas.microsoft.com/office/drawing/2014/main" id="{17A32856-D2B8-26BE-0706-008FFB09337B}"/>
              </a:ext>
            </a:extLst>
          </p:cNvPr>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pic>
        <p:nvPicPr>
          <p:cNvPr id="17" name="object 17">
            <a:extLst>
              <a:ext uri="{FF2B5EF4-FFF2-40B4-BE49-F238E27FC236}">
                <a16:creationId xmlns:a16="http://schemas.microsoft.com/office/drawing/2014/main" id="{3C7D215E-3780-0677-1377-C9A354AF437D}"/>
              </a:ext>
            </a:extLst>
          </p:cNvPr>
          <p:cNvPicPr/>
          <p:nvPr/>
        </p:nvPicPr>
        <p:blipFill>
          <a:blip r:embed="rId4" cstate="print"/>
          <a:stretch>
            <a:fillRect/>
          </a:stretch>
        </p:blipFill>
        <p:spPr>
          <a:xfrm>
            <a:off x="7183224" y="10278840"/>
            <a:ext cx="184452" cy="9524"/>
          </a:xfrm>
          <a:prstGeom prst="rect">
            <a:avLst/>
          </a:prstGeom>
        </p:spPr>
      </p:pic>
      <p:pic>
        <p:nvPicPr>
          <p:cNvPr id="19" name="object 6">
            <a:extLst>
              <a:ext uri="{FF2B5EF4-FFF2-40B4-BE49-F238E27FC236}">
                <a16:creationId xmlns:a16="http://schemas.microsoft.com/office/drawing/2014/main" id="{CAFD593F-49A3-06C6-C5B6-B3EFFC5DFB2D}"/>
              </a:ext>
            </a:extLst>
          </p:cNvPr>
          <p:cNvPicPr/>
          <p:nvPr/>
        </p:nvPicPr>
        <p:blipFill>
          <a:blip r:embed="rId5" cstate="print"/>
          <a:stretch>
            <a:fillRect/>
          </a:stretch>
        </p:blipFill>
        <p:spPr>
          <a:xfrm>
            <a:off x="8943" y="1176383"/>
            <a:ext cx="5293307" cy="447674"/>
          </a:xfrm>
          <a:prstGeom prst="rect">
            <a:avLst/>
          </a:prstGeom>
        </p:spPr>
      </p:pic>
      <p:sp>
        <p:nvSpPr>
          <p:cNvPr id="20" name="Dikdörtgen 19">
            <a:extLst>
              <a:ext uri="{FF2B5EF4-FFF2-40B4-BE49-F238E27FC236}">
                <a16:creationId xmlns:a16="http://schemas.microsoft.com/office/drawing/2014/main" id="{8496DA48-691E-C050-764F-3E07D7655DE9}"/>
              </a:ext>
            </a:extLst>
          </p:cNvPr>
          <p:cNvSpPr/>
          <p:nvPr/>
        </p:nvSpPr>
        <p:spPr>
          <a:xfrm>
            <a:off x="28162" y="1158875"/>
            <a:ext cx="5325057" cy="461665"/>
          </a:xfrm>
          <a:prstGeom prst="rect">
            <a:avLst/>
          </a:prstGeom>
        </p:spPr>
        <p:txBody>
          <a:bodyPr wrap="square">
            <a:spAutoFit/>
          </a:bodyPr>
          <a:lstStyle/>
          <a:p>
            <a:r>
              <a:rPr lang="tr-TR" sz="2400" b="1" dirty="0">
                <a:solidFill>
                  <a:schemeClr val="bg1"/>
                </a:solidFill>
                <a:latin typeface="+mn-lt"/>
                <a:ea typeface="+mn-ea"/>
                <a:cs typeface="Arial"/>
              </a:rPr>
              <a:t>5. ESG Challenge / Problem Statement</a:t>
            </a:r>
          </a:p>
        </p:txBody>
      </p:sp>
      <p:sp>
        <p:nvSpPr>
          <p:cNvPr id="21" name="Dikdörtgen 20">
            <a:extLst>
              <a:ext uri="{FF2B5EF4-FFF2-40B4-BE49-F238E27FC236}">
                <a16:creationId xmlns:a16="http://schemas.microsoft.com/office/drawing/2014/main" id="{FB61DA49-B6FC-F51D-DE39-2F4916EC3EA3}"/>
              </a:ext>
            </a:extLst>
          </p:cNvPr>
          <p:cNvSpPr/>
          <p:nvPr/>
        </p:nvSpPr>
        <p:spPr>
          <a:xfrm>
            <a:off x="266700" y="1613678"/>
            <a:ext cx="5475295" cy="338554"/>
          </a:xfrm>
          <a:prstGeom prst="rect">
            <a:avLst/>
          </a:prstGeom>
        </p:spPr>
        <p:txBody>
          <a:bodyPr wrap="square">
            <a:spAutoFit/>
          </a:bodyPr>
          <a:lstStyle/>
          <a:p>
            <a:r>
              <a:rPr lang="tr-TR" sz="1600" b="1" dirty="0" err="1">
                <a:latin typeface="+mn-lt"/>
              </a:rPr>
              <a:t>Clearly</a:t>
            </a:r>
            <a:r>
              <a:rPr lang="tr-TR" sz="1600" b="1" dirty="0">
                <a:latin typeface="+mn-lt"/>
              </a:rPr>
              <a:t> </a:t>
            </a:r>
            <a:r>
              <a:rPr lang="tr-TR" sz="1600" b="1" dirty="0" err="1">
                <a:latin typeface="+mn-lt"/>
              </a:rPr>
              <a:t>describe</a:t>
            </a:r>
            <a:r>
              <a:rPr lang="tr-TR" sz="1600" b="1" dirty="0">
                <a:latin typeface="+mn-lt"/>
              </a:rPr>
              <a:t> </a:t>
            </a:r>
            <a:r>
              <a:rPr lang="tr-TR" sz="1600" b="1" dirty="0" err="1">
                <a:latin typeface="+mn-lt"/>
              </a:rPr>
              <a:t>the</a:t>
            </a:r>
            <a:r>
              <a:rPr lang="tr-TR" sz="1600" b="1" dirty="0">
                <a:latin typeface="+mn-lt"/>
              </a:rPr>
              <a:t> </a:t>
            </a:r>
            <a:r>
              <a:rPr lang="tr-TR" sz="1600" b="1" dirty="0" err="1">
                <a:latin typeface="+mn-lt"/>
              </a:rPr>
              <a:t>central</a:t>
            </a:r>
            <a:r>
              <a:rPr lang="tr-TR" sz="1600" b="1" dirty="0">
                <a:latin typeface="+mn-lt"/>
              </a:rPr>
              <a:t> ESG-</a:t>
            </a:r>
            <a:r>
              <a:rPr lang="tr-TR" sz="1600" b="1" dirty="0" err="1">
                <a:latin typeface="+mn-lt"/>
              </a:rPr>
              <a:t>related</a:t>
            </a:r>
            <a:r>
              <a:rPr lang="tr-TR" sz="1600" b="1" dirty="0">
                <a:latin typeface="+mn-lt"/>
              </a:rPr>
              <a:t> </a:t>
            </a:r>
            <a:r>
              <a:rPr lang="tr-TR" sz="1600" b="1" dirty="0" err="1">
                <a:latin typeface="+mn-lt"/>
              </a:rPr>
              <a:t>issue</a:t>
            </a:r>
            <a:r>
              <a:rPr lang="tr-TR" sz="1600" b="1" dirty="0">
                <a:latin typeface="+mn-lt"/>
              </a:rPr>
              <a:t>, </a:t>
            </a:r>
            <a:r>
              <a:rPr lang="tr-TR" sz="1600" b="1" dirty="0" err="1">
                <a:latin typeface="+mn-lt"/>
              </a:rPr>
              <a:t>for</a:t>
            </a:r>
            <a:r>
              <a:rPr lang="tr-TR" sz="1600" b="1" dirty="0">
                <a:latin typeface="+mn-lt"/>
              </a:rPr>
              <a:t> </a:t>
            </a:r>
            <a:r>
              <a:rPr lang="tr-TR" sz="1600" b="1" dirty="0" err="1">
                <a:latin typeface="+mn-lt"/>
              </a:rPr>
              <a:t>example</a:t>
            </a:r>
            <a:r>
              <a:rPr lang="tr-TR" sz="1600" b="1" dirty="0">
                <a:latin typeface="+mn-lt"/>
              </a:rPr>
              <a:t>:</a:t>
            </a:r>
          </a:p>
        </p:txBody>
      </p:sp>
      <p:sp>
        <p:nvSpPr>
          <p:cNvPr id="22" name="object 17">
            <a:extLst>
              <a:ext uri="{FF2B5EF4-FFF2-40B4-BE49-F238E27FC236}">
                <a16:creationId xmlns:a16="http://schemas.microsoft.com/office/drawing/2014/main" id="{02D36C40-4622-0940-4A90-466A1B8E8B7B}"/>
              </a:ext>
            </a:extLst>
          </p:cNvPr>
          <p:cNvSpPr txBox="1"/>
          <p:nvPr/>
        </p:nvSpPr>
        <p:spPr>
          <a:xfrm>
            <a:off x="342730" y="1997075"/>
            <a:ext cx="6400800" cy="7050648"/>
          </a:xfrm>
          <a:prstGeom prst="rect">
            <a:avLst/>
          </a:prstGeom>
        </p:spPr>
        <p:txBody>
          <a:bodyPr vert="horz" wrap="square" lIns="0" tIns="12700" rIns="0" bIns="0" rtlCol="0">
            <a:spAutoFit/>
          </a:bodyPr>
          <a:lstStyle/>
          <a:p>
            <a:r>
              <a:rPr lang="tr-TR" sz="1200" i="1" dirty="0">
                <a:solidFill>
                  <a:schemeClr val="tx1"/>
                </a:solidFill>
                <a:latin typeface="+mj-lt"/>
                <a:ea typeface="+mn-ea"/>
                <a:cs typeface="Geneva"/>
              </a:rPr>
              <a:t>(</a:t>
            </a:r>
            <a:r>
              <a:rPr lang="en-US" sz="1200" dirty="0"/>
              <a:t>The company faces increasing pressure from customers and procurement platforms to provide transparent and reliable information on its carbon footprint. In particular, several key customers in the construction sector have started to request product-level CO₂ data and emissions information as part of procurement processes.</a:t>
            </a:r>
          </a:p>
          <a:p>
            <a:r>
              <a:rPr lang="en-US" sz="1200" dirty="0"/>
              <a:t>At present, the company has operational data available on energy consumption, materials, logistics activities, and other operational processes. However, these data have not yet been structured into a comprehensive greenhouse gas inventory. As a result, the company currently lacks a clear overview of where its emissions occur and which emission sources are most significant.</a:t>
            </a:r>
          </a:p>
          <a:p>
            <a:r>
              <a:rPr lang="en-US" sz="1200" dirty="0"/>
              <a:t>The management therefore intends to build a first structured overview of the company’s greenhouse gas emissions. This includes identifying direct emissions from company operations, emissions related to purchased electricity, and emissions embedded in purchased materials and upstream activities.</a:t>
            </a:r>
          </a:p>
          <a:p>
            <a:r>
              <a:rPr lang="en-US" sz="1200" dirty="0"/>
              <a:t>Participants are asked to </a:t>
            </a:r>
            <a:r>
              <a:rPr lang="en-US" sz="1200" dirty="0" err="1"/>
              <a:t>analyse</a:t>
            </a:r>
            <a:r>
              <a:rPr lang="en-US" sz="1200" dirty="0"/>
              <a:t> the operational data provided in the case and estimate the company’s emissions according to the </a:t>
            </a:r>
            <a:r>
              <a:rPr lang="en-US" sz="1200" b="1" dirty="0"/>
              <a:t>Scope 1, Scope 2, and Scope 3 categories of the Greenhouse Gas Protocol</a:t>
            </a:r>
            <a:r>
              <a:rPr lang="en-US" sz="1200" dirty="0"/>
              <a:t>. Using the provided calculation templates, participants should estimate emissions based on activity data and emission factors.</a:t>
            </a:r>
          </a:p>
          <a:p>
            <a:r>
              <a:rPr lang="en-US" sz="1200" dirty="0"/>
              <a:t>The objective of the exercise is to create a first simplified carbon footprint overview and to identify the emission sources that contribute most significantly to the company’s overall greenhouse gas emissions.</a:t>
            </a:r>
          </a:p>
          <a:p>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lang="tr-TR" sz="1200" dirty="0">
              <a:solidFill>
                <a:schemeClr val="tx1"/>
              </a:solidFill>
              <a:latin typeface="+mj-lt"/>
              <a:ea typeface="+mn-ea"/>
              <a:cs typeface="Geneva"/>
            </a:endParaRPr>
          </a:p>
          <a:p>
            <a:pPr marL="26034">
              <a:lnSpc>
                <a:spcPct val="100000"/>
              </a:lnSpc>
              <a:spcBef>
                <a:spcPts val="100"/>
              </a:spcBef>
            </a:pPr>
            <a:endParaRPr sz="1200" dirty="0">
              <a:solidFill>
                <a:schemeClr val="tx1"/>
              </a:solidFill>
              <a:latin typeface="+mj-lt"/>
              <a:ea typeface="+mn-ea"/>
              <a:cs typeface="Geneva"/>
            </a:endParaRPr>
          </a:p>
        </p:txBody>
      </p:sp>
    </p:spTree>
    <p:extLst>
      <p:ext uri="{BB962C8B-B14F-4D97-AF65-F5344CB8AC3E}">
        <p14:creationId xmlns:p14="http://schemas.microsoft.com/office/powerpoint/2010/main" val="10223631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6. Data, Evidence, and Inputs</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5" name="object 15"/>
          <p:cNvPicPr/>
          <p:nvPr/>
        </p:nvPicPr>
        <p:blipFill>
          <a:blip r:embed="rId5" cstate="print"/>
          <a:stretch>
            <a:fillRect/>
          </a:stretch>
        </p:blipFill>
        <p:spPr>
          <a:xfrm>
            <a:off x="7180200" y="10278840"/>
            <a:ext cx="190499" cy="9524"/>
          </a:xfrm>
          <a:prstGeom prst="rect">
            <a:avLst/>
          </a:prstGeom>
        </p:spPr>
      </p:pic>
      <p:sp>
        <p:nvSpPr>
          <p:cNvPr id="16" name="Metin kutusu 15"/>
          <p:cNvSpPr txBox="1"/>
          <p:nvPr/>
        </p:nvSpPr>
        <p:spPr>
          <a:xfrm>
            <a:off x="306002" y="7915786"/>
            <a:ext cx="6444048" cy="2492990"/>
          </a:xfrm>
          <a:prstGeom prst="rect">
            <a:avLst/>
          </a:prstGeom>
          <a:noFill/>
        </p:spPr>
        <p:txBody>
          <a:bodyPr wrap="square" rtlCol="0">
            <a:spAutoFit/>
          </a:bodyPr>
          <a:lstStyle/>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p:txBody>
      </p:sp>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45564" y="1036663"/>
            <a:ext cx="6055554" cy="7398179"/>
          </a:xfrm>
          <a:prstGeom prst="rect">
            <a:avLst/>
          </a:prstGeom>
        </p:spPr>
        <p:txBody>
          <a:bodyPr vert="horz" wrap="square" lIns="0" tIns="72390" rIns="0" bIns="0" rtlCol="0">
            <a:spAutoFit/>
          </a:bodyPr>
          <a:lstStyle/>
          <a:p>
            <a:pPr marL="12700">
              <a:lnSpc>
                <a:spcPct val="100000"/>
              </a:lnSpc>
              <a:spcBef>
                <a:spcPts val="570"/>
              </a:spcBef>
            </a:pPr>
            <a:endParaRPr lang="tr-TR" sz="1200" dirty="0">
              <a:latin typeface="+mn-lt"/>
              <a:cs typeface="Arial"/>
            </a:endParaRPr>
          </a:p>
          <a:p>
            <a:r>
              <a:rPr lang="en-US" sz="1200" b="1" dirty="0"/>
              <a:t>Energy and Fuel Consumption</a:t>
            </a:r>
          </a:p>
          <a:p>
            <a:r>
              <a:rPr lang="en-US" sz="1200" dirty="0"/>
              <a:t>Annual electricity consumption of the production site: </a:t>
            </a:r>
            <a:r>
              <a:rPr lang="en-US" sz="1200" b="1" dirty="0"/>
              <a:t>4,200,000 kWh</a:t>
            </a:r>
            <a:endParaRPr lang="en-US" sz="1200" dirty="0"/>
          </a:p>
          <a:p>
            <a:r>
              <a:rPr lang="en-US" sz="1200" dirty="0"/>
              <a:t>Photovoltaic system installed on production halls covers approximately </a:t>
            </a:r>
            <a:r>
              <a:rPr lang="en-US" sz="1200" b="1" dirty="0"/>
              <a:t>40 percent of annual electricity demand</a:t>
            </a:r>
            <a:endParaRPr lang="en-US" sz="1200" dirty="0"/>
          </a:p>
          <a:p>
            <a:r>
              <a:rPr lang="en-US" sz="1200" dirty="0"/>
              <a:t>Remaining electricity is purchased from the public grid</a:t>
            </a:r>
          </a:p>
          <a:p>
            <a:r>
              <a:rPr lang="en-US" sz="1200" dirty="0"/>
              <a:t>Total annual diesel consumption of company-owned trucks: </a:t>
            </a:r>
            <a:r>
              <a:rPr lang="en-US" sz="1200" b="1" dirty="0"/>
              <a:t>240,000 liters</a:t>
            </a:r>
            <a:endParaRPr lang="en-US" sz="1200" dirty="0"/>
          </a:p>
          <a:p>
            <a:r>
              <a:rPr lang="en-US" sz="1200" dirty="0"/>
              <a:t>Natural gas consumption for concrete curing processes and heating: </a:t>
            </a:r>
            <a:r>
              <a:rPr lang="en-US" sz="1200" b="1" dirty="0"/>
              <a:t>1,200,000 kWh</a:t>
            </a:r>
            <a:endParaRPr lang="en-US" sz="1200" dirty="0"/>
          </a:p>
          <a:p>
            <a:br>
              <a:rPr lang="en-US" sz="1200" dirty="0"/>
            </a:br>
            <a:endParaRPr lang="en-US" sz="1200" dirty="0"/>
          </a:p>
          <a:p>
            <a:r>
              <a:rPr lang="en-US" sz="1200" b="1" dirty="0"/>
              <a:t>Workforce and Mobility</a:t>
            </a:r>
          </a:p>
          <a:p>
            <a:r>
              <a:rPr lang="en-US" sz="1200" dirty="0"/>
              <a:t>Total number of employees: </a:t>
            </a:r>
            <a:r>
              <a:rPr lang="en-US" sz="1200" b="1" dirty="0"/>
              <a:t>140</a:t>
            </a:r>
            <a:endParaRPr lang="en-US" sz="1200" dirty="0"/>
          </a:p>
          <a:p>
            <a:r>
              <a:rPr lang="en-US" sz="1200" dirty="0"/>
              <a:t>Average commuting distance between home and workplace (one way): </a:t>
            </a:r>
            <a:r>
              <a:rPr lang="en-US" sz="1200" b="1" dirty="0"/>
              <a:t>18 km</a:t>
            </a:r>
            <a:endParaRPr lang="en-US" sz="1200" dirty="0"/>
          </a:p>
          <a:p>
            <a:r>
              <a:rPr lang="en-US" sz="1200" dirty="0"/>
              <a:t>Average number of working days per year: </a:t>
            </a:r>
            <a:r>
              <a:rPr lang="en-US" sz="1200" b="1" dirty="0"/>
              <a:t>220</a:t>
            </a:r>
            <a:endParaRPr lang="en-US" sz="1200" dirty="0"/>
          </a:p>
          <a:p>
            <a:br>
              <a:rPr lang="en-US" sz="1200" dirty="0"/>
            </a:br>
            <a:endParaRPr lang="en-US" sz="1200" dirty="0"/>
          </a:p>
          <a:p>
            <a:r>
              <a:rPr lang="en-US" sz="1200" b="1" dirty="0"/>
              <a:t>Purchased Materials for Concrete Production</a:t>
            </a:r>
          </a:p>
          <a:p>
            <a:r>
              <a:rPr lang="en-US" sz="1200" dirty="0"/>
              <a:t>Annual cement consumption: </a:t>
            </a:r>
            <a:r>
              <a:rPr lang="en-US" sz="1200" b="1" dirty="0"/>
              <a:t>10,000 </a:t>
            </a:r>
            <a:r>
              <a:rPr lang="en-US" sz="1200" b="1" dirty="0" err="1"/>
              <a:t>tonnes</a:t>
            </a:r>
            <a:endParaRPr lang="en-US" sz="1200" dirty="0"/>
          </a:p>
          <a:p>
            <a:r>
              <a:rPr lang="en-US" sz="1200" dirty="0"/>
              <a:t>Emission factor for cement production: </a:t>
            </a:r>
            <a:r>
              <a:rPr lang="en-US" sz="1200" b="1" dirty="0"/>
              <a:t>0.6 t </a:t>
            </a:r>
            <a:r>
              <a:rPr lang="en-US" sz="1200" b="1" dirty="0" err="1"/>
              <a:t>CO₂e</a:t>
            </a:r>
            <a:r>
              <a:rPr lang="en-US" sz="1200" b="1" dirty="0"/>
              <a:t> per </a:t>
            </a:r>
            <a:r>
              <a:rPr lang="en-US" sz="1200" b="1" dirty="0" err="1"/>
              <a:t>tonne</a:t>
            </a:r>
            <a:endParaRPr lang="en-US" sz="1200" dirty="0"/>
          </a:p>
          <a:p>
            <a:r>
              <a:rPr lang="en-US" sz="1200" dirty="0"/>
              <a:t>Annual reinforcing steel consumption: </a:t>
            </a:r>
            <a:r>
              <a:rPr lang="en-US" sz="1200" b="1" dirty="0"/>
              <a:t>2,000 </a:t>
            </a:r>
            <a:r>
              <a:rPr lang="en-US" sz="1200" b="1" dirty="0" err="1"/>
              <a:t>tonnes</a:t>
            </a:r>
            <a:endParaRPr lang="en-US" sz="1200" dirty="0"/>
          </a:p>
          <a:p>
            <a:r>
              <a:rPr lang="en-US" sz="1200" dirty="0"/>
              <a:t>Emission factor for reinforcing steel: </a:t>
            </a:r>
            <a:r>
              <a:rPr lang="en-US" sz="1200" b="1" dirty="0"/>
              <a:t>1.9 t </a:t>
            </a:r>
            <a:r>
              <a:rPr lang="en-US" sz="1200" b="1" dirty="0" err="1"/>
              <a:t>CO₂e</a:t>
            </a:r>
            <a:r>
              <a:rPr lang="en-US" sz="1200" b="1" dirty="0"/>
              <a:t> per </a:t>
            </a:r>
            <a:r>
              <a:rPr lang="en-US" sz="1200" b="1" dirty="0" err="1"/>
              <a:t>tonne</a:t>
            </a:r>
            <a:endParaRPr lang="en-US" sz="1200" dirty="0"/>
          </a:p>
          <a:p>
            <a:r>
              <a:rPr lang="en-US" sz="1200" dirty="0"/>
              <a:t>Annual sand and aggregates consumption: </a:t>
            </a:r>
            <a:r>
              <a:rPr lang="en-US" sz="1200" b="1" dirty="0"/>
              <a:t>25,000 </a:t>
            </a:r>
            <a:r>
              <a:rPr lang="en-US" sz="1200" b="1" dirty="0" err="1"/>
              <a:t>tonnes</a:t>
            </a:r>
            <a:endParaRPr lang="en-US" sz="1200" dirty="0"/>
          </a:p>
          <a:p>
            <a:r>
              <a:rPr lang="en-US" sz="1200" dirty="0"/>
              <a:t>Emission factor for sand and aggregates extraction and processing: </a:t>
            </a:r>
            <a:r>
              <a:rPr lang="en-US" sz="1200" b="1" dirty="0"/>
              <a:t>0.005 t </a:t>
            </a:r>
            <a:r>
              <a:rPr lang="en-US" sz="1200" b="1" dirty="0" err="1"/>
              <a:t>CO₂e</a:t>
            </a:r>
            <a:r>
              <a:rPr lang="en-US" sz="1200" b="1" dirty="0"/>
              <a:t> per </a:t>
            </a:r>
            <a:r>
              <a:rPr lang="en-US" sz="1200" b="1" dirty="0" err="1"/>
              <a:t>tonne</a:t>
            </a:r>
            <a:endParaRPr lang="en-US" sz="1200" dirty="0"/>
          </a:p>
          <a:p>
            <a:br>
              <a:rPr lang="en-US" sz="1200" dirty="0"/>
            </a:br>
            <a:endParaRPr lang="en-US" sz="1200" dirty="0"/>
          </a:p>
          <a:p>
            <a:r>
              <a:rPr lang="en-US" sz="1200" b="1" dirty="0"/>
              <a:t>Waste and Circularity</a:t>
            </a:r>
          </a:p>
          <a:p>
            <a:r>
              <a:rPr lang="en-US" sz="1200" dirty="0"/>
              <a:t>Annual production waste from concrete residues and material losses: </a:t>
            </a:r>
            <a:r>
              <a:rPr lang="en-US" sz="1200" b="1" dirty="0"/>
              <a:t>1,500 </a:t>
            </a:r>
            <a:r>
              <a:rPr lang="en-US" sz="1200" b="1" dirty="0" err="1"/>
              <a:t>tonnes</a:t>
            </a:r>
            <a:endParaRPr lang="en-US" sz="1200" dirty="0"/>
          </a:p>
          <a:p>
            <a:br>
              <a:rPr lang="en-US" sz="1200" dirty="0"/>
            </a:br>
            <a:endParaRPr lang="en-US" sz="1200" dirty="0"/>
          </a:p>
          <a:p>
            <a:r>
              <a:rPr lang="en-US" sz="1200" b="1" dirty="0"/>
              <a:t>Purchased Goods and Services (Spend-Based Estimation)</a:t>
            </a:r>
          </a:p>
          <a:p>
            <a:r>
              <a:rPr lang="en-US" sz="1200" dirty="0"/>
              <a:t>Annual expenditure for office supplies (paper, small office materials): </a:t>
            </a:r>
            <a:r>
              <a:rPr lang="en-US" sz="1200" b="1" dirty="0"/>
              <a:t>25,000 €</a:t>
            </a:r>
            <a:endParaRPr lang="en-US" sz="1200" dirty="0"/>
          </a:p>
          <a:p>
            <a:r>
              <a:rPr lang="en-US" sz="1200" dirty="0"/>
              <a:t>Annual expenditure for IT equipment (computers, servers, printers): </a:t>
            </a:r>
            <a:r>
              <a:rPr lang="en-US" sz="1200" b="1" dirty="0"/>
              <a:t>60,000 €</a:t>
            </a:r>
            <a:endParaRPr lang="en-US" sz="1200" dirty="0"/>
          </a:p>
          <a:p>
            <a:r>
              <a:rPr lang="en-US" sz="1200" dirty="0"/>
              <a:t>Annual expenditure for packaging materials used in logistics: </a:t>
            </a:r>
            <a:r>
              <a:rPr lang="en-US" sz="1200" b="1" dirty="0"/>
              <a:t>120,000 €</a:t>
            </a:r>
            <a:endParaRPr lang="en-US" sz="1200" dirty="0"/>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sz="1200" dirty="0">
              <a:latin typeface="+mn-lt"/>
              <a:cs typeface="Genev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554F393-1A4C-7B76-BC27-CA2A22ADB2B0}"/>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EEAB870C-E7A8-25F7-834C-93D1FE7C2651}"/>
              </a:ext>
            </a:extLst>
          </p:cNvPr>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a:extLst>
              <a:ext uri="{FF2B5EF4-FFF2-40B4-BE49-F238E27FC236}">
                <a16:creationId xmlns:a16="http://schemas.microsoft.com/office/drawing/2014/main" id="{CF2AA4EF-84D4-78CA-F526-85CFAADBC7F8}"/>
              </a:ext>
            </a:extLst>
          </p:cNvPr>
          <p:cNvGrpSpPr/>
          <p:nvPr/>
        </p:nvGrpSpPr>
        <p:grpSpPr>
          <a:xfrm>
            <a:off x="190331" y="0"/>
            <a:ext cx="7359973" cy="10687050"/>
            <a:chOff x="190331" y="0"/>
            <a:chExt cx="7359973" cy="10687050"/>
          </a:xfrm>
        </p:grpSpPr>
        <p:pic>
          <p:nvPicPr>
            <p:cNvPr id="4" name="object 4">
              <a:extLst>
                <a:ext uri="{FF2B5EF4-FFF2-40B4-BE49-F238E27FC236}">
                  <a16:creationId xmlns:a16="http://schemas.microsoft.com/office/drawing/2014/main" id="{6E26F467-0BFA-9675-6CA9-9F737F8A347B}"/>
                </a:ext>
              </a:extLst>
            </p:cNvPr>
            <p:cNvPicPr/>
            <p:nvPr/>
          </p:nvPicPr>
          <p:blipFill>
            <a:blip r:embed="rId2" cstate="print"/>
            <a:stretch>
              <a:fillRect/>
            </a:stretch>
          </p:blipFill>
          <p:spPr>
            <a:xfrm>
              <a:off x="190331" y="230653"/>
              <a:ext cx="6857999" cy="10456397"/>
            </a:xfrm>
            <a:prstGeom prst="rect">
              <a:avLst/>
            </a:prstGeom>
          </p:spPr>
        </p:pic>
        <p:pic>
          <p:nvPicPr>
            <p:cNvPr id="5" name="object 5">
              <a:extLst>
                <a:ext uri="{FF2B5EF4-FFF2-40B4-BE49-F238E27FC236}">
                  <a16:creationId xmlns:a16="http://schemas.microsoft.com/office/drawing/2014/main" id="{19ECAF97-6B06-EB6F-34E7-EABA88DE447E}"/>
                </a:ext>
              </a:extLst>
            </p:cNvPr>
            <p:cNvPicPr/>
            <p:nvPr/>
          </p:nvPicPr>
          <p:blipFill>
            <a:blip r:embed="rId3" cstate="print"/>
            <a:stretch>
              <a:fillRect/>
            </a:stretch>
          </p:blipFill>
          <p:spPr>
            <a:xfrm>
              <a:off x="5073805" y="0"/>
              <a:ext cx="2476499" cy="4688743"/>
            </a:xfrm>
            <a:prstGeom prst="rect">
              <a:avLst/>
            </a:prstGeom>
          </p:spPr>
        </p:pic>
      </p:grpSp>
      <p:sp>
        <p:nvSpPr>
          <p:cNvPr id="7" name="object 7">
            <a:extLst>
              <a:ext uri="{FF2B5EF4-FFF2-40B4-BE49-F238E27FC236}">
                <a16:creationId xmlns:a16="http://schemas.microsoft.com/office/drawing/2014/main" id="{485FB360-FABA-AF50-1E68-783CC663BD69}"/>
              </a:ext>
            </a:extLst>
          </p:cNvPr>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9" name="object 9">
            <a:extLst>
              <a:ext uri="{FF2B5EF4-FFF2-40B4-BE49-F238E27FC236}">
                <a16:creationId xmlns:a16="http://schemas.microsoft.com/office/drawing/2014/main" id="{BBB1C794-C8D8-5B5B-D7EE-5B6413B656FC}"/>
              </a:ext>
            </a:extLst>
          </p:cNvPr>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a:extLst>
              <a:ext uri="{FF2B5EF4-FFF2-40B4-BE49-F238E27FC236}">
                <a16:creationId xmlns:a16="http://schemas.microsoft.com/office/drawing/2014/main" id="{BDFA92D5-692D-64D6-4F93-C55F383B9BD4}"/>
              </a:ext>
            </a:extLst>
          </p:cNvPr>
          <p:cNvPicPr/>
          <p:nvPr/>
        </p:nvPicPr>
        <p:blipFill>
          <a:blip r:embed="rId4" cstate="print"/>
          <a:stretch>
            <a:fillRect/>
          </a:stretch>
        </p:blipFill>
        <p:spPr>
          <a:xfrm>
            <a:off x="251353" y="649221"/>
            <a:ext cx="6248399" cy="542924"/>
          </a:xfrm>
          <a:prstGeom prst="rect">
            <a:avLst/>
          </a:prstGeom>
        </p:spPr>
      </p:pic>
      <p:sp>
        <p:nvSpPr>
          <p:cNvPr id="12" name="object 12">
            <a:extLst>
              <a:ext uri="{FF2B5EF4-FFF2-40B4-BE49-F238E27FC236}">
                <a16:creationId xmlns:a16="http://schemas.microsoft.com/office/drawing/2014/main" id="{4040DD51-B49B-4E28-275B-5E1E2F850727}"/>
              </a:ext>
            </a:extLst>
          </p:cNvPr>
          <p:cNvSpPr txBox="1"/>
          <p:nvPr/>
        </p:nvSpPr>
        <p:spPr>
          <a:xfrm>
            <a:off x="577215" y="663395"/>
            <a:ext cx="6020435" cy="825867"/>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FFFFFF"/>
                </a:solidFill>
                <a:latin typeface="+mn-lt"/>
                <a:cs typeface="Arial"/>
              </a:rPr>
              <a:t>7. Suggested Tools from the PEARL Toolbox</a:t>
            </a:r>
            <a:endParaRPr sz="2600" dirty="0">
              <a:latin typeface="+mn-lt"/>
              <a:cs typeface="Arial"/>
            </a:endParaRPr>
          </a:p>
          <a:p>
            <a:pPr marL="175895">
              <a:lnSpc>
                <a:spcPct val="100000"/>
              </a:lnSpc>
              <a:spcBef>
                <a:spcPts val="1260"/>
              </a:spcBef>
            </a:pPr>
            <a:r>
              <a:rPr sz="1600" b="1" dirty="0">
                <a:latin typeface="+mn-lt"/>
                <a:cs typeface="Arial"/>
              </a:rPr>
              <a:t>Indicate which PEARL tools can be applied in this case and how?</a:t>
            </a:r>
            <a:endParaRPr sz="1600" dirty="0">
              <a:latin typeface="+mn-lt"/>
              <a:cs typeface="Arial"/>
            </a:endParaRPr>
          </a:p>
        </p:txBody>
      </p:sp>
      <p:sp>
        <p:nvSpPr>
          <p:cNvPr id="13" name="object 13">
            <a:extLst>
              <a:ext uri="{FF2B5EF4-FFF2-40B4-BE49-F238E27FC236}">
                <a16:creationId xmlns:a16="http://schemas.microsoft.com/office/drawing/2014/main" id="{3A725391-7A12-3307-14BC-E587A1AB2FEF}"/>
              </a:ext>
            </a:extLst>
          </p:cNvPr>
          <p:cNvSpPr txBox="1"/>
          <p:nvPr/>
        </p:nvSpPr>
        <p:spPr>
          <a:xfrm>
            <a:off x="496917" y="1447237"/>
            <a:ext cx="3214092" cy="479617"/>
          </a:xfrm>
          <a:prstGeom prst="rect">
            <a:avLst/>
          </a:prstGeom>
        </p:spPr>
        <p:txBody>
          <a:bodyPr vert="horz" wrap="square" lIns="0" tIns="58419" rIns="0" bIns="0" rtlCol="0">
            <a:spAutoFit/>
          </a:bodyPr>
          <a:lstStyle/>
          <a:p>
            <a:pPr marL="184150" indent="-171450">
              <a:lnSpc>
                <a:spcPct val="100000"/>
              </a:lnSpc>
              <a:spcBef>
                <a:spcPts val="360"/>
              </a:spcBef>
              <a:buFont typeface="Arial" charset="0"/>
              <a:buChar char="•"/>
            </a:pPr>
            <a:r>
              <a:rPr lang="de-DE" sz="1200" i="1" dirty="0">
                <a:latin typeface="+mn-lt"/>
                <a:cs typeface="Geneva"/>
              </a:rPr>
              <a:t>CO2 Footprint </a:t>
            </a:r>
            <a:r>
              <a:rPr lang="de-DE" sz="1200" i="1" dirty="0" err="1">
                <a:latin typeface="+mn-lt"/>
                <a:cs typeface="Geneva"/>
              </a:rPr>
              <a:t>overview</a:t>
            </a:r>
            <a:r>
              <a:rPr lang="de-DE" sz="1200" i="1" dirty="0">
                <a:latin typeface="+mn-lt"/>
                <a:cs typeface="Geneva"/>
              </a:rPr>
              <a:t>  </a:t>
            </a:r>
            <a:r>
              <a:rPr lang="de-DE" sz="1200" i="1" dirty="0" err="1">
                <a:latin typeface="+mn-lt"/>
                <a:cs typeface="Geneva"/>
              </a:rPr>
              <a:t>for</a:t>
            </a:r>
            <a:r>
              <a:rPr lang="de-DE" sz="1200" i="1" dirty="0">
                <a:latin typeface="+mn-lt"/>
                <a:cs typeface="Geneva"/>
              </a:rPr>
              <a:t> SME( M4)</a:t>
            </a:r>
            <a:endParaRPr lang="tr-TR" sz="1200" i="1" dirty="0">
              <a:latin typeface="+mn-lt"/>
              <a:cs typeface="Geneva"/>
            </a:endParaRPr>
          </a:p>
          <a:p>
            <a:pPr marL="12700">
              <a:lnSpc>
                <a:spcPct val="100000"/>
              </a:lnSpc>
              <a:spcBef>
                <a:spcPts val="360"/>
              </a:spcBef>
            </a:pPr>
            <a:endParaRPr lang="tr-TR" sz="1200" i="1" dirty="0">
              <a:latin typeface="+mn-lt"/>
              <a:cs typeface="Geneva"/>
            </a:endParaRPr>
          </a:p>
        </p:txBody>
      </p:sp>
      <p:pic>
        <p:nvPicPr>
          <p:cNvPr id="15" name="object 15">
            <a:extLst>
              <a:ext uri="{FF2B5EF4-FFF2-40B4-BE49-F238E27FC236}">
                <a16:creationId xmlns:a16="http://schemas.microsoft.com/office/drawing/2014/main" id="{BACF3F92-ED35-4EB8-A60F-4ACB804BEC28}"/>
              </a:ext>
            </a:extLst>
          </p:cNvPr>
          <p:cNvPicPr/>
          <p:nvPr/>
        </p:nvPicPr>
        <p:blipFill>
          <a:blip r:embed="rId5" cstate="print"/>
          <a:stretch>
            <a:fillRect/>
          </a:stretch>
        </p:blipFill>
        <p:spPr>
          <a:xfrm>
            <a:off x="7180200" y="10278840"/>
            <a:ext cx="190499" cy="9524"/>
          </a:xfrm>
          <a:prstGeom prst="rect">
            <a:avLst/>
          </a:prstGeom>
        </p:spPr>
      </p:pic>
      <p:sp>
        <p:nvSpPr>
          <p:cNvPr id="16" name="Metin kutusu 15">
            <a:extLst>
              <a:ext uri="{FF2B5EF4-FFF2-40B4-BE49-F238E27FC236}">
                <a16:creationId xmlns:a16="http://schemas.microsoft.com/office/drawing/2014/main" id="{789AA5F7-A09A-E214-B9F4-996665D3CD53}"/>
              </a:ext>
            </a:extLst>
          </p:cNvPr>
          <p:cNvSpPr txBox="1"/>
          <p:nvPr/>
        </p:nvSpPr>
        <p:spPr>
          <a:xfrm>
            <a:off x="306002" y="7915786"/>
            <a:ext cx="6444048" cy="2492990"/>
          </a:xfrm>
          <a:prstGeom prst="rect">
            <a:avLst/>
          </a:prstGeom>
          <a:noFill/>
        </p:spPr>
        <p:txBody>
          <a:bodyPr wrap="square" rtlCol="0">
            <a:spAutoFit/>
          </a:bodyPr>
          <a:lstStyle/>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p:txBody>
      </p:sp>
      <p:sp>
        <p:nvSpPr>
          <p:cNvPr id="17" name="Dikdörtgen 16">
            <a:extLst>
              <a:ext uri="{FF2B5EF4-FFF2-40B4-BE49-F238E27FC236}">
                <a16:creationId xmlns:a16="http://schemas.microsoft.com/office/drawing/2014/main" id="{7429889B-260A-CBD9-8885-4F7F6BD08255}"/>
              </a:ext>
            </a:extLst>
          </p:cNvPr>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Textfeld 7">
            <a:extLst>
              <a:ext uri="{FF2B5EF4-FFF2-40B4-BE49-F238E27FC236}">
                <a16:creationId xmlns:a16="http://schemas.microsoft.com/office/drawing/2014/main" id="{58712571-6882-1FEB-AEB8-175DDC65A5D1}"/>
              </a:ext>
            </a:extLst>
          </p:cNvPr>
          <p:cNvSpPr txBox="1"/>
          <p:nvPr/>
        </p:nvSpPr>
        <p:spPr>
          <a:xfrm>
            <a:off x="592211" y="1922004"/>
            <a:ext cx="3780970" cy="2123658"/>
          </a:xfrm>
          <a:prstGeom prst="rect">
            <a:avLst/>
          </a:prstGeom>
          <a:noFill/>
        </p:spPr>
        <p:txBody>
          <a:bodyPr wrap="square">
            <a:spAutoFit/>
          </a:bodyPr>
          <a:lstStyle/>
          <a:p>
            <a:pPr>
              <a:buNone/>
            </a:pPr>
            <a:r>
              <a:rPr lang="en-US" sz="1200" dirty="0">
                <a:latin typeface="+mj-lt"/>
              </a:rPr>
              <a:t>Using the provided activity data:</a:t>
            </a:r>
          </a:p>
          <a:p>
            <a:pPr>
              <a:buFont typeface="+mj-lt"/>
              <a:buAutoNum type="arabicPeriod"/>
            </a:pPr>
            <a:r>
              <a:rPr lang="en-US" sz="1200" dirty="0">
                <a:latin typeface="+mj-lt"/>
              </a:rPr>
              <a:t>Identify which emission sources belong to</a:t>
            </a:r>
          </a:p>
          <a:p>
            <a:pPr marL="742950" lvl="1" indent="-285750">
              <a:buFont typeface="+mj-lt"/>
              <a:buAutoNum type="arabicPeriod"/>
            </a:pPr>
            <a:r>
              <a:rPr lang="en-US" sz="1200" b="1" dirty="0">
                <a:latin typeface="+mj-lt"/>
              </a:rPr>
              <a:t>Scope 1 (direct emissions)</a:t>
            </a:r>
            <a:endParaRPr lang="en-US" sz="1200" dirty="0">
              <a:latin typeface="+mj-lt"/>
            </a:endParaRPr>
          </a:p>
          <a:p>
            <a:pPr marL="742950" lvl="1" indent="-285750">
              <a:buFont typeface="+mj-lt"/>
              <a:buAutoNum type="arabicPeriod"/>
            </a:pPr>
            <a:r>
              <a:rPr lang="en-US" sz="1200" b="1" dirty="0">
                <a:latin typeface="+mj-lt"/>
              </a:rPr>
              <a:t>Scope 2 (purchased energy)</a:t>
            </a:r>
            <a:endParaRPr lang="en-US" sz="1200" dirty="0">
              <a:latin typeface="+mj-lt"/>
            </a:endParaRPr>
          </a:p>
          <a:p>
            <a:pPr marL="742950" lvl="1" indent="-285750">
              <a:buFont typeface="+mj-lt"/>
              <a:buAutoNum type="arabicPeriod"/>
            </a:pPr>
            <a:r>
              <a:rPr lang="en-US" sz="1200" b="1" dirty="0">
                <a:latin typeface="+mj-lt"/>
              </a:rPr>
              <a:t>Scope 3 (indirect upstream activities)</a:t>
            </a:r>
            <a:endParaRPr lang="en-US" sz="1200" dirty="0">
              <a:latin typeface="+mj-lt"/>
            </a:endParaRPr>
          </a:p>
          <a:p>
            <a:pPr>
              <a:buFont typeface="+mj-lt"/>
              <a:buAutoNum type="arabicPeriod"/>
            </a:pPr>
            <a:r>
              <a:rPr lang="en-US" sz="1200" dirty="0">
                <a:latin typeface="+mj-lt"/>
              </a:rPr>
              <a:t>Calculate the emissions for each relevant category using the formula:</a:t>
            </a:r>
          </a:p>
          <a:p>
            <a:pPr>
              <a:buNone/>
            </a:pPr>
            <a:r>
              <a:rPr lang="en-US" sz="1200" dirty="0">
                <a:latin typeface="+mj-lt"/>
              </a:rPr>
              <a:t>Emission = Activity Data × Emission Factor</a:t>
            </a:r>
          </a:p>
          <a:p>
            <a:pPr>
              <a:buFont typeface="+mj-lt"/>
              <a:buAutoNum type="arabicPeriod" startAt="3"/>
            </a:pPr>
            <a:r>
              <a:rPr lang="en-US" sz="1200" dirty="0">
                <a:latin typeface="+mj-lt"/>
              </a:rPr>
              <a:t>Estimate the </a:t>
            </a:r>
            <a:r>
              <a:rPr lang="en-US" sz="1200" b="1" dirty="0">
                <a:latin typeface="+mj-lt"/>
              </a:rPr>
              <a:t>total emissions for each scope</a:t>
            </a:r>
            <a:r>
              <a:rPr lang="en-US" sz="1200" dirty="0">
                <a:latin typeface="+mj-lt"/>
              </a:rPr>
              <a:t>.</a:t>
            </a:r>
          </a:p>
          <a:p>
            <a:pPr>
              <a:buFont typeface="+mj-lt"/>
              <a:buAutoNum type="arabicPeriod" startAt="3"/>
            </a:pPr>
            <a:r>
              <a:rPr lang="en-US" sz="1200" dirty="0">
                <a:latin typeface="+mj-lt"/>
              </a:rPr>
              <a:t>Identify the </a:t>
            </a:r>
            <a:r>
              <a:rPr lang="en-US" sz="1200" b="1" dirty="0">
                <a:latin typeface="+mj-lt"/>
              </a:rPr>
              <a:t>largest emission drivers</a:t>
            </a:r>
            <a:r>
              <a:rPr lang="en-US" sz="1200" dirty="0">
                <a:latin typeface="+mj-lt"/>
              </a:rPr>
              <a:t> within the company’s operations.</a:t>
            </a:r>
          </a:p>
        </p:txBody>
      </p:sp>
    </p:spTree>
    <p:extLst>
      <p:ext uri="{BB962C8B-B14F-4D97-AF65-F5344CB8AC3E}">
        <p14:creationId xmlns:p14="http://schemas.microsoft.com/office/powerpoint/2010/main" val="3463300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85EC0-C3E8-FBC6-8E11-3165BAD8660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8E9F3B3-0417-473F-C834-E153698063D3}"/>
              </a:ext>
            </a:extLst>
          </p:cNvPr>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a:extLst>
              <a:ext uri="{FF2B5EF4-FFF2-40B4-BE49-F238E27FC236}">
                <a16:creationId xmlns:a16="http://schemas.microsoft.com/office/drawing/2014/main" id="{0744C8C7-C3AA-2471-74E5-C2651BC9A9E2}"/>
              </a:ext>
            </a:extLst>
          </p:cNvPr>
          <p:cNvGrpSpPr/>
          <p:nvPr/>
        </p:nvGrpSpPr>
        <p:grpSpPr>
          <a:xfrm>
            <a:off x="190331" y="0"/>
            <a:ext cx="7359973" cy="10687050"/>
            <a:chOff x="190331" y="0"/>
            <a:chExt cx="7359973" cy="10687050"/>
          </a:xfrm>
        </p:grpSpPr>
        <p:pic>
          <p:nvPicPr>
            <p:cNvPr id="4" name="object 4">
              <a:extLst>
                <a:ext uri="{FF2B5EF4-FFF2-40B4-BE49-F238E27FC236}">
                  <a16:creationId xmlns:a16="http://schemas.microsoft.com/office/drawing/2014/main" id="{E9F45A84-6F0A-F754-89B4-9B3467E6B97A}"/>
                </a:ext>
              </a:extLst>
            </p:cNvPr>
            <p:cNvPicPr/>
            <p:nvPr/>
          </p:nvPicPr>
          <p:blipFill>
            <a:blip r:embed="rId2" cstate="print"/>
            <a:stretch>
              <a:fillRect/>
            </a:stretch>
          </p:blipFill>
          <p:spPr>
            <a:xfrm>
              <a:off x="190331" y="230653"/>
              <a:ext cx="6857999" cy="10456397"/>
            </a:xfrm>
            <a:prstGeom prst="rect">
              <a:avLst/>
            </a:prstGeom>
          </p:spPr>
        </p:pic>
        <p:pic>
          <p:nvPicPr>
            <p:cNvPr id="5" name="object 5">
              <a:extLst>
                <a:ext uri="{FF2B5EF4-FFF2-40B4-BE49-F238E27FC236}">
                  <a16:creationId xmlns:a16="http://schemas.microsoft.com/office/drawing/2014/main" id="{65521B86-40FE-CD2E-23B2-BB4A715A5C3F}"/>
                </a:ext>
              </a:extLst>
            </p:cNvPr>
            <p:cNvPicPr/>
            <p:nvPr/>
          </p:nvPicPr>
          <p:blipFill>
            <a:blip r:embed="rId3" cstate="print"/>
            <a:stretch>
              <a:fillRect/>
            </a:stretch>
          </p:blipFill>
          <p:spPr>
            <a:xfrm>
              <a:off x="5073805" y="0"/>
              <a:ext cx="2476499" cy="4688743"/>
            </a:xfrm>
            <a:prstGeom prst="rect">
              <a:avLst/>
            </a:prstGeom>
          </p:spPr>
        </p:pic>
      </p:grpSp>
      <p:sp>
        <p:nvSpPr>
          <p:cNvPr id="7" name="object 7">
            <a:extLst>
              <a:ext uri="{FF2B5EF4-FFF2-40B4-BE49-F238E27FC236}">
                <a16:creationId xmlns:a16="http://schemas.microsoft.com/office/drawing/2014/main" id="{F8A350DA-48A2-128F-4DDD-6EE2373B4309}"/>
              </a:ext>
            </a:extLst>
          </p:cNvPr>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9" name="object 9">
            <a:extLst>
              <a:ext uri="{FF2B5EF4-FFF2-40B4-BE49-F238E27FC236}">
                <a16:creationId xmlns:a16="http://schemas.microsoft.com/office/drawing/2014/main" id="{4853097F-C9D9-EE75-BE8B-9831F9BC3057}"/>
              </a:ext>
            </a:extLst>
          </p:cNvPr>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a:extLst>
              <a:ext uri="{FF2B5EF4-FFF2-40B4-BE49-F238E27FC236}">
                <a16:creationId xmlns:a16="http://schemas.microsoft.com/office/drawing/2014/main" id="{53B46D9C-F163-D6F3-C89E-6C7ED1E85D5D}"/>
              </a:ext>
            </a:extLst>
          </p:cNvPr>
          <p:cNvPicPr/>
          <p:nvPr/>
        </p:nvPicPr>
        <p:blipFill>
          <a:blip r:embed="rId4" cstate="print"/>
          <a:stretch>
            <a:fillRect/>
          </a:stretch>
        </p:blipFill>
        <p:spPr>
          <a:xfrm>
            <a:off x="0" y="490842"/>
            <a:ext cx="6248399" cy="542924"/>
          </a:xfrm>
          <a:prstGeom prst="rect">
            <a:avLst/>
          </a:prstGeom>
        </p:spPr>
      </p:pic>
      <p:sp>
        <p:nvSpPr>
          <p:cNvPr id="12" name="object 12">
            <a:extLst>
              <a:ext uri="{FF2B5EF4-FFF2-40B4-BE49-F238E27FC236}">
                <a16:creationId xmlns:a16="http://schemas.microsoft.com/office/drawing/2014/main" id="{0BF5C85D-72BF-BDB5-9399-3573F399C90C}"/>
              </a:ext>
            </a:extLst>
          </p:cNvPr>
          <p:cNvSpPr txBox="1"/>
          <p:nvPr/>
        </p:nvSpPr>
        <p:spPr>
          <a:xfrm>
            <a:off x="82351" y="505016"/>
            <a:ext cx="6020435" cy="412934"/>
          </a:xfrm>
          <a:prstGeom prst="rect">
            <a:avLst/>
          </a:prstGeom>
        </p:spPr>
        <p:txBody>
          <a:bodyPr vert="horz" wrap="square" lIns="0" tIns="12700" rIns="0" bIns="0" rtlCol="0">
            <a:spAutoFit/>
          </a:bodyPr>
          <a:lstStyle/>
          <a:p>
            <a:pPr marL="12700">
              <a:lnSpc>
                <a:spcPct val="100000"/>
              </a:lnSpc>
              <a:spcBef>
                <a:spcPts val="100"/>
              </a:spcBef>
            </a:pPr>
            <a:r>
              <a:rPr lang="de-DE" sz="2600" b="1" dirty="0">
                <a:solidFill>
                  <a:srgbClr val="FFFFFF"/>
                </a:solidFill>
                <a:latin typeface="+mn-lt"/>
                <a:cs typeface="Arial"/>
              </a:rPr>
              <a:t>8</a:t>
            </a:r>
            <a:r>
              <a:rPr sz="2600" b="1" dirty="0">
                <a:solidFill>
                  <a:srgbClr val="FFFFFF"/>
                </a:solidFill>
                <a:latin typeface="+mn-lt"/>
                <a:cs typeface="Arial"/>
              </a:rPr>
              <a:t>. Suggested </a:t>
            </a:r>
            <a:r>
              <a:rPr lang="de-DE" sz="2600" b="1" dirty="0">
                <a:solidFill>
                  <a:srgbClr val="FFFFFF"/>
                </a:solidFill>
                <a:latin typeface="+mn-lt"/>
                <a:cs typeface="Arial"/>
              </a:rPr>
              <a:t>Solution</a:t>
            </a:r>
            <a:endParaRPr sz="2600" dirty="0">
              <a:latin typeface="+mn-lt"/>
              <a:cs typeface="Arial"/>
            </a:endParaRPr>
          </a:p>
        </p:txBody>
      </p:sp>
      <p:pic>
        <p:nvPicPr>
          <p:cNvPr id="15" name="object 15">
            <a:extLst>
              <a:ext uri="{FF2B5EF4-FFF2-40B4-BE49-F238E27FC236}">
                <a16:creationId xmlns:a16="http://schemas.microsoft.com/office/drawing/2014/main" id="{1B570DAD-873C-D658-B3B8-67E4AB2DF9E3}"/>
              </a:ext>
            </a:extLst>
          </p:cNvPr>
          <p:cNvPicPr/>
          <p:nvPr/>
        </p:nvPicPr>
        <p:blipFill>
          <a:blip r:embed="rId5" cstate="print"/>
          <a:stretch>
            <a:fillRect/>
          </a:stretch>
        </p:blipFill>
        <p:spPr>
          <a:xfrm>
            <a:off x="7180200" y="10278840"/>
            <a:ext cx="190499" cy="9524"/>
          </a:xfrm>
          <a:prstGeom prst="rect">
            <a:avLst/>
          </a:prstGeom>
        </p:spPr>
      </p:pic>
      <p:sp>
        <p:nvSpPr>
          <p:cNvPr id="16" name="Metin kutusu 15">
            <a:extLst>
              <a:ext uri="{FF2B5EF4-FFF2-40B4-BE49-F238E27FC236}">
                <a16:creationId xmlns:a16="http://schemas.microsoft.com/office/drawing/2014/main" id="{467537C8-CE2B-D94E-8BD2-8440F930B256}"/>
              </a:ext>
            </a:extLst>
          </p:cNvPr>
          <p:cNvSpPr txBox="1"/>
          <p:nvPr/>
        </p:nvSpPr>
        <p:spPr>
          <a:xfrm>
            <a:off x="306002" y="7915786"/>
            <a:ext cx="6444048" cy="276999"/>
          </a:xfrm>
          <a:prstGeom prst="rect">
            <a:avLst/>
          </a:prstGeom>
          <a:noFill/>
        </p:spPr>
        <p:txBody>
          <a:bodyPr wrap="square" rtlCol="0">
            <a:spAutoFit/>
          </a:bodyPr>
          <a:lstStyle/>
          <a:p>
            <a:r>
              <a:rPr lang="fr-FR" sz="1200"/>
              <a:t>Total Scope 1 = 878.4 t CO₂e</a:t>
            </a:r>
            <a:endParaRPr lang="tr-TR" sz="1200" dirty="0"/>
          </a:p>
        </p:txBody>
      </p:sp>
      <p:sp>
        <p:nvSpPr>
          <p:cNvPr id="8" name="Textfeld 7">
            <a:extLst>
              <a:ext uri="{FF2B5EF4-FFF2-40B4-BE49-F238E27FC236}">
                <a16:creationId xmlns:a16="http://schemas.microsoft.com/office/drawing/2014/main" id="{9749BA44-52F6-1B5D-35F0-E2276C8453EF}"/>
              </a:ext>
            </a:extLst>
          </p:cNvPr>
          <p:cNvSpPr txBox="1"/>
          <p:nvPr/>
        </p:nvSpPr>
        <p:spPr>
          <a:xfrm>
            <a:off x="440486" y="1273544"/>
            <a:ext cx="5318964" cy="4339650"/>
          </a:xfrm>
          <a:prstGeom prst="rect">
            <a:avLst/>
          </a:prstGeom>
          <a:noFill/>
        </p:spPr>
        <p:txBody>
          <a:bodyPr wrap="square">
            <a:spAutoFit/>
          </a:bodyPr>
          <a:lstStyle/>
          <a:p>
            <a:r>
              <a:rPr lang="de-DE" sz="1200" dirty="0" err="1">
                <a:latin typeface="+mj-lt"/>
              </a:rPr>
              <a:t>Scope</a:t>
            </a:r>
            <a:r>
              <a:rPr lang="de-DE" sz="1200" dirty="0">
                <a:latin typeface="+mj-lt"/>
              </a:rPr>
              <a:t> 1</a:t>
            </a:r>
            <a:br>
              <a:rPr lang="de-DE" sz="1200" dirty="0">
                <a:latin typeface="+mj-lt"/>
              </a:rPr>
            </a:br>
            <a:r>
              <a:rPr lang="de-DE" sz="1200" b="1" dirty="0" err="1"/>
              <a:t>Scope</a:t>
            </a:r>
            <a:r>
              <a:rPr lang="de-DE" sz="1200" b="1" dirty="0"/>
              <a:t> 1 </a:t>
            </a:r>
            <a:r>
              <a:rPr lang="de-DE" sz="1200" b="1" dirty="0" err="1"/>
              <a:t>Calculation</a:t>
            </a:r>
            <a:endParaRPr lang="de-DE" sz="1200" b="1" dirty="0"/>
          </a:p>
          <a:p>
            <a:r>
              <a:rPr lang="de-DE" sz="1200" b="1" dirty="0"/>
              <a:t>1. Diesel </a:t>
            </a:r>
            <a:r>
              <a:rPr lang="de-DE" sz="1200" b="1" dirty="0" err="1"/>
              <a:t>consumption</a:t>
            </a:r>
            <a:r>
              <a:rPr lang="de-DE" sz="1200" b="1" dirty="0"/>
              <a:t> </a:t>
            </a:r>
            <a:r>
              <a:rPr lang="de-DE" sz="1200" b="1" dirty="0" err="1"/>
              <a:t>of</a:t>
            </a:r>
            <a:r>
              <a:rPr lang="de-DE" sz="1200" b="1" dirty="0"/>
              <a:t> </a:t>
            </a:r>
            <a:r>
              <a:rPr lang="de-DE" sz="1200" b="1" dirty="0" err="1"/>
              <a:t>company-owned</a:t>
            </a:r>
            <a:r>
              <a:rPr lang="de-DE" sz="1200" b="1" dirty="0"/>
              <a:t> </a:t>
            </a:r>
            <a:r>
              <a:rPr lang="de-DE" sz="1200" b="1" dirty="0" err="1"/>
              <a:t>trucks</a:t>
            </a:r>
            <a:endParaRPr lang="de-DE" sz="1200" b="1" dirty="0"/>
          </a:p>
          <a:p>
            <a:r>
              <a:rPr lang="de-DE" sz="1200" dirty="0" err="1"/>
              <a:t>Activity</a:t>
            </a:r>
            <a:r>
              <a:rPr lang="de-DE" sz="1200" dirty="0"/>
              <a:t> </a:t>
            </a:r>
            <a:r>
              <a:rPr lang="de-DE" sz="1200" dirty="0" err="1"/>
              <a:t>data</a:t>
            </a:r>
            <a:r>
              <a:rPr lang="de-DE" sz="1200" dirty="0"/>
              <a:t>:</a:t>
            </a:r>
            <a:br>
              <a:rPr lang="de-DE" sz="1200" dirty="0"/>
            </a:br>
            <a:r>
              <a:rPr lang="de-DE" sz="1200" b="1" dirty="0"/>
              <a:t>240,000 </a:t>
            </a:r>
            <a:r>
              <a:rPr lang="de-DE" sz="1200" b="1" dirty="0" err="1"/>
              <a:t>liters</a:t>
            </a:r>
            <a:endParaRPr lang="de-DE" sz="1200" dirty="0"/>
          </a:p>
          <a:p>
            <a:r>
              <a:rPr lang="de-DE" sz="1200" dirty="0"/>
              <a:t>Emission </a:t>
            </a:r>
            <a:r>
              <a:rPr lang="de-DE" sz="1200" dirty="0" err="1"/>
              <a:t>factor</a:t>
            </a:r>
            <a:r>
              <a:rPr lang="de-DE" sz="1200" dirty="0"/>
              <a:t>:</a:t>
            </a:r>
            <a:br>
              <a:rPr lang="de-DE" sz="1200" dirty="0"/>
            </a:br>
            <a:r>
              <a:rPr lang="de-DE" sz="1200" b="1" dirty="0"/>
              <a:t>2.65 kg </a:t>
            </a:r>
            <a:r>
              <a:rPr lang="de-DE" sz="1200" b="1" dirty="0" err="1"/>
              <a:t>CO₂e</a:t>
            </a:r>
            <a:r>
              <a:rPr lang="de-DE" sz="1200" b="1" dirty="0"/>
              <a:t> per </a:t>
            </a:r>
            <a:r>
              <a:rPr lang="de-DE" sz="1200" b="1" dirty="0" err="1"/>
              <a:t>liter</a:t>
            </a:r>
            <a:endParaRPr lang="de-DE" sz="1200" dirty="0"/>
          </a:p>
          <a:p>
            <a:r>
              <a:rPr lang="de-DE" sz="1200" dirty="0" err="1"/>
              <a:t>Calculation</a:t>
            </a:r>
            <a:r>
              <a:rPr lang="de-DE" sz="1200" dirty="0"/>
              <a:t>:</a:t>
            </a:r>
            <a:br>
              <a:rPr lang="de-DE" sz="1200" dirty="0"/>
            </a:br>
            <a:r>
              <a:rPr lang="de-DE" sz="1200" dirty="0"/>
              <a:t>240,000 × 2.65 = </a:t>
            </a:r>
            <a:r>
              <a:rPr lang="de-DE" sz="1200" b="1" dirty="0"/>
              <a:t>636,000 kg </a:t>
            </a:r>
            <a:r>
              <a:rPr lang="de-DE" sz="1200" b="1" dirty="0" err="1"/>
              <a:t>CO₂e</a:t>
            </a:r>
            <a:endParaRPr lang="de-DE" sz="1200" dirty="0"/>
          </a:p>
          <a:p>
            <a:r>
              <a:rPr lang="de-DE" sz="1200" dirty="0"/>
              <a:t>= </a:t>
            </a:r>
            <a:r>
              <a:rPr lang="de-DE" sz="1200" b="1" dirty="0"/>
              <a:t>636 t </a:t>
            </a:r>
            <a:r>
              <a:rPr lang="de-DE" sz="1200" b="1" dirty="0" err="1"/>
              <a:t>CO₂e</a:t>
            </a:r>
            <a:endParaRPr lang="de-DE" sz="1200" dirty="0"/>
          </a:p>
          <a:p>
            <a:br>
              <a:rPr lang="de-DE" sz="1200" dirty="0"/>
            </a:br>
            <a:endParaRPr lang="de-DE" sz="1200" dirty="0"/>
          </a:p>
          <a:p>
            <a:r>
              <a:rPr lang="de-DE" sz="1200" b="1" dirty="0"/>
              <a:t>2. Natural gas </a:t>
            </a:r>
            <a:r>
              <a:rPr lang="de-DE" sz="1200" b="1" dirty="0" err="1"/>
              <a:t>consumption</a:t>
            </a:r>
            <a:r>
              <a:rPr lang="de-DE" sz="1200" b="1" dirty="0"/>
              <a:t> </a:t>
            </a:r>
            <a:r>
              <a:rPr lang="de-DE" sz="1200" b="1" dirty="0" err="1"/>
              <a:t>for</a:t>
            </a:r>
            <a:r>
              <a:rPr lang="de-DE" sz="1200" b="1" dirty="0"/>
              <a:t> </a:t>
            </a:r>
            <a:r>
              <a:rPr lang="de-DE" sz="1200" b="1" dirty="0" err="1"/>
              <a:t>concrete</a:t>
            </a:r>
            <a:r>
              <a:rPr lang="de-DE" sz="1200" b="1" dirty="0"/>
              <a:t> </a:t>
            </a:r>
            <a:r>
              <a:rPr lang="de-DE" sz="1200" b="1" dirty="0" err="1"/>
              <a:t>curing</a:t>
            </a:r>
            <a:r>
              <a:rPr lang="de-DE" sz="1200" b="1" dirty="0"/>
              <a:t> and </a:t>
            </a:r>
            <a:r>
              <a:rPr lang="de-DE" sz="1200" b="1" dirty="0" err="1"/>
              <a:t>heating</a:t>
            </a:r>
            <a:endParaRPr lang="de-DE" sz="1200" b="1" dirty="0"/>
          </a:p>
          <a:p>
            <a:r>
              <a:rPr lang="de-DE" sz="1200" dirty="0" err="1"/>
              <a:t>Activity</a:t>
            </a:r>
            <a:r>
              <a:rPr lang="de-DE" sz="1200" dirty="0"/>
              <a:t> </a:t>
            </a:r>
            <a:r>
              <a:rPr lang="de-DE" sz="1200" dirty="0" err="1"/>
              <a:t>data</a:t>
            </a:r>
            <a:r>
              <a:rPr lang="de-DE" sz="1200" dirty="0"/>
              <a:t>:</a:t>
            </a:r>
            <a:br>
              <a:rPr lang="de-DE" sz="1200" dirty="0"/>
            </a:br>
            <a:r>
              <a:rPr lang="de-DE" sz="1200" b="1" dirty="0"/>
              <a:t>1,200,000 kWh</a:t>
            </a:r>
            <a:endParaRPr lang="de-DE" sz="1200" dirty="0"/>
          </a:p>
          <a:p>
            <a:r>
              <a:rPr lang="de-DE" sz="1200" dirty="0"/>
              <a:t>Emission </a:t>
            </a:r>
            <a:r>
              <a:rPr lang="de-DE" sz="1200" dirty="0" err="1"/>
              <a:t>factor</a:t>
            </a:r>
            <a:r>
              <a:rPr lang="de-DE" sz="1200" dirty="0"/>
              <a:t>:</a:t>
            </a:r>
            <a:br>
              <a:rPr lang="de-DE" sz="1200" dirty="0"/>
            </a:br>
            <a:r>
              <a:rPr lang="de-DE" sz="1200" b="1" dirty="0"/>
              <a:t>0.202 kg </a:t>
            </a:r>
            <a:r>
              <a:rPr lang="de-DE" sz="1200" b="1" dirty="0" err="1"/>
              <a:t>CO₂e</a:t>
            </a:r>
            <a:r>
              <a:rPr lang="de-DE" sz="1200" b="1" dirty="0"/>
              <a:t> per kWh</a:t>
            </a:r>
            <a:endParaRPr lang="de-DE" sz="1200" dirty="0"/>
          </a:p>
          <a:p>
            <a:r>
              <a:rPr lang="de-DE" sz="1200" dirty="0" err="1"/>
              <a:t>Calculation</a:t>
            </a:r>
            <a:r>
              <a:rPr lang="de-DE" sz="1200" dirty="0"/>
              <a:t>:</a:t>
            </a:r>
            <a:br>
              <a:rPr lang="de-DE" sz="1200" dirty="0"/>
            </a:br>
            <a:r>
              <a:rPr lang="de-DE" sz="1200" dirty="0"/>
              <a:t>1,200,000 × 0.202 = </a:t>
            </a:r>
            <a:r>
              <a:rPr lang="de-DE" sz="1200" b="1" dirty="0"/>
              <a:t>242,400 kg </a:t>
            </a:r>
            <a:r>
              <a:rPr lang="de-DE" sz="1200" b="1" dirty="0" err="1"/>
              <a:t>CO₂e</a:t>
            </a:r>
            <a:endParaRPr lang="de-DE" sz="1200" dirty="0"/>
          </a:p>
          <a:p>
            <a:r>
              <a:rPr lang="de-DE" sz="1200" dirty="0"/>
              <a:t>= </a:t>
            </a:r>
            <a:r>
              <a:rPr lang="de-DE" sz="1200" b="1" dirty="0"/>
              <a:t>242.4 t </a:t>
            </a:r>
            <a:r>
              <a:rPr lang="de-DE" sz="1200" b="1" dirty="0" err="1"/>
              <a:t>CO₂e</a:t>
            </a:r>
            <a:endParaRPr lang="de-DE" sz="1200" dirty="0"/>
          </a:p>
          <a:p>
            <a:pPr>
              <a:buNone/>
            </a:pPr>
            <a:endParaRPr lang="de-DE" sz="1200" dirty="0">
              <a:latin typeface="+mj-lt"/>
            </a:endParaRPr>
          </a:p>
          <a:p>
            <a:pPr>
              <a:buNone/>
            </a:pPr>
            <a:endParaRPr lang="de-DE" sz="1200" b="1" dirty="0">
              <a:latin typeface="+mj-lt"/>
            </a:endParaRPr>
          </a:p>
          <a:p>
            <a:pPr>
              <a:buNone/>
            </a:pPr>
            <a:endParaRPr lang="de-DE" sz="1200" dirty="0">
              <a:latin typeface="+mj-lt"/>
            </a:endParaRPr>
          </a:p>
        </p:txBody>
      </p:sp>
      <p:graphicFrame>
        <p:nvGraphicFramePr>
          <p:cNvPr id="24" name="Tabelle 23">
            <a:extLst>
              <a:ext uri="{FF2B5EF4-FFF2-40B4-BE49-F238E27FC236}">
                <a16:creationId xmlns:a16="http://schemas.microsoft.com/office/drawing/2014/main" id="{D103F7E7-26E5-D200-2AB6-3DB8824822E9}"/>
              </a:ext>
            </a:extLst>
          </p:cNvPr>
          <p:cNvGraphicFramePr>
            <a:graphicFrameLocks noGrp="1"/>
          </p:cNvGraphicFramePr>
          <p:nvPr>
            <p:extLst>
              <p:ext uri="{D42A27DB-BD31-4B8C-83A1-F6EECF244321}">
                <p14:modId xmlns:p14="http://schemas.microsoft.com/office/powerpoint/2010/main" val="1359139397"/>
              </p:ext>
            </p:extLst>
          </p:nvPr>
        </p:nvGraphicFramePr>
        <p:xfrm>
          <a:off x="495661" y="5416592"/>
          <a:ext cx="5788272" cy="2182812"/>
        </p:xfrm>
        <a:graphic>
          <a:graphicData uri="http://schemas.openxmlformats.org/drawingml/2006/table">
            <a:tbl>
              <a:tblPr/>
              <a:tblGrid>
                <a:gridCol w="1447068">
                  <a:extLst>
                    <a:ext uri="{9D8B030D-6E8A-4147-A177-3AD203B41FA5}">
                      <a16:colId xmlns:a16="http://schemas.microsoft.com/office/drawing/2014/main" val="1048159414"/>
                    </a:ext>
                  </a:extLst>
                </a:gridCol>
                <a:gridCol w="1447068">
                  <a:extLst>
                    <a:ext uri="{9D8B030D-6E8A-4147-A177-3AD203B41FA5}">
                      <a16:colId xmlns:a16="http://schemas.microsoft.com/office/drawing/2014/main" val="1872220067"/>
                    </a:ext>
                  </a:extLst>
                </a:gridCol>
                <a:gridCol w="1447068">
                  <a:extLst>
                    <a:ext uri="{9D8B030D-6E8A-4147-A177-3AD203B41FA5}">
                      <a16:colId xmlns:a16="http://schemas.microsoft.com/office/drawing/2014/main" val="941745761"/>
                    </a:ext>
                  </a:extLst>
                </a:gridCol>
                <a:gridCol w="1447068">
                  <a:extLst>
                    <a:ext uri="{9D8B030D-6E8A-4147-A177-3AD203B41FA5}">
                      <a16:colId xmlns:a16="http://schemas.microsoft.com/office/drawing/2014/main" val="1537287263"/>
                    </a:ext>
                  </a:extLst>
                </a:gridCol>
              </a:tblGrid>
              <a:tr h="565914">
                <a:tc>
                  <a:txBody>
                    <a:bodyPr/>
                    <a:lstStyle/>
                    <a:p>
                      <a:pPr>
                        <a:buNone/>
                      </a:pPr>
                      <a:r>
                        <a:rPr lang="de-DE" sz="1200"/>
                        <a:t>Scope 1 category</a:t>
                      </a:r>
                    </a:p>
                  </a:txBody>
                  <a:tcPr marL="80845" marR="80845" marT="40422" marB="40422" anchor="ctr">
                    <a:lnL>
                      <a:noFill/>
                    </a:lnL>
                    <a:lnR>
                      <a:noFill/>
                    </a:lnR>
                    <a:lnT>
                      <a:noFill/>
                    </a:lnT>
                    <a:lnB>
                      <a:noFill/>
                    </a:lnB>
                    <a:noFill/>
                  </a:tcPr>
                </a:tc>
                <a:tc>
                  <a:txBody>
                    <a:bodyPr/>
                    <a:lstStyle/>
                    <a:p>
                      <a:pPr algn="r">
                        <a:buNone/>
                      </a:pPr>
                      <a:r>
                        <a:rPr lang="de-DE" sz="1200"/>
                        <a:t>Activity data</a:t>
                      </a:r>
                    </a:p>
                  </a:txBody>
                  <a:tcPr marL="80845" marR="80845" marT="40422" marB="40422" anchor="ctr">
                    <a:lnL>
                      <a:noFill/>
                    </a:lnL>
                    <a:lnR>
                      <a:noFill/>
                    </a:lnR>
                    <a:lnT>
                      <a:noFill/>
                    </a:lnT>
                    <a:lnB>
                      <a:noFill/>
                    </a:lnB>
                    <a:noFill/>
                  </a:tcPr>
                </a:tc>
                <a:tc>
                  <a:txBody>
                    <a:bodyPr/>
                    <a:lstStyle/>
                    <a:p>
                      <a:pPr algn="r">
                        <a:buNone/>
                      </a:pPr>
                      <a:r>
                        <a:rPr lang="de-DE" sz="1200"/>
                        <a:t>Emission factor</a:t>
                      </a:r>
                    </a:p>
                  </a:txBody>
                  <a:tcPr marL="80845" marR="80845" marT="40422" marB="40422" anchor="ctr">
                    <a:lnL>
                      <a:noFill/>
                    </a:lnL>
                    <a:lnR>
                      <a:noFill/>
                    </a:lnR>
                    <a:lnT>
                      <a:noFill/>
                    </a:lnT>
                    <a:lnB>
                      <a:noFill/>
                    </a:lnB>
                    <a:noFill/>
                  </a:tcPr>
                </a:tc>
                <a:tc>
                  <a:txBody>
                    <a:bodyPr/>
                    <a:lstStyle/>
                    <a:p>
                      <a:pPr algn="r">
                        <a:buNone/>
                      </a:pPr>
                      <a:r>
                        <a:rPr lang="de-DE" sz="1200"/>
                        <a:t>Emissions</a:t>
                      </a:r>
                    </a:p>
                  </a:txBody>
                  <a:tcPr marL="80845" marR="80845" marT="40422" marB="40422" anchor="ctr">
                    <a:lnL>
                      <a:noFill/>
                    </a:lnL>
                    <a:lnR>
                      <a:noFill/>
                    </a:lnR>
                    <a:lnT>
                      <a:noFill/>
                    </a:lnT>
                    <a:lnB>
                      <a:noFill/>
                    </a:lnB>
                    <a:noFill/>
                  </a:tcPr>
                </a:tc>
                <a:extLst>
                  <a:ext uri="{0D108BD9-81ED-4DB2-BD59-A6C34878D82A}">
                    <a16:rowId xmlns:a16="http://schemas.microsoft.com/office/drawing/2014/main" val="2080006564"/>
                  </a:ext>
                </a:extLst>
              </a:tr>
              <a:tr h="808449">
                <a:tc>
                  <a:txBody>
                    <a:bodyPr/>
                    <a:lstStyle/>
                    <a:p>
                      <a:pPr>
                        <a:buNone/>
                      </a:pPr>
                      <a:r>
                        <a:rPr lang="de-DE" sz="1200"/>
                        <a:t>Company-owned trucks (diesel)</a:t>
                      </a:r>
                    </a:p>
                  </a:txBody>
                  <a:tcPr marL="80845" marR="80845" marT="40422" marB="40422" anchor="ctr">
                    <a:lnL>
                      <a:noFill/>
                    </a:lnL>
                    <a:lnR>
                      <a:noFill/>
                    </a:lnR>
                    <a:lnT>
                      <a:noFill/>
                    </a:lnT>
                    <a:lnB>
                      <a:noFill/>
                    </a:lnB>
                    <a:noFill/>
                  </a:tcPr>
                </a:tc>
                <a:tc>
                  <a:txBody>
                    <a:bodyPr/>
                    <a:lstStyle/>
                    <a:p>
                      <a:pPr algn="r">
                        <a:buNone/>
                      </a:pPr>
                      <a:r>
                        <a:rPr lang="de-DE" sz="1200"/>
                        <a:t>240,000 liters</a:t>
                      </a:r>
                    </a:p>
                  </a:txBody>
                  <a:tcPr marL="80845" marR="80845" marT="40422" marB="40422" anchor="ctr">
                    <a:lnL>
                      <a:noFill/>
                    </a:lnL>
                    <a:lnR>
                      <a:noFill/>
                    </a:lnR>
                    <a:lnT>
                      <a:noFill/>
                    </a:lnT>
                    <a:lnB>
                      <a:noFill/>
                    </a:lnB>
                    <a:noFill/>
                  </a:tcPr>
                </a:tc>
                <a:tc>
                  <a:txBody>
                    <a:bodyPr/>
                    <a:lstStyle/>
                    <a:p>
                      <a:pPr algn="r">
                        <a:buNone/>
                      </a:pPr>
                      <a:r>
                        <a:rPr lang="en-US" sz="1200"/>
                        <a:t>2.65 kg CO₂e/l</a:t>
                      </a:r>
                    </a:p>
                  </a:txBody>
                  <a:tcPr marL="80845" marR="80845" marT="40422" marB="40422" anchor="ctr">
                    <a:lnL>
                      <a:noFill/>
                    </a:lnL>
                    <a:lnR>
                      <a:noFill/>
                    </a:lnR>
                    <a:lnT>
                      <a:noFill/>
                    </a:lnT>
                    <a:lnB>
                      <a:noFill/>
                    </a:lnB>
                    <a:noFill/>
                  </a:tcPr>
                </a:tc>
                <a:tc>
                  <a:txBody>
                    <a:bodyPr/>
                    <a:lstStyle/>
                    <a:p>
                      <a:pPr algn="r">
                        <a:buNone/>
                      </a:pPr>
                      <a:r>
                        <a:rPr lang="de-DE" sz="1200"/>
                        <a:t>636.0 t CO₂e</a:t>
                      </a:r>
                    </a:p>
                  </a:txBody>
                  <a:tcPr marL="80845" marR="80845" marT="40422" marB="40422" anchor="ctr">
                    <a:lnL>
                      <a:noFill/>
                    </a:lnL>
                    <a:lnR>
                      <a:noFill/>
                    </a:lnR>
                    <a:lnT>
                      <a:noFill/>
                    </a:lnT>
                    <a:lnB>
                      <a:noFill/>
                    </a:lnB>
                    <a:noFill/>
                  </a:tcPr>
                </a:tc>
                <a:extLst>
                  <a:ext uri="{0D108BD9-81ED-4DB2-BD59-A6C34878D82A}">
                    <a16:rowId xmlns:a16="http://schemas.microsoft.com/office/drawing/2014/main" val="2871815707"/>
                  </a:ext>
                </a:extLst>
              </a:tr>
              <a:tr h="808449">
                <a:tc>
                  <a:txBody>
                    <a:bodyPr/>
                    <a:lstStyle/>
                    <a:p>
                      <a:pPr>
                        <a:buNone/>
                      </a:pPr>
                      <a:r>
                        <a:rPr lang="en-US" sz="1200"/>
                        <a:t>Natural gas for curing and heating</a:t>
                      </a:r>
                    </a:p>
                  </a:txBody>
                  <a:tcPr marL="80845" marR="80845" marT="40422" marB="40422" anchor="ctr">
                    <a:lnL>
                      <a:noFill/>
                    </a:lnL>
                    <a:lnR>
                      <a:noFill/>
                    </a:lnR>
                    <a:lnT>
                      <a:noFill/>
                    </a:lnT>
                    <a:lnB>
                      <a:noFill/>
                    </a:lnB>
                    <a:noFill/>
                  </a:tcPr>
                </a:tc>
                <a:tc>
                  <a:txBody>
                    <a:bodyPr/>
                    <a:lstStyle/>
                    <a:p>
                      <a:pPr algn="r">
                        <a:buNone/>
                      </a:pPr>
                      <a:r>
                        <a:rPr lang="de-DE" sz="1200"/>
                        <a:t>1,200,000 kWh</a:t>
                      </a:r>
                    </a:p>
                  </a:txBody>
                  <a:tcPr marL="80845" marR="80845" marT="40422" marB="40422" anchor="ctr">
                    <a:lnL>
                      <a:noFill/>
                    </a:lnL>
                    <a:lnR>
                      <a:noFill/>
                    </a:lnR>
                    <a:lnT>
                      <a:noFill/>
                    </a:lnT>
                    <a:lnB>
                      <a:noFill/>
                    </a:lnB>
                    <a:noFill/>
                  </a:tcPr>
                </a:tc>
                <a:tc>
                  <a:txBody>
                    <a:bodyPr/>
                    <a:lstStyle/>
                    <a:p>
                      <a:pPr algn="r">
                        <a:buNone/>
                      </a:pPr>
                      <a:r>
                        <a:rPr lang="en-US" sz="1200"/>
                        <a:t>0.202 kg CO₂e/kWh</a:t>
                      </a:r>
                    </a:p>
                  </a:txBody>
                  <a:tcPr marL="80845" marR="80845" marT="40422" marB="40422" anchor="ctr">
                    <a:lnL>
                      <a:noFill/>
                    </a:lnL>
                    <a:lnR>
                      <a:noFill/>
                    </a:lnR>
                    <a:lnT>
                      <a:noFill/>
                    </a:lnT>
                    <a:lnB>
                      <a:noFill/>
                    </a:lnB>
                    <a:noFill/>
                  </a:tcPr>
                </a:tc>
                <a:tc>
                  <a:txBody>
                    <a:bodyPr/>
                    <a:lstStyle/>
                    <a:p>
                      <a:pPr algn="r">
                        <a:buNone/>
                      </a:pPr>
                      <a:r>
                        <a:rPr lang="de-DE" sz="1200" dirty="0"/>
                        <a:t>242.4 t </a:t>
                      </a:r>
                      <a:r>
                        <a:rPr lang="de-DE" sz="1200" dirty="0" err="1"/>
                        <a:t>CO₂e</a:t>
                      </a:r>
                      <a:endParaRPr lang="de-DE" sz="1200" dirty="0"/>
                    </a:p>
                  </a:txBody>
                  <a:tcPr marL="80845" marR="80845" marT="40422" marB="40422" anchor="ctr">
                    <a:lnL>
                      <a:noFill/>
                    </a:lnL>
                    <a:lnR>
                      <a:noFill/>
                    </a:lnR>
                    <a:lnT>
                      <a:noFill/>
                    </a:lnT>
                    <a:lnB>
                      <a:noFill/>
                    </a:lnB>
                    <a:noFill/>
                  </a:tcPr>
                </a:tc>
                <a:extLst>
                  <a:ext uri="{0D108BD9-81ED-4DB2-BD59-A6C34878D82A}">
                    <a16:rowId xmlns:a16="http://schemas.microsoft.com/office/drawing/2014/main" val="2347052629"/>
                  </a:ext>
                </a:extLst>
              </a:tr>
            </a:tbl>
          </a:graphicData>
        </a:graphic>
      </p:graphicFrame>
    </p:spTree>
    <p:extLst>
      <p:ext uri="{BB962C8B-B14F-4D97-AF65-F5344CB8AC3E}">
        <p14:creationId xmlns:p14="http://schemas.microsoft.com/office/powerpoint/2010/main" val="2096339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5E135-DA71-38EA-39BE-0C0216F4828D}"/>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1D7B7DC1-D007-7B6D-476F-7742B47C55C8}"/>
              </a:ext>
            </a:extLst>
          </p:cNvPr>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a:extLst>
              <a:ext uri="{FF2B5EF4-FFF2-40B4-BE49-F238E27FC236}">
                <a16:creationId xmlns:a16="http://schemas.microsoft.com/office/drawing/2014/main" id="{E06A9E96-ABF8-DC2D-F84F-C17EF2561FEB}"/>
              </a:ext>
            </a:extLst>
          </p:cNvPr>
          <p:cNvGrpSpPr/>
          <p:nvPr/>
        </p:nvGrpSpPr>
        <p:grpSpPr>
          <a:xfrm>
            <a:off x="190331" y="0"/>
            <a:ext cx="7359973" cy="10687050"/>
            <a:chOff x="190331" y="0"/>
            <a:chExt cx="7359973" cy="10687050"/>
          </a:xfrm>
        </p:grpSpPr>
        <p:pic>
          <p:nvPicPr>
            <p:cNvPr id="4" name="object 4">
              <a:extLst>
                <a:ext uri="{FF2B5EF4-FFF2-40B4-BE49-F238E27FC236}">
                  <a16:creationId xmlns:a16="http://schemas.microsoft.com/office/drawing/2014/main" id="{BD26DD29-04AF-EC26-477F-B7134859154E}"/>
                </a:ext>
              </a:extLst>
            </p:cNvPr>
            <p:cNvPicPr/>
            <p:nvPr/>
          </p:nvPicPr>
          <p:blipFill>
            <a:blip r:embed="rId2" cstate="print"/>
            <a:stretch>
              <a:fillRect/>
            </a:stretch>
          </p:blipFill>
          <p:spPr>
            <a:xfrm>
              <a:off x="190331" y="230653"/>
              <a:ext cx="6857999" cy="10456397"/>
            </a:xfrm>
            <a:prstGeom prst="rect">
              <a:avLst/>
            </a:prstGeom>
          </p:spPr>
        </p:pic>
        <p:pic>
          <p:nvPicPr>
            <p:cNvPr id="5" name="object 5">
              <a:extLst>
                <a:ext uri="{FF2B5EF4-FFF2-40B4-BE49-F238E27FC236}">
                  <a16:creationId xmlns:a16="http://schemas.microsoft.com/office/drawing/2014/main" id="{9596FDF3-6555-BC4C-7803-9AF4111336B3}"/>
                </a:ext>
              </a:extLst>
            </p:cNvPr>
            <p:cNvPicPr/>
            <p:nvPr/>
          </p:nvPicPr>
          <p:blipFill>
            <a:blip r:embed="rId3" cstate="print"/>
            <a:stretch>
              <a:fillRect/>
            </a:stretch>
          </p:blipFill>
          <p:spPr>
            <a:xfrm>
              <a:off x="5073805" y="0"/>
              <a:ext cx="2476499" cy="4688743"/>
            </a:xfrm>
            <a:prstGeom prst="rect">
              <a:avLst/>
            </a:prstGeom>
          </p:spPr>
        </p:pic>
      </p:grpSp>
      <p:sp>
        <p:nvSpPr>
          <p:cNvPr id="7" name="object 7">
            <a:extLst>
              <a:ext uri="{FF2B5EF4-FFF2-40B4-BE49-F238E27FC236}">
                <a16:creationId xmlns:a16="http://schemas.microsoft.com/office/drawing/2014/main" id="{469EC20A-8C7F-6239-0ACB-99FC17B334E6}"/>
              </a:ext>
            </a:extLst>
          </p:cNvPr>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9" name="object 9">
            <a:extLst>
              <a:ext uri="{FF2B5EF4-FFF2-40B4-BE49-F238E27FC236}">
                <a16:creationId xmlns:a16="http://schemas.microsoft.com/office/drawing/2014/main" id="{49A16FFC-D5BD-DBCA-2CA8-88A25BE1C907}"/>
              </a:ext>
            </a:extLst>
          </p:cNvPr>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a:extLst>
              <a:ext uri="{FF2B5EF4-FFF2-40B4-BE49-F238E27FC236}">
                <a16:creationId xmlns:a16="http://schemas.microsoft.com/office/drawing/2014/main" id="{F8AFD372-EA26-23A0-40D8-08B2EBFA10CF}"/>
              </a:ext>
            </a:extLst>
          </p:cNvPr>
          <p:cNvPicPr/>
          <p:nvPr/>
        </p:nvPicPr>
        <p:blipFill>
          <a:blip r:embed="rId4" cstate="print"/>
          <a:stretch>
            <a:fillRect/>
          </a:stretch>
        </p:blipFill>
        <p:spPr>
          <a:xfrm>
            <a:off x="0" y="490842"/>
            <a:ext cx="6248399" cy="542924"/>
          </a:xfrm>
          <a:prstGeom prst="rect">
            <a:avLst/>
          </a:prstGeom>
        </p:spPr>
      </p:pic>
      <p:sp>
        <p:nvSpPr>
          <p:cNvPr id="12" name="object 12">
            <a:extLst>
              <a:ext uri="{FF2B5EF4-FFF2-40B4-BE49-F238E27FC236}">
                <a16:creationId xmlns:a16="http://schemas.microsoft.com/office/drawing/2014/main" id="{BDDDFD41-B93F-2D07-71F3-150B71E26C8E}"/>
              </a:ext>
            </a:extLst>
          </p:cNvPr>
          <p:cNvSpPr txBox="1"/>
          <p:nvPr/>
        </p:nvSpPr>
        <p:spPr>
          <a:xfrm>
            <a:off x="82351" y="505016"/>
            <a:ext cx="6020435" cy="412934"/>
          </a:xfrm>
          <a:prstGeom prst="rect">
            <a:avLst/>
          </a:prstGeom>
        </p:spPr>
        <p:txBody>
          <a:bodyPr vert="horz" wrap="square" lIns="0" tIns="12700" rIns="0" bIns="0" rtlCol="0">
            <a:spAutoFit/>
          </a:bodyPr>
          <a:lstStyle/>
          <a:p>
            <a:pPr marL="12700">
              <a:lnSpc>
                <a:spcPct val="100000"/>
              </a:lnSpc>
              <a:spcBef>
                <a:spcPts val="100"/>
              </a:spcBef>
            </a:pPr>
            <a:r>
              <a:rPr lang="de-DE" sz="2600" b="1" dirty="0">
                <a:solidFill>
                  <a:srgbClr val="FFFFFF"/>
                </a:solidFill>
                <a:latin typeface="+mn-lt"/>
                <a:cs typeface="Arial"/>
              </a:rPr>
              <a:t>8</a:t>
            </a:r>
            <a:r>
              <a:rPr sz="2600" b="1" dirty="0">
                <a:solidFill>
                  <a:srgbClr val="FFFFFF"/>
                </a:solidFill>
                <a:latin typeface="+mn-lt"/>
                <a:cs typeface="Arial"/>
              </a:rPr>
              <a:t>. Suggested </a:t>
            </a:r>
            <a:r>
              <a:rPr lang="de-DE" sz="2600" b="1" dirty="0">
                <a:solidFill>
                  <a:srgbClr val="FFFFFF"/>
                </a:solidFill>
                <a:latin typeface="+mn-lt"/>
                <a:cs typeface="Arial"/>
              </a:rPr>
              <a:t>Solution</a:t>
            </a:r>
            <a:endParaRPr sz="2600" dirty="0">
              <a:latin typeface="+mn-lt"/>
              <a:cs typeface="Arial"/>
            </a:endParaRPr>
          </a:p>
        </p:txBody>
      </p:sp>
      <p:pic>
        <p:nvPicPr>
          <p:cNvPr id="15" name="object 15">
            <a:extLst>
              <a:ext uri="{FF2B5EF4-FFF2-40B4-BE49-F238E27FC236}">
                <a16:creationId xmlns:a16="http://schemas.microsoft.com/office/drawing/2014/main" id="{37EA5045-E435-5687-0DC0-22EA1D7DCB15}"/>
              </a:ext>
            </a:extLst>
          </p:cNvPr>
          <p:cNvPicPr/>
          <p:nvPr/>
        </p:nvPicPr>
        <p:blipFill>
          <a:blip r:embed="rId5" cstate="print"/>
          <a:stretch>
            <a:fillRect/>
          </a:stretch>
        </p:blipFill>
        <p:spPr>
          <a:xfrm>
            <a:off x="7180200" y="10278840"/>
            <a:ext cx="190499" cy="9524"/>
          </a:xfrm>
          <a:prstGeom prst="rect">
            <a:avLst/>
          </a:prstGeom>
        </p:spPr>
      </p:pic>
      <p:sp>
        <p:nvSpPr>
          <p:cNvPr id="16" name="Metin kutusu 15">
            <a:extLst>
              <a:ext uri="{FF2B5EF4-FFF2-40B4-BE49-F238E27FC236}">
                <a16:creationId xmlns:a16="http://schemas.microsoft.com/office/drawing/2014/main" id="{57D83A6D-8D13-9EA3-D851-93F7E50E6F24}"/>
              </a:ext>
            </a:extLst>
          </p:cNvPr>
          <p:cNvSpPr txBox="1"/>
          <p:nvPr/>
        </p:nvSpPr>
        <p:spPr>
          <a:xfrm>
            <a:off x="306002" y="7915786"/>
            <a:ext cx="6444048" cy="2492990"/>
          </a:xfrm>
          <a:prstGeom prst="rect">
            <a:avLst/>
          </a:prstGeom>
          <a:noFill/>
        </p:spPr>
        <p:txBody>
          <a:bodyPr wrap="square" rtlCol="0">
            <a:spAutoFit/>
          </a:bodyPr>
          <a:lstStyle/>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p:txBody>
      </p:sp>
      <p:sp>
        <p:nvSpPr>
          <p:cNvPr id="8" name="Textfeld 7">
            <a:extLst>
              <a:ext uri="{FF2B5EF4-FFF2-40B4-BE49-F238E27FC236}">
                <a16:creationId xmlns:a16="http://schemas.microsoft.com/office/drawing/2014/main" id="{742052F0-8564-4348-80B4-F4045252D321}"/>
              </a:ext>
            </a:extLst>
          </p:cNvPr>
          <p:cNvSpPr txBox="1"/>
          <p:nvPr/>
        </p:nvSpPr>
        <p:spPr>
          <a:xfrm>
            <a:off x="440486" y="1273544"/>
            <a:ext cx="5318964" cy="4524315"/>
          </a:xfrm>
          <a:prstGeom prst="rect">
            <a:avLst/>
          </a:prstGeom>
          <a:noFill/>
        </p:spPr>
        <p:txBody>
          <a:bodyPr wrap="square">
            <a:spAutoFit/>
          </a:bodyPr>
          <a:lstStyle/>
          <a:p>
            <a:pPr>
              <a:buNone/>
            </a:pPr>
            <a:r>
              <a:rPr lang="de-DE" sz="1200" dirty="0" err="1">
                <a:latin typeface="+mj-lt"/>
              </a:rPr>
              <a:t>Scope</a:t>
            </a:r>
            <a:r>
              <a:rPr lang="de-DE" sz="1200" dirty="0">
                <a:latin typeface="+mj-lt"/>
              </a:rPr>
              <a:t> 2</a:t>
            </a:r>
          </a:p>
          <a:p>
            <a:pPr>
              <a:buNone/>
            </a:pPr>
            <a:r>
              <a:rPr lang="de-DE" sz="1200" dirty="0">
                <a:latin typeface="+mj-lt"/>
              </a:rPr>
              <a:t>Annual </a:t>
            </a:r>
            <a:r>
              <a:rPr lang="de-DE" sz="1200" dirty="0" err="1">
                <a:latin typeface="+mj-lt"/>
              </a:rPr>
              <a:t>electricity</a:t>
            </a:r>
            <a:r>
              <a:rPr lang="de-DE" sz="1200" dirty="0">
                <a:latin typeface="+mj-lt"/>
              </a:rPr>
              <a:t> </a:t>
            </a:r>
            <a:r>
              <a:rPr lang="de-DE" sz="1200" dirty="0" err="1">
                <a:latin typeface="+mj-lt"/>
              </a:rPr>
              <a:t>consumption</a:t>
            </a:r>
            <a:br>
              <a:rPr lang="de-DE" sz="1200" dirty="0">
                <a:latin typeface="+mj-lt"/>
              </a:rPr>
            </a:br>
            <a:r>
              <a:rPr lang="de-DE" sz="1200" dirty="0">
                <a:latin typeface="+mj-lt"/>
              </a:rPr>
              <a:t>= </a:t>
            </a:r>
            <a:r>
              <a:rPr lang="de-DE" sz="1200" b="1" dirty="0">
                <a:latin typeface="+mj-lt"/>
              </a:rPr>
              <a:t>4.2 GWh</a:t>
            </a:r>
            <a:endParaRPr lang="de-DE" sz="1200" dirty="0">
              <a:latin typeface="+mj-lt"/>
            </a:endParaRPr>
          </a:p>
          <a:p>
            <a:pPr>
              <a:buNone/>
            </a:pPr>
            <a:r>
              <a:rPr lang="de-DE" sz="1200" dirty="0">
                <a:latin typeface="+mj-lt"/>
              </a:rPr>
              <a:t>1 GWh = 1,000,000 kWh</a:t>
            </a:r>
          </a:p>
          <a:p>
            <a:pPr>
              <a:buNone/>
            </a:pPr>
            <a:r>
              <a:rPr lang="de-DE" sz="1200" dirty="0">
                <a:latin typeface="+mj-lt"/>
              </a:rPr>
              <a:t>→ 4.2 GWh = </a:t>
            </a:r>
            <a:r>
              <a:rPr lang="de-DE" sz="1200" b="1" dirty="0">
                <a:latin typeface="+mj-lt"/>
              </a:rPr>
              <a:t>4,200,000 kWh</a:t>
            </a:r>
            <a:endParaRPr lang="de-DE" sz="1200" dirty="0">
              <a:latin typeface="+mj-lt"/>
            </a:endParaRPr>
          </a:p>
          <a:p>
            <a:pPr>
              <a:buNone/>
            </a:pPr>
            <a:r>
              <a:rPr lang="de-DE" sz="1200" dirty="0">
                <a:latin typeface="+mj-lt"/>
              </a:rPr>
              <a:t>Emission </a:t>
            </a:r>
            <a:r>
              <a:rPr lang="de-DE" sz="1200" dirty="0" err="1">
                <a:latin typeface="+mj-lt"/>
              </a:rPr>
              <a:t>factor</a:t>
            </a:r>
            <a:r>
              <a:rPr lang="de-DE" sz="1200" dirty="0">
                <a:latin typeface="+mj-lt"/>
              </a:rPr>
              <a:t> (</a:t>
            </a:r>
            <a:r>
              <a:rPr lang="de-DE" sz="1200" dirty="0" err="1">
                <a:latin typeface="+mj-lt"/>
              </a:rPr>
              <a:t>location</a:t>
            </a:r>
            <a:r>
              <a:rPr lang="de-DE" sz="1200" dirty="0">
                <a:latin typeface="+mj-lt"/>
              </a:rPr>
              <a:t> </a:t>
            </a:r>
            <a:r>
              <a:rPr lang="de-DE" sz="1200" dirty="0" err="1">
                <a:latin typeface="+mj-lt"/>
              </a:rPr>
              <a:t>based</a:t>
            </a:r>
            <a:r>
              <a:rPr lang="de-DE" sz="1200" dirty="0">
                <a:latin typeface="+mj-lt"/>
              </a:rPr>
              <a:t>)</a:t>
            </a:r>
            <a:br>
              <a:rPr lang="de-DE" sz="1200" dirty="0">
                <a:latin typeface="+mj-lt"/>
              </a:rPr>
            </a:br>
            <a:r>
              <a:rPr lang="de-DE" sz="1200" dirty="0">
                <a:latin typeface="+mj-lt"/>
              </a:rPr>
              <a:t>= </a:t>
            </a:r>
            <a:r>
              <a:rPr lang="de-DE" sz="1200" b="1" dirty="0">
                <a:latin typeface="+mj-lt"/>
              </a:rPr>
              <a:t>0.4 kg </a:t>
            </a:r>
            <a:r>
              <a:rPr lang="de-DE" sz="1200" b="1" dirty="0" err="1">
                <a:latin typeface="+mj-lt"/>
              </a:rPr>
              <a:t>CO₂e</a:t>
            </a:r>
            <a:r>
              <a:rPr lang="de-DE" sz="1200" b="1" dirty="0">
                <a:latin typeface="+mj-lt"/>
              </a:rPr>
              <a:t>/kWh</a:t>
            </a:r>
            <a:endParaRPr lang="de-DE" sz="1200" dirty="0">
              <a:latin typeface="+mj-lt"/>
            </a:endParaRPr>
          </a:p>
          <a:p>
            <a:pPr>
              <a:buNone/>
            </a:pPr>
            <a:r>
              <a:rPr lang="de-DE" sz="1200" dirty="0" err="1">
                <a:latin typeface="+mj-lt"/>
              </a:rPr>
              <a:t>Calculation</a:t>
            </a:r>
            <a:endParaRPr lang="de-DE" sz="1200" dirty="0">
              <a:latin typeface="+mj-lt"/>
            </a:endParaRPr>
          </a:p>
          <a:p>
            <a:pPr>
              <a:buNone/>
            </a:pPr>
            <a:r>
              <a:rPr lang="de-DE" sz="1200" dirty="0">
                <a:latin typeface="+mj-lt"/>
              </a:rPr>
              <a:t>4,200,000 × 0.4 = </a:t>
            </a:r>
            <a:r>
              <a:rPr lang="de-DE" sz="1200" b="1" dirty="0">
                <a:latin typeface="+mj-lt"/>
              </a:rPr>
              <a:t>1,680,000 kg </a:t>
            </a:r>
            <a:r>
              <a:rPr lang="de-DE" sz="1200" b="1" dirty="0" err="1">
                <a:latin typeface="+mj-lt"/>
              </a:rPr>
              <a:t>CO₂e</a:t>
            </a:r>
            <a:endParaRPr lang="de-DE" sz="1200" dirty="0">
              <a:latin typeface="+mj-lt"/>
            </a:endParaRPr>
          </a:p>
          <a:p>
            <a:pPr>
              <a:buNone/>
            </a:pPr>
            <a:r>
              <a:rPr lang="de-DE" sz="1200" dirty="0">
                <a:latin typeface="+mj-lt"/>
              </a:rPr>
              <a:t>= </a:t>
            </a:r>
            <a:r>
              <a:rPr lang="de-DE" sz="1200" b="1" dirty="0">
                <a:latin typeface="+mj-lt"/>
              </a:rPr>
              <a:t>1,680 t </a:t>
            </a:r>
            <a:r>
              <a:rPr lang="de-DE" sz="1200" b="1" dirty="0" err="1">
                <a:latin typeface="+mj-lt"/>
              </a:rPr>
              <a:t>CO₂e</a:t>
            </a:r>
            <a:endParaRPr lang="de-DE" sz="1200" dirty="0">
              <a:latin typeface="+mj-lt"/>
            </a:endParaRPr>
          </a:p>
          <a:p>
            <a:pPr>
              <a:buNone/>
            </a:pPr>
            <a:br>
              <a:rPr lang="de-DE" sz="1200" dirty="0">
                <a:latin typeface="+mj-lt"/>
              </a:rPr>
            </a:br>
            <a:endParaRPr lang="de-DE" sz="1200" dirty="0">
              <a:latin typeface="+mj-lt"/>
            </a:endParaRPr>
          </a:p>
          <a:p>
            <a:pPr>
              <a:buNone/>
            </a:pPr>
            <a:r>
              <a:rPr lang="de-DE" sz="1200" b="1" dirty="0" err="1">
                <a:latin typeface="+mj-lt"/>
              </a:rPr>
              <a:t>Photovoltaic</a:t>
            </a:r>
            <a:r>
              <a:rPr lang="de-DE" sz="1200" b="1" dirty="0">
                <a:latin typeface="+mj-lt"/>
              </a:rPr>
              <a:t> </a:t>
            </a:r>
            <a:r>
              <a:rPr lang="de-DE" sz="1200" b="1" dirty="0" err="1">
                <a:latin typeface="+mj-lt"/>
              </a:rPr>
              <a:t>share</a:t>
            </a:r>
            <a:endParaRPr lang="de-DE" sz="1200" b="1" dirty="0">
              <a:latin typeface="+mj-lt"/>
            </a:endParaRPr>
          </a:p>
          <a:p>
            <a:pPr>
              <a:buNone/>
            </a:pPr>
            <a:r>
              <a:rPr lang="de-DE" sz="1200" dirty="0">
                <a:latin typeface="+mj-lt"/>
              </a:rPr>
              <a:t>PV </a:t>
            </a:r>
            <a:r>
              <a:rPr lang="de-DE" sz="1200" dirty="0" err="1">
                <a:latin typeface="+mj-lt"/>
              </a:rPr>
              <a:t>share</a:t>
            </a:r>
            <a:br>
              <a:rPr lang="de-DE" sz="1200" dirty="0">
                <a:latin typeface="+mj-lt"/>
              </a:rPr>
            </a:br>
            <a:r>
              <a:rPr lang="de-DE" sz="1200" dirty="0">
                <a:latin typeface="+mj-lt"/>
              </a:rPr>
              <a:t>= </a:t>
            </a:r>
            <a:r>
              <a:rPr lang="de-DE" sz="1200" b="1" dirty="0">
                <a:latin typeface="+mj-lt"/>
              </a:rPr>
              <a:t>40 %</a:t>
            </a:r>
            <a:endParaRPr lang="de-DE" sz="1200" dirty="0">
              <a:latin typeface="+mj-lt"/>
            </a:endParaRPr>
          </a:p>
          <a:p>
            <a:pPr>
              <a:buNone/>
            </a:pPr>
            <a:r>
              <a:rPr lang="de-DE" sz="1200" dirty="0">
                <a:latin typeface="+mj-lt"/>
              </a:rPr>
              <a:t>PV </a:t>
            </a:r>
            <a:r>
              <a:rPr lang="de-DE" sz="1200" dirty="0" err="1">
                <a:latin typeface="+mj-lt"/>
              </a:rPr>
              <a:t>electricity</a:t>
            </a:r>
            <a:endParaRPr lang="de-DE" sz="1200" dirty="0">
              <a:latin typeface="+mj-lt"/>
            </a:endParaRPr>
          </a:p>
          <a:p>
            <a:pPr>
              <a:buNone/>
            </a:pPr>
            <a:r>
              <a:rPr lang="de-DE" sz="1200" dirty="0">
                <a:latin typeface="+mj-lt"/>
              </a:rPr>
              <a:t>4,200,000 × 0.4 = </a:t>
            </a:r>
            <a:r>
              <a:rPr lang="de-DE" sz="1200" b="1" dirty="0">
                <a:latin typeface="+mj-lt"/>
              </a:rPr>
              <a:t>1,680,000 kWh</a:t>
            </a:r>
            <a:endParaRPr lang="de-DE" sz="1200" dirty="0">
              <a:latin typeface="+mj-lt"/>
            </a:endParaRPr>
          </a:p>
          <a:p>
            <a:pPr>
              <a:buNone/>
            </a:pPr>
            <a:r>
              <a:rPr lang="de-DE" sz="1200" dirty="0" err="1">
                <a:latin typeface="+mj-lt"/>
              </a:rPr>
              <a:t>Remaining</a:t>
            </a:r>
            <a:r>
              <a:rPr lang="de-DE" sz="1200" dirty="0">
                <a:latin typeface="+mj-lt"/>
              </a:rPr>
              <a:t> </a:t>
            </a:r>
            <a:r>
              <a:rPr lang="de-DE" sz="1200" dirty="0" err="1">
                <a:latin typeface="+mj-lt"/>
              </a:rPr>
              <a:t>grid</a:t>
            </a:r>
            <a:r>
              <a:rPr lang="de-DE" sz="1200" dirty="0">
                <a:latin typeface="+mj-lt"/>
              </a:rPr>
              <a:t> </a:t>
            </a:r>
            <a:r>
              <a:rPr lang="de-DE" sz="1200" dirty="0" err="1">
                <a:latin typeface="+mj-lt"/>
              </a:rPr>
              <a:t>electricity</a:t>
            </a:r>
            <a:endParaRPr lang="de-DE" sz="1200" dirty="0">
              <a:latin typeface="+mj-lt"/>
            </a:endParaRPr>
          </a:p>
          <a:p>
            <a:pPr>
              <a:buNone/>
            </a:pPr>
            <a:r>
              <a:rPr lang="de-DE" sz="1200" dirty="0">
                <a:latin typeface="+mj-lt"/>
              </a:rPr>
              <a:t>2,520,000 kWh</a:t>
            </a:r>
          </a:p>
          <a:p>
            <a:pPr>
              <a:buNone/>
            </a:pPr>
            <a:r>
              <a:rPr lang="de-DE" sz="1200" dirty="0" err="1">
                <a:latin typeface="+mj-lt"/>
              </a:rPr>
              <a:t>Grid</a:t>
            </a:r>
            <a:r>
              <a:rPr lang="de-DE" sz="1200" dirty="0">
                <a:latin typeface="+mj-lt"/>
              </a:rPr>
              <a:t> </a:t>
            </a:r>
            <a:r>
              <a:rPr lang="de-DE" sz="1200" dirty="0" err="1">
                <a:latin typeface="+mj-lt"/>
              </a:rPr>
              <a:t>emissions</a:t>
            </a:r>
            <a:endParaRPr lang="de-DE" sz="1200" dirty="0">
              <a:latin typeface="+mj-lt"/>
            </a:endParaRPr>
          </a:p>
          <a:p>
            <a:pPr>
              <a:buNone/>
            </a:pPr>
            <a:r>
              <a:rPr lang="de-DE" sz="1200" dirty="0">
                <a:latin typeface="+mj-lt"/>
              </a:rPr>
              <a:t>2,520,000 × 0.4 = </a:t>
            </a:r>
            <a:r>
              <a:rPr lang="de-DE" sz="1200" b="1" dirty="0">
                <a:latin typeface="+mj-lt"/>
              </a:rPr>
              <a:t>1,008,000 kg </a:t>
            </a:r>
            <a:r>
              <a:rPr lang="de-DE" sz="1200" b="1" dirty="0" err="1">
                <a:latin typeface="+mj-lt"/>
              </a:rPr>
              <a:t>CO₂e</a:t>
            </a:r>
            <a:endParaRPr lang="de-DE" sz="1200" dirty="0">
              <a:latin typeface="+mj-lt"/>
            </a:endParaRPr>
          </a:p>
          <a:p>
            <a:pPr>
              <a:buNone/>
            </a:pPr>
            <a:r>
              <a:rPr lang="de-DE" sz="1200" dirty="0">
                <a:latin typeface="+mj-lt"/>
              </a:rPr>
              <a:t>= </a:t>
            </a:r>
            <a:r>
              <a:rPr lang="de-DE" sz="1200" b="1" dirty="0">
                <a:latin typeface="+mj-lt"/>
              </a:rPr>
              <a:t>1,008 t </a:t>
            </a:r>
            <a:r>
              <a:rPr lang="de-DE" sz="1200" b="1" dirty="0" err="1">
                <a:latin typeface="+mj-lt"/>
              </a:rPr>
              <a:t>CO₂e</a:t>
            </a:r>
            <a:endParaRPr lang="de-DE" sz="1200" b="1" dirty="0">
              <a:latin typeface="+mj-lt"/>
            </a:endParaRPr>
          </a:p>
          <a:p>
            <a:pPr>
              <a:buNone/>
            </a:pPr>
            <a:endParaRPr lang="de-DE" sz="1200" b="1" dirty="0">
              <a:latin typeface="+mj-lt"/>
            </a:endParaRPr>
          </a:p>
          <a:p>
            <a:pPr>
              <a:buNone/>
            </a:pPr>
            <a:endParaRPr lang="de-DE" sz="1200" dirty="0">
              <a:latin typeface="+mj-lt"/>
            </a:endParaRPr>
          </a:p>
        </p:txBody>
      </p:sp>
      <p:graphicFrame>
        <p:nvGraphicFramePr>
          <p:cNvPr id="10" name="Tabelle 9">
            <a:extLst>
              <a:ext uri="{FF2B5EF4-FFF2-40B4-BE49-F238E27FC236}">
                <a16:creationId xmlns:a16="http://schemas.microsoft.com/office/drawing/2014/main" id="{27EDF938-3868-5288-3F8B-B23B405E7006}"/>
              </a:ext>
            </a:extLst>
          </p:cNvPr>
          <p:cNvGraphicFramePr>
            <a:graphicFrameLocks noGrp="1"/>
          </p:cNvGraphicFramePr>
          <p:nvPr/>
        </p:nvGraphicFramePr>
        <p:xfrm>
          <a:off x="440486" y="5521186"/>
          <a:ext cx="6546848" cy="1920240"/>
        </p:xfrm>
        <a:graphic>
          <a:graphicData uri="http://schemas.openxmlformats.org/drawingml/2006/table">
            <a:tbl>
              <a:tblPr/>
              <a:tblGrid>
                <a:gridCol w="1636712">
                  <a:extLst>
                    <a:ext uri="{9D8B030D-6E8A-4147-A177-3AD203B41FA5}">
                      <a16:colId xmlns:a16="http://schemas.microsoft.com/office/drawing/2014/main" val="1219677330"/>
                    </a:ext>
                  </a:extLst>
                </a:gridCol>
                <a:gridCol w="1636712">
                  <a:extLst>
                    <a:ext uri="{9D8B030D-6E8A-4147-A177-3AD203B41FA5}">
                      <a16:colId xmlns:a16="http://schemas.microsoft.com/office/drawing/2014/main" val="693867669"/>
                    </a:ext>
                  </a:extLst>
                </a:gridCol>
                <a:gridCol w="1636712">
                  <a:extLst>
                    <a:ext uri="{9D8B030D-6E8A-4147-A177-3AD203B41FA5}">
                      <a16:colId xmlns:a16="http://schemas.microsoft.com/office/drawing/2014/main" val="671030186"/>
                    </a:ext>
                  </a:extLst>
                </a:gridCol>
                <a:gridCol w="1636712">
                  <a:extLst>
                    <a:ext uri="{9D8B030D-6E8A-4147-A177-3AD203B41FA5}">
                      <a16:colId xmlns:a16="http://schemas.microsoft.com/office/drawing/2014/main" val="3717101019"/>
                    </a:ext>
                  </a:extLst>
                </a:gridCol>
              </a:tblGrid>
              <a:tr h="640080">
                <a:tc>
                  <a:txBody>
                    <a:bodyPr/>
                    <a:lstStyle/>
                    <a:p>
                      <a:pPr>
                        <a:buNone/>
                      </a:pPr>
                      <a:r>
                        <a:rPr lang="de-DE" sz="1200"/>
                        <a:t>Category</a:t>
                      </a:r>
                    </a:p>
                  </a:txBody>
                  <a:tcPr anchor="ctr">
                    <a:lnL>
                      <a:noFill/>
                    </a:lnL>
                    <a:lnR>
                      <a:noFill/>
                    </a:lnR>
                    <a:lnT>
                      <a:noFill/>
                    </a:lnT>
                    <a:lnB>
                      <a:noFill/>
                    </a:lnB>
                    <a:noFill/>
                  </a:tcPr>
                </a:tc>
                <a:tc>
                  <a:txBody>
                    <a:bodyPr/>
                    <a:lstStyle/>
                    <a:p>
                      <a:pPr>
                        <a:buNone/>
                      </a:pPr>
                      <a:r>
                        <a:rPr lang="de-DE" sz="1200"/>
                        <a:t>Activity</a:t>
                      </a:r>
                    </a:p>
                  </a:txBody>
                  <a:tcPr anchor="ctr">
                    <a:lnL>
                      <a:noFill/>
                    </a:lnL>
                    <a:lnR>
                      <a:noFill/>
                    </a:lnR>
                    <a:lnT>
                      <a:noFill/>
                    </a:lnT>
                    <a:lnB>
                      <a:noFill/>
                    </a:lnB>
                    <a:noFill/>
                  </a:tcPr>
                </a:tc>
                <a:tc>
                  <a:txBody>
                    <a:bodyPr/>
                    <a:lstStyle/>
                    <a:p>
                      <a:pPr>
                        <a:buNone/>
                      </a:pPr>
                      <a:r>
                        <a:rPr lang="de-DE" sz="1200"/>
                        <a:t>Emission Factor</a:t>
                      </a:r>
                    </a:p>
                  </a:txBody>
                  <a:tcPr anchor="ctr">
                    <a:lnL>
                      <a:noFill/>
                    </a:lnL>
                    <a:lnR>
                      <a:noFill/>
                    </a:lnR>
                    <a:lnT>
                      <a:noFill/>
                    </a:lnT>
                    <a:lnB>
                      <a:noFill/>
                    </a:lnB>
                    <a:noFill/>
                  </a:tcPr>
                </a:tc>
                <a:tc>
                  <a:txBody>
                    <a:bodyPr/>
                    <a:lstStyle/>
                    <a:p>
                      <a:pPr>
                        <a:buNone/>
                      </a:pPr>
                      <a:r>
                        <a:rPr lang="de-DE" sz="1200"/>
                        <a:t>Emissions</a:t>
                      </a:r>
                    </a:p>
                  </a:txBody>
                  <a:tcPr anchor="ctr">
                    <a:lnL>
                      <a:noFill/>
                    </a:lnL>
                    <a:lnR>
                      <a:noFill/>
                    </a:lnR>
                    <a:lnT>
                      <a:noFill/>
                    </a:lnT>
                    <a:lnB>
                      <a:noFill/>
                    </a:lnB>
                    <a:noFill/>
                  </a:tcPr>
                </a:tc>
                <a:extLst>
                  <a:ext uri="{0D108BD9-81ED-4DB2-BD59-A6C34878D82A}">
                    <a16:rowId xmlns:a16="http://schemas.microsoft.com/office/drawing/2014/main" val="3339436214"/>
                  </a:ext>
                </a:extLst>
              </a:tr>
              <a:tr h="914400">
                <a:tc>
                  <a:txBody>
                    <a:bodyPr/>
                    <a:lstStyle/>
                    <a:p>
                      <a:pPr>
                        <a:buNone/>
                      </a:pPr>
                      <a:r>
                        <a:rPr lang="de-DE" sz="1200"/>
                        <a:t>Purchased electricity (grid)</a:t>
                      </a:r>
                    </a:p>
                  </a:txBody>
                  <a:tcPr anchor="ctr">
                    <a:lnL>
                      <a:noFill/>
                    </a:lnL>
                    <a:lnR>
                      <a:noFill/>
                    </a:lnR>
                    <a:lnT>
                      <a:noFill/>
                    </a:lnT>
                    <a:lnB>
                      <a:noFill/>
                    </a:lnB>
                    <a:noFill/>
                  </a:tcPr>
                </a:tc>
                <a:tc>
                  <a:txBody>
                    <a:bodyPr/>
                    <a:lstStyle/>
                    <a:p>
                      <a:pPr>
                        <a:buNone/>
                      </a:pPr>
                      <a:r>
                        <a:rPr lang="de-DE" sz="1200"/>
                        <a:t>2,520,000 kWh</a:t>
                      </a:r>
                    </a:p>
                  </a:txBody>
                  <a:tcPr anchor="ctr">
                    <a:lnL>
                      <a:noFill/>
                    </a:lnL>
                    <a:lnR>
                      <a:noFill/>
                    </a:lnR>
                    <a:lnT>
                      <a:noFill/>
                    </a:lnT>
                    <a:lnB>
                      <a:noFill/>
                    </a:lnB>
                    <a:noFill/>
                  </a:tcPr>
                </a:tc>
                <a:tc>
                  <a:txBody>
                    <a:bodyPr/>
                    <a:lstStyle/>
                    <a:p>
                      <a:pPr>
                        <a:buNone/>
                      </a:pPr>
                      <a:r>
                        <a:rPr lang="de-DE" sz="1200"/>
                        <a:t>0.4 kg/kWh</a:t>
                      </a:r>
                    </a:p>
                  </a:txBody>
                  <a:tcPr anchor="ctr">
                    <a:lnL>
                      <a:noFill/>
                    </a:lnL>
                    <a:lnR>
                      <a:noFill/>
                    </a:lnR>
                    <a:lnT>
                      <a:noFill/>
                    </a:lnT>
                    <a:lnB>
                      <a:noFill/>
                    </a:lnB>
                    <a:noFill/>
                  </a:tcPr>
                </a:tc>
                <a:tc>
                  <a:txBody>
                    <a:bodyPr/>
                    <a:lstStyle/>
                    <a:p>
                      <a:pPr>
                        <a:buNone/>
                      </a:pPr>
                      <a:r>
                        <a:rPr lang="de-DE" sz="1200" b="1"/>
                        <a:t>1,008 t CO₂e</a:t>
                      </a:r>
                      <a:endParaRPr lang="de-DE" sz="1200"/>
                    </a:p>
                  </a:txBody>
                  <a:tcPr anchor="ctr">
                    <a:lnL>
                      <a:noFill/>
                    </a:lnL>
                    <a:lnR>
                      <a:noFill/>
                    </a:lnR>
                    <a:lnT>
                      <a:noFill/>
                    </a:lnT>
                    <a:lnB>
                      <a:noFill/>
                    </a:lnB>
                    <a:noFill/>
                  </a:tcPr>
                </a:tc>
                <a:extLst>
                  <a:ext uri="{0D108BD9-81ED-4DB2-BD59-A6C34878D82A}">
                    <a16:rowId xmlns:a16="http://schemas.microsoft.com/office/drawing/2014/main" val="3407402092"/>
                  </a:ext>
                </a:extLst>
              </a:tr>
              <a:tr h="365760">
                <a:tc>
                  <a:txBody>
                    <a:bodyPr/>
                    <a:lstStyle/>
                    <a:p>
                      <a:pPr>
                        <a:buNone/>
                      </a:pPr>
                      <a:r>
                        <a:rPr lang="de-DE" sz="1200"/>
                        <a:t>PV electricity</a:t>
                      </a:r>
                    </a:p>
                  </a:txBody>
                  <a:tcPr anchor="ctr">
                    <a:lnL>
                      <a:noFill/>
                    </a:lnL>
                    <a:lnR>
                      <a:noFill/>
                    </a:lnR>
                    <a:lnT>
                      <a:noFill/>
                    </a:lnT>
                    <a:lnB>
                      <a:noFill/>
                    </a:lnB>
                    <a:noFill/>
                  </a:tcPr>
                </a:tc>
                <a:tc>
                  <a:txBody>
                    <a:bodyPr/>
                    <a:lstStyle/>
                    <a:p>
                      <a:pPr>
                        <a:buNone/>
                      </a:pPr>
                      <a:r>
                        <a:rPr lang="de-DE" sz="1200"/>
                        <a:t>1,680,000 kWh</a:t>
                      </a:r>
                    </a:p>
                  </a:txBody>
                  <a:tcPr anchor="ctr">
                    <a:lnL>
                      <a:noFill/>
                    </a:lnL>
                    <a:lnR>
                      <a:noFill/>
                    </a:lnR>
                    <a:lnT>
                      <a:noFill/>
                    </a:lnT>
                    <a:lnB>
                      <a:noFill/>
                    </a:lnB>
                    <a:noFill/>
                  </a:tcPr>
                </a:tc>
                <a:tc>
                  <a:txBody>
                    <a:bodyPr/>
                    <a:lstStyle/>
                    <a:p>
                      <a:pPr>
                        <a:buNone/>
                      </a:pPr>
                      <a:r>
                        <a:rPr lang="de-DE" sz="1200"/>
                        <a:t>~0</a:t>
                      </a:r>
                    </a:p>
                  </a:txBody>
                  <a:tcPr anchor="ctr">
                    <a:lnL>
                      <a:noFill/>
                    </a:lnL>
                    <a:lnR>
                      <a:noFill/>
                    </a:lnR>
                    <a:lnT>
                      <a:noFill/>
                    </a:lnT>
                    <a:lnB>
                      <a:noFill/>
                    </a:lnB>
                    <a:noFill/>
                  </a:tcPr>
                </a:tc>
                <a:tc>
                  <a:txBody>
                    <a:bodyPr/>
                    <a:lstStyle/>
                    <a:p>
                      <a:pPr>
                        <a:buNone/>
                      </a:pPr>
                      <a:r>
                        <a:rPr lang="de-DE" sz="1200" dirty="0"/>
                        <a:t>~0</a:t>
                      </a:r>
                    </a:p>
                  </a:txBody>
                  <a:tcPr anchor="ctr">
                    <a:lnL>
                      <a:noFill/>
                    </a:lnL>
                    <a:lnR>
                      <a:noFill/>
                    </a:lnR>
                    <a:lnT>
                      <a:noFill/>
                    </a:lnT>
                    <a:lnB>
                      <a:noFill/>
                    </a:lnB>
                    <a:noFill/>
                  </a:tcPr>
                </a:tc>
                <a:extLst>
                  <a:ext uri="{0D108BD9-81ED-4DB2-BD59-A6C34878D82A}">
                    <a16:rowId xmlns:a16="http://schemas.microsoft.com/office/drawing/2014/main" val="2204519710"/>
                  </a:ext>
                </a:extLst>
              </a:tr>
            </a:tbl>
          </a:graphicData>
        </a:graphic>
      </p:graphicFrame>
    </p:spTree>
    <p:extLst>
      <p:ext uri="{BB962C8B-B14F-4D97-AF65-F5344CB8AC3E}">
        <p14:creationId xmlns:p14="http://schemas.microsoft.com/office/powerpoint/2010/main" val="3233131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CD35C-FC2D-D2AC-56C7-59B7F2FDF68F}"/>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CCF9AED1-E631-2CDE-D466-2CC2328EE9BE}"/>
              </a:ext>
            </a:extLst>
          </p:cNvPr>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a:extLst>
              <a:ext uri="{FF2B5EF4-FFF2-40B4-BE49-F238E27FC236}">
                <a16:creationId xmlns:a16="http://schemas.microsoft.com/office/drawing/2014/main" id="{B804765F-E5A9-F241-5297-8CC4AA666EA3}"/>
              </a:ext>
            </a:extLst>
          </p:cNvPr>
          <p:cNvGrpSpPr/>
          <p:nvPr/>
        </p:nvGrpSpPr>
        <p:grpSpPr>
          <a:xfrm>
            <a:off x="190331" y="0"/>
            <a:ext cx="7359973" cy="10687050"/>
            <a:chOff x="190331" y="0"/>
            <a:chExt cx="7359973" cy="10687050"/>
          </a:xfrm>
        </p:grpSpPr>
        <p:pic>
          <p:nvPicPr>
            <p:cNvPr id="4" name="object 4">
              <a:extLst>
                <a:ext uri="{FF2B5EF4-FFF2-40B4-BE49-F238E27FC236}">
                  <a16:creationId xmlns:a16="http://schemas.microsoft.com/office/drawing/2014/main" id="{71CB01C7-E4CE-0EBB-5455-2295DFD068B6}"/>
                </a:ext>
              </a:extLst>
            </p:cNvPr>
            <p:cNvPicPr/>
            <p:nvPr/>
          </p:nvPicPr>
          <p:blipFill>
            <a:blip r:embed="rId2" cstate="print"/>
            <a:stretch>
              <a:fillRect/>
            </a:stretch>
          </p:blipFill>
          <p:spPr>
            <a:xfrm>
              <a:off x="190331" y="230653"/>
              <a:ext cx="6857999" cy="10456397"/>
            </a:xfrm>
            <a:prstGeom prst="rect">
              <a:avLst/>
            </a:prstGeom>
          </p:spPr>
        </p:pic>
        <p:pic>
          <p:nvPicPr>
            <p:cNvPr id="5" name="object 5">
              <a:extLst>
                <a:ext uri="{FF2B5EF4-FFF2-40B4-BE49-F238E27FC236}">
                  <a16:creationId xmlns:a16="http://schemas.microsoft.com/office/drawing/2014/main" id="{098B1402-8639-A122-DC75-9A5211D9B037}"/>
                </a:ext>
              </a:extLst>
            </p:cNvPr>
            <p:cNvPicPr/>
            <p:nvPr/>
          </p:nvPicPr>
          <p:blipFill>
            <a:blip r:embed="rId3" cstate="print"/>
            <a:stretch>
              <a:fillRect/>
            </a:stretch>
          </p:blipFill>
          <p:spPr>
            <a:xfrm>
              <a:off x="5073805" y="0"/>
              <a:ext cx="2476499" cy="4688743"/>
            </a:xfrm>
            <a:prstGeom prst="rect">
              <a:avLst/>
            </a:prstGeom>
          </p:spPr>
        </p:pic>
      </p:grpSp>
      <p:sp>
        <p:nvSpPr>
          <p:cNvPr id="7" name="object 7">
            <a:extLst>
              <a:ext uri="{FF2B5EF4-FFF2-40B4-BE49-F238E27FC236}">
                <a16:creationId xmlns:a16="http://schemas.microsoft.com/office/drawing/2014/main" id="{7CC68673-51D1-8BAF-9E1E-2FA395919856}"/>
              </a:ext>
            </a:extLst>
          </p:cNvPr>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9" name="object 9">
            <a:extLst>
              <a:ext uri="{FF2B5EF4-FFF2-40B4-BE49-F238E27FC236}">
                <a16:creationId xmlns:a16="http://schemas.microsoft.com/office/drawing/2014/main" id="{41B5A534-4C4C-C770-52ED-761466E97CA6}"/>
              </a:ext>
            </a:extLst>
          </p:cNvPr>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a:extLst>
              <a:ext uri="{FF2B5EF4-FFF2-40B4-BE49-F238E27FC236}">
                <a16:creationId xmlns:a16="http://schemas.microsoft.com/office/drawing/2014/main" id="{CE5531A4-1A8F-1FCE-78E5-4317AE8065F2}"/>
              </a:ext>
            </a:extLst>
          </p:cNvPr>
          <p:cNvPicPr/>
          <p:nvPr/>
        </p:nvPicPr>
        <p:blipFill>
          <a:blip r:embed="rId4" cstate="print"/>
          <a:stretch>
            <a:fillRect/>
          </a:stretch>
        </p:blipFill>
        <p:spPr>
          <a:xfrm>
            <a:off x="0" y="490842"/>
            <a:ext cx="6248399" cy="542924"/>
          </a:xfrm>
          <a:prstGeom prst="rect">
            <a:avLst/>
          </a:prstGeom>
        </p:spPr>
      </p:pic>
      <p:sp>
        <p:nvSpPr>
          <p:cNvPr id="12" name="object 12">
            <a:extLst>
              <a:ext uri="{FF2B5EF4-FFF2-40B4-BE49-F238E27FC236}">
                <a16:creationId xmlns:a16="http://schemas.microsoft.com/office/drawing/2014/main" id="{33CCA416-B4A6-BC65-217F-25C758B47231}"/>
              </a:ext>
            </a:extLst>
          </p:cNvPr>
          <p:cNvSpPr txBox="1"/>
          <p:nvPr/>
        </p:nvSpPr>
        <p:spPr>
          <a:xfrm>
            <a:off x="82351" y="505016"/>
            <a:ext cx="6020435" cy="412934"/>
          </a:xfrm>
          <a:prstGeom prst="rect">
            <a:avLst/>
          </a:prstGeom>
        </p:spPr>
        <p:txBody>
          <a:bodyPr vert="horz" wrap="square" lIns="0" tIns="12700" rIns="0" bIns="0" rtlCol="0">
            <a:spAutoFit/>
          </a:bodyPr>
          <a:lstStyle/>
          <a:p>
            <a:pPr marL="12700">
              <a:lnSpc>
                <a:spcPct val="100000"/>
              </a:lnSpc>
              <a:spcBef>
                <a:spcPts val="100"/>
              </a:spcBef>
            </a:pPr>
            <a:r>
              <a:rPr lang="de-DE" sz="2600" b="1" dirty="0">
                <a:solidFill>
                  <a:srgbClr val="FFFFFF"/>
                </a:solidFill>
                <a:latin typeface="+mn-lt"/>
                <a:cs typeface="Arial"/>
              </a:rPr>
              <a:t>8</a:t>
            </a:r>
            <a:r>
              <a:rPr sz="2600" b="1" dirty="0">
                <a:solidFill>
                  <a:srgbClr val="FFFFFF"/>
                </a:solidFill>
                <a:latin typeface="+mn-lt"/>
                <a:cs typeface="Arial"/>
              </a:rPr>
              <a:t>. Suggested </a:t>
            </a:r>
            <a:r>
              <a:rPr lang="de-DE" sz="2600" b="1" dirty="0">
                <a:solidFill>
                  <a:srgbClr val="FFFFFF"/>
                </a:solidFill>
                <a:latin typeface="+mn-lt"/>
                <a:cs typeface="Arial"/>
              </a:rPr>
              <a:t>Solution</a:t>
            </a:r>
            <a:endParaRPr sz="2600" dirty="0">
              <a:latin typeface="+mn-lt"/>
              <a:cs typeface="Arial"/>
            </a:endParaRPr>
          </a:p>
        </p:txBody>
      </p:sp>
      <p:pic>
        <p:nvPicPr>
          <p:cNvPr id="15" name="object 15">
            <a:extLst>
              <a:ext uri="{FF2B5EF4-FFF2-40B4-BE49-F238E27FC236}">
                <a16:creationId xmlns:a16="http://schemas.microsoft.com/office/drawing/2014/main" id="{BF923F12-87E4-C663-5758-C8D775434D60}"/>
              </a:ext>
            </a:extLst>
          </p:cNvPr>
          <p:cNvPicPr/>
          <p:nvPr/>
        </p:nvPicPr>
        <p:blipFill>
          <a:blip r:embed="rId5" cstate="print"/>
          <a:stretch>
            <a:fillRect/>
          </a:stretch>
        </p:blipFill>
        <p:spPr>
          <a:xfrm>
            <a:off x="7180200" y="10278840"/>
            <a:ext cx="190499" cy="9524"/>
          </a:xfrm>
          <a:prstGeom prst="rect">
            <a:avLst/>
          </a:prstGeom>
        </p:spPr>
      </p:pic>
      <p:sp>
        <p:nvSpPr>
          <p:cNvPr id="16" name="Metin kutusu 15">
            <a:extLst>
              <a:ext uri="{FF2B5EF4-FFF2-40B4-BE49-F238E27FC236}">
                <a16:creationId xmlns:a16="http://schemas.microsoft.com/office/drawing/2014/main" id="{B6A8CAF8-F3CC-7F0A-80FF-CE3AD6DE7E96}"/>
              </a:ext>
            </a:extLst>
          </p:cNvPr>
          <p:cNvSpPr txBox="1"/>
          <p:nvPr/>
        </p:nvSpPr>
        <p:spPr>
          <a:xfrm>
            <a:off x="306002" y="7915786"/>
            <a:ext cx="6444048" cy="2492990"/>
          </a:xfrm>
          <a:prstGeom prst="rect">
            <a:avLst/>
          </a:prstGeom>
          <a:noFill/>
        </p:spPr>
        <p:txBody>
          <a:bodyPr wrap="square" rtlCol="0">
            <a:spAutoFit/>
          </a:bodyPr>
          <a:lstStyle/>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p:txBody>
      </p:sp>
      <p:sp>
        <p:nvSpPr>
          <p:cNvPr id="8" name="Textfeld 7">
            <a:extLst>
              <a:ext uri="{FF2B5EF4-FFF2-40B4-BE49-F238E27FC236}">
                <a16:creationId xmlns:a16="http://schemas.microsoft.com/office/drawing/2014/main" id="{F7B8937C-6FA0-96F0-679F-04D3CA210145}"/>
              </a:ext>
            </a:extLst>
          </p:cNvPr>
          <p:cNvSpPr txBox="1"/>
          <p:nvPr/>
        </p:nvSpPr>
        <p:spPr>
          <a:xfrm>
            <a:off x="440486" y="1273544"/>
            <a:ext cx="5318964" cy="646331"/>
          </a:xfrm>
          <a:prstGeom prst="rect">
            <a:avLst/>
          </a:prstGeom>
          <a:noFill/>
        </p:spPr>
        <p:txBody>
          <a:bodyPr wrap="square">
            <a:spAutoFit/>
          </a:bodyPr>
          <a:lstStyle/>
          <a:p>
            <a:pPr>
              <a:buNone/>
            </a:pPr>
            <a:r>
              <a:rPr lang="de-DE" sz="1200" dirty="0" err="1">
                <a:latin typeface="+mj-lt"/>
              </a:rPr>
              <a:t>Scope</a:t>
            </a:r>
            <a:r>
              <a:rPr lang="de-DE" sz="1200" dirty="0">
                <a:latin typeface="+mj-lt"/>
              </a:rPr>
              <a:t> 3</a:t>
            </a:r>
          </a:p>
          <a:p>
            <a:pPr>
              <a:buNone/>
            </a:pPr>
            <a:endParaRPr lang="de-DE" sz="1200" b="1" dirty="0">
              <a:latin typeface="+mj-lt"/>
            </a:endParaRPr>
          </a:p>
          <a:p>
            <a:pPr>
              <a:buNone/>
            </a:pPr>
            <a:endParaRPr lang="de-DE" sz="1200" dirty="0">
              <a:latin typeface="+mj-lt"/>
            </a:endParaRPr>
          </a:p>
        </p:txBody>
      </p:sp>
      <p:graphicFrame>
        <p:nvGraphicFramePr>
          <p:cNvPr id="6" name="Tabelle 5">
            <a:extLst>
              <a:ext uri="{FF2B5EF4-FFF2-40B4-BE49-F238E27FC236}">
                <a16:creationId xmlns:a16="http://schemas.microsoft.com/office/drawing/2014/main" id="{19E2A6CD-C37D-A009-A0E1-149B3978A9FA}"/>
              </a:ext>
            </a:extLst>
          </p:cNvPr>
          <p:cNvGraphicFramePr>
            <a:graphicFrameLocks noGrp="1"/>
          </p:cNvGraphicFramePr>
          <p:nvPr>
            <p:extLst>
              <p:ext uri="{D42A27DB-BD31-4B8C-83A1-F6EECF244321}">
                <p14:modId xmlns:p14="http://schemas.microsoft.com/office/powerpoint/2010/main" val="2354610777"/>
              </p:ext>
            </p:extLst>
          </p:nvPr>
        </p:nvGraphicFramePr>
        <p:xfrm>
          <a:off x="364286" y="1808023"/>
          <a:ext cx="5395164" cy="4933630"/>
        </p:xfrm>
        <a:graphic>
          <a:graphicData uri="http://schemas.openxmlformats.org/drawingml/2006/table">
            <a:tbl>
              <a:tblPr/>
              <a:tblGrid>
                <a:gridCol w="1348791">
                  <a:extLst>
                    <a:ext uri="{9D8B030D-6E8A-4147-A177-3AD203B41FA5}">
                      <a16:colId xmlns:a16="http://schemas.microsoft.com/office/drawing/2014/main" val="1534701360"/>
                    </a:ext>
                  </a:extLst>
                </a:gridCol>
                <a:gridCol w="1348791">
                  <a:extLst>
                    <a:ext uri="{9D8B030D-6E8A-4147-A177-3AD203B41FA5}">
                      <a16:colId xmlns:a16="http://schemas.microsoft.com/office/drawing/2014/main" val="2090501969"/>
                    </a:ext>
                  </a:extLst>
                </a:gridCol>
                <a:gridCol w="1348791">
                  <a:extLst>
                    <a:ext uri="{9D8B030D-6E8A-4147-A177-3AD203B41FA5}">
                      <a16:colId xmlns:a16="http://schemas.microsoft.com/office/drawing/2014/main" val="4061656439"/>
                    </a:ext>
                  </a:extLst>
                </a:gridCol>
                <a:gridCol w="1348791">
                  <a:extLst>
                    <a:ext uri="{9D8B030D-6E8A-4147-A177-3AD203B41FA5}">
                      <a16:colId xmlns:a16="http://schemas.microsoft.com/office/drawing/2014/main" val="1797638233"/>
                    </a:ext>
                  </a:extLst>
                </a:gridCol>
              </a:tblGrid>
              <a:tr h="340030">
                <a:tc>
                  <a:txBody>
                    <a:bodyPr/>
                    <a:lstStyle/>
                    <a:p>
                      <a:pPr>
                        <a:buNone/>
                      </a:pPr>
                      <a:r>
                        <a:rPr lang="de-DE" sz="1200"/>
                        <a:t>Scope 3 category</a:t>
                      </a:r>
                    </a:p>
                  </a:txBody>
                  <a:tcPr marL="23726" marR="23726" marT="11863" marB="11863" anchor="ctr">
                    <a:lnL>
                      <a:noFill/>
                    </a:lnL>
                    <a:lnR>
                      <a:noFill/>
                    </a:lnR>
                    <a:lnT>
                      <a:noFill/>
                    </a:lnT>
                    <a:lnB>
                      <a:noFill/>
                    </a:lnB>
                    <a:noFill/>
                  </a:tcPr>
                </a:tc>
                <a:tc>
                  <a:txBody>
                    <a:bodyPr/>
                    <a:lstStyle/>
                    <a:p>
                      <a:pPr algn="r">
                        <a:buNone/>
                      </a:pPr>
                      <a:r>
                        <a:rPr lang="de-DE" sz="1200"/>
                        <a:t>Activity data</a:t>
                      </a:r>
                    </a:p>
                  </a:txBody>
                  <a:tcPr marL="23726" marR="23726" marT="11863" marB="11863" anchor="ctr">
                    <a:lnL>
                      <a:noFill/>
                    </a:lnL>
                    <a:lnR>
                      <a:noFill/>
                    </a:lnR>
                    <a:lnT>
                      <a:noFill/>
                    </a:lnT>
                    <a:lnB>
                      <a:noFill/>
                    </a:lnB>
                    <a:noFill/>
                  </a:tcPr>
                </a:tc>
                <a:tc>
                  <a:txBody>
                    <a:bodyPr/>
                    <a:lstStyle/>
                    <a:p>
                      <a:pPr algn="r">
                        <a:buNone/>
                      </a:pPr>
                      <a:r>
                        <a:rPr lang="de-DE" sz="1200"/>
                        <a:t>Emission factor</a:t>
                      </a:r>
                    </a:p>
                  </a:txBody>
                  <a:tcPr marL="23726" marR="23726" marT="11863" marB="11863" anchor="ctr">
                    <a:lnL>
                      <a:noFill/>
                    </a:lnL>
                    <a:lnR>
                      <a:noFill/>
                    </a:lnR>
                    <a:lnT>
                      <a:noFill/>
                    </a:lnT>
                    <a:lnB>
                      <a:noFill/>
                    </a:lnB>
                    <a:noFill/>
                  </a:tcPr>
                </a:tc>
                <a:tc>
                  <a:txBody>
                    <a:bodyPr/>
                    <a:lstStyle/>
                    <a:p>
                      <a:pPr algn="r">
                        <a:buNone/>
                      </a:pPr>
                      <a:r>
                        <a:rPr lang="de-DE" sz="1200"/>
                        <a:t>Emissions</a:t>
                      </a:r>
                    </a:p>
                  </a:txBody>
                  <a:tcPr marL="23726" marR="23726" marT="11863" marB="11863" anchor="ctr">
                    <a:lnL>
                      <a:noFill/>
                    </a:lnL>
                    <a:lnR>
                      <a:noFill/>
                    </a:lnR>
                    <a:lnT>
                      <a:noFill/>
                    </a:lnT>
                    <a:lnB>
                      <a:noFill/>
                    </a:lnB>
                    <a:noFill/>
                  </a:tcPr>
                </a:tc>
                <a:extLst>
                  <a:ext uri="{0D108BD9-81ED-4DB2-BD59-A6C34878D82A}">
                    <a16:rowId xmlns:a16="http://schemas.microsoft.com/office/drawing/2014/main" val="4177866169"/>
                  </a:ext>
                </a:extLst>
              </a:tr>
              <a:tr h="978664">
                <a:tc>
                  <a:txBody>
                    <a:bodyPr/>
                    <a:lstStyle/>
                    <a:p>
                      <a:pPr>
                        <a:buNone/>
                      </a:pPr>
                      <a:r>
                        <a:rPr lang="en-US" sz="1200"/>
                        <a:t>Fuel- and energy-related activities (based on Scope 1)</a:t>
                      </a:r>
                    </a:p>
                  </a:txBody>
                  <a:tcPr marL="23726" marR="23726" marT="11863" marB="11863" anchor="ctr">
                    <a:lnL>
                      <a:noFill/>
                    </a:lnL>
                    <a:lnR>
                      <a:noFill/>
                    </a:lnR>
                    <a:lnT>
                      <a:noFill/>
                    </a:lnT>
                    <a:lnB>
                      <a:noFill/>
                    </a:lnB>
                    <a:noFill/>
                  </a:tcPr>
                </a:tc>
                <a:tc>
                  <a:txBody>
                    <a:bodyPr/>
                    <a:lstStyle/>
                    <a:p>
                      <a:pPr algn="r">
                        <a:buNone/>
                      </a:pPr>
                      <a:r>
                        <a:rPr lang="de-DE" sz="1200"/>
                        <a:t>878.4 t CO₂e</a:t>
                      </a:r>
                    </a:p>
                  </a:txBody>
                  <a:tcPr marL="23726" marR="23726" marT="11863" marB="11863" anchor="ctr">
                    <a:lnL>
                      <a:noFill/>
                    </a:lnL>
                    <a:lnR>
                      <a:noFill/>
                    </a:lnR>
                    <a:lnT>
                      <a:noFill/>
                    </a:lnT>
                    <a:lnB>
                      <a:noFill/>
                    </a:lnB>
                    <a:noFill/>
                  </a:tcPr>
                </a:tc>
                <a:tc>
                  <a:txBody>
                    <a:bodyPr/>
                    <a:lstStyle/>
                    <a:p>
                      <a:pPr algn="r">
                        <a:buNone/>
                      </a:pPr>
                      <a:r>
                        <a:rPr lang="de-DE" sz="1200"/>
                        <a:t>0.1</a:t>
                      </a:r>
                    </a:p>
                  </a:txBody>
                  <a:tcPr marL="23726" marR="23726" marT="11863" marB="11863" anchor="ctr">
                    <a:lnL>
                      <a:noFill/>
                    </a:lnL>
                    <a:lnR>
                      <a:noFill/>
                    </a:lnR>
                    <a:lnT>
                      <a:noFill/>
                    </a:lnT>
                    <a:lnB>
                      <a:noFill/>
                    </a:lnB>
                    <a:noFill/>
                  </a:tcPr>
                </a:tc>
                <a:tc>
                  <a:txBody>
                    <a:bodyPr/>
                    <a:lstStyle/>
                    <a:p>
                      <a:pPr algn="r">
                        <a:buNone/>
                      </a:pPr>
                      <a:r>
                        <a:rPr lang="de-DE" sz="1200"/>
                        <a:t>87.84 t CO₂e</a:t>
                      </a:r>
                    </a:p>
                  </a:txBody>
                  <a:tcPr marL="23726" marR="23726" marT="11863" marB="11863" anchor="ctr">
                    <a:lnL>
                      <a:noFill/>
                    </a:lnL>
                    <a:lnR>
                      <a:noFill/>
                    </a:lnR>
                    <a:lnT>
                      <a:noFill/>
                    </a:lnT>
                    <a:lnB>
                      <a:noFill/>
                    </a:lnB>
                    <a:noFill/>
                  </a:tcPr>
                </a:tc>
                <a:extLst>
                  <a:ext uri="{0D108BD9-81ED-4DB2-BD59-A6C34878D82A}">
                    <a16:rowId xmlns:a16="http://schemas.microsoft.com/office/drawing/2014/main" val="4031945093"/>
                  </a:ext>
                </a:extLst>
              </a:tr>
              <a:tr h="978664">
                <a:tc>
                  <a:txBody>
                    <a:bodyPr/>
                    <a:lstStyle/>
                    <a:p>
                      <a:pPr>
                        <a:buNone/>
                      </a:pPr>
                      <a:r>
                        <a:rPr lang="en-US" sz="1200"/>
                        <a:t>Fuel- and energy-related activities (based on Scope 2)</a:t>
                      </a:r>
                    </a:p>
                  </a:txBody>
                  <a:tcPr marL="23726" marR="23726" marT="11863" marB="11863" anchor="ctr">
                    <a:lnL>
                      <a:noFill/>
                    </a:lnL>
                    <a:lnR>
                      <a:noFill/>
                    </a:lnR>
                    <a:lnT>
                      <a:noFill/>
                    </a:lnT>
                    <a:lnB>
                      <a:noFill/>
                    </a:lnB>
                    <a:noFill/>
                  </a:tcPr>
                </a:tc>
                <a:tc>
                  <a:txBody>
                    <a:bodyPr/>
                    <a:lstStyle/>
                    <a:p>
                      <a:pPr algn="r">
                        <a:buNone/>
                      </a:pPr>
                      <a:r>
                        <a:rPr lang="de-DE" sz="1200"/>
                        <a:t>1,008 t CO₂e</a:t>
                      </a:r>
                    </a:p>
                  </a:txBody>
                  <a:tcPr marL="23726" marR="23726" marT="11863" marB="11863" anchor="ctr">
                    <a:lnL>
                      <a:noFill/>
                    </a:lnL>
                    <a:lnR>
                      <a:noFill/>
                    </a:lnR>
                    <a:lnT>
                      <a:noFill/>
                    </a:lnT>
                    <a:lnB>
                      <a:noFill/>
                    </a:lnB>
                    <a:noFill/>
                  </a:tcPr>
                </a:tc>
                <a:tc>
                  <a:txBody>
                    <a:bodyPr/>
                    <a:lstStyle/>
                    <a:p>
                      <a:pPr algn="r">
                        <a:buNone/>
                      </a:pPr>
                      <a:r>
                        <a:rPr lang="de-DE" sz="1200"/>
                        <a:t>0.15</a:t>
                      </a:r>
                    </a:p>
                  </a:txBody>
                  <a:tcPr marL="23726" marR="23726" marT="11863" marB="11863" anchor="ctr">
                    <a:lnL>
                      <a:noFill/>
                    </a:lnL>
                    <a:lnR>
                      <a:noFill/>
                    </a:lnR>
                    <a:lnT>
                      <a:noFill/>
                    </a:lnT>
                    <a:lnB>
                      <a:noFill/>
                    </a:lnB>
                    <a:noFill/>
                  </a:tcPr>
                </a:tc>
                <a:tc>
                  <a:txBody>
                    <a:bodyPr/>
                    <a:lstStyle/>
                    <a:p>
                      <a:pPr algn="r">
                        <a:buNone/>
                      </a:pPr>
                      <a:r>
                        <a:rPr lang="de-DE" sz="1200"/>
                        <a:t>151.2 t CO₂e</a:t>
                      </a:r>
                    </a:p>
                  </a:txBody>
                  <a:tcPr marL="23726" marR="23726" marT="11863" marB="11863" anchor="ctr">
                    <a:lnL>
                      <a:noFill/>
                    </a:lnL>
                    <a:lnR>
                      <a:noFill/>
                    </a:lnR>
                    <a:lnT>
                      <a:noFill/>
                    </a:lnT>
                    <a:lnB>
                      <a:noFill/>
                    </a:lnB>
                    <a:noFill/>
                  </a:tcPr>
                </a:tc>
                <a:extLst>
                  <a:ext uri="{0D108BD9-81ED-4DB2-BD59-A6C34878D82A}">
                    <a16:rowId xmlns:a16="http://schemas.microsoft.com/office/drawing/2014/main" val="3014905570"/>
                  </a:ext>
                </a:extLst>
              </a:tr>
              <a:tr h="340030">
                <a:tc>
                  <a:txBody>
                    <a:bodyPr/>
                    <a:lstStyle/>
                    <a:p>
                      <a:pPr>
                        <a:buNone/>
                      </a:pPr>
                      <a:r>
                        <a:rPr lang="de-DE" sz="1200"/>
                        <a:t>Office supplies</a:t>
                      </a:r>
                    </a:p>
                  </a:txBody>
                  <a:tcPr marL="23726" marR="23726" marT="11863" marB="11863" anchor="ctr">
                    <a:lnL>
                      <a:noFill/>
                    </a:lnL>
                    <a:lnR>
                      <a:noFill/>
                    </a:lnR>
                    <a:lnT>
                      <a:noFill/>
                    </a:lnT>
                    <a:lnB>
                      <a:noFill/>
                    </a:lnB>
                    <a:noFill/>
                  </a:tcPr>
                </a:tc>
                <a:tc>
                  <a:txBody>
                    <a:bodyPr/>
                    <a:lstStyle/>
                    <a:p>
                      <a:pPr algn="r">
                        <a:buNone/>
                      </a:pPr>
                      <a:r>
                        <a:rPr lang="de-DE" sz="1200"/>
                        <a:t>25,000 €</a:t>
                      </a:r>
                    </a:p>
                  </a:txBody>
                  <a:tcPr marL="23726" marR="23726" marT="11863" marB="11863" anchor="ctr">
                    <a:lnL>
                      <a:noFill/>
                    </a:lnL>
                    <a:lnR>
                      <a:noFill/>
                    </a:lnR>
                    <a:lnT>
                      <a:noFill/>
                    </a:lnT>
                    <a:lnB>
                      <a:noFill/>
                    </a:lnB>
                    <a:noFill/>
                  </a:tcPr>
                </a:tc>
                <a:tc>
                  <a:txBody>
                    <a:bodyPr/>
                    <a:lstStyle/>
                    <a:p>
                      <a:pPr algn="r">
                        <a:buNone/>
                      </a:pPr>
                      <a:r>
                        <a:rPr lang="de-DE" sz="1200"/>
                        <a:t>0.0002 kg CO₂e/€</a:t>
                      </a:r>
                    </a:p>
                  </a:txBody>
                  <a:tcPr marL="23726" marR="23726" marT="11863" marB="11863" anchor="ctr">
                    <a:lnL>
                      <a:noFill/>
                    </a:lnL>
                    <a:lnR>
                      <a:noFill/>
                    </a:lnR>
                    <a:lnT>
                      <a:noFill/>
                    </a:lnT>
                    <a:lnB>
                      <a:noFill/>
                    </a:lnB>
                    <a:noFill/>
                  </a:tcPr>
                </a:tc>
                <a:tc>
                  <a:txBody>
                    <a:bodyPr/>
                    <a:lstStyle/>
                    <a:p>
                      <a:pPr algn="r">
                        <a:buNone/>
                      </a:pPr>
                      <a:r>
                        <a:rPr lang="de-DE" sz="1200"/>
                        <a:t>0.005 t CO₂e</a:t>
                      </a:r>
                    </a:p>
                  </a:txBody>
                  <a:tcPr marL="23726" marR="23726" marT="11863" marB="11863" anchor="ctr">
                    <a:lnL>
                      <a:noFill/>
                    </a:lnL>
                    <a:lnR>
                      <a:noFill/>
                    </a:lnR>
                    <a:lnT>
                      <a:noFill/>
                    </a:lnT>
                    <a:lnB>
                      <a:noFill/>
                    </a:lnB>
                    <a:noFill/>
                  </a:tcPr>
                </a:tc>
                <a:extLst>
                  <a:ext uri="{0D108BD9-81ED-4DB2-BD59-A6C34878D82A}">
                    <a16:rowId xmlns:a16="http://schemas.microsoft.com/office/drawing/2014/main" val="3916649624"/>
                  </a:ext>
                </a:extLst>
              </a:tr>
              <a:tr h="340030">
                <a:tc>
                  <a:txBody>
                    <a:bodyPr/>
                    <a:lstStyle/>
                    <a:p>
                      <a:pPr>
                        <a:buNone/>
                      </a:pPr>
                      <a:r>
                        <a:rPr lang="de-DE" sz="1200"/>
                        <a:t>IT equipment</a:t>
                      </a:r>
                    </a:p>
                  </a:txBody>
                  <a:tcPr marL="23726" marR="23726" marT="11863" marB="11863" anchor="ctr">
                    <a:lnL>
                      <a:noFill/>
                    </a:lnL>
                    <a:lnR>
                      <a:noFill/>
                    </a:lnR>
                    <a:lnT>
                      <a:noFill/>
                    </a:lnT>
                    <a:lnB>
                      <a:noFill/>
                    </a:lnB>
                    <a:noFill/>
                  </a:tcPr>
                </a:tc>
                <a:tc>
                  <a:txBody>
                    <a:bodyPr/>
                    <a:lstStyle/>
                    <a:p>
                      <a:pPr algn="r">
                        <a:buNone/>
                      </a:pPr>
                      <a:r>
                        <a:rPr lang="de-DE" sz="1200"/>
                        <a:t>60,000 €</a:t>
                      </a:r>
                    </a:p>
                  </a:txBody>
                  <a:tcPr marL="23726" marR="23726" marT="11863" marB="11863" anchor="ctr">
                    <a:lnL>
                      <a:noFill/>
                    </a:lnL>
                    <a:lnR>
                      <a:noFill/>
                    </a:lnR>
                    <a:lnT>
                      <a:noFill/>
                    </a:lnT>
                    <a:lnB>
                      <a:noFill/>
                    </a:lnB>
                    <a:noFill/>
                  </a:tcPr>
                </a:tc>
                <a:tc>
                  <a:txBody>
                    <a:bodyPr/>
                    <a:lstStyle/>
                    <a:p>
                      <a:pPr algn="r">
                        <a:buNone/>
                      </a:pPr>
                      <a:r>
                        <a:rPr lang="de-DE" sz="1200"/>
                        <a:t>0.001 kg CO₂e/€</a:t>
                      </a:r>
                    </a:p>
                  </a:txBody>
                  <a:tcPr marL="23726" marR="23726" marT="11863" marB="11863" anchor="ctr">
                    <a:lnL>
                      <a:noFill/>
                    </a:lnL>
                    <a:lnR>
                      <a:noFill/>
                    </a:lnR>
                    <a:lnT>
                      <a:noFill/>
                    </a:lnT>
                    <a:lnB>
                      <a:noFill/>
                    </a:lnB>
                    <a:noFill/>
                  </a:tcPr>
                </a:tc>
                <a:tc>
                  <a:txBody>
                    <a:bodyPr/>
                    <a:lstStyle/>
                    <a:p>
                      <a:pPr algn="r">
                        <a:buNone/>
                      </a:pPr>
                      <a:r>
                        <a:rPr lang="de-DE" sz="1200"/>
                        <a:t>0.06 t CO₂e</a:t>
                      </a:r>
                    </a:p>
                  </a:txBody>
                  <a:tcPr marL="23726" marR="23726" marT="11863" marB="11863" anchor="ctr">
                    <a:lnL>
                      <a:noFill/>
                    </a:lnL>
                    <a:lnR>
                      <a:noFill/>
                    </a:lnR>
                    <a:lnT>
                      <a:noFill/>
                    </a:lnT>
                    <a:lnB>
                      <a:noFill/>
                    </a:lnB>
                    <a:noFill/>
                  </a:tcPr>
                </a:tc>
                <a:extLst>
                  <a:ext uri="{0D108BD9-81ED-4DB2-BD59-A6C34878D82A}">
                    <a16:rowId xmlns:a16="http://schemas.microsoft.com/office/drawing/2014/main" val="2145129088"/>
                  </a:ext>
                </a:extLst>
              </a:tr>
              <a:tr h="340030">
                <a:tc>
                  <a:txBody>
                    <a:bodyPr/>
                    <a:lstStyle/>
                    <a:p>
                      <a:pPr>
                        <a:buNone/>
                      </a:pPr>
                      <a:r>
                        <a:rPr lang="de-DE" sz="1200"/>
                        <a:t>Packaging materials</a:t>
                      </a:r>
                    </a:p>
                  </a:txBody>
                  <a:tcPr marL="23726" marR="23726" marT="11863" marB="11863" anchor="ctr">
                    <a:lnL>
                      <a:noFill/>
                    </a:lnL>
                    <a:lnR>
                      <a:noFill/>
                    </a:lnR>
                    <a:lnT>
                      <a:noFill/>
                    </a:lnT>
                    <a:lnB>
                      <a:noFill/>
                    </a:lnB>
                    <a:noFill/>
                  </a:tcPr>
                </a:tc>
                <a:tc>
                  <a:txBody>
                    <a:bodyPr/>
                    <a:lstStyle/>
                    <a:p>
                      <a:pPr algn="r">
                        <a:buNone/>
                      </a:pPr>
                      <a:r>
                        <a:rPr lang="de-DE" sz="1200"/>
                        <a:t>120,000 €</a:t>
                      </a:r>
                    </a:p>
                  </a:txBody>
                  <a:tcPr marL="23726" marR="23726" marT="11863" marB="11863" anchor="ctr">
                    <a:lnL>
                      <a:noFill/>
                    </a:lnL>
                    <a:lnR>
                      <a:noFill/>
                    </a:lnR>
                    <a:lnT>
                      <a:noFill/>
                    </a:lnT>
                    <a:lnB>
                      <a:noFill/>
                    </a:lnB>
                    <a:noFill/>
                  </a:tcPr>
                </a:tc>
                <a:tc>
                  <a:txBody>
                    <a:bodyPr/>
                    <a:lstStyle/>
                    <a:p>
                      <a:pPr algn="r">
                        <a:buNone/>
                      </a:pPr>
                      <a:r>
                        <a:rPr lang="de-DE" sz="1200"/>
                        <a:t>0.0005 kg CO₂e/€</a:t>
                      </a:r>
                    </a:p>
                  </a:txBody>
                  <a:tcPr marL="23726" marR="23726" marT="11863" marB="11863" anchor="ctr">
                    <a:lnL>
                      <a:noFill/>
                    </a:lnL>
                    <a:lnR>
                      <a:noFill/>
                    </a:lnR>
                    <a:lnT>
                      <a:noFill/>
                    </a:lnT>
                    <a:lnB>
                      <a:noFill/>
                    </a:lnB>
                    <a:noFill/>
                  </a:tcPr>
                </a:tc>
                <a:tc>
                  <a:txBody>
                    <a:bodyPr/>
                    <a:lstStyle/>
                    <a:p>
                      <a:pPr algn="r">
                        <a:buNone/>
                      </a:pPr>
                      <a:r>
                        <a:rPr lang="de-DE" sz="1200"/>
                        <a:t>0.06 t CO₂e</a:t>
                      </a:r>
                    </a:p>
                  </a:txBody>
                  <a:tcPr marL="23726" marR="23726" marT="11863" marB="11863" anchor="ctr">
                    <a:lnL>
                      <a:noFill/>
                    </a:lnL>
                    <a:lnR>
                      <a:noFill/>
                    </a:lnR>
                    <a:lnT>
                      <a:noFill/>
                    </a:lnT>
                    <a:lnB>
                      <a:noFill/>
                    </a:lnB>
                    <a:noFill/>
                  </a:tcPr>
                </a:tc>
                <a:extLst>
                  <a:ext uri="{0D108BD9-81ED-4DB2-BD59-A6C34878D82A}">
                    <a16:rowId xmlns:a16="http://schemas.microsoft.com/office/drawing/2014/main" val="238153307"/>
                  </a:ext>
                </a:extLst>
              </a:tr>
              <a:tr h="355999">
                <a:tc>
                  <a:txBody>
                    <a:bodyPr/>
                    <a:lstStyle/>
                    <a:p>
                      <a:pPr>
                        <a:buNone/>
                      </a:pPr>
                      <a:r>
                        <a:rPr lang="de-DE" sz="1200"/>
                        <a:t>Employee commuting</a:t>
                      </a:r>
                    </a:p>
                  </a:txBody>
                  <a:tcPr marL="23726" marR="23726" marT="11863" marB="11863" anchor="ctr">
                    <a:lnL>
                      <a:noFill/>
                    </a:lnL>
                    <a:lnR>
                      <a:noFill/>
                    </a:lnR>
                    <a:lnT>
                      <a:noFill/>
                    </a:lnT>
                    <a:lnB>
                      <a:noFill/>
                    </a:lnB>
                    <a:noFill/>
                  </a:tcPr>
                </a:tc>
                <a:tc>
                  <a:txBody>
                    <a:bodyPr/>
                    <a:lstStyle/>
                    <a:p>
                      <a:pPr algn="r">
                        <a:buNone/>
                      </a:pPr>
                      <a:r>
                        <a:rPr lang="de-DE" sz="1200"/>
                        <a:t>1,108,800 km</a:t>
                      </a:r>
                    </a:p>
                  </a:txBody>
                  <a:tcPr marL="23726" marR="23726" marT="11863" marB="11863" anchor="ctr">
                    <a:lnL>
                      <a:noFill/>
                    </a:lnL>
                    <a:lnR>
                      <a:noFill/>
                    </a:lnR>
                    <a:lnT>
                      <a:noFill/>
                    </a:lnT>
                    <a:lnB>
                      <a:noFill/>
                    </a:lnB>
                    <a:noFill/>
                  </a:tcPr>
                </a:tc>
                <a:tc>
                  <a:txBody>
                    <a:bodyPr/>
                    <a:lstStyle/>
                    <a:p>
                      <a:pPr algn="r">
                        <a:buNone/>
                      </a:pPr>
                      <a:r>
                        <a:rPr lang="en-US" sz="1200"/>
                        <a:t>0.12 kg CO₂e/km</a:t>
                      </a:r>
                    </a:p>
                  </a:txBody>
                  <a:tcPr marL="23726" marR="23726" marT="11863" marB="11863" anchor="ctr">
                    <a:lnL>
                      <a:noFill/>
                    </a:lnL>
                    <a:lnR>
                      <a:noFill/>
                    </a:lnR>
                    <a:lnT>
                      <a:noFill/>
                    </a:lnT>
                    <a:lnB>
                      <a:noFill/>
                    </a:lnB>
                    <a:noFill/>
                  </a:tcPr>
                </a:tc>
                <a:tc>
                  <a:txBody>
                    <a:bodyPr/>
                    <a:lstStyle/>
                    <a:p>
                      <a:pPr algn="r">
                        <a:buNone/>
                      </a:pPr>
                      <a:r>
                        <a:rPr lang="de-DE" sz="1200" dirty="0"/>
                        <a:t>133.056 t </a:t>
                      </a:r>
                      <a:r>
                        <a:rPr lang="de-DE" sz="1200" dirty="0" err="1"/>
                        <a:t>CO₂e</a:t>
                      </a:r>
                      <a:endParaRPr lang="de-DE" sz="1200" dirty="0"/>
                    </a:p>
                  </a:txBody>
                  <a:tcPr marL="23726" marR="23726" marT="11863" marB="11863" anchor="ctr">
                    <a:lnL>
                      <a:noFill/>
                    </a:lnL>
                    <a:lnR>
                      <a:noFill/>
                    </a:lnR>
                    <a:lnT>
                      <a:noFill/>
                    </a:lnT>
                    <a:lnB>
                      <a:noFill/>
                    </a:lnB>
                    <a:noFill/>
                  </a:tcPr>
                </a:tc>
                <a:extLst>
                  <a:ext uri="{0D108BD9-81ED-4DB2-BD59-A6C34878D82A}">
                    <a16:rowId xmlns:a16="http://schemas.microsoft.com/office/drawing/2014/main" val="2660112121"/>
                  </a:ext>
                </a:extLst>
              </a:tr>
              <a:tr h="188843">
                <a:tc>
                  <a:txBody>
                    <a:bodyPr/>
                    <a:lstStyle/>
                    <a:p>
                      <a:pPr>
                        <a:buNone/>
                      </a:pPr>
                      <a:r>
                        <a:rPr lang="de-DE" sz="1200"/>
                        <a:t>Cement</a:t>
                      </a:r>
                    </a:p>
                  </a:txBody>
                  <a:tcPr marL="23726" marR="23726" marT="11863" marB="11863" anchor="ctr">
                    <a:lnL>
                      <a:noFill/>
                    </a:lnL>
                    <a:lnR>
                      <a:noFill/>
                    </a:lnR>
                    <a:lnT>
                      <a:noFill/>
                    </a:lnT>
                    <a:lnB>
                      <a:noFill/>
                    </a:lnB>
                    <a:noFill/>
                  </a:tcPr>
                </a:tc>
                <a:tc>
                  <a:txBody>
                    <a:bodyPr/>
                    <a:lstStyle/>
                    <a:p>
                      <a:pPr algn="r">
                        <a:buNone/>
                      </a:pPr>
                      <a:r>
                        <a:rPr lang="de-DE" sz="1200"/>
                        <a:t>10,000 t</a:t>
                      </a:r>
                    </a:p>
                  </a:txBody>
                  <a:tcPr marL="23726" marR="23726" marT="11863" marB="11863" anchor="ctr">
                    <a:lnL>
                      <a:noFill/>
                    </a:lnL>
                    <a:lnR>
                      <a:noFill/>
                    </a:lnR>
                    <a:lnT>
                      <a:noFill/>
                    </a:lnT>
                    <a:lnB>
                      <a:noFill/>
                    </a:lnB>
                    <a:noFill/>
                  </a:tcPr>
                </a:tc>
                <a:tc>
                  <a:txBody>
                    <a:bodyPr/>
                    <a:lstStyle/>
                    <a:p>
                      <a:pPr algn="r">
                        <a:buNone/>
                      </a:pPr>
                      <a:r>
                        <a:rPr lang="fr-FR" sz="1200"/>
                        <a:t>0.6 t CO₂e/t</a:t>
                      </a:r>
                    </a:p>
                  </a:txBody>
                  <a:tcPr marL="23726" marR="23726" marT="11863" marB="11863" anchor="ctr">
                    <a:lnL>
                      <a:noFill/>
                    </a:lnL>
                    <a:lnR>
                      <a:noFill/>
                    </a:lnR>
                    <a:lnT>
                      <a:noFill/>
                    </a:lnT>
                    <a:lnB>
                      <a:noFill/>
                    </a:lnB>
                    <a:noFill/>
                  </a:tcPr>
                </a:tc>
                <a:tc>
                  <a:txBody>
                    <a:bodyPr/>
                    <a:lstStyle/>
                    <a:p>
                      <a:pPr algn="r">
                        <a:buNone/>
                      </a:pPr>
                      <a:r>
                        <a:rPr lang="de-DE" sz="1200"/>
                        <a:t>6,000 t CO₂e</a:t>
                      </a:r>
                    </a:p>
                  </a:txBody>
                  <a:tcPr marL="23726" marR="23726" marT="11863" marB="11863" anchor="ctr">
                    <a:lnL>
                      <a:noFill/>
                    </a:lnL>
                    <a:lnR>
                      <a:noFill/>
                    </a:lnR>
                    <a:lnT>
                      <a:noFill/>
                    </a:lnT>
                    <a:lnB>
                      <a:noFill/>
                    </a:lnB>
                    <a:noFill/>
                  </a:tcPr>
                </a:tc>
                <a:extLst>
                  <a:ext uri="{0D108BD9-81ED-4DB2-BD59-A6C34878D82A}">
                    <a16:rowId xmlns:a16="http://schemas.microsoft.com/office/drawing/2014/main" val="1267956657"/>
                  </a:ext>
                </a:extLst>
              </a:tr>
              <a:tr h="340030">
                <a:tc>
                  <a:txBody>
                    <a:bodyPr/>
                    <a:lstStyle/>
                    <a:p>
                      <a:pPr>
                        <a:buNone/>
                      </a:pPr>
                      <a:r>
                        <a:rPr lang="de-DE" sz="1200"/>
                        <a:t>Reinforcing steel</a:t>
                      </a:r>
                    </a:p>
                  </a:txBody>
                  <a:tcPr marL="23726" marR="23726" marT="11863" marB="11863" anchor="ctr">
                    <a:lnL>
                      <a:noFill/>
                    </a:lnL>
                    <a:lnR>
                      <a:noFill/>
                    </a:lnR>
                    <a:lnT>
                      <a:noFill/>
                    </a:lnT>
                    <a:lnB>
                      <a:noFill/>
                    </a:lnB>
                    <a:noFill/>
                  </a:tcPr>
                </a:tc>
                <a:tc>
                  <a:txBody>
                    <a:bodyPr/>
                    <a:lstStyle/>
                    <a:p>
                      <a:pPr algn="r">
                        <a:buNone/>
                      </a:pPr>
                      <a:r>
                        <a:rPr lang="de-DE" sz="1200"/>
                        <a:t>2,000 t</a:t>
                      </a:r>
                    </a:p>
                  </a:txBody>
                  <a:tcPr marL="23726" marR="23726" marT="11863" marB="11863" anchor="ctr">
                    <a:lnL>
                      <a:noFill/>
                    </a:lnL>
                    <a:lnR>
                      <a:noFill/>
                    </a:lnR>
                    <a:lnT>
                      <a:noFill/>
                    </a:lnT>
                    <a:lnB>
                      <a:noFill/>
                    </a:lnB>
                    <a:noFill/>
                  </a:tcPr>
                </a:tc>
                <a:tc>
                  <a:txBody>
                    <a:bodyPr/>
                    <a:lstStyle/>
                    <a:p>
                      <a:pPr algn="r">
                        <a:buNone/>
                      </a:pPr>
                      <a:r>
                        <a:rPr lang="fr-FR" sz="1200"/>
                        <a:t>1.9 t CO₂e/t</a:t>
                      </a:r>
                    </a:p>
                  </a:txBody>
                  <a:tcPr marL="23726" marR="23726" marT="11863" marB="11863" anchor="ctr">
                    <a:lnL>
                      <a:noFill/>
                    </a:lnL>
                    <a:lnR>
                      <a:noFill/>
                    </a:lnR>
                    <a:lnT>
                      <a:noFill/>
                    </a:lnT>
                    <a:lnB>
                      <a:noFill/>
                    </a:lnB>
                    <a:noFill/>
                  </a:tcPr>
                </a:tc>
                <a:tc>
                  <a:txBody>
                    <a:bodyPr/>
                    <a:lstStyle/>
                    <a:p>
                      <a:pPr algn="r">
                        <a:buNone/>
                      </a:pPr>
                      <a:r>
                        <a:rPr lang="de-DE" sz="1200"/>
                        <a:t>3,800 t CO₂e</a:t>
                      </a:r>
                    </a:p>
                  </a:txBody>
                  <a:tcPr marL="23726" marR="23726" marT="11863" marB="11863" anchor="ctr">
                    <a:lnL>
                      <a:noFill/>
                    </a:lnL>
                    <a:lnR>
                      <a:noFill/>
                    </a:lnR>
                    <a:lnT>
                      <a:noFill/>
                    </a:lnT>
                    <a:lnB>
                      <a:noFill/>
                    </a:lnB>
                    <a:noFill/>
                  </a:tcPr>
                </a:tc>
                <a:extLst>
                  <a:ext uri="{0D108BD9-81ED-4DB2-BD59-A6C34878D82A}">
                    <a16:rowId xmlns:a16="http://schemas.microsoft.com/office/drawing/2014/main" val="1825905110"/>
                  </a:ext>
                </a:extLst>
              </a:tr>
              <a:tr h="340030">
                <a:tc>
                  <a:txBody>
                    <a:bodyPr/>
                    <a:lstStyle/>
                    <a:p>
                      <a:pPr>
                        <a:buNone/>
                      </a:pPr>
                      <a:r>
                        <a:rPr lang="de-DE" sz="1200"/>
                        <a:t>Sand and aggregates</a:t>
                      </a:r>
                    </a:p>
                  </a:txBody>
                  <a:tcPr marL="23726" marR="23726" marT="11863" marB="11863" anchor="ctr">
                    <a:lnL>
                      <a:noFill/>
                    </a:lnL>
                    <a:lnR>
                      <a:noFill/>
                    </a:lnR>
                    <a:lnT>
                      <a:noFill/>
                    </a:lnT>
                    <a:lnB>
                      <a:noFill/>
                    </a:lnB>
                    <a:noFill/>
                  </a:tcPr>
                </a:tc>
                <a:tc>
                  <a:txBody>
                    <a:bodyPr/>
                    <a:lstStyle/>
                    <a:p>
                      <a:pPr algn="r">
                        <a:buNone/>
                      </a:pPr>
                      <a:r>
                        <a:rPr lang="de-DE" sz="1200"/>
                        <a:t>25,000 t</a:t>
                      </a:r>
                    </a:p>
                  </a:txBody>
                  <a:tcPr marL="23726" marR="23726" marT="11863" marB="11863" anchor="ctr">
                    <a:lnL>
                      <a:noFill/>
                    </a:lnL>
                    <a:lnR>
                      <a:noFill/>
                    </a:lnR>
                    <a:lnT>
                      <a:noFill/>
                    </a:lnT>
                    <a:lnB>
                      <a:noFill/>
                    </a:lnB>
                    <a:noFill/>
                  </a:tcPr>
                </a:tc>
                <a:tc>
                  <a:txBody>
                    <a:bodyPr/>
                    <a:lstStyle/>
                    <a:p>
                      <a:pPr algn="r">
                        <a:buNone/>
                      </a:pPr>
                      <a:r>
                        <a:rPr lang="fr-FR" sz="1200"/>
                        <a:t>0.005 t CO₂e/t</a:t>
                      </a:r>
                    </a:p>
                  </a:txBody>
                  <a:tcPr marL="23726" marR="23726" marT="11863" marB="11863" anchor="ctr">
                    <a:lnL>
                      <a:noFill/>
                    </a:lnL>
                    <a:lnR>
                      <a:noFill/>
                    </a:lnR>
                    <a:lnT>
                      <a:noFill/>
                    </a:lnT>
                    <a:lnB>
                      <a:noFill/>
                    </a:lnB>
                    <a:noFill/>
                  </a:tcPr>
                </a:tc>
                <a:tc>
                  <a:txBody>
                    <a:bodyPr/>
                    <a:lstStyle/>
                    <a:p>
                      <a:pPr algn="r">
                        <a:buNone/>
                      </a:pPr>
                      <a:r>
                        <a:rPr lang="de-DE" sz="1200"/>
                        <a:t>125 t CO₂e</a:t>
                      </a:r>
                    </a:p>
                  </a:txBody>
                  <a:tcPr marL="23726" marR="23726" marT="11863" marB="11863" anchor="ctr">
                    <a:lnL>
                      <a:noFill/>
                    </a:lnL>
                    <a:lnR>
                      <a:noFill/>
                    </a:lnR>
                    <a:lnT>
                      <a:noFill/>
                    </a:lnT>
                    <a:lnB>
                      <a:noFill/>
                    </a:lnB>
                    <a:noFill/>
                  </a:tcPr>
                </a:tc>
                <a:extLst>
                  <a:ext uri="{0D108BD9-81ED-4DB2-BD59-A6C34878D82A}">
                    <a16:rowId xmlns:a16="http://schemas.microsoft.com/office/drawing/2014/main" val="1812533653"/>
                  </a:ext>
                </a:extLst>
              </a:tr>
              <a:tr h="340030">
                <a:tc>
                  <a:txBody>
                    <a:bodyPr/>
                    <a:lstStyle/>
                    <a:p>
                      <a:pPr>
                        <a:buNone/>
                      </a:pPr>
                      <a:r>
                        <a:rPr lang="de-DE" sz="1200"/>
                        <a:t>Waste treatment</a:t>
                      </a:r>
                    </a:p>
                  </a:txBody>
                  <a:tcPr marL="23726" marR="23726" marT="11863" marB="11863" anchor="ctr">
                    <a:lnL>
                      <a:noFill/>
                    </a:lnL>
                    <a:lnR>
                      <a:noFill/>
                    </a:lnR>
                    <a:lnT>
                      <a:noFill/>
                    </a:lnT>
                    <a:lnB>
                      <a:noFill/>
                    </a:lnB>
                    <a:noFill/>
                  </a:tcPr>
                </a:tc>
                <a:tc>
                  <a:txBody>
                    <a:bodyPr/>
                    <a:lstStyle/>
                    <a:p>
                      <a:pPr algn="r">
                        <a:buNone/>
                      </a:pPr>
                      <a:r>
                        <a:rPr lang="de-DE" sz="1200"/>
                        <a:t>1,500 t</a:t>
                      </a:r>
                    </a:p>
                  </a:txBody>
                  <a:tcPr marL="23726" marR="23726" marT="11863" marB="11863" anchor="ctr">
                    <a:lnL>
                      <a:noFill/>
                    </a:lnL>
                    <a:lnR>
                      <a:noFill/>
                    </a:lnR>
                    <a:lnT>
                      <a:noFill/>
                    </a:lnT>
                    <a:lnB>
                      <a:noFill/>
                    </a:lnB>
                    <a:noFill/>
                  </a:tcPr>
                </a:tc>
                <a:tc>
                  <a:txBody>
                    <a:bodyPr/>
                    <a:lstStyle/>
                    <a:p>
                      <a:pPr algn="r">
                        <a:buNone/>
                      </a:pPr>
                      <a:r>
                        <a:rPr lang="fr-FR" sz="1200"/>
                        <a:t>0.15 t CO₂e/t</a:t>
                      </a:r>
                    </a:p>
                  </a:txBody>
                  <a:tcPr marL="23726" marR="23726" marT="11863" marB="11863" anchor="ctr">
                    <a:lnL>
                      <a:noFill/>
                    </a:lnL>
                    <a:lnR>
                      <a:noFill/>
                    </a:lnR>
                    <a:lnT>
                      <a:noFill/>
                    </a:lnT>
                    <a:lnB>
                      <a:noFill/>
                    </a:lnB>
                    <a:noFill/>
                  </a:tcPr>
                </a:tc>
                <a:tc>
                  <a:txBody>
                    <a:bodyPr/>
                    <a:lstStyle/>
                    <a:p>
                      <a:pPr algn="r">
                        <a:buNone/>
                      </a:pPr>
                      <a:r>
                        <a:rPr lang="de-DE" sz="1200" dirty="0"/>
                        <a:t>225 t </a:t>
                      </a:r>
                      <a:r>
                        <a:rPr lang="de-DE" sz="1200" dirty="0" err="1"/>
                        <a:t>CO₂e</a:t>
                      </a:r>
                      <a:endParaRPr lang="de-DE" sz="1200" dirty="0"/>
                    </a:p>
                  </a:txBody>
                  <a:tcPr marL="23726" marR="23726" marT="11863" marB="11863" anchor="ctr">
                    <a:lnL>
                      <a:noFill/>
                    </a:lnL>
                    <a:lnR>
                      <a:noFill/>
                    </a:lnR>
                    <a:lnT>
                      <a:noFill/>
                    </a:lnT>
                    <a:lnB>
                      <a:noFill/>
                    </a:lnB>
                    <a:noFill/>
                  </a:tcPr>
                </a:tc>
                <a:extLst>
                  <a:ext uri="{0D108BD9-81ED-4DB2-BD59-A6C34878D82A}">
                    <a16:rowId xmlns:a16="http://schemas.microsoft.com/office/drawing/2014/main" val="2522514621"/>
                  </a:ext>
                </a:extLst>
              </a:tr>
            </a:tbl>
          </a:graphicData>
        </a:graphic>
      </p:graphicFrame>
      <p:sp>
        <p:nvSpPr>
          <p:cNvPr id="14" name="Textfeld 13">
            <a:extLst>
              <a:ext uri="{FF2B5EF4-FFF2-40B4-BE49-F238E27FC236}">
                <a16:creationId xmlns:a16="http://schemas.microsoft.com/office/drawing/2014/main" id="{862236BF-FF93-D199-0090-C09E4DF27AE5}"/>
              </a:ext>
            </a:extLst>
          </p:cNvPr>
          <p:cNvSpPr txBox="1"/>
          <p:nvPr/>
        </p:nvSpPr>
        <p:spPr>
          <a:xfrm>
            <a:off x="183981" y="7091466"/>
            <a:ext cx="3933370" cy="276999"/>
          </a:xfrm>
          <a:prstGeom prst="rect">
            <a:avLst/>
          </a:prstGeom>
          <a:noFill/>
        </p:spPr>
        <p:txBody>
          <a:bodyPr wrap="square">
            <a:spAutoFit/>
          </a:bodyPr>
          <a:lstStyle/>
          <a:p>
            <a:r>
              <a:rPr lang="de-DE" sz="1200" dirty="0">
                <a:latin typeface="+mj-lt"/>
              </a:rPr>
              <a:t>= </a:t>
            </a:r>
            <a:r>
              <a:rPr lang="de-DE" sz="1200" b="1" dirty="0">
                <a:latin typeface="+mj-lt"/>
              </a:rPr>
              <a:t>10,522.221 t </a:t>
            </a:r>
            <a:r>
              <a:rPr lang="de-DE" sz="1200" b="1" dirty="0" err="1">
                <a:latin typeface="+mj-lt"/>
              </a:rPr>
              <a:t>CO₂e</a:t>
            </a:r>
            <a:endParaRPr lang="de-DE" sz="1200" dirty="0">
              <a:latin typeface="+mj-lt"/>
            </a:endParaRPr>
          </a:p>
        </p:txBody>
      </p:sp>
    </p:spTree>
    <p:extLst>
      <p:ext uri="{BB962C8B-B14F-4D97-AF65-F5344CB8AC3E}">
        <p14:creationId xmlns:p14="http://schemas.microsoft.com/office/powerpoint/2010/main" val="4135927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09213" y="9956836"/>
            <a:ext cx="561974" cy="295274"/>
          </a:xfrm>
          <a:prstGeom prst="rect">
            <a:avLst/>
          </a:prstGeom>
        </p:spPr>
      </p:pic>
      <p:pic>
        <p:nvPicPr>
          <p:cNvPr id="3" name="object 3"/>
          <p:cNvPicPr/>
          <p:nvPr/>
        </p:nvPicPr>
        <p:blipFill>
          <a:blip r:embed="rId3" cstate="print"/>
          <a:stretch>
            <a:fillRect/>
          </a:stretch>
        </p:blipFill>
        <p:spPr>
          <a:xfrm>
            <a:off x="1046824" y="9947319"/>
            <a:ext cx="581024" cy="304799"/>
          </a:xfrm>
          <a:prstGeom prst="rect">
            <a:avLst/>
          </a:prstGeom>
        </p:spPr>
      </p:pic>
      <p:pic>
        <p:nvPicPr>
          <p:cNvPr id="4" name="object 4"/>
          <p:cNvPicPr/>
          <p:nvPr/>
        </p:nvPicPr>
        <p:blipFill>
          <a:blip r:embed="rId4" cstate="print"/>
          <a:stretch>
            <a:fillRect/>
          </a:stretch>
        </p:blipFill>
        <p:spPr>
          <a:xfrm>
            <a:off x="1684436" y="9937802"/>
            <a:ext cx="1619249" cy="333374"/>
          </a:xfrm>
          <a:prstGeom prst="rect">
            <a:avLst/>
          </a:prstGeom>
        </p:spPr>
      </p:pic>
      <p:pic>
        <p:nvPicPr>
          <p:cNvPr id="5" name="object 5"/>
          <p:cNvPicPr/>
          <p:nvPr/>
        </p:nvPicPr>
        <p:blipFill>
          <a:blip r:embed="rId5" cstate="print"/>
          <a:stretch>
            <a:fillRect/>
          </a:stretch>
        </p:blipFill>
        <p:spPr>
          <a:xfrm>
            <a:off x="129187" y="173347"/>
            <a:ext cx="2419349" cy="1162049"/>
          </a:xfrm>
          <a:prstGeom prst="rect">
            <a:avLst/>
          </a:prstGeom>
        </p:spPr>
      </p:pic>
      <p:pic>
        <p:nvPicPr>
          <p:cNvPr id="6" name="object 6"/>
          <p:cNvPicPr/>
          <p:nvPr/>
        </p:nvPicPr>
        <p:blipFill>
          <a:blip r:embed="rId6" cstate="print"/>
          <a:stretch>
            <a:fillRect/>
          </a:stretch>
        </p:blipFill>
        <p:spPr>
          <a:xfrm>
            <a:off x="37771" y="1524662"/>
            <a:ext cx="4911030" cy="2809874"/>
          </a:xfrm>
          <a:prstGeom prst="rect">
            <a:avLst/>
          </a:prstGeom>
        </p:spPr>
      </p:pic>
      <p:pic>
        <p:nvPicPr>
          <p:cNvPr id="7" name="object 7"/>
          <p:cNvPicPr/>
          <p:nvPr/>
        </p:nvPicPr>
        <p:blipFill>
          <a:blip r:embed="rId7" cstate="print"/>
          <a:stretch>
            <a:fillRect/>
          </a:stretch>
        </p:blipFill>
        <p:spPr>
          <a:xfrm>
            <a:off x="4810702" y="4817649"/>
            <a:ext cx="2742622" cy="5572124"/>
          </a:xfrm>
          <a:prstGeom prst="rect">
            <a:avLst/>
          </a:prstGeom>
        </p:spPr>
      </p:pic>
      <p:sp>
        <p:nvSpPr>
          <p:cNvPr id="9" name="object 9"/>
          <p:cNvSpPr txBox="1"/>
          <p:nvPr/>
        </p:nvSpPr>
        <p:spPr>
          <a:xfrm>
            <a:off x="318176" y="4426482"/>
            <a:ext cx="6216650" cy="6399444"/>
          </a:xfrm>
          <a:prstGeom prst="rect">
            <a:avLst/>
          </a:prstGeom>
        </p:spPr>
        <p:txBody>
          <a:bodyPr vert="horz" wrap="square" lIns="0" tIns="12700" rIns="0" bIns="0" rtlCol="0">
            <a:spAutoFit/>
          </a:bodyPr>
          <a:lstStyle/>
          <a:p>
            <a:pPr marL="12700" marR="5080">
              <a:lnSpc>
                <a:spcPct val="125000"/>
              </a:lnSpc>
              <a:spcBef>
                <a:spcPts val="100"/>
              </a:spcBef>
            </a:pPr>
            <a:r>
              <a:rPr sz="1600" b="1" dirty="0">
                <a:solidFill>
                  <a:srgbClr val="007772"/>
                </a:solidFill>
                <a:latin typeface="+mn-lt"/>
                <a:cs typeface="Arial"/>
              </a:rPr>
              <a:t>After working on this case, which KSAs will learners be able to develop?</a:t>
            </a:r>
            <a:endParaRPr lang="tr-TR" sz="1600" b="1" dirty="0">
              <a:solidFill>
                <a:srgbClr val="007772"/>
              </a:solidFill>
              <a:latin typeface="+mn-lt"/>
              <a:cs typeface="Arial"/>
            </a:endParaRPr>
          </a:p>
          <a:p>
            <a:r>
              <a:rPr lang="en-US" sz="1200" dirty="0">
                <a:latin typeface="+mj-lt"/>
              </a:rPr>
              <a:t>After working on this case, learners will be able to:</a:t>
            </a:r>
          </a:p>
          <a:p>
            <a:r>
              <a:rPr lang="en-US" sz="1200" b="1" dirty="0">
                <a:latin typeface="+mj-lt"/>
              </a:rPr>
              <a:t>Identify</a:t>
            </a:r>
            <a:r>
              <a:rPr lang="en-US" sz="1200" dirty="0">
                <a:latin typeface="+mj-lt"/>
              </a:rPr>
              <a:t> key ESG impacts of a concrete manufacturing SME and structure them logically (inside-out).</a:t>
            </a:r>
          </a:p>
          <a:p>
            <a:r>
              <a:rPr lang="en-US" sz="1200" b="1" dirty="0">
                <a:latin typeface="+mj-lt"/>
              </a:rPr>
              <a:t>Assess</a:t>
            </a:r>
            <a:r>
              <a:rPr lang="en-US" sz="1200" dirty="0">
                <a:latin typeface="+mj-lt"/>
              </a:rPr>
              <a:t> key ESG risks affecting business performance and customer access (outside-in).</a:t>
            </a:r>
          </a:p>
          <a:p>
            <a:r>
              <a:rPr lang="en-US" sz="1200" b="1" dirty="0">
                <a:latin typeface="+mj-lt"/>
              </a:rPr>
              <a:t>Create</a:t>
            </a:r>
            <a:r>
              <a:rPr lang="en-US" sz="1200" dirty="0">
                <a:latin typeface="+mj-lt"/>
              </a:rPr>
              <a:t> a justified longlist and shortlist of ESG topics and explain exclusions based on case assumptions.</a:t>
            </a:r>
          </a:p>
          <a:p>
            <a:r>
              <a:rPr lang="en-US" sz="1200" b="1" dirty="0">
                <a:latin typeface="+mj-lt"/>
              </a:rPr>
              <a:t>Draft</a:t>
            </a:r>
            <a:r>
              <a:rPr lang="en-US" sz="1200" dirty="0">
                <a:latin typeface="+mj-lt"/>
              </a:rPr>
              <a:t> a first materiality assessment output suitable for internal alignment and stakeholder communication.</a:t>
            </a:r>
          </a:p>
          <a:p>
            <a:pPr marL="12700" marR="5080">
              <a:lnSpc>
                <a:spcPct val="125000"/>
              </a:lnSpc>
              <a:spcBef>
                <a:spcPts val="100"/>
              </a:spcBef>
            </a:pPr>
            <a:endParaRPr lang="tr-TR" sz="1600" i="1"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sz="1600" dirty="0">
              <a:solidFill>
                <a:schemeClr val="tx1"/>
              </a:solidFill>
              <a:latin typeface="+mn-lt"/>
              <a:cs typeface="Arial"/>
            </a:endParaRPr>
          </a:p>
        </p:txBody>
      </p:sp>
      <p:pic>
        <p:nvPicPr>
          <p:cNvPr id="10" name="object 10"/>
          <p:cNvPicPr/>
          <p:nvPr/>
        </p:nvPicPr>
        <p:blipFill>
          <a:blip r:embed="rId8" cstate="print"/>
          <a:stretch>
            <a:fillRect/>
          </a:stretch>
        </p:blipFill>
        <p:spPr>
          <a:xfrm>
            <a:off x="4666507" y="2212573"/>
            <a:ext cx="2886817" cy="1428749"/>
          </a:xfrm>
          <a:prstGeom prst="rect">
            <a:avLst/>
          </a:prstGeom>
        </p:spPr>
      </p:pic>
      <p:sp>
        <p:nvSpPr>
          <p:cNvPr id="11" name="object 11" descr="$PPTXTitle"/>
          <p:cNvSpPr txBox="1">
            <a:spLocks noGrp="1"/>
          </p:cNvSpPr>
          <p:nvPr>
            <p:ph type="title"/>
          </p:nvPr>
        </p:nvSpPr>
        <p:spPr>
          <a:xfrm>
            <a:off x="5191820" y="2173144"/>
            <a:ext cx="1888490" cy="1397177"/>
          </a:xfrm>
          <a:prstGeom prst="rect">
            <a:avLst/>
          </a:prstGeom>
        </p:spPr>
        <p:txBody>
          <a:bodyPr vert="horz" wrap="square" lIns="0" tIns="12065" rIns="0" bIns="0" rtlCol="0">
            <a:spAutoFit/>
          </a:bodyPr>
          <a:lstStyle/>
          <a:p>
            <a:pPr marL="12700" marR="5080"/>
            <a:r>
              <a:rPr dirty="0">
                <a:latin typeface="+mn-lt"/>
              </a:rPr>
              <a:t>9. Expected Learning Outcomes</a:t>
            </a:r>
          </a:p>
        </p:txBody>
      </p:sp>
      <p:sp>
        <p:nvSpPr>
          <p:cNvPr id="12" name="Metin Kutusu 75"/>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a:solidFill>
                  <a:srgbClr val="404040"/>
                </a:solidFill>
                <a:effectLst/>
                <a:ea typeface="+mn-lt"/>
                <a:cs typeface="+mn-lt"/>
              </a:rPr>
              <a:t>Funded by the European Union. </a:t>
            </a:r>
            <a:r>
              <a:rPr lang="en-GB" sz="800">
                <a:solidFill>
                  <a:srgbClr val="404040"/>
                </a:solidFill>
                <a:ea typeface="+mn-lt"/>
                <a:cs typeface="+mn-lt"/>
              </a:rPr>
              <a:t>However, the views </a:t>
            </a:r>
            <a:r>
              <a:rPr lang="en-GB" sz="800">
                <a:solidFill>
                  <a:srgbClr val="404040"/>
                </a:solidFill>
                <a:effectLst/>
                <a:ea typeface="+mn-lt"/>
                <a:cs typeface="+mn-lt"/>
              </a:rPr>
              <a:t>and opinions expressed are </a:t>
            </a:r>
            <a:r>
              <a:rPr lang="en-GB" sz="800">
                <a:solidFill>
                  <a:srgbClr val="404040"/>
                </a:solidFill>
                <a:ea typeface="+mn-lt"/>
                <a:cs typeface="+mn-lt"/>
              </a:rPr>
              <a:t>solely </a:t>
            </a:r>
            <a:r>
              <a:rPr lang="en-GB" sz="800">
                <a:solidFill>
                  <a:srgbClr val="404040"/>
                </a:solidFill>
                <a:effectLst/>
                <a:ea typeface="+mn-lt"/>
                <a:cs typeface="+mn-lt"/>
              </a:rPr>
              <a:t>those of the author(s) and do not necessarily reflect </a:t>
            </a:r>
            <a:r>
              <a:rPr lang="en-GB" sz="800">
                <a:solidFill>
                  <a:srgbClr val="404040"/>
                </a:solidFill>
                <a:ea typeface="+mn-lt"/>
                <a:cs typeface="+mn-lt"/>
              </a:rPr>
              <a:t>the views </a:t>
            </a:r>
            <a:r>
              <a:rPr lang="en-GB" sz="800">
                <a:solidFill>
                  <a:srgbClr val="404040"/>
                </a:solidFill>
                <a:effectLst/>
                <a:ea typeface="+mn-lt"/>
                <a:cs typeface="+mn-lt"/>
              </a:rPr>
              <a:t>of the European Union or </a:t>
            </a:r>
            <a:r>
              <a:rPr lang="en-GB" sz="800">
                <a:solidFill>
                  <a:srgbClr val="404040"/>
                </a:solidFill>
                <a:ea typeface="+mn-lt"/>
                <a:cs typeface="+mn-lt"/>
              </a:rPr>
              <a:t>Turkish </a:t>
            </a:r>
            <a:r>
              <a:rPr lang="en-GB" sz="800">
                <a:solidFill>
                  <a:srgbClr val="404040"/>
                </a:solidFill>
                <a:effectLst/>
                <a:ea typeface="+mn-lt"/>
                <a:cs typeface="+mn-lt"/>
              </a:rPr>
              <a:t>National Agency. Neither the European Union nor the </a:t>
            </a:r>
            <a:r>
              <a:rPr lang="en-GB" sz="800">
                <a:solidFill>
                  <a:srgbClr val="404040"/>
                </a:solidFill>
                <a:ea typeface="+mn-lt"/>
                <a:cs typeface="+mn-lt"/>
              </a:rPr>
              <a:t>grant-awarding body </a:t>
            </a:r>
            <a:r>
              <a:rPr lang="en-GB" sz="800">
                <a:solidFill>
                  <a:srgbClr val="404040"/>
                </a:solidFill>
                <a:effectLst/>
                <a:ea typeface="+mn-lt"/>
                <a:cs typeface="+mn-lt"/>
              </a:rPr>
              <a:t>can be held responsible for </a:t>
            </a:r>
            <a:r>
              <a:rPr lang="en-GB" sz="800">
                <a:solidFill>
                  <a:srgbClr val="404040"/>
                </a:solidFill>
                <a:ea typeface="+mn-lt"/>
                <a:cs typeface="+mn-lt"/>
              </a:rPr>
              <a:t>these views and opinions</a:t>
            </a:r>
            <a:r>
              <a:rPr lang="en-GB" sz="800">
                <a:solidFill>
                  <a:srgbClr val="404040"/>
                </a:solidFill>
                <a:effectLst/>
                <a:ea typeface="+mn-lt"/>
                <a:cs typeface="+mn-lt"/>
              </a:rPr>
              <a:t>.</a:t>
            </a:r>
            <a:endParaRPr lang="en-US">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BC5C82D-F54E-4F24-B6D3-60F000561BE2}">
  <ds:schemaRefs>
    <ds:schemaRef ds:uri="http://schemas.microsoft.com/sharepoint/v3/contenttype/forms"/>
  </ds:schemaRefs>
</ds:datastoreItem>
</file>

<file path=customXml/itemProps2.xml><?xml version="1.0" encoding="utf-8"?>
<ds:datastoreItem xmlns:ds="http://schemas.openxmlformats.org/officeDocument/2006/customXml" ds:itemID="{F0880B2F-8DA6-426E-8A57-EEE6D12DDE16}">
  <ds:schemaRefs>
    <ds:schemaRef ds:uri="http://schemas.microsoft.com/office/2006/metadata/properties"/>
    <ds:schemaRef ds:uri="http://schemas.microsoft.com/office/infopath/2007/PartnerControls"/>
    <ds:schemaRef ds:uri="897a3e2e-bef4-4c9c-9f93-37918644d320"/>
    <ds:schemaRef ds:uri="660c52e9-3f93-4420-af01-07152a662641"/>
    <ds:schemaRef ds:uri="115cf526-2a6a-4f3d-b77f-9503221a0c52"/>
    <ds:schemaRef ds:uri="9f396a6c-d077-45c3-abc4-1fb9acdf963f"/>
  </ds:schemaRefs>
</ds:datastoreItem>
</file>

<file path=customXml/itemProps3.xml><?xml version="1.0" encoding="utf-8"?>
<ds:datastoreItem xmlns:ds="http://schemas.openxmlformats.org/officeDocument/2006/customXml" ds:itemID="{99AF0F60-C501-4A50-8762-4010F1495834}"/>
</file>

<file path=docProps/app.xml><?xml version="1.0" encoding="utf-8"?>
<Properties xmlns="http://schemas.openxmlformats.org/officeDocument/2006/extended-properties" xmlns:vt="http://schemas.openxmlformats.org/officeDocument/2006/docPropsVTypes">
  <Template/>
  <TotalTime>0</TotalTime>
  <Words>2419</Words>
  <Application>Microsoft Office PowerPoint</Application>
  <PresentationFormat>Custom</PresentationFormat>
  <Paragraphs>325</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Case Study Identification</vt:lpstr>
      <vt:lpstr>2. Relevant PEARL Curriculum Module(s)</vt:lpstr>
      <vt:lpstr>PowerPoint Presentation</vt:lpstr>
      <vt:lpstr>PowerPoint Presentation</vt:lpstr>
      <vt:lpstr>PowerPoint Presentation</vt:lpstr>
      <vt:lpstr>6. Data, Evidence, and Inputs</vt:lpstr>
      <vt:lpstr>PowerPoint Presentation</vt:lpstr>
      <vt:lpstr>PowerPoint Presentation</vt:lpstr>
      <vt:lpstr>PowerPoint Presentation</vt:lpstr>
      <vt:lpstr>PowerPoint Presentation</vt:lpstr>
      <vt:lpstr>9. Expected Learning Outcomes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PEARL - vertical ppt.pdf</dc:title>
  <dc:creator>REMODEL</dc:creator>
  <cp:keywords>DAG-wfAaOns,BAF2xn5gXHY,0</cp:keywords>
  <cp:lastModifiedBy>Dr. Philipp Rodrian</cp:lastModifiedBy>
  <cp:revision>13</cp:revision>
  <dcterms:created xsi:type="dcterms:W3CDTF">2026-01-18T12:08:26Z</dcterms:created>
  <dcterms:modified xsi:type="dcterms:W3CDTF">2026-09-25T09:25:42Z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2026-01-18T00:00:00Z</vt:filetime>
  </property>
  <property fmtid="{D5CDD505-2E9C-101B-9397-08002B2CF9AE}" pid="3" name="Creator">
    <vt:lpwstr>Canva</vt:lpwstr>
  </property>
  <property fmtid="{D5CDD505-2E9C-101B-9397-08002B2CF9AE}" pid="4" name="LastSaved">
    <vt:filetime>2026-01-18T00:00:00Z</vt:filetime>
  </property>
  <property fmtid="{D5CDD505-2E9C-101B-9397-08002B2CF9AE}" pid="5" name="Producer">
    <vt:lpwstr>Canva</vt:lpwstr>
  </property>
  <property fmtid="{D5CDD505-2E9C-101B-9397-08002B2CF9AE}" pid="6" name="ContentTypeId">
    <vt:lpwstr>0x010100E6204DE06C2D8847A9E51DAC3F31456A</vt:lpwstr>
  </property>
  <property fmtid="{D5CDD505-2E9C-101B-9397-08002B2CF9AE}" pid="7" name="MediaServiceImageTags">
    <vt:lpwstr/>
  </property>
</Properties>
</file>