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25T09:27:24.34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73" d="100"/>
          <a:sy n="73" d="100"/>
        </p:scale>
        <p:origin x="3064"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7:21.614" v="3" actId="20577"/>
      <pc:docMkLst>
        <pc:docMk/>
      </pc:docMkLst>
      <pc:sldChg chg="modSp">
        <pc:chgData name="Con Bartels" userId="S::con_momentumconsulting.ie#ext#@uludagedutr.onmicrosoft.com::b39c679a-0751-4854-99b6-bfece60c7cf0" providerId="AD" clId="Web-{00000000-0000-0000-0000-000000000000}" dt="2026-09-25T09:27:04.722" v="1" actId="20577"/>
        <pc:sldMkLst>
          <pc:docMk/>
          <pc:sldMk cId="0" sldId="256"/>
        </pc:sldMkLst>
        <pc:spChg chg="mod">
          <ac:chgData name="Con Bartels" userId="S::con_momentumconsulting.ie#ext#@uludagedutr.onmicrosoft.com::b39c679a-0751-4854-99b6-bfece60c7cf0" providerId="AD" clId="Web-{00000000-0000-0000-0000-000000000000}" dt="2026-09-25T09:27:04.722"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7:14.161" v="2" actId="20577"/>
        <pc:sldMkLst>
          <pc:docMk/>
          <pc:sldMk cId="0" sldId="262"/>
        </pc:sldMkLst>
        <pc:spChg chg="mod">
          <ac:chgData name="Con Bartels" userId="S::con_momentumconsulting.ie#ext#@uludagedutr.onmicrosoft.com::b39c679a-0751-4854-99b6-bfece60c7cf0" providerId="AD" clId="Web-{00000000-0000-0000-0000-000000000000}" dt="2026-09-25T09:27:14.161" v="2" actId="20577"/>
          <ac:spMkLst>
            <pc:docMk/>
            <pc:sldMk cId="0" sldId="262"/>
            <ac:spMk id="12" creationId="{00000000-0000-0000-0000-000000000000}"/>
          </ac:spMkLst>
        </pc:spChg>
      </pc:sldChg>
      <pc:sldChg chg="modSp">
        <pc:chgData name="Con Bartels" userId="S::con_momentumconsulting.ie#ext#@uludagedutr.onmicrosoft.com::b39c679a-0751-4854-99b6-bfece60c7cf0" providerId="AD" clId="Web-{00000000-0000-0000-0000-000000000000}" dt="2026-09-25T09:27:21.614" v="3" actId="20577"/>
        <pc:sldMkLst>
          <pc:docMk/>
          <pc:sldMk cId="3342758063" sldId="264"/>
        </pc:sldMkLst>
        <pc:spChg chg="mod">
          <ac:chgData name="Con Bartels" userId="S::con_momentumconsulting.ie#ext#@uludagedutr.onmicrosoft.com::b39c679a-0751-4854-99b6-bfece60c7cf0" providerId="AD" clId="Web-{00000000-0000-0000-0000-000000000000}" dt="2026-09-25T09:27:21.614" v="3" actId="20577"/>
          <ac:spMkLst>
            <pc:docMk/>
            <pc:sldMk cId="3342758063" sldId="264"/>
            <ac:spMk id="12" creationId="{821787D6-F5CD-8A90-02A4-95C044E875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9C70B2E-D354-0246-859E-7D36B038F276}" type="slidenum">
              <a:rPr lang="tr-TR" smtClean="0"/>
              <a:t>6</a:t>
            </a:fld>
            <a:endParaRPr lang="tr-TR"/>
          </a:p>
        </p:txBody>
      </p:sp>
    </p:spTree>
    <p:extLst>
      <p:ext uri="{BB962C8B-B14F-4D97-AF65-F5344CB8AC3E}">
        <p14:creationId xmlns:p14="http://schemas.microsoft.com/office/powerpoint/2010/main" val="3029599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jp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1455527"/>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r>
              <a:rPr lang="pl-PL" sz="4000" b="1" dirty="0">
                <a:solidFill>
                  <a:srgbClr val="FFFFFF"/>
                </a:solidFill>
                <a:latin typeface="+mn-lt"/>
                <a:ea typeface="Al Bayan Plain" charset="-78"/>
                <a:cs typeface="Al Bayan Plain" charset="-78"/>
              </a:rPr>
              <a:t>2</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2605842"/>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pl-PL"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p>
          <a:p>
            <a:r>
              <a:rPr lang="en-US" sz="1800" dirty="0"/>
              <a:t>Medium (120 employees)</a:t>
            </a:r>
            <a:endParaRPr lang="pl-PL" sz="1800" dirty="0"/>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spcBef>
                <a:spcPts val="25"/>
              </a:spcBef>
            </a:pPr>
            <a:r>
              <a:rPr lang="en-US" sz="1800" dirty="0"/>
              <a:t>Private, venture-backed</a:t>
            </a:r>
            <a:endParaRPr lang="pl-PL" sz="1800" dirty="0"/>
          </a:p>
          <a:p>
            <a:pPr>
              <a:spcBef>
                <a:spcPts val="25"/>
              </a:spcBef>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en-US" sz="1800" dirty="0"/>
              <a:t>International (UE i USA)</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655573" y="4206827"/>
            <a:ext cx="5710321" cy="3651769"/>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r>
              <a:rPr lang="pl-PL" b="1" dirty="0">
                <a:solidFill>
                  <a:schemeClr val="tx1"/>
                </a:solidFill>
                <a:effectLst/>
                <a:latin typeface="Calibri" charset="0"/>
                <a:ea typeface="Calibri" charset="0"/>
                <a:cs typeface="Times New Roman" charset="0"/>
              </a:rPr>
              <a:t>    </a:t>
            </a:r>
            <a:r>
              <a:rPr lang="en-US" sz="1000" dirty="0"/>
              <a:t>"How to Talk About ESG So That the Client Believes You? – Branding and Sustainability Communication in an IT Company„</a:t>
            </a:r>
            <a:endParaRPr lang="pl-PL" sz="1000" dirty="0"/>
          </a:p>
          <a:p>
            <a:pPr lvl="0">
              <a:lnSpc>
                <a:spcPct val="120000"/>
              </a:lnSpc>
              <a:buSzPts val="1000"/>
              <a:tabLst>
                <a:tab pos="457200" algn="l"/>
              </a:tabLst>
            </a:pPr>
            <a:r>
              <a:rPr lang="en-US" sz="1600" b="1" dirty="0">
                <a:solidFill>
                  <a:schemeClr val="tx1"/>
                </a:solidFill>
                <a:effectLst/>
                <a:latin typeface="Calibri" charset="0"/>
                <a:ea typeface="Calibri" charset="0"/>
                <a:cs typeface="Times New Roman" charset="0"/>
              </a:rPr>
              <a:t>Partner Institution:</a:t>
            </a:r>
            <a:r>
              <a:rPr lang="pl-PL" sz="1600" b="1" dirty="0">
                <a:solidFill>
                  <a:schemeClr val="tx1"/>
                </a:solidFill>
                <a:effectLst/>
                <a:latin typeface="Calibri" charset="0"/>
                <a:ea typeface="Calibri" charset="0"/>
                <a:cs typeface="Times New Roman" charset="0"/>
              </a:rPr>
              <a:t> 	</a:t>
            </a:r>
            <a:r>
              <a:rPr lang="en-US" sz="1400" dirty="0"/>
              <a:t>Northern Chamber of Commerce in Szczecin</a:t>
            </a:r>
            <a:endParaRPr lang="en-US" dirty="0"/>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r>
              <a:rPr lang="pl-PL" b="1" dirty="0">
                <a:solidFill>
                  <a:schemeClr val="tx1"/>
                </a:solidFill>
                <a:effectLst/>
                <a:latin typeface="Calibri" charset="0"/>
                <a:ea typeface="Calibri" charset="0"/>
                <a:cs typeface="Times New Roman" charset="0"/>
              </a:rPr>
              <a:t>		</a:t>
            </a:r>
            <a:r>
              <a:rPr lang="pl-PL" dirty="0"/>
              <a:t>Poland</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r>
              <a:rPr lang="pl-PL" b="1" dirty="0">
                <a:solidFill>
                  <a:schemeClr val="tx1"/>
                </a:solidFill>
                <a:effectLst/>
                <a:latin typeface="Calibri" charset="0"/>
                <a:ea typeface="Calibri" charset="0"/>
                <a:cs typeface="Times New Roman" charset="0"/>
              </a:rPr>
              <a:t>   </a:t>
            </a:r>
            <a:r>
              <a:rPr lang="en-US" sz="1800" dirty="0"/>
              <a:t>IT / software development</a:t>
            </a:r>
            <a:endParaRPr lang="pl-PL" sz="1800" dirty="0"/>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algn="just"/>
            <a:r>
              <a:rPr lang="en-US" b="1" dirty="0">
                <a:solidFill>
                  <a:schemeClr val="tx1"/>
                </a:solidFill>
                <a:effectLst/>
                <a:latin typeface="Calibri" charset="0"/>
                <a:ea typeface="Calibri" charset="0"/>
                <a:cs typeface="Times New Roman" charset="0"/>
              </a:rPr>
              <a:t>SME Profile:</a:t>
            </a:r>
            <a:r>
              <a:rPr lang="pl-PL" b="1" dirty="0">
                <a:solidFill>
                  <a:schemeClr val="tx1"/>
                </a:solidFill>
                <a:effectLst/>
                <a:latin typeface="Calibri" charset="0"/>
                <a:ea typeface="Calibri" charset="0"/>
                <a:cs typeface="Times New Roman" charset="0"/>
              </a:rPr>
              <a:t> 	</a:t>
            </a:r>
          </a:p>
          <a:p>
            <a:pPr algn="just"/>
            <a:endParaRPr lang="pl-PL" sz="1050" b="1" dirty="0">
              <a:solidFill>
                <a:schemeClr val="tx1"/>
              </a:solidFill>
              <a:latin typeface="Calibri" charset="0"/>
              <a:cs typeface="Times New Roman" charset="0"/>
            </a:endParaRPr>
          </a:p>
          <a:p>
            <a:pPr algn="just"/>
            <a:endParaRPr lang="pl-PL" sz="1050" dirty="0"/>
          </a:p>
          <a:p>
            <a:pPr algn="just"/>
            <a:r>
              <a:rPr lang="en-US" sz="1050" dirty="0"/>
              <a:t>A Warsaw-based software company serving international clients. Since its inception, it has focused on ethical practices, employee well-being, and reducing the carbon footprint of its servers, but it has never communicated these initiatives publicly</a:t>
            </a: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59017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r>
              <a:rPr lang="en-US" sz="1400" dirty="0"/>
              <a:t>Lack of an ESG communication and responsible business branding strategy – the company doesn’t know how to showcase its initiatives in this area to clients and partners.</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1792798"/>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r>
              <a:rPr lang="en-US" sz="1400" dirty="0"/>
              <a:t>This case is relevant for SMEs because many small and medium-sized enterprises implement strong ESG practices but struggle to communicate them effectively to clients and partners. It illustrates the challenge of turning internal sustainability efforts into credible branding and marketing, showing SMEs how they can build trust, strengthen their reputation, and gain a competitive advantage through transparent ESG communication.</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p:txBody>
      </p:sp>
      <p:sp>
        <p:nvSpPr>
          <p:cNvPr id="15" name="object 15"/>
          <p:cNvSpPr txBox="1"/>
          <p:nvPr/>
        </p:nvSpPr>
        <p:spPr>
          <a:xfrm>
            <a:off x="327352" y="8487718"/>
            <a:ext cx="6049642" cy="2749471"/>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pl-PL" sz="1600" b="1" dirty="0">
              <a:solidFill>
                <a:srgbClr val="404040"/>
              </a:solidFill>
              <a:latin typeface="+mn-lt"/>
              <a:cs typeface="Arial"/>
            </a:endParaRPr>
          </a:p>
          <a:p>
            <a:pPr marL="12700">
              <a:lnSpc>
                <a:spcPct val="100000"/>
              </a:lnSpc>
              <a:spcBef>
                <a:spcPts val="100"/>
              </a:spcBef>
            </a:pPr>
            <a:endParaRPr lang="pl-PL" sz="1600" b="1" dirty="0">
              <a:solidFill>
                <a:srgbClr val="404040"/>
              </a:solidFill>
              <a:latin typeface="+mn-lt"/>
              <a:cs typeface="Arial"/>
            </a:endParaRPr>
          </a:p>
          <a:p>
            <a:pPr marL="12700">
              <a:lnSpc>
                <a:spcPct val="100000"/>
              </a:lnSpc>
              <a:spcBef>
                <a:spcPts val="100"/>
              </a:spcBef>
            </a:pPr>
            <a:r>
              <a:rPr lang="en-US" sz="1400" b="1" dirty="0"/>
              <a:t>Knowledge:</a:t>
            </a:r>
            <a:r>
              <a:rPr lang="en-US" sz="1400" dirty="0"/>
              <a:t> lack of knowledge about the ESG report structure and requirements (e.g., ESRS, VSME)</a:t>
            </a:r>
            <a:br>
              <a:rPr lang="en-US" sz="1400" dirty="0"/>
            </a:br>
            <a:r>
              <a:rPr lang="en-US" sz="1400" b="1" dirty="0"/>
              <a:t>Skills:</a:t>
            </a:r>
            <a:r>
              <a:rPr lang="en-US" sz="1400" dirty="0"/>
              <a:t> lack of skills in identifying, collecting, and analyzing ESG data</a:t>
            </a:r>
            <a:br>
              <a:rPr lang="en-US" sz="1400" dirty="0"/>
            </a:br>
            <a:r>
              <a:rPr lang="en-US" sz="1400" b="1" dirty="0"/>
              <a:t>Attitudes:</a:t>
            </a:r>
            <a:r>
              <a:rPr lang="en-US" sz="1400" dirty="0"/>
              <a:t> uncertainty, fear of the complexity of the process, and the belief that ESG is too complicated for a small company</a:t>
            </a:r>
            <a:endParaRPr lang="tr-TR" sz="12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1828706"/>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pl-PL" sz="1800" i="1" dirty="0"/>
              <a:t>Module 5 – Reporting, </a:t>
            </a:r>
            <a:r>
              <a:rPr lang="pl-PL" sz="1800" i="1" dirty="0" err="1"/>
              <a:t>Communication</a:t>
            </a:r>
            <a:r>
              <a:rPr lang="pl-PL" sz="1800" i="1" dirty="0"/>
              <a:t> and </a:t>
            </a:r>
            <a:r>
              <a:rPr lang="pl-PL" sz="1800" i="1" dirty="0" err="1"/>
              <a:t>Branding</a:t>
            </a:r>
            <a:endParaRPr lang="pl-PL" sz="1800" i="1" dirty="0"/>
          </a:p>
          <a:p>
            <a:pPr>
              <a:lnSpc>
                <a:spcPct val="100000"/>
              </a:lnSpc>
              <a:spcBef>
                <a:spcPts val="1170"/>
              </a:spcBef>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
        <p:nvSpPr>
          <p:cNvPr id="9" name="Rectangle 1">
            <a:extLst>
              <a:ext uri="{FF2B5EF4-FFF2-40B4-BE49-F238E27FC236}">
                <a16:creationId xmlns:a16="http://schemas.microsoft.com/office/drawing/2014/main" id="{3962E09D-BEE1-3299-90CA-3B4D8B6B40A8}"/>
              </a:ext>
            </a:extLst>
          </p:cNvPr>
          <p:cNvSpPr>
            <a:spLocks noChangeArrowheads="1"/>
          </p:cNvSpPr>
          <p:nvPr/>
        </p:nvSpPr>
        <p:spPr bwMode="auto">
          <a:xfrm>
            <a:off x="0" y="0"/>
            <a:ext cx="75565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Knowledge:</a:t>
            </a:r>
            <a:r>
              <a:rPr kumimoji="0" lang="pl-PL" altLang="pl-PL" sz="1800" b="0" i="0" u="none" strike="noStrike" cap="none" normalizeH="0" baseline="0">
                <a:ln>
                  <a:noFill/>
                </a:ln>
                <a:solidFill>
                  <a:schemeClr val="tx1"/>
                </a:solidFill>
                <a:effectLst/>
                <a:latin typeface="Arial" panose="020B0604020202020204" pitchFamily="34" charset="0"/>
              </a:rPr>
              <a:t> Lack of understanding on how to integrate ESG into branding and communication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Skills:</a:t>
            </a:r>
            <a:r>
              <a:rPr kumimoji="0" lang="pl-PL" altLang="pl-PL" sz="1800" b="0" i="0" u="none" strike="noStrike" cap="none" normalizeH="0" baseline="0">
                <a:ln>
                  <a:noFill/>
                </a:ln>
                <a:solidFill>
                  <a:schemeClr val="tx1"/>
                </a:solidFill>
                <a:effectLst/>
                <a:latin typeface="Arial" panose="020B0604020202020204" pitchFamily="34" charset="0"/>
              </a:rPr>
              <a:t> Lack of ability to create ESG reports or client-facing ESG content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Attitudes:</a:t>
            </a:r>
            <a:r>
              <a:rPr kumimoji="0" lang="pl-PL" altLang="pl-PL" sz="1800" b="0" i="0" u="none" strike="noStrike" cap="none" normalizeH="0" baseline="0">
                <a:ln>
                  <a:noFill/>
                </a:ln>
                <a:solidFill>
                  <a:schemeClr val="tx1"/>
                </a:solidFill>
                <a:effectLst/>
                <a:latin typeface="Arial" panose="020B0604020202020204" pitchFamily="34" charset="0"/>
              </a:rPr>
              <a:t> Uncertainty about whether ESG communication will be perceived as credible </a:t>
            </a: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10" y="583030"/>
            <a:ext cx="5674646" cy="4965462"/>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tr-TR" sz="1200" b="0" i="1" dirty="0">
              <a:solidFill>
                <a:schemeClr val="tx1"/>
              </a:solidFill>
              <a:latin typeface="+mn-lt"/>
              <a:cs typeface="Geneva"/>
            </a:endParaRPr>
          </a:p>
          <a:p>
            <a:pPr marL="186690">
              <a:lnSpc>
                <a:spcPct val="100000"/>
              </a:lnSpc>
              <a:spcBef>
                <a:spcPts val="980"/>
              </a:spcBef>
            </a:pPr>
            <a:r>
              <a:rPr lang="en-US" sz="1200" b="0" dirty="0">
                <a:solidFill>
                  <a:schemeClr val="tx1"/>
                </a:solidFill>
              </a:rPr>
              <a:t>A Warsaw-based medium-sized IT company with 120 employees, serving international clients in the EU and USA. Since its inception, the company has implemented ethical work practices, employee well-being policies, and carbon-neutral cloud servers. However, it has never publicly communicated these ESG initiatives, and it currently lacks a strategy to present its sustainability efforts credibly to clients and partners.</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6596678"/>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r>
              <a:rPr lang="en-US" sz="1600" b="1" dirty="0"/>
              <a:t>Task 1 (Assess current ESG practices):</a:t>
            </a:r>
            <a:br>
              <a:rPr lang="en-US" sz="1600" dirty="0"/>
            </a:br>
            <a:r>
              <a:rPr lang="en-US" sz="1600" dirty="0"/>
              <a:t>Which ESG initiatives is the company already implementing that could be leveraged in communication and branding?</a:t>
            </a:r>
          </a:p>
          <a:p>
            <a:r>
              <a:rPr lang="en-US" sz="1600" b="1" dirty="0"/>
              <a:t>Task 2 (Communication strategy):</a:t>
            </a:r>
            <a:br>
              <a:rPr lang="en-US" sz="1600" dirty="0"/>
            </a:br>
            <a:r>
              <a:rPr lang="en-US" sz="1600" dirty="0"/>
              <a:t>How can a simple ESG communication strategy be created for clients and business partners?</a:t>
            </a:r>
          </a:p>
          <a:p>
            <a:r>
              <a:rPr lang="en-US" sz="1600" b="1" dirty="0"/>
              <a:t>Task 3 (Branding):</a:t>
            </a:r>
            <a:br>
              <a:rPr lang="en-US" sz="1600" dirty="0"/>
            </a:br>
            <a:r>
              <a:rPr lang="en-US" sz="1600" dirty="0"/>
              <a:t>How can ESG be integrated into the brand image in a way that builds trust rather than appearing as greenwashing?</a:t>
            </a: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951542"/>
          </a:xfrm>
          <a:prstGeom prst="rect">
            <a:avLst/>
          </a:prstGeom>
        </p:spPr>
        <p:txBody>
          <a:bodyPr vert="horz" wrap="square" lIns="0" tIns="58419" rIns="0" bIns="0" rtlCol="0">
            <a:spAutoFit/>
          </a:bodyPr>
          <a:lstStyle/>
          <a:p>
            <a:pPr marL="184150" indent="-171450">
              <a:lnSpc>
                <a:spcPct val="100000"/>
              </a:lnSpc>
              <a:spcBef>
                <a:spcPts val="360"/>
              </a:spcBef>
              <a:buFont typeface="Arial" charset="0"/>
              <a:buChar char="•"/>
            </a:pPr>
            <a:r>
              <a:rPr sz="1200" dirty="0">
                <a:latin typeface="+mn-lt"/>
                <a:cs typeface="Geneva"/>
              </a:rPr>
              <a:t>ESG Materiality Analysis (M3)</a:t>
            </a:r>
            <a:endParaRPr lang="tr-TR" sz="1200" dirty="0">
              <a:latin typeface="+mn-lt"/>
              <a:cs typeface="Geneva"/>
            </a:endParaRPr>
          </a:p>
          <a:p>
            <a:pPr marL="184150" indent="-171450">
              <a:lnSpc>
                <a:spcPct val="100000"/>
              </a:lnSpc>
              <a:spcBef>
                <a:spcPts val="360"/>
              </a:spcBef>
              <a:buFont typeface="Arial" charset="0"/>
              <a:buChar char="•"/>
            </a:pPr>
            <a:r>
              <a:rPr sz="1200" dirty="0">
                <a:latin typeface="+mn-lt"/>
                <a:cs typeface="Geneva"/>
              </a:rPr>
              <a:t>Template for ESG Report (VSME Standard) (M5)</a:t>
            </a:r>
            <a:endParaRPr lang="tr-TR" sz="1200" dirty="0">
              <a:latin typeface="+mn-lt"/>
              <a:cs typeface="Geneva"/>
            </a:endParaRPr>
          </a:p>
          <a:p>
            <a:pPr marL="184150" indent="-171450">
              <a:lnSpc>
                <a:spcPct val="100000"/>
              </a:lnSpc>
              <a:spcBef>
                <a:spcPts val="360"/>
              </a:spcBef>
              <a:buFont typeface="Arial" charset="0"/>
              <a:buChar char="•"/>
            </a:pPr>
            <a:r>
              <a:rPr sz="1200" dirty="0">
                <a:latin typeface="+mn-lt"/>
                <a:cs typeface="Geneva"/>
              </a:rPr>
              <a:t>ESG Communication Guide for SMEs (M5)</a:t>
            </a:r>
          </a:p>
          <a:p>
            <a:pPr marL="184150" indent="-171450">
              <a:lnSpc>
                <a:spcPct val="100000"/>
              </a:lnSpc>
              <a:spcBef>
                <a:spcPts val="360"/>
              </a:spcBef>
              <a:buFont typeface="Arial" charset="0"/>
              <a:buChar char="•"/>
            </a:pPr>
            <a:r>
              <a:rPr lang="en-AU" sz="1200" dirty="0">
                <a:latin typeface="+mn-lt"/>
                <a:cs typeface="Geneva"/>
              </a:rPr>
              <a:t>ESG Impact Assessment Matrix (M3)</a:t>
            </a:r>
          </a:p>
        </p:txBody>
      </p:sp>
      <p:sp>
        <p:nvSpPr>
          <p:cNvPr id="14" name="object 14"/>
          <p:cNvSpPr txBox="1"/>
          <p:nvPr/>
        </p:nvSpPr>
        <p:spPr>
          <a:xfrm>
            <a:off x="191988" y="6201700"/>
            <a:ext cx="3565999" cy="243655"/>
          </a:xfrm>
          <a:prstGeom prst="rect">
            <a:avLst/>
          </a:prstGeom>
        </p:spPr>
        <p:txBody>
          <a:bodyPr vert="horz" wrap="square" lIns="0" tIns="58419" rIns="0" bIns="0" rtlCol="0">
            <a:spAutoFit/>
          </a:bodyPr>
          <a:lstStyle/>
          <a:p>
            <a:pPr marL="225425" indent="-171450">
              <a:lnSpc>
                <a:spcPct val="100000"/>
              </a:lnSpc>
              <a:spcBef>
                <a:spcPts val="360"/>
              </a:spcBef>
              <a:buFont typeface="Arial" charset="0"/>
              <a:buChar char="•"/>
              <a:tabLst>
                <a:tab pos="137795" algn="l"/>
              </a:tabLst>
            </a:pPr>
            <a:r>
              <a:rPr sz="1200" dirty="0">
                <a:latin typeface="+mn-lt"/>
                <a:cs typeface="Geneva"/>
              </a:rPr>
              <a:t>Sustainable Finance Options for SMEs (M6)</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1107432" y="8402301"/>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4212692"/>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Approximately 60% of the company’s revenue is generated from exports within the EU.</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Three key international clients require ESG-related data as part of their supplier expectations.</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 company uses FSC-certified wood, indicating an existing commitment to responsible sourcing practices.</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There is currently no monitoring or measurement of CO₂ emissions or overall environmental impact.</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 company does not have formal ESG policies, procedures, or documented strategies in place.</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Production waste is partially recycled, although no systematic tracking or reporting is conducted.</a:t>
            </a:r>
          </a:p>
          <a:p>
            <a:pPr marL="12700">
              <a:lnSpc>
                <a:spcPct val="100000"/>
              </a:lnSpc>
              <a:spcBef>
                <a:spcPts val="570"/>
              </a:spcBef>
            </a:pPr>
            <a:r>
              <a:rPr lang="en-US" sz="1100" dirty="0">
                <a:solidFill>
                  <a:srgbClr val="404040"/>
                </a:solidFill>
                <a:latin typeface="+mn-lt"/>
                <a:cs typeface="Geneva"/>
              </a:rPr>
              <a:t>These inputs combine qualitative insights (e.g. sourcing practices, lack of policies) with basic quantitative indicators (e.g. export share, number of clients requiring ESG data). They also reflect stakeholder pressure (customer requirements) and emerging regulatory and market expectations (e.g. CSRD, VSME), which are increasingly influencing the company’s need to formalize its ESG approach.</a:t>
            </a:r>
            <a:endParaRPr lang="tr-TR" sz="11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3"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4"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5"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6"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7"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8"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
        <p:nvSpPr>
          <p:cNvPr id="13" name="Metin kutusu 12"/>
          <p:cNvSpPr txBox="1"/>
          <p:nvPr/>
        </p:nvSpPr>
        <p:spPr>
          <a:xfrm>
            <a:off x="409213" y="2301875"/>
            <a:ext cx="6880113" cy="5447645"/>
          </a:xfrm>
          <a:prstGeom prst="rect">
            <a:avLst/>
          </a:prstGeom>
          <a:noFill/>
        </p:spPr>
        <p:txBody>
          <a:bodyPr wrap="square" rtlCol="0">
            <a:spAutoFit/>
          </a:bodyPr>
          <a:lstStyle/>
          <a:p>
            <a:r>
              <a:rPr lang="pl-PL" sz="1200" dirty="0"/>
              <a:t>The </a:t>
            </a:r>
            <a:r>
              <a:rPr lang="pl-PL" sz="1200" dirty="0" err="1"/>
              <a:t>case</a:t>
            </a:r>
            <a:r>
              <a:rPr lang="pl-PL" sz="1200" dirty="0"/>
              <a:t>: A</a:t>
            </a:r>
            <a:r>
              <a:rPr lang="en-US" sz="1200" dirty="0"/>
              <a:t>n IT company from Warsaw, eager to show </a:t>
            </a:r>
            <a:r>
              <a:rPr lang="pl-PL" sz="1200" dirty="0" err="1"/>
              <a:t>their</a:t>
            </a:r>
            <a:r>
              <a:rPr lang="en-US" sz="1200" dirty="0"/>
              <a:t> ESG (Environmental, Social, Governance) efforts to clients and the world.</a:t>
            </a:r>
            <a:endParaRPr lang="pl-PL" sz="1200" dirty="0"/>
          </a:p>
          <a:p>
            <a:r>
              <a:rPr lang="pl-PL" sz="1200" dirty="0" err="1"/>
              <a:t>Steps</a:t>
            </a:r>
            <a:r>
              <a:rPr lang="pl-PL" sz="1200" dirty="0"/>
              <a:t> to be </a:t>
            </a:r>
            <a:r>
              <a:rPr lang="pl-PL" sz="1200" dirty="0" err="1"/>
              <a:t>taken</a:t>
            </a:r>
            <a:r>
              <a:rPr lang="pl-PL" sz="1200" dirty="0"/>
              <a:t>:</a:t>
            </a:r>
            <a:endParaRPr lang="en-AU" sz="1200" dirty="0"/>
          </a:p>
          <a:p>
            <a:r>
              <a:rPr lang="pl-PL" sz="1200" dirty="0"/>
              <a:t>1. </a:t>
            </a:r>
            <a:r>
              <a:rPr lang="en-US" sz="1200" dirty="0" err="1"/>
              <a:t>dentify</a:t>
            </a:r>
            <a:r>
              <a:rPr lang="en-US" sz="1200" dirty="0"/>
              <a:t> your ESG strengths. Look at what your company already does well. </a:t>
            </a:r>
            <a:r>
              <a:rPr lang="pl-PL" sz="1200" dirty="0" err="1"/>
              <a:t>This</a:t>
            </a:r>
            <a:r>
              <a:rPr lang="pl-PL" sz="1200" dirty="0"/>
              <a:t> </a:t>
            </a:r>
            <a:r>
              <a:rPr lang="pl-PL" sz="1200" dirty="0" err="1"/>
              <a:t>could</a:t>
            </a:r>
            <a:r>
              <a:rPr lang="pl-PL" sz="1200" dirty="0"/>
              <a:t> </a:t>
            </a:r>
            <a:r>
              <a:rPr lang="pl-PL" sz="1200" dirty="0" err="1"/>
              <a:t>include</a:t>
            </a:r>
            <a:r>
              <a:rPr lang="pl-PL" sz="1200" dirty="0"/>
              <a:t>:</a:t>
            </a:r>
            <a:endParaRPr lang="en-AU" sz="1200" dirty="0"/>
          </a:p>
          <a:p>
            <a:pPr lvl="0"/>
            <a:r>
              <a:rPr lang="en-US" sz="1200" dirty="0"/>
              <a:t>safe and ethical workplace practices, reducing your carbon footprint through server management or business travel, </a:t>
            </a:r>
            <a:r>
              <a:rPr lang="pl-PL" sz="1200" dirty="0" err="1"/>
              <a:t>equality</a:t>
            </a:r>
            <a:r>
              <a:rPr lang="pl-PL" sz="1200" dirty="0"/>
              <a:t> and </a:t>
            </a:r>
            <a:r>
              <a:rPr lang="pl-PL" sz="1200" dirty="0" err="1"/>
              <a:t>diversity</a:t>
            </a:r>
            <a:r>
              <a:rPr lang="pl-PL" sz="1200" dirty="0"/>
              <a:t> </a:t>
            </a:r>
            <a:r>
              <a:rPr lang="pl-PL" sz="1200" dirty="0" err="1"/>
              <a:t>policies</a:t>
            </a:r>
            <a:r>
              <a:rPr lang="pl-PL" sz="1200" dirty="0"/>
              <a:t>, </a:t>
            </a:r>
            <a:r>
              <a:rPr lang="pl-PL" sz="1200" dirty="0" err="1"/>
              <a:t>ethical</a:t>
            </a:r>
            <a:r>
              <a:rPr lang="pl-PL" sz="1200" dirty="0"/>
              <a:t> data management. </a:t>
            </a:r>
            <a:endParaRPr lang="en-AU" sz="1200" dirty="0"/>
          </a:p>
          <a:p>
            <a:r>
              <a:rPr lang="en-US" sz="1200" dirty="0"/>
              <a:t>Recognizing your existing strengths is the foundation for communicating ESG authentically.</a:t>
            </a:r>
            <a:endParaRPr lang="en-AU" sz="1200" dirty="0"/>
          </a:p>
          <a:p>
            <a:r>
              <a:rPr lang="pl-PL" sz="1200" dirty="0"/>
              <a:t>2. C</a:t>
            </a:r>
            <a:r>
              <a:rPr lang="en-US" sz="1200" dirty="0" err="1"/>
              <a:t>hoose</a:t>
            </a:r>
            <a:r>
              <a:rPr lang="en-US" sz="1200" dirty="0"/>
              <a:t> the right channels to share </a:t>
            </a:r>
            <a:r>
              <a:rPr lang="pl-PL" sz="1200" dirty="0"/>
              <a:t>the </a:t>
            </a:r>
            <a:r>
              <a:rPr lang="en-US" sz="1200" dirty="0"/>
              <a:t>message. Think about where your clients and audience are most likely to see it:</a:t>
            </a:r>
            <a:r>
              <a:rPr lang="pl-PL" sz="1200" dirty="0"/>
              <a:t> </a:t>
            </a:r>
            <a:r>
              <a:rPr lang="en-US" sz="1200" dirty="0"/>
              <a:t>your website (an ESG or Sustainability page), </a:t>
            </a:r>
            <a:endParaRPr lang="en-AU" sz="1200" dirty="0"/>
          </a:p>
          <a:p>
            <a:pPr lvl="0"/>
            <a:r>
              <a:rPr lang="pl-PL" sz="1200" dirty="0" err="1"/>
              <a:t>client</a:t>
            </a:r>
            <a:r>
              <a:rPr lang="pl-PL" sz="1200" dirty="0"/>
              <a:t> </a:t>
            </a:r>
            <a:r>
              <a:rPr lang="pl-PL" sz="1200" dirty="0" err="1"/>
              <a:t>newsletters</a:t>
            </a:r>
            <a:r>
              <a:rPr lang="pl-PL" sz="1200" dirty="0"/>
              <a:t>,  LinkedIn and </a:t>
            </a:r>
            <a:r>
              <a:rPr lang="pl-PL" sz="1200" dirty="0" err="1"/>
              <a:t>industry</a:t>
            </a:r>
            <a:r>
              <a:rPr lang="pl-PL" sz="1200" dirty="0"/>
              <a:t> media,  </a:t>
            </a:r>
            <a:r>
              <a:rPr lang="pl-PL" sz="1200" dirty="0" err="1"/>
              <a:t>sales</a:t>
            </a:r>
            <a:r>
              <a:rPr lang="pl-PL" sz="1200" dirty="0"/>
              <a:t> materials. </a:t>
            </a:r>
            <a:endParaRPr lang="en-AU" sz="1200" dirty="0"/>
          </a:p>
          <a:p>
            <a:r>
              <a:rPr lang="pl-PL" sz="1200" dirty="0"/>
              <a:t>3. P</a:t>
            </a:r>
            <a:r>
              <a:rPr lang="en-US" sz="1200" dirty="0" err="1"/>
              <a:t>repare</a:t>
            </a:r>
            <a:r>
              <a:rPr lang="en-US" sz="1200" dirty="0"/>
              <a:t> a simple ESG narrative. Instead of overwhelming tables and metrics, craft a short story that explains your approach. For example:</a:t>
            </a:r>
            <a:br>
              <a:rPr lang="en-US" sz="1200" dirty="0"/>
            </a:br>
            <a:r>
              <a:rPr lang="en-US" sz="1200" i="1" dirty="0"/>
              <a:t>"We care about our employees and the environment because we believe it creates lasting value for our clients."</a:t>
            </a:r>
            <a:endParaRPr lang="en-AU" sz="1200" dirty="0"/>
          </a:p>
          <a:p>
            <a:r>
              <a:rPr lang="pl-PL" sz="1200" dirty="0"/>
              <a:t>4. </a:t>
            </a:r>
            <a:r>
              <a:rPr lang="en-US" sz="1200" dirty="0"/>
              <a:t>Start with a small report or an ESG “one-pager.” One page is enough to communicate:</a:t>
            </a:r>
            <a:endParaRPr lang="en-AU" sz="1200" dirty="0"/>
          </a:p>
          <a:p>
            <a:pPr lvl="0"/>
            <a:r>
              <a:rPr lang="en-US" sz="1200" dirty="0"/>
              <a:t>what your company stands for, what actions you take for people and the planet, how this benefits your clients. </a:t>
            </a:r>
            <a:endParaRPr lang="en-AU" sz="1200" dirty="0"/>
          </a:p>
          <a:p>
            <a:r>
              <a:rPr lang="pl-PL" sz="1200" dirty="0"/>
              <a:t>5. </a:t>
            </a:r>
            <a:r>
              <a:rPr lang="en-US" sz="1200" dirty="0"/>
              <a:t>Integrate ESG into your branding. Make it visible and consistent:</a:t>
            </a:r>
            <a:endParaRPr lang="en-AU" sz="1200" dirty="0"/>
          </a:p>
          <a:p>
            <a:pPr lvl="0"/>
            <a:r>
              <a:rPr lang="en-US" sz="1200" dirty="0"/>
              <a:t>include an ESG logo on your website and materials, </a:t>
            </a:r>
            <a:endParaRPr lang="en-AU" sz="1200" dirty="0"/>
          </a:p>
          <a:p>
            <a:pPr lvl="0"/>
            <a:r>
              <a:rPr lang="en-US" sz="1200" dirty="0"/>
              <a:t>highlight specific actions in marketing content, educate your team so everyone becomes an ESG ambassador. </a:t>
            </a:r>
            <a:endParaRPr lang="en-AU" sz="1200" dirty="0"/>
          </a:p>
          <a:p>
            <a:r>
              <a:rPr lang="pl-PL" sz="1200" dirty="0"/>
              <a:t>6. S</a:t>
            </a:r>
            <a:r>
              <a:rPr lang="en-US" sz="1200" dirty="0"/>
              <a:t>how your efforts to clients. Make ESG tangible and credible by</a:t>
            </a:r>
            <a:r>
              <a:rPr lang="pl-PL" sz="1200" dirty="0"/>
              <a:t> </a:t>
            </a:r>
            <a:r>
              <a:rPr lang="en-US" sz="1200" dirty="0"/>
              <a:t>sending your one-pager to clients who care about ESG, </a:t>
            </a:r>
            <a:r>
              <a:rPr lang="pl-PL" sz="1200" dirty="0"/>
              <a:t> </a:t>
            </a:r>
            <a:r>
              <a:rPr lang="en-US" sz="1200" dirty="0"/>
              <a:t>including a dedicated ESG section in sales presentations, </a:t>
            </a:r>
            <a:endParaRPr lang="en-AU" sz="1200" dirty="0"/>
          </a:p>
          <a:p>
            <a:pPr lvl="0"/>
            <a:r>
              <a:rPr lang="en-US" sz="1200" dirty="0"/>
              <a:t>emphasizing transparency and authenticity in your communication. </a:t>
            </a:r>
            <a:endParaRPr lang="en-AU" sz="1200" dirty="0"/>
          </a:p>
          <a:p>
            <a:r>
              <a:rPr lang="pl-PL" sz="1200"/>
              <a:t>C</a:t>
            </a:r>
            <a:r>
              <a:rPr lang="en-US" sz="1200"/>
              <a:t>ommunicating</a:t>
            </a:r>
            <a:r>
              <a:rPr lang="en-US" sz="1200" dirty="0"/>
              <a:t> ESG builds trust and competitive advantage, </a:t>
            </a:r>
            <a:endParaRPr lang="en-AU" sz="1200" dirty="0"/>
          </a:p>
          <a:p>
            <a:pPr lvl="0"/>
            <a:r>
              <a:rPr lang="en-US" sz="1200" dirty="0"/>
              <a:t>you don’t need a full report from the start — simple steps are enough, </a:t>
            </a:r>
            <a:endParaRPr lang="en-AU" sz="1200" dirty="0"/>
          </a:p>
          <a:p>
            <a:pPr lvl="0"/>
            <a:r>
              <a:rPr lang="en-US" sz="1200" dirty="0"/>
              <a:t>consistency and transparency matter more than the volume of data.</a:t>
            </a:r>
            <a:endParaRPr lang="en-AU" sz="1200" dirty="0"/>
          </a:p>
          <a:p>
            <a:r>
              <a:rPr lang="en-US" sz="1200" dirty="0"/>
              <a:t> </a:t>
            </a:r>
            <a:endParaRPr lang="en-AU" sz="1200" dirty="0"/>
          </a:p>
        </p:txBody>
      </p:sp>
    </p:spTree>
    <p:extLst>
      <p:ext uri="{BB962C8B-B14F-4D97-AF65-F5344CB8AC3E}">
        <p14:creationId xmlns:p14="http://schemas.microsoft.com/office/powerpoint/2010/main" val="334275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dirty="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03B517-E2B6-44AC-A5DA-21CBC2DF09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8013E5-F2DF-4F2E-B722-7B737FD59654}">
  <ds:schemaRefs>
    <ds:schemaRef ds:uri="http://www.w3.org/XML/1998/namespace"/>
    <ds:schemaRef ds:uri="http://schemas.microsoft.com/office/2006/metadata/properties"/>
    <ds:schemaRef ds:uri="http://purl.org/dc/dcmitype/"/>
    <ds:schemaRef ds:uri="http://schemas.microsoft.com/office/2006/documentManagement/types"/>
    <ds:schemaRef ds:uri="115cf526-2a6a-4f3d-b77f-9503221a0c52"/>
    <ds:schemaRef ds:uri="http://purl.org/dc/terms/"/>
    <ds:schemaRef ds:uri="http://purl.org/dc/elements/1.1/"/>
    <ds:schemaRef ds:uri="http://schemas.microsoft.com/office/infopath/2007/PartnerControls"/>
    <ds:schemaRef ds:uri="http://schemas.openxmlformats.org/package/2006/metadata/core-properties"/>
    <ds:schemaRef ds:uri="9f396a6c-d077-45c3-abc4-1fb9acdf963f"/>
  </ds:schemaRefs>
</ds:datastoreItem>
</file>

<file path=customXml/itemProps3.xml><?xml version="1.0" encoding="utf-8"?>
<ds:datastoreItem xmlns:ds="http://schemas.openxmlformats.org/officeDocument/2006/customXml" ds:itemID="{320843F0-8D2C-48E0-9E5F-455EE30542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517</TotalTime>
  <Words>1204</Words>
  <Application>Microsoft Office PowerPoint</Application>
  <PresentationFormat>Custom</PresentationFormat>
  <Paragraphs>159</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29</cp:revision>
  <dcterms:created xsi:type="dcterms:W3CDTF">2026-01-18T12:08:26Z</dcterms:created>
  <dcterms:modified xsi:type="dcterms:W3CDTF">2026-09-25T09:27:34Z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