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2"/>
  </p:notesMasterIdLst>
  <p:sldIdLst>
    <p:sldId id="256" r:id="rId5"/>
    <p:sldId id="257" r:id="rId6"/>
    <p:sldId id="263" r:id="rId7"/>
    <p:sldId id="259" r:id="rId8"/>
    <p:sldId id="261" r:id="rId9"/>
    <p:sldId id="264" r:id="rId10"/>
    <p:sldId id="262" r:id="rId11"/>
  </p:sldIdLst>
  <p:sldSz cx="7556500" cy="10699750"/>
  <p:notesSz cx="7556500" cy="1069975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4E41677-ED62-ECE3-6504-BD3EAC0DA95B}" v="4" dt="2026-09-25T09:27:41.807"/>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12"/>
  </p:normalViewPr>
  <p:slideViewPr>
    <p:cSldViewPr>
      <p:cViewPr>
        <p:scale>
          <a:sx n="62" d="100"/>
          <a:sy n="62" d="100"/>
        </p:scale>
        <p:origin x="1708" y="-260"/>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n Bartels" userId="S::con_momentumconsulting.ie#ext#@uludagedutr.onmicrosoft.com::b39c679a-0751-4854-99b6-bfece60c7cf0" providerId="AD" clId="Web-{94E41677-ED62-ECE3-6504-BD3EAC0DA95B}"/>
    <pc:docChg chg="modSld">
      <pc:chgData name="Con Bartels" userId="S::con_momentumconsulting.ie#ext#@uludagedutr.onmicrosoft.com::b39c679a-0751-4854-99b6-bfece60c7cf0" providerId="AD" clId="Web-{94E41677-ED62-ECE3-6504-BD3EAC0DA95B}" dt="2026-09-25T09:27:41.807" v="2" actId="20577"/>
      <pc:docMkLst>
        <pc:docMk/>
      </pc:docMkLst>
      <pc:sldChg chg="modSp">
        <pc:chgData name="Con Bartels" userId="S::con_momentumconsulting.ie#ext#@uludagedutr.onmicrosoft.com::b39c679a-0751-4854-99b6-bfece60c7cf0" providerId="AD" clId="Web-{94E41677-ED62-ECE3-6504-BD3EAC0DA95B}" dt="2026-09-25T09:27:36.447" v="1" actId="20577"/>
        <pc:sldMkLst>
          <pc:docMk/>
          <pc:sldMk cId="0" sldId="256"/>
        </pc:sldMkLst>
        <pc:spChg chg="mod">
          <ac:chgData name="Con Bartels" userId="S::con_momentumconsulting.ie#ext#@uludagedutr.onmicrosoft.com::b39c679a-0751-4854-99b6-bfece60c7cf0" providerId="AD" clId="Web-{94E41677-ED62-ECE3-6504-BD3EAC0DA95B}" dt="2026-09-25T09:27:36.447" v="1" actId="20577"/>
          <ac:spMkLst>
            <pc:docMk/>
            <pc:sldMk cId="0" sldId="256"/>
            <ac:spMk id="4" creationId="{00000000-0000-0000-0000-000000000000}"/>
          </ac:spMkLst>
        </pc:spChg>
      </pc:sldChg>
      <pc:sldChg chg="modSp">
        <pc:chgData name="Con Bartels" userId="S::con_momentumconsulting.ie#ext#@uludagedutr.onmicrosoft.com::b39c679a-0751-4854-99b6-bfece60c7cf0" providerId="AD" clId="Web-{94E41677-ED62-ECE3-6504-BD3EAC0DA95B}" dt="2026-09-25T09:27:41.807" v="2" actId="20577"/>
        <pc:sldMkLst>
          <pc:docMk/>
          <pc:sldMk cId="0" sldId="262"/>
        </pc:sldMkLst>
        <pc:spChg chg="mod">
          <ac:chgData name="Con Bartels" userId="S::con_momentumconsulting.ie#ext#@uludagedutr.onmicrosoft.com::b39c679a-0751-4854-99b6-bfece60c7cf0" providerId="AD" clId="Web-{94E41677-ED62-ECE3-6504-BD3EAC0DA95B}" dt="2026-09-25T09:27:41.807" v="2" actId="20577"/>
          <ac:spMkLst>
            <pc:docMk/>
            <pc:sldMk cId="0" sldId="262"/>
            <ac:spMk id="12"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3275013" cy="536575"/>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4279900" y="0"/>
            <a:ext cx="3275013" cy="536575"/>
          </a:xfrm>
          <a:prstGeom prst="rect">
            <a:avLst/>
          </a:prstGeom>
        </p:spPr>
        <p:txBody>
          <a:bodyPr vert="horz" lIns="91440" tIns="45720" rIns="91440" bIns="45720" rtlCol="0"/>
          <a:lstStyle>
            <a:lvl1pPr algn="r">
              <a:defRPr sz="1200"/>
            </a:lvl1pPr>
          </a:lstStyle>
          <a:p>
            <a:fld id="{32AF1C40-38C0-174B-837D-917882A680E3}" type="datetimeFigureOut">
              <a:rPr lang="tr-TR" smtClean="0"/>
              <a:t>25.09.2026</a:t>
            </a:fld>
            <a:endParaRPr lang="tr-TR"/>
          </a:p>
        </p:txBody>
      </p:sp>
      <p:sp>
        <p:nvSpPr>
          <p:cNvPr id="4" name="Slayt Görüntüsü Yer Tutucusu 3"/>
          <p:cNvSpPr>
            <a:spLocks noGrp="1" noRot="1" noChangeAspect="1"/>
          </p:cNvSpPr>
          <p:nvPr>
            <p:ph type="sldImg" idx="2"/>
          </p:nvPr>
        </p:nvSpPr>
        <p:spPr>
          <a:xfrm>
            <a:off x="2503488" y="1338263"/>
            <a:ext cx="2549525" cy="3609975"/>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755650" y="5149850"/>
            <a:ext cx="6045200" cy="4213225"/>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10163175"/>
            <a:ext cx="3275013" cy="536575"/>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4279900" y="10163175"/>
            <a:ext cx="3275013" cy="536575"/>
          </a:xfrm>
          <a:prstGeom prst="rect">
            <a:avLst/>
          </a:prstGeom>
        </p:spPr>
        <p:txBody>
          <a:bodyPr vert="horz" lIns="91440" tIns="45720" rIns="91440" bIns="45720" rtlCol="0" anchor="b"/>
          <a:lstStyle>
            <a:lvl1pPr algn="r">
              <a:defRPr sz="1200"/>
            </a:lvl1pPr>
          </a:lstStyle>
          <a:p>
            <a:fld id="{99C70B2E-D354-0246-859E-7D36B038F276}" type="slidenum">
              <a:rPr lang="tr-TR" smtClean="0"/>
              <a:t>‹#›</a:t>
            </a:fld>
            <a:endParaRPr lang="tr-TR"/>
          </a:p>
        </p:txBody>
      </p:sp>
    </p:spTree>
    <p:extLst>
      <p:ext uri="{BB962C8B-B14F-4D97-AF65-F5344CB8AC3E}">
        <p14:creationId xmlns:p14="http://schemas.microsoft.com/office/powerpoint/2010/main" val="7921232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 Id="rId9" Type="http://schemas.openxmlformats.org/officeDocument/2006/relationships/image" Target="../media/image8.png"/></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67213" y="3316922"/>
            <a:ext cx="6428422" cy="2246947"/>
          </a:xfrm>
          <a:prstGeom prst="rect">
            <a:avLst/>
          </a:prstGeom>
        </p:spPr>
        <p:txBody>
          <a:bodyPr wrap="square" lIns="0" tIns="0" rIns="0" bIns="0">
            <a:spAutoFit/>
          </a:bodyPr>
          <a:lstStyle>
            <a:lvl1pPr>
              <a:defRPr sz="3000" b="1" i="0">
                <a:solidFill>
                  <a:schemeClr val="bg1"/>
                </a:solidFill>
                <a:latin typeface="Arial"/>
                <a:cs typeface="Arial"/>
              </a:defRPr>
            </a:lvl1pPr>
          </a:lstStyle>
          <a:p>
            <a:endParaRPr/>
          </a:p>
        </p:txBody>
      </p:sp>
      <p:sp>
        <p:nvSpPr>
          <p:cNvPr id="3" name="Holder 3"/>
          <p:cNvSpPr>
            <a:spLocks noGrp="1"/>
          </p:cNvSpPr>
          <p:nvPr>
            <p:ph type="subTitle" idx="4"/>
          </p:nvPr>
        </p:nvSpPr>
        <p:spPr>
          <a:xfrm>
            <a:off x="1134427" y="5991860"/>
            <a:ext cx="5293995" cy="2674937"/>
          </a:xfrm>
          <a:prstGeom prst="rect">
            <a:avLst/>
          </a:prstGeom>
        </p:spPr>
        <p:txBody>
          <a:bodyPr wrap="square" lIns="0" tIns="0" rIns="0" bIns="0">
            <a:spAutoFit/>
          </a:bodyPr>
          <a:lstStyle>
            <a:lvl1pPr>
              <a:defRPr sz="2400" b="1"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1" i="0">
                <a:solidFill>
                  <a:schemeClr val="bg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2400" b="1"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1" i="0">
                <a:solidFill>
                  <a:schemeClr val="bg1"/>
                </a:solidFill>
                <a:latin typeface="Arial"/>
                <a:cs typeface="Arial"/>
              </a:defRPr>
            </a:lvl1pPr>
          </a:lstStyle>
          <a:p>
            <a:endParaRPr/>
          </a:p>
        </p:txBody>
      </p:sp>
      <p:sp>
        <p:nvSpPr>
          <p:cNvPr id="3" name="Holder 3"/>
          <p:cNvSpPr>
            <a:spLocks noGrp="1"/>
          </p:cNvSpPr>
          <p:nvPr>
            <p:ph sz="half" idx="2"/>
          </p:nvPr>
        </p:nvSpPr>
        <p:spPr>
          <a:xfrm>
            <a:off x="378142" y="2460942"/>
            <a:ext cx="3289839" cy="7061835"/>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3894867" y="2460942"/>
            <a:ext cx="3289839" cy="7061835"/>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1" i="0">
                <a:solidFill>
                  <a:schemeClr val="bg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6260408"/>
            <a:ext cx="4240222" cy="2972918"/>
          </a:xfrm>
          <a:prstGeom prst="rect">
            <a:avLst/>
          </a:prstGeom>
        </p:spPr>
      </p:pic>
      <p:pic>
        <p:nvPicPr>
          <p:cNvPr id="17" name="bg object 17"/>
          <p:cNvPicPr/>
          <p:nvPr/>
        </p:nvPicPr>
        <p:blipFill>
          <a:blip r:embed="rId3" cstate="print"/>
          <a:stretch>
            <a:fillRect/>
          </a:stretch>
        </p:blipFill>
        <p:spPr>
          <a:xfrm>
            <a:off x="3754264" y="600301"/>
            <a:ext cx="3477935" cy="1667502"/>
          </a:xfrm>
          <a:prstGeom prst="rect">
            <a:avLst/>
          </a:prstGeom>
        </p:spPr>
      </p:pic>
      <p:pic>
        <p:nvPicPr>
          <p:cNvPr id="18" name="bg object 18"/>
          <p:cNvPicPr/>
          <p:nvPr/>
        </p:nvPicPr>
        <p:blipFill>
          <a:blip r:embed="rId4" cstate="print"/>
          <a:stretch>
            <a:fillRect/>
          </a:stretch>
        </p:blipFill>
        <p:spPr>
          <a:xfrm>
            <a:off x="457373" y="9795647"/>
            <a:ext cx="562185" cy="295378"/>
          </a:xfrm>
          <a:prstGeom prst="rect">
            <a:avLst/>
          </a:prstGeom>
        </p:spPr>
      </p:pic>
      <p:pic>
        <p:nvPicPr>
          <p:cNvPr id="19" name="bg object 19"/>
          <p:cNvPicPr/>
          <p:nvPr/>
        </p:nvPicPr>
        <p:blipFill>
          <a:blip r:embed="rId5" cstate="print"/>
          <a:stretch>
            <a:fillRect/>
          </a:stretch>
        </p:blipFill>
        <p:spPr>
          <a:xfrm>
            <a:off x="1095787" y="9795647"/>
            <a:ext cx="581242" cy="304906"/>
          </a:xfrm>
          <a:prstGeom prst="rect">
            <a:avLst/>
          </a:prstGeom>
        </p:spPr>
      </p:pic>
      <p:pic>
        <p:nvPicPr>
          <p:cNvPr id="20" name="bg object 20"/>
          <p:cNvPicPr/>
          <p:nvPr/>
        </p:nvPicPr>
        <p:blipFill>
          <a:blip r:embed="rId6" cstate="print"/>
          <a:stretch>
            <a:fillRect/>
          </a:stretch>
        </p:blipFill>
        <p:spPr>
          <a:xfrm>
            <a:off x="1743733" y="9776572"/>
            <a:ext cx="1619859" cy="333499"/>
          </a:xfrm>
          <a:prstGeom prst="rect">
            <a:avLst/>
          </a:prstGeom>
        </p:spPr>
      </p:pic>
      <p:pic>
        <p:nvPicPr>
          <p:cNvPr id="21" name="bg object 21"/>
          <p:cNvPicPr/>
          <p:nvPr/>
        </p:nvPicPr>
        <p:blipFill>
          <a:blip r:embed="rId7" cstate="print"/>
          <a:stretch>
            <a:fillRect/>
          </a:stretch>
        </p:blipFill>
        <p:spPr>
          <a:xfrm>
            <a:off x="0" y="2782473"/>
            <a:ext cx="7562850" cy="5783854"/>
          </a:xfrm>
          <a:prstGeom prst="rect">
            <a:avLst/>
          </a:prstGeom>
        </p:spPr>
      </p:pic>
      <p:pic>
        <p:nvPicPr>
          <p:cNvPr id="22" name="bg object 22"/>
          <p:cNvPicPr/>
          <p:nvPr/>
        </p:nvPicPr>
        <p:blipFill>
          <a:blip r:embed="rId8" cstate="print"/>
          <a:stretch>
            <a:fillRect/>
          </a:stretch>
        </p:blipFill>
        <p:spPr>
          <a:xfrm>
            <a:off x="0" y="2782473"/>
            <a:ext cx="7562850" cy="4835443"/>
          </a:xfrm>
          <a:prstGeom prst="rect">
            <a:avLst/>
          </a:prstGeom>
        </p:spPr>
      </p:pic>
      <p:pic>
        <p:nvPicPr>
          <p:cNvPr id="23" name="bg object 23"/>
          <p:cNvPicPr/>
          <p:nvPr/>
        </p:nvPicPr>
        <p:blipFill>
          <a:blip r:embed="rId9" cstate="print"/>
          <a:stretch>
            <a:fillRect/>
          </a:stretch>
        </p:blipFill>
        <p:spPr>
          <a:xfrm>
            <a:off x="4312764" y="3950963"/>
            <a:ext cx="3249249" cy="6745610"/>
          </a:xfrm>
          <a:prstGeom prst="rect">
            <a:avLst/>
          </a:prstGeom>
        </p:spPr>
      </p:pic>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5191820" y="2109644"/>
            <a:ext cx="1888490" cy="1482725"/>
          </a:xfrm>
          <a:prstGeom prst="rect">
            <a:avLst/>
          </a:prstGeom>
        </p:spPr>
        <p:txBody>
          <a:bodyPr wrap="square" lIns="0" tIns="0" rIns="0" bIns="0">
            <a:spAutoFit/>
          </a:bodyPr>
          <a:lstStyle>
            <a:lvl1pPr>
              <a:defRPr sz="3000" b="1" i="0">
                <a:solidFill>
                  <a:schemeClr val="bg1"/>
                </a:solidFill>
                <a:latin typeface="Arial"/>
                <a:cs typeface="Arial"/>
              </a:defRPr>
            </a:lvl1pPr>
          </a:lstStyle>
          <a:p>
            <a:endParaRPr/>
          </a:p>
        </p:txBody>
      </p:sp>
      <p:sp>
        <p:nvSpPr>
          <p:cNvPr id="3" name="Holder 3"/>
          <p:cNvSpPr>
            <a:spLocks noGrp="1"/>
          </p:cNvSpPr>
          <p:nvPr>
            <p:ph type="body" idx="1"/>
          </p:nvPr>
        </p:nvSpPr>
        <p:spPr>
          <a:xfrm>
            <a:off x="103565" y="4881093"/>
            <a:ext cx="6546215" cy="2183765"/>
          </a:xfrm>
          <a:prstGeom prst="rect">
            <a:avLst/>
          </a:prstGeom>
        </p:spPr>
        <p:txBody>
          <a:bodyPr wrap="square" lIns="0" tIns="0" rIns="0" bIns="0">
            <a:spAutoFit/>
          </a:bodyPr>
          <a:lstStyle>
            <a:lvl1pPr>
              <a:defRPr sz="2400" b="1" i="0">
                <a:solidFill>
                  <a:schemeClr val="bg1"/>
                </a:solidFill>
                <a:latin typeface="Arial"/>
                <a:cs typeface="Arial"/>
              </a:defRPr>
            </a:lvl1pPr>
          </a:lstStyle>
          <a:p>
            <a:endParaRPr/>
          </a:p>
        </p:txBody>
      </p:sp>
      <p:sp>
        <p:nvSpPr>
          <p:cNvPr id="4" name="Holder 4"/>
          <p:cNvSpPr>
            <a:spLocks noGrp="1"/>
          </p:cNvSpPr>
          <p:nvPr>
            <p:ph type="ftr" sz="quarter" idx="5"/>
          </p:nvPr>
        </p:nvSpPr>
        <p:spPr>
          <a:xfrm>
            <a:off x="2571369" y="9950768"/>
            <a:ext cx="2420112" cy="534987"/>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378142" y="9950768"/>
            <a:ext cx="1739455" cy="534987"/>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6" name="Holder 6"/>
          <p:cNvSpPr>
            <a:spLocks noGrp="1"/>
          </p:cNvSpPr>
          <p:nvPr>
            <p:ph type="sldNum" sz="quarter" idx="7"/>
          </p:nvPr>
        </p:nvSpPr>
        <p:spPr>
          <a:xfrm>
            <a:off x="5445252" y="9950768"/>
            <a:ext cx="1739455" cy="534987"/>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10.jpg"/><Relationship Id="rId7" Type="http://schemas.openxmlformats.org/officeDocument/2006/relationships/image" Target="../media/image13.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hyperlink" Target="http://www.pearlproject.eu/" TargetMode="External"/><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4.jpg"/><Relationship Id="rId7" Type="http://schemas.openxmlformats.org/officeDocument/2006/relationships/image" Target="../media/image24.png"/><Relationship Id="rId2" Type="http://schemas.openxmlformats.org/officeDocument/2006/relationships/image" Target="../media/image3.jpg"/><Relationship Id="rId1" Type="http://schemas.openxmlformats.org/officeDocument/2006/relationships/slideLayout" Target="../slideLayouts/slideLayout2.xml"/><Relationship Id="rId6" Type="http://schemas.openxmlformats.org/officeDocument/2006/relationships/image" Target="../media/image23.jpg"/><Relationship Id="rId5" Type="http://schemas.openxmlformats.org/officeDocument/2006/relationships/image" Target="../media/image22.png"/><Relationship Id="rId4" Type="http://schemas.openxmlformats.org/officeDocument/2006/relationships/image" Target="../media/image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45036" y="6331368"/>
            <a:ext cx="3080813" cy="1455527"/>
          </a:xfrm>
          <a:prstGeom prst="rect">
            <a:avLst/>
          </a:prstGeom>
        </p:spPr>
        <p:txBody>
          <a:bodyPr vert="horz" wrap="square" lIns="0" tIns="107950" rIns="0" bIns="0" rtlCol="0">
            <a:spAutoFit/>
          </a:bodyPr>
          <a:lstStyle/>
          <a:p>
            <a:pPr marL="12700" lvl="4">
              <a:spcBef>
                <a:spcPts val="850"/>
              </a:spcBef>
            </a:pPr>
            <a:r>
              <a:rPr sz="4000" b="1" dirty="0">
                <a:solidFill>
                  <a:srgbClr val="FFFFFF"/>
                </a:solidFill>
                <a:latin typeface="+mn-lt"/>
                <a:ea typeface="Al Bayan Plain" charset="-78"/>
                <a:cs typeface="Al Bayan Plain" charset="-78"/>
              </a:rPr>
              <a:t>PEARL</a:t>
            </a:r>
            <a:endParaRPr sz="4000" dirty="0">
              <a:latin typeface="+mn-lt"/>
              <a:ea typeface="Al Bayan Plain" charset="-78"/>
              <a:cs typeface="Al Bayan Plain" charset="-78"/>
            </a:endParaRPr>
          </a:p>
          <a:p>
            <a:pPr marL="12700" marR="5080" lvl="4">
              <a:lnSpc>
                <a:spcPts val="5550"/>
              </a:lnSpc>
              <a:spcBef>
                <a:spcPts val="110"/>
              </a:spcBef>
            </a:pPr>
            <a:r>
              <a:rPr sz="4000" b="1" dirty="0">
                <a:solidFill>
                  <a:srgbClr val="FFFFFF"/>
                </a:solidFill>
                <a:latin typeface="+mn-lt"/>
                <a:ea typeface="Al Bayan Plain" charset="-78"/>
                <a:cs typeface="Al Bayan Plain" charset="-78"/>
              </a:rPr>
              <a:t>Case Study</a:t>
            </a:r>
            <a:r>
              <a:rPr lang="pl-PL" sz="4000" b="1" dirty="0">
                <a:solidFill>
                  <a:srgbClr val="FFFFFF"/>
                </a:solidFill>
                <a:latin typeface="+mn-lt"/>
                <a:ea typeface="Al Bayan Plain" charset="-78"/>
                <a:cs typeface="Al Bayan Plain" charset="-78"/>
              </a:rPr>
              <a:t> 4</a:t>
            </a:r>
          </a:p>
        </p:txBody>
      </p:sp>
      <p:sp>
        <p:nvSpPr>
          <p:cNvPr id="4" name="Metin Kutusu 75"/>
          <p:cNvSpPr txBox="1"/>
          <p:nvPr/>
        </p:nvSpPr>
        <p:spPr>
          <a:xfrm>
            <a:off x="3321050" y="9617075"/>
            <a:ext cx="3631565" cy="568960"/>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r>
              <a:rPr lang="en-GB" sz="800" dirty="0">
                <a:solidFill>
                  <a:srgbClr val="404040"/>
                </a:solidFill>
                <a:effectLst/>
                <a:ea typeface="+mn-lt"/>
                <a:cs typeface="+mn-lt"/>
              </a:rPr>
              <a:t>Funded by the European Union. </a:t>
            </a:r>
            <a:r>
              <a:rPr lang="en-GB" sz="800" dirty="0">
                <a:solidFill>
                  <a:srgbClr val="404040"/>
                </a:solidFill>
                <a:ea typeface="+mn-lt"/>
                <a:cs typeface="+mn-lt"/>
              </a:rPr>
              <a:t>However, the views </a:t>
            </a:r>
            <a:r>
              <a:rPr lang="en-GB" sz="800" dirty="0">
                <a:solidFill>
                  <a:srgbClr val="404040"/>
                </a:solidFill>
                <a:effectLst/>
                <a:ea typeface="+mn-lt"/>
                <a:cs typeface="+mn-lt"/>
              </a:rPr>
              <a:t>and opinions expressed are </a:t>
            </a:r>
            <a:r>
              <a:rPr lang="en-GB" sz="800" dirty="0">
                <a:solidFill>
                  <a:srgbClr val="404040"/>
                </a:solidFill>
                <a:ea typeface="+mn-lt"/>
                <a:cs typeface="+mn-lt"/>
              </a:rPr>
              <a:t>solely </a:t>
            </a:r>
            <a:r>
              <a:rPr lang="en-GB" sz="800" dirty="0">
                <a:solidFill>
                  <a:srgbClr val="404040"/>
                </a:solidFill>
                <a:effectLst/>
                <a:ea typeface="+mn-lt"/>
                <a:cs typeface="+mn-lt"/>
              </a:rPr>
              <a:t>those of the author(s) and do not necessarily reflect </a:t>
            </a:r>
            <a:r>
              <a:rPr lang="en-GB" sz="800" dirty="0">
                <a:solidFill>
                  <a:srgbClr val="404040"/>
                </a:solidFill>
                <a:ea typeface="+mn-lt"/>
                <a:cs typeface="+mn-lt"/>
              </a:rPr>
              <a:t>the views </a:t>
            </a:r>
            <a:r>
              <a:rPr lang="en-GB" sz="800" dirty="0">
                <a:solidFill>
                  <a:srgbClr val="404040"/>
                </a:solidFill>
                <a:effectLst/>
                <a:ea typeface="+mn-lt"/>
                <a:cs typeface="+mn-lt"/>
              </a:rPr>
              <a:t>of the European Union or </a:t>
            </a:r>
            <a:r>
              <a:rPr lang="en-GB" sz="800" dirty="0">
                <a:solidFill>
                  <a:srgbClr val="404040"/>
                </a:solidFill>
                <a:ea typeface="+mn-lt"/>
                <a:cs typeface="+mn-lt"/>
              </a:rPr>
              <a:t>Turkish </a:t>
            </a:r>
            <a:r>
              <a:rPr lang="en-GB" sz="800" dirty="0">
                <a:solidFill>
                  <a:srgbClr val="404040"/>
                </a:solidFill>
                <a:effectLst/>
                <a:ea typeface="+mn-lt"/>
                <a:cs typeface="+mn-lt"/>
              </a:rPr>
              <a:t>National Agency. Neither the European Union nor the </a:t>
            </a:r>
            <a:r>
              <a:rPr lang="en-GB" sz="800" dirty="0">
                <a:solidFill>
                  <a:srgbClr val="404040"/>
                </a:solidFill>
                <a:ea typeface="+mn-lt"/>
                <a:cs typeface="+mn-lt"/>
              </a:rPr>
              <a:t>grant-awarding body </a:t>
            </a:r>
            <a:r>
              <a:rPr lang="en-GB" sz="800" dirty="0">
                <a:solidFill>
                  <a:srgbClr val="404040"/>
                </a:solidFill>
                <a:effectLst/>
                <a:ea typeface="+mn-lt"/>
                <a:cs typeface="+mn-lt"/>
              </a:rPr>
              <a:t>can be held responsible for </a:t>
            </a:r>
            <a:r>
              <a:rPr lang="en-GB" sz="800" dirty="0">
                <a:solidFill>
                  <a:srgbClr val="404040"/>
                </a:solidFill>
                <a:ea typeface="+mn-lt"/>
                <a:cs typeface="+mn-lt"/>
              </a:rPr>
              <a:t>these views and opinions</a:t>
            </a:r>
            <a:r>
              <a:rPr lang="en-GB" sz="800" dirty="0">
                <a:solidFill>
                  <a:srgbClr val="404040"/>
                </a:solidFill>
                <a:effectLst/>
                <a:ea typeface="+mn-lt"/>
                <a:cs typeface="+mn-lt"/>
              </a:rPr>
              <a:t>.</a:t>
            </a:r>
            <a:endParaRPr lang="en-US" dirty="0">
              <a:ea typeface="+mn-lt"/>
              <a:cs typeface="+mn-lt"/>
            </a:endParaRPr>
          </a:p>
          <a:p>
            <a:pPr>
              <a:spcAft>
                <a:spcPts val="0"/>
              </a:spcAft>
            </a:pPr>
            <a:endParaRPr lang="tr-TR" sz="1100">
              <a:effectLst/>
              <a:latin typeface="Geneva" charset="0"/>
              <a:ea typeface="Geneva" charset="0"/>
              <a:cs typeface="Geneva"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39276" y="-158348"/>
            <a:ext cx="7553325" cy="10687049"/>
            <a:chOff x="3175" y="0"/>
            <a:chExt cx="7553325" cy="10687049"/>
          </a:xfrm>
        </p:grpSpPr>
        <p:pic>
          <p:nvPicPr>
            <p:cNvPr id="3" name="object 3"/>
            <p:cNvPicPr/>
            <p:nvPr/>
          </p:nvPicPr>
          <p:blipFill>
            <a:blip r:embed="rId2" cstate="print"/>
            <a:stretch>
              <a:fillRect/>
            </a:stretch>
          </p:blipFill>
          <p:spPr>
            <a:xfrm>
              <a:off x="3175" y="0"/>
              <a:ext cx="7553325" cy="10687049"/>
            </a:xfrm>
            <a:prstGeom prst="rect">
              <a:avLst/>
            </a:prstGeom>
          </p:spPr>
        </p:pic>
        <p:pic>
          <p:nvPicPr>
            <p:cNvPr id="4" name="object 4"/>
            <p:cNvPicPr/>
            <p:nvPr/>
          </p:nvPicPr>
          <p:blipFill>
            <a:blip r:embed="rId3" cstate="print"/>
            <a:stretch>
              <a:fillRect/>
            </a:stretch>
          </p:blipFill>
          <p:spPr>
            <a:xfrm>
              <a:off x="970693" y="1077620"/>
              <a:ext cx="6581773" cy="2686049"/>
            </a:xfrm>
            <a:prstGeom prst="rect">
              <a:avLst/>
            </a:prstGeom>
          </p:spPr>
        </p:pic>
        <p:pic>
          <p:nvPicPr>
            <p:cNvPr id="5" name="object 5"/>
            <p:cNvPicPr/>
            <p:nvPr/>
          </p:nvPicPr>
          <p:blipFill>
            <a:blip r:embed="rId4" cstate="print"/>
            <a:stretch>
              <a:fillRect/>
            </a:stretch>
          </p:blipFill>
          <p:spPr>
            <a:xfrm>
              <a:off x="5356823" y="877895"/>
              <a:ext cx="2196501" cy="4991099"/>
            </a:xfrm>
            <a:prstGeom prst="rect">
              <a:avLst/>
            </a:prstGeom>
          </p:spPr>
        </p:pic>
      </p:grpSp>
      <p:sp>
        <p:nvSpPr>
          <p:cNvPr id="6" name="object 6"/>
          <p:cNvSpPr txBox="1"/>
          <p:nvPr/>
        </p:nvSpPr>
        <p:spPr>
          <a:xfrm>
            <a:off x="7214561" y="7662129"/>
            <a:ext cx="149860" cy="2562860"/>
          </a:xfrm>
          <a:prstGeom prst="rect">
            <a:avLst/>
          </a:prstGeom>
        </p:spPr>
        <p:txBody>
          <a:bodyPr vert="vert270" wrap="square" lIns="0" tIns="0" rIns="0" bIns="0" rtlCol="0">
            <a:spAutoFit/>
          </a:bodyPr>
          <a:lstStyle/>
          <a:p>
            <a:pPr marL="12700">
              <a:lnSpc>
                <a:spcPts val="1019"/>
              </a:lnSpc>
            </a:pPr>
            <a:r>
              <a:rPr sz="950" spc="-65" dirty="0">
                <a:solidFill>
                  <a:srgbClr val="379A67"/>
                </a:solidFill>
                <a:latin typeface="Geneva"/>
                <a:cs typeface="Geneva"/>
              </a:rPr>
              <a:t>Promoting</a:t>
            </a:r>
            <a:r>
              <a:rPr sz="950" spc="-45" dirty="0">
                <a:solidFill>
                  <a:srgbClr val="379A67"/>
                </a:solidFill>
                <a:latin typeface="Geneva"/>
                <a:cs typeface="Geneva"/>
              </a:rPr>
              <a:t> </a:t>
            </a:r>
            <a:r>
              <a:rPr sz="950" spc="-80" dirty="0">
                <a:solidFill>
                  <a:srgbClr val="379A67"/>
                </a:solidFill>
                <a:latin typeface="Geneva"/>
                <a:cs typeface="Geneva"/>
              </a:rPr>
              <a:t>ESG</a:t>
            </a:r>
            <a:r>
              <a:rPr sz="950" spc="-40" dirty="0">
                <a:solidFill>
                  <a:srgbClr val="379A67"/>
                </a:solidFill>
                <a:latin typeface="Geneva"/>
                <a:cs typeface="Geneva"/>
              </a:rPr>
              <a:t> </a:t>
            </a:r>
            <a:r>
              <a:rPr sz="950" spc="-75" dirty="0">
                <a:solidFill>
                  <a:srgbClr val="379A67"/>
                </a:solidFill>
                <a:latin typeface="Geneva"/>
                <a:cs typeface="Geneva"/>
              </a:rPr>
              <a:t>Awareness</a:t>
            </a:r>
            <a:r>
              <a:rPr sz="950" spc="-40" dirty="0">
                <a:solidFill>
                  <a:srgbClr val="379A67"/>
                </a:solidFill>
                <a:latin typeface="Geneva"/>
                <a:cs typeface="Geneva"/>
              </a:rPr>
              <a:t> </a:t>
            </a:r>
            <a:r>
              <a:rPr sz="950" spc="-160" dirty="0">
                <a:solidFill>
                  <a:srgbClr val="379A67"/>
                </a:solidFill>
                <a:latin typeface="Geneva"/>
                <a:cs typeface="Geneva"/>
              </a:rPr>
              <a:t>+</a:t>
            </a:r>
            <a:r>
              <a:rPr sz="950" spc="-40" dirty="0">
                <a:solidFill>
                  <a:srgbClr val="379A67"/>
                </a:solidFill>
                <a:latin typeface="Geneva"/>
                <a:cs typeface="Geneva"/>
              </a:rPr>
              <a:t> </a:t>
            </a:r>
            <a:r>
              <a:rPr sz="950" spc="-60" dirty="0">
                <a:solidFill>
                  <a:srgbClr val="379A67"/>
                </a:solidFill>
                <a:latin typeface="Geneva"/>
                <a:cs typeface="Geneva"/>
              </a:rPr>
              <a:t>Risk</a:t>
            </a:r>
            <a:r>
              <a:rPr sz="950" spc="-40" dirty="0">
                <a:solidFill>
                  <a:srgbClr val="379A67"/>
                </a:solidFill>
                <a:latin typeface="Geneva"/>
                <a:cs typeface="Geneva"/>
              </a:rPr>
              <a:t> </a:t>
            </a:r>
            <a:r>
              <a:rPr sz="950" spc="-80" dirty="0">
                <a:solidFill>
                  <a:srgbClr val="379A67"/>
                </a:solidFill>
                <a:latin typeface="Geneva"/>
                <a:cs typeface="Geneva"/>
              </a:rPr>
              <a:t>Literacy</a:t>
            </a:r>
            <a:r>
              <a:rPr sz="950" spc="-40" dirty="0">
                <a:solidFill>
                  <a:srgbClr val="379A67"/>
                </a:solidFill>
                <a:latin typeface="Geneva"/>
                <a:cs typeface="Geneva"/>
              </a:rPr>
              <a:t> </a:t>
            </a:r>
            <a:r>
              <a:rPr sz="950" spc="-25" dirty="0">
                <a:solidFill>
                  <a:srgbClr val="379A67"/>
                </a:solidFill>
                <a:latin typeface="Geneva"/>
                <a:cs typeface="Geneva"/>
              </a:rPr>
              <a:t>in</a:t>
            </a:r>
            <a:r>
              <a:rPr sz="950" spc="-40" dirty="0">
                <a:solidFill>
                  <a:srgbClr val="379A67"/>
                </a:solidFill>
                <a:latin typeface="Geneva"/>
                <a:cs typeface="Geneva"/>
              </a:rPr>
              <a:t> </a:t>
            </a:r>
            <a:r>
              <a:rPr sz="950" spc="-20" dirty="0">
                <a:solidFill>
                  <a:srgbClr val="379A67"/>
                </a:solidFill>
                <a:latin typeface="Geneva"/>
                <a:cs typeface="Geneva"/>
              </a:rPr>
              <a:t>SMEs</a:t>
            </a:r>
            <a:endParaRPr sz="950">
              <a:latin typeface="Geneva"/>
              <a:cs typeface="Geneva"/>
            </a:endParaRPr>
          </a:p>
        </p:txBody>
      </p:sp>
      <p:sp>
        <p:nvSpPr>
          <p:cNvPr id="8" name="object 8"/>
          <p:cNvSpPr txBox="1"/>
          <p:nvPr/>
        </p:nvSpPr>
        <p:spPr>
          <a:xfrm>
            <a:off x="561580" y="7239399"/>
            <a:ext cx="330835" cy="2694940"/>
          </a:xfrm>
          <a:prstGeom prst="rect">
            <a:avLst/>
          </a:prstGeom>
        </p:spPr>
        <p:txBody>
          <a:bodyPr vert="vert270" wrap="square" lIns="0" tIns="0" rIns="0" bIns="0" rtlCol="0">
            <a:spAutoFit/>
          </a:bodyPr>
          <a:lstStyle/>
          <a:p>
            <a:pPr marL="12700">
              <a:lnSpc>
                <a:spcPts val="2380"/>
              </a:lnSpc>
            </a:pPr>
            <a:r>
              <a:rPr sz="2400" spc="-140" dirty="0">
                <a:solidFill>
                  <a:srgbClr val="FFFFFF"/>
                </a:solidFill>
                <a:latin typeface="Geneva"/>
                <a:cs typeface="Geneva"/>
                <a:hlinkClick r:id="rId5"/>
              </a:rPr>
              <a:t>www.</a:t>
            </a:r>
            <a:r>
              <a:rPr sz="2400" b="1" spc="-140" dirty="0">
                <a:solidFill>
                  <a:srgbClr val="FFFFFF"/>
                </a:solidFill>
                <a:latin typeface="Arial"/>
                <a:cs typeface="Arial"/>
                <a:hlinkClick r:id="rId5"/>
              </a:rPr>
              <a:t>pearlproject</a:t>
            </a:r>
            <a:r>
              <a:rPr sz="2400" spc="-140" dirty="0">
                <a:solidFill>
                  <a:srgbClr val="FFFFFF"/>
                </a:solidFill>
                <a:latin typeface="Geneva"/>
                <a:cs typeface="Geneva"/>
                <a:hlinkClick r:id="rId5"/>
              </a:rPr>
              <a:t>.eu</a:t>
            </a:r>
            <a:endParaRPr sz="2400">
              <a:latin typeface="Geneva"/>
              <a:cs typeface="Geneva"/>
            </a:endParaRPr>
          </a:p>
        </p:txBody>
      </p:sp>
      <p:pic>
        <p:nvPicPr>
          <p:cNvPr id="9" name="object 9"/>
          <p:cNvPicPr/>
          <p:nvPr/>
        </p:nvPicPr>
        <p:blipFill>
          <a:blip r:embed="rId6" cstate="print"/>
          <a:stretch>
            <a:fillRect/>
          </a:stretch>
        </p:blipFill>
        <p:spPr>
          <a:xfrm>
            <a:off x="612047" y="2790721"/>
            <a:ext cx="5076824" cy="561974"/>
          </a:xfrm>
          <a:prstGeom prst="rect">
            <a:avLst/>
          </a:prstGeom>
        </p:spPr>
      </p:pic>
      <p:sp>
        <p:nvSpPr>
          <p:cNvPr id="10" name="object 10" descr="$PPTXTitle"/>
          <p:cNvSpPr txBox="1">
            <a:spLocks noGrp="1"/>
          </p:cNvSpPr>
          <p:nvPr>
            <p:ph type="title"/>
          </p:nvPr>
        </p:nvSpPr>
        <p:spPr>
          <a:xfrm>
            <a:off x="628080" y="2796093"/>
            <a:ext cx="4923155" cy="482600"/>
          </a:xfrm>
          <a:prstGeom prst="rect">
            <a:avLst/>
          </a:prstGeom>
        </p:spPr>
        <p:txBody>
          <a:bodyPr vert="horz" wrap="square" lIns="0" tIns="12700" rIns="0" bIns="0" rtlCol="0">
            <a:spAutoFit/>
          </a:bodyPr>
          <a:lstStyle/>
          <a:p>
            <a:pPr marL="12700">
              <a:lnSpc>
                <a:spcPct val="100000"/>
              </a:lnSpc>
              <a:spcBef>
                <a:spcPts val="100"/>
              </a:spcBef>
              <a:tabLst>
                <a:tab pos="1033780" algn="l"/>
                <a:tab pos="2262505" algn="l"/>
              </a:tabLst>
            </a:pPr>
            <a:r>
              <a:rPr spc="-20" dirty="0"/>
              <a:t>Case</a:t>
            </a:r>
            <a:r>
              <a:rPr dirty="0"/>
              <a:t>	</a:t>
            </a:r>
            <a:r>
              <a:rPr spc="-20" dirty="0"/>
              <a:t>Study</a:t>
            </a:r>
            <a:r>
              <a:rPr dirty="0"/>
              <a:t>	</a:t>
            </a:r>
            <a:r>
              <a:rPr spc="130" dirty="0"/>
              <a:t>Identification</a:t>
            </a:r>
          </a:p>
        </p:txBody>
      </p:sp>
      <p:sp>
        <p:nvSpPr>
          <p:cNvPr id="18" name="object 18"/>
          <p:cNvSpPr txBox="1"/>
          <p:nvPr/>
        </p:nvSpPr>
        <p:spPr>
          <a:xfrm>
            <a:off x="1655573" y="7473229"/>
            <a:ext cx="5379609" cy="3339376"/>
          </a:xfrm>
          <a:prstGeom prst="rect">
            <a:avLst/>
          </a:prstGeom>
        </p:spPr>
        <p:txBody>
          <a:bodyPr vert="horz" wrap="square" lIns="0" tIns="12700" rIns="0" bIns="0" rtlCol="0">
            <a:spAutoFit/>
          </a:bodyPr>
          <a:lstStyle/>
          <a:p>
            <a:pPr marL="12700">
              <a:lnSpc>
                <a:spcPct val="100000"/>
              </a:lnSpc>
              <a:spcBef>
                <a:spcPts val="100"/>
              </a:spcBef>
            </a:pPr>
            <a:endParaRPr lang="tr-TR" sz="1600" b="1" spc="-114" dirty="0">
              <a:solidFill>
                <a:srgbClr val="007771"/>
              </a:solidFill>
              <a:latin typeface="+mn-lt"/>
              <a:cs typeface="Arial"/>
            </a:endParaRPr>
          </a:p>
          <a:p>
            <a:pPr marL="12700">
              <a:lnSpc>
                <a:spcPct val="100000"/>
              </a:lnSpc>
              <a:spcBef>
                <a:spcPts val="100"/>
              </a:spcBef>
            </a:pPr>
            <a:r>
              <a:rPr lang="tr-TR" sz="1600" b="1" spc="-114" dirty="0" err="1">
                <a:solidFill>
                  <a:srgbClr val="007771"/>
                </a:solidFill>
                <a:latin typeface="+mn-lt"/>
                <a:cs typeface="Arial"/>
              </a:rPr>
              <a:t>Company</a:t>
            </a:r>
            <a:r>
              <a:rPr lang="tr-TR" sz="1600" b="1" spc="-114" dirty="0">
                <a:solidFill>
                  <a:srgbClr val="007771"/>
                </a:solidFill>
                <a:latin typeface="+mn-lt"/>
                <a:cs typeface="Arial"/>
              </a:rPr>
              <a:t> size (</a:t>
            </a:r>
            <a:r>
              <a:rPr lang="tr-TR" sz="1600" b="1" spc="-114" dirty="0" err="1">
                <a:solidFill>
                  <a:srgbClr val="007771"/>
                </a:solidFill>
                <a:latin typeface="+mn-lt"/>
                <a:cs typeface="Arial"/>
              </a:rPr>
              <a:t>micro</a:t>
            </a:r>
            <a:r>
              <a:rPr lang="tr-TR" sz="1600" b="1" spc="-114" dirty="0">
                <a:solidFill>
                  <a:srgbClr val="007771"/>
                </a:solidFill>
                <a:latin typeface="+mn-lt"/>
                <a:cs typeface="Arial"/>
              </a:rPr>
              <a:t> / </a:t>
            </a:r>
            <a:r>
              <a:rPr lang="tr-TR" sz="1600" b="1" spc="-114" dirty="0" err="1">
                <a:solidFill>
                  <a:srgbClr val="007771"/>
                </a:solidFill>
                <a:latin typeface="+mn-lt"/>
                <a:cs typeface="Arial"/>
              </a:rPr>
              <a:t>small</a:t>
            </a:r>
            <a:r>
              <a:rPr lang="tr-TR" sz="1600" b="1" spc="-114" dirty="0">
                <a:solidFill>
                  <a:srgbClr val="007771"/>
                </a:solidFill>
                <a:latin typeface="+mn-lt"/>
                <a:cs typeface="Arial"/>
              </a:rPr>
              <a:t> / </a:t>
            </a:r>
            <a:r>
              <a:rPr lang="tr-TR" sz="1600" b="1" spc="-114" dirty="0" err="1">
                <a:solidFill>
                  <a:srgbClr val="007771"/>
                </a:solidFill>
                <a:latin typeface="+mn-lt"/>
                <a:cs typeface="Arial"/>
              </a:rPr>
              <a:t>medium</a:t>
            </a:r>
            <a:r>
              <a:rPr lang="tr-TR" sz="1600" b="1" spc="-114" dirty="0">
                <a:solidFill>
                  <a:srgbClr val="007771"/>
                </a:solidFill>
                <a:latin typeface="+mn-lt"/>
                <a:cs typeface="Arial"/>
              </a:rPr>
              <a:t>):</a:t>
            </a:r>
          </a:p>
          <a:p>
            <a:pPr marL="12700">
              <a:lnSpc>
                <a:spcPct val="100000"/>
              </a:lnSpc>
              <a:spcBef>
                <a:spcPts val="100"/>
              </a:spcBef>
            </a:pPr>
            <a:endParaRPr lang="tr-TR" sz="1600" b="1" spc="-114" dirty="0">
              <a:solidFill>
                <a:srgbClr val="007771"/>
              </a:solidFill>
              <a:latin typeface="+mn-lt"/>
              <a:cs typeface="Arial"/>
            </a:endParaRPr>
          </a:p>
          <a:p>
            <a:pPr marL="12700">
              <a:spcBef>
                <a:spcPts val="100"/>
              </a:spcBef>
            </a:pPr>
            <a:r>
              <a:rPr lang="pl-PL" sz="1600" dirty="0"/>
              <a:t>Medium</a:t>
            </a:r>
          </a:p>
          <a:p>
            <a:pPr marL="12700">
              <a:lnSpc>
                <a:spcPct val="100000"/>
              </a:lnSpc>
              <a:spcBef>
                <a:spcPts val="100"/>
              </a:spcBef>
            </a:pPr>
            <a:endParaRPr lang="tr-TR" sz="1600" b="1" spc="-114" dirty="0">
              <a:solidFill>
                <a:srgbClr val="007771"/>
              </a:solidFill>
              <a:latin typeface="+mn-lt"/>
              <a:cs typeface="Arial"/>
            </a:endParaRPr>
          </a:p>
          <a:p>
            <a:pPr marL="12700">
              <a:lnSpc>
                <a:spcPct val="100000"/>
              </a:lnSpc>
              <a:spcBef>
                <a:spcPts val="100"/>
              </a:spcBef>
            </a:pPr>
            <a:r>
              <a:rPr sz="1600" b="1" spc="-114" dirty="0">
                <a:solidFill>
                  <a:srgbClr val="007771"/>
                </a:solidFill>
                <a:latin typeface="+mn-lt"/>
                <a:cs typeface="Arial"/>
              </a:rPr>
              <a:t>Ownership</a:t>
            </a:r>
            <a:r>
              <a:rPr sz="1600" b="1" spc="5" dirty="0">
                <a:solidFill>
                  <a:srgbClr val="007771"/>
                </a:solidFill>
                <a:latin typeface="+mn-lt"/>
                <a:cs typeface="Arial"/>
              </a:rPr>
              <a:t> </a:t>
            </a:r>
            <a:r>
              <a:rPr sz="1600" b="1" spc="-90" dirty="0">
                <a:solidFill>
                  <a:srgbClr val="007771"/>
                </a:solidFill>
                <a:latin typeface="+mn-lt"/>
                <a:cs typeface="Arial"/>
              </a:rPr>
              <a:t>structure</a:t>
            </a:r>
            <a:r>
              <a:rPr sz="1600" b="1" spc="10" dirty="0">
                <a:solidFill>
                  <a:srgbClr val="007771"/>
                </a:solidFill>
                <a:latin typeface="+mn-lt"/>
                <a:cs typeface="Arial"/>
              </a:rPr>
              <a:t> </a:t>
            </a:r>
            <a:r>
              <a:rPr sz="1600" b="1" spc="-75" dirty="0">
                <a:solidFill>
                  <a:srgbClr val="007771"/>
                </a:solidFill>
                <a:latin typeface="+mn-lt"/>
                <a:cs typeface="Arial"/>
              </a:rPr>
              <a:t>(family-</a:t>
            </a:r>
            <a:r>
              <a:rPr sz="1600" b="1" spc="-85" dirty="0">
                <a:solidFill>
                  <a:srgbClr val="007771"/>
                </a:solidFill>
                <a:latin typeface="+mn-lt"/>
                <a:cs typeface="Arial"/>
              </a:rPr>
              <a:t>owned,</a:t>
            </a:r>
            <a:r>
              <a:rPr sz="1600" b="1" spc="10" dirty="0">
                <a:solidFill>
                  <a:srgbClr val="007771"/>
                </a:solidFill>
                <a:latin typeface="+mn-lt"/>
                <a:cs typeface="Arial"/>
              </a:rPr>
              <a:t> </a:t>
            </a:r>
            <a:r>
              <a:rPr sz="1600" b="1" spc="-85" dirty="0">
                <a:solidFill>
                  <a:srgbClr val="007771"/>
                </a:solidFill>
                <a:latin typeface="+mn-lt"/>
                <a:cs typeface="Arial"/>
              </a:rPr>
              <a:t>partnership,</a:t>
            </a:r>
            <a:r>
              <a:rPr sz="1600" b="1" spc="10" dirty="0">
                <a:solidFill>
                  <a:srgbClr val="007771"/>
                </a:solidFill>
                <a:latin typeface="+mn-lt"/>
                <a:cs typeface="Arial"/>
              </a:rPr>
              <a:t> </a:t>
            </a:r>
            <a:r>
              <a:rPr sz="1600" b="1" spc="-25" dirty="0">
                <a:solidFill>
                  <a:srgbClr val="007771"/>
                </a:solidFill>
                <a:latin typeface="+mn-lt"/>
                <a:cs typeface="Arial"/>
              </a:rPr>
              <a:t>etc.):</a:t>
            </a:r>
            <a:endParaRPr sz="1600" dirty="0">
              <a:latin typeface="+mn-lt"/>
              <a:cs typeface="Arial"/>
            </a:endParaRPr>
          </a:p>
          <a:p>
            <a:pPr>
              <a:lnSpc>
                <a:spcPct val="100000"/>
              </a:lnSpc>
            </a:pPr>
            <a:endParaRPr sz="1600" dirty="0">
              <a:latin typeface="+mn-lt"/>
              <a:cs typeface="Arial"/>
            </a:endParaRPr>
          </a:p>
          <a:p>
            <a:pPr>
              <a:lnSpc>
                <a:spcPct val="100000"/>
              </a:lnSpc>
              <a:spcBef>
                <a:spcPts val="25"/>
              </a:spcBef>
            </a:pPr>
            <a:r>
              <a:rPr lang="en-US" sz="1800" dirty="0"/>
              <a:t>Private, founder-owned</a:t>
            </a:r>
            <a:endParaRPr sz="1600" dirty="0">
              <a:latin typeface="+mn-lt"/>
              <a:cs typeface="Arial"/>
            </a:endParaRPr>
          </a:p>
          <a:p>
            <a:pPr marL="12700">
              <a:lnSpc>
                <a:spcPct val="100000"/>
              </a:lnSpc>
            </a:pPr>
            <a:r>
              <a:rPr sz="1600" b="1" spc="-45" dirty="0">
                <a:solidFill>
                  <a:srgbClr val="007771"/>
                </a:solidFill>
                <a:latin typeface="+mn-lt"/>
                <a:cs typeface="Arial"/>
              </a:rPr>
              <a:t>Market</a:t>
            </a:r>
            <a:r>
              <a:rPr sz="1600" b="1" spc="-35" dirty="0">
                <a:solidFill>
                  <a:srgbClr val="007771"/>
                </a:solidFill>
                <a:latin typeface="+mn-lt"/>
                <a:cs typeface="Arial"/>
              </a:rPr>
              <a:t> </a:t>
            </a:r>
            <a:r>
              <a:rPr sz="1600" b="1" spc="-155" dirty="0">
                <a:solidFill>
                  <a:srgbClr val="007771"/>
                </a:solidFill>
                <a:latin typeface="+mn-lt"/>
                <a:cs typeface="Arial"/>
              </a:rPr>
              <a:t>scope</a:t>
            </a:r>
            <a:r>
              <a:rPr sz="1600" b="1" spc="-35" dirty="0">
                <a:solidFill>
                  <a:srgbClr val="007771"/>
                </a:solidFill>
                <a:latin typeface="+mn-lt"/>
                <a:cs typeface="Arial"/>
              </a:rPr>
              <a:t> </a:t>
            </a:r>
            <a:r>
              <a:rPr sz="1600" b="1" spc="-100" dirty="0">
                <a:solidFill>
                  <a:srgbClr val="007771"/>
                </a:solidFill>
                <a:latin typeface="+mn-lt"/>
                <a:cs typeface="Arial"/>
              </a:rPr>
              <a:t>(local</a:t>
            </a:r>
            <a:r>
              <a:rPr sz="1600" b="1" spc="-35" dirty="0">
                <a:solidFill>
                  <a:srgbClr val="007771"/>
                </a:solidFill>
                <a:latin typeface="+mn-lt"/>
                <a:cs typeface="Arial"/>
              </a:rPr>
              <a:t> </a:t>
            </a:r>
            <a:r>
              <a:rPr sz="1600" b="1" spc="229" dirty="0">
                <a:solidFill>
                  <a:srgbClr val="007771"/>
                </a:solidFill>
                <a:latin typeface="+mn-lt"/>
                <a:cs typeface="Arial"/>
              </a:rPr>
              <a:t>/</a:t>
            </a:r>
            <a:r>
              <a:rPr sz="1600" b="1" spc="-35" dirty="0">
                <a:solidFill>
                  <a:srgbClr val="007771"/>
                </a:solidFill>
                <a:latin typeface="+mn-lt"/>
                <a:cs typeface="Arial"/>
              </a:rPr>
              <a:t> </a:t>
            </a:r>
            <a:r>
              <a:rPr sz="1600" b="1" spc="-95" dirty="0">
                <a:solidFill>
                  <a:srgbClr val="007771"/>
                </a:solidFill>
                <a:latin typeface="+mn-lt"/>
                <a:cs typeface="Arial"/>
              </a:rPr>
              <a:t>regional</a:t>
            </a:r>
            <a:r>
              <a:rPr sz="1600" b="1" spc="-30" dirty="0">
                <a:solidFill>
                  <a:srgbClr val="007771"/>
                </a:solidFill>
                <a:latin typeface="+mn-lt"/>
                <a:cs typeface="Arial"/>
              </a:rPr>
              <a:t> </a:t>
            </a:r>
            <a:r>
              <a:rPr sz="1600" b="1" spc="229" dirty="0">
                <a:solidFill>
                  <a:srgbClr val="007771"/>
                </a:solidFill>
                <a:latin typeface="+mn-lt"/>
                <a:cs typeface="Arial"/>
              </a:rPr>
              <a:t>/</a:t>
            </a:r>
            <a:r>
              <a:rPr sz="1600" b="1" spc="-35" dirty="0">
                <a:solidFill>
                  <a:srgbClr val="007771"/>
                </a:solidFill>
                <a:latin typeface="+mn-lt"/>
                <a:cs typeface="Arial"/>
              </a:rPr>
              <a:t> </a:t>
            </a:r>
            <a:r>
              <a:rPr sz="1600" b="1" spc="-10" dirty="0">
                <a:solidFill>
                  <a:srgbClr val="007771"/>
                </a:solidFill>
                <a:latin typeface="+mn-lt"/>
                <a:cs typeface="Arial"/>
              </a:rPr>
              <a:t>international):</a:t>
            </a:r>
            <a:endParaRPr lang="tr-TR" sz="1600" b="1" spc="-10" dirty="0">
              <a:solidFill>
                <a:srgbClr val="007771"/>
              </a:solidFill>
              <a:latin typeface="+mn-lt"/>
              <a:cs typeface="Arial"/>
            </a:endParaRPr>
          </a:p>
          <a:p>
            <a:pPr marL="12700"/>
            <a:r>
              <a:rPr lang="pl-PL" sz="1800" dirty="0" err="1"/>
              <a:t>National</a:t>
            </a:r>
            <a:r>
              <a:rPr lang="pl-PL" sz="1800" dirty="0"/>
              <a:t> (Germany)</a:t>
            </a:r>
            <a:endParaRPr lang="tr-TR" sz="1600" b="1" spc="-10" dirty="0">
              <a:solidFill>
                <a:srgbClr val="007771"/>
              </a:solidFill>
              <a:latin typeface="+mn-lt"/>
              <a:cs typeface="Arial"/>
            </a:endParaRPr>
          </a:p>
          <a:p>
            <a:pPr marL="12700">
              <a:lnSpc>
                <a:spcPct val="100000"/>
              </a:lnSpc>
            </a:pPr>
            <a:endParaRPr lang="tr-TR" sz="1600" b="1" spc="-10" dirty="0">
              <a:solidFill>
                <a:srgbClr val="007771"/>
              </a:solidFill>
              <a:latin typeface="+mn-lt"/>
              <a:cs typeface="Arial"/>
            </a:endParaRPr>
          </a:p>
          <a:p>
            <a:pPr marL="12700">
              <a:lnSpc>
                <a:spcPct val="100000"/>
              </a:lnSpc>
            </a:pPr>
            <a:endParaRPr lang="tr-TR" sz="1600" b="1" spc="-10" dirty="0">
              <a:solidFill>
                <a:srgbClr val="007771"/>
              </a:solidFill>
              <a:latin typeface="+mn-lt"/>
              <a:cs typeface="Arial"/>
            </a:endParaRPr>
          </a:p>
          <a:p>
            <a:pPr marL="12700">
              <a:lnSpc>
                <a:spcPct val="100000"/>
              </a:lnSpc>
            </a:pPr>
            <a:endParaRPr sz="1600" dirty="0">
              <a:latin typeface="+mn-lt"/>
              <a:cs typeface="Arial"/>
            </a:endParaRPr>
          </a:p>
        </p:txBody>
      </p:sp>
      <p:pic>
        <p:nvPicPr>
          <p:cNvPr id="19" name="object 6"/>
          <p:cNvPicPr/>
          <p:nvPr/>
        </p:nvPicPr>
        <p:blipFill>
          <a:blip r:embed="rId7" cstate="print"/>
          <a:stretch>
            <a:fillRect/>
          </a:stretch>
        </p:blipFill>
        <p:spPr>
          <a:xfrm>
            <a:off x="1524001" y="4880377"/>
            <a:ext cx="1968499" cy="304800"/>
          </a:xfrm>
          <a:prstGeom prst="rect">
            <a:avLst/>
          </a:prstGeom>
        </p:spPr>
      </p:pic>
      <p:pic>
        <p:nvPicPr>
          <p:cNvPr id="21" name="object 6"/>
          <p:cNvPicPr/>
          <p:nvPr/>
        </p:nvPicPr>
        <p:blipFill>
          <a:blip r:embed="rId7" cstate="print"/>
          <a:stretch>
            <a:fillRect/>
          </a:stretch>
        </p:blipFill>
        <p:spPr>
          <a:xfrm>
            <a:off x="1524001" y="4178300"/>
            <a:ext cx="1943099" cy="317500"/>
          </a:xfrm>
          <a:prstGeom prst="rect">
            <a:avLst/>
          </a:prstGeom>
        </p:spPr>
      </p:pic>
      <p:pic>
        <p:nvPicPr>
          <p:cNvPr id="22" name="object 6"/>
          <p:cNvPicPr/>
          <p:nvPr/>
        </p:nvPicPr>
        <p:blipFill>
          <a:blip r:embed="rId7" cstate="print"/>
          <a:stretch>
            <a:fillRect/>
          </a:stretch>
        </p:blipFill>
        <p:spPr>
          <a:xfrm>
            <a:off x="1536700" y="5485868"/>
            <a:ext cx="1943100" cy="330732"/>
          </a:xfrm>
          <a:prstGeom prst="rect">
            <a:avLst/>
          </a:prstGeom>
        </p:spPr>
      </p:pic>
      <p:pic>
        <p:nvPicPr>
          <p:cNvPr id="23" name="object 6"/>
          <p:cNvPicPr/>
          <p:nvPr/>
        </p:nvPicPr>
        <p:blipFill>
          <a:blip r:embed="rId7" cstate="print"/>
          <a:stretch>
            <a:fillRect/>
          </a:stretch>
        </p:blipFill>
        <p:spPr>
          <a:xfrm>
            <a:off x="1540712" y="6165619"/>
            <a:ext cx="1926388" cy="298682"/>
          </a:xfrm>
          <a:prstGeom prst="rect">
            <a:avLst/>
          </a:prstGeom>
        </p:spPr>
      </p:pic>
      <p:pic>
        <p:nvPicPr>
          <p:cNvPr id="24" name="object 6"/>
          <p:cNvPicPr/>
          <p:nvPr/>
        </p:nvPicPr>
        <p:blipFill>
          <a:blip r:embed="rId7" cstate="print"/>
          <a:stretch>
            <a:fillRect/>
          </a:stretch>
        </p:blipFill>
        <p:spPr>
          <a:xfrm>
            <a:off x="1511300" y="6817957"/>
            <a:ext cx="1943100" cy="306743"/>
          </a:xfrm>
          <a:prstGeom prst="rect">
            <a:avLst/>
          </a:prstGeom>
        </p:spPr>
      </p:pic>
      <p:sp>
        <p:nvSpPr>
          <p:cNvPr id="25" name="Dikdörtgen 24"/>
          <p:cNvSpPr/>
          <p:nvPr/>
        </p:nvSpPr>
        <p:spPr>
          <a:xfrm>
            <a:off x="1504240" y="4121139"/>
            <a:ext cx="5710321" cy="3416320"/>
          </a:xfrm>
          <a:prstGeom prst="rect">
            <a:avLst/>
          </a:prstGeom>
        </p:spPr>
        <p:txBody>
          <a:bodyPr wrap="square">
            <a:spAutoFit/>
          </a:bodyPr>
          <a:lstStyle/>
          <a:p>
            <a:pPr lvl="0">
              <a:lnSpc>
                <a:spcPct val="120000"/>
              </a:lnSpc>
              <a:buSzPts val="1000"/>
              <a:tabLst>
                <a:tab pos="457200" algn="l"/>
              </a:tabLst>
            </a:pPr>
            <a:r>
              <a:rPr lang="en-US" b="1" dirty="0">
                <a:solidFill>
                  <a:schemeClr val="tx1"/>
                </a:solidFill>
                <a:effectLst/>
                <a:latin typeface="Calibri" charset="0"/>
                <a:ea typeface="Calibri" charset="0"/>
                <a:cs typeface="Times New Roman" charset="0"/>
              </a:rPr>
              <a:t>Case Study Title:</a:t>
            </a:r>
          </a:p>
          <a:p>
            <a:pPr lvl="0">
              <a:lnSpc>
                <a:spcPct val="120000"/>
              </a:lnSpc>
              <a:buSzPts val="1000"/>
              <a:tabLst>
                <a:tab pos="457200" algn="l"/>
              </a:tabLst>
            </a:pPr>
            <a:endParaRPr lang="en-US" b="1" dirty="0">
              <a:solidFill>
                <a:schemeClr val="tx1"/>
              </a:solidFill>
              <a:latin typeface="Calibri" charset="0"/>
              <a:ea typeface="Calibri" charset="0"/>
              <a:cs typeface="Times New Roman" charset="0"/>
            </a:endParaRPr>
          </a:p>
          <a:p>
            <a:pPr lvl="0">
              <a:lnSpc>
                <a:spcPct val="120000"/>
              </a:lnSpc>
              <a:buSzPts val="1000"/>
              <a:tabLst>
                <a:tab pos="457200" algn="l"/>
              </a:tabLst>
            </a:pPr>
            <a:r>
              <a:rPr lang="en-US" b="1" dirty="0">
                <a:solidFill>
                  <a:schemeClr val="tx1"/>
                </a:solidFill>
                <a:effectLst/>
                <a:latin typeface="Calibri" charset="0"/>
                <a:ea typeface="Calibri" charset="0"/>
                <a:cs typeface="Times New Roman" charset="0"/>
              </a:rPr>
              <a:t>Partner Institution:</a:t>
            </a:r>
            <a:endParaRPr lang="en-US" b="1" dirty="0">
              <a:solidFill>
                <a:schemeClr val="tx1"/>
              </a:solidFill>
              <a:latin typeface="Calibri" charset="0"/>
              <a:ea typeface="Calibri" charset="0"/>
              <a:cs typeface="Times New Roman" charset="0"/>
            </a:endParaRPr>
          </a:p>
          <a:p>
            <a:pPr lvl="0">
              <a:lnSpc>
                <a:spcPct val="120000"/>
              </a:lnSpc>
              <a:buSzPts val="1000"/>
              <a:tabLst>
                <a:tab pos="457200" algn="l"/>
              </a:tabLst>
            </a:pPr>
            <a:endParaRPr lang="en-US" b="1" dirty="0">
              <a:solidFill>
                <a:schemeClr val="tx1"/>
              </a:solidFill>
              <a:effectLst/>
              <a:latin typeface="Calibri" charset="0"/>
              <a:ea typeface="Calibri" charset="0"/>
              <a:cs typeface="Times New Roman" charset="0"/>
            </a:endParaRPr>
          </a:p>
          <a:p>
            <a:pPr lvl="0">
              <a:lnSpc>
                <a:spcPct val="120000"/>
              </a:lnSpc>
              <a:buSzPts val="1000"/>
              <a:tabLst>
                <a:tab pos="457200" algn="l"/>
              </a:tabLst>
            </a:pPr>
            <a:r>
              <a:rPr lang="en-US" b="1" dirty="0">
                <a:solidFill>
                  <a:schemeClr val="tx1"/>
                </a:solidFill>
                <a:effectLst/>
                <a:latin typeface="Calibri" charset="0"/>
                <a:ea typeface="Calibri" charset="0"/>
                <a:cs typeface="Times New Roman" charset="0"/>
              </a:rPr>
              <a:t>Country:</a:t>
            </a:r>
            <a:endParaRPr lang="tr-TR" dirty="0">
              <a:solidFill>
                <a:schemeClr val="tx1"/>
              </a:solidFill>
              <a:effectLst/>
              <a:latin typeface="Calibri" charset="0"/>
              <a:ea typeface="Calibri" charset="0"/>
              <a:cs typeface="Times New Roman" charset="0"/>
            </a:endParaRPr>
          </a:p>
          <a:p>
            <a:pPr lvl="0">
              <a:lnSpc>
                <a:spcPct val="120000"/>
              </a:lnSpc>
              <a:buSzPts val="1000"/>
              <a:tabLst>
                <a:tab pos="457200" algn="l"/>
              </a:tabLst>
            </a:pPr>
            <a:endParaRPr lang="en-US" b="1" dirty="0">
              <a:solidFill>
                <a:schemeClr val="tx1"/>
              </a:solidFill>
              <a:effectLst/>
              <a:latin typeface="Calibri" charset="0"/>
              <a:ea typeface="Calibri" charset="0"/>
              <a:cs typeface="Times New Roman" charset="0"/>
            </a:endParaRPr>
          </a:p>
          <a:p>
            <a:pPr lvl="0">
              <a:lnSpc>
                <a:spcPct val="120000"/>
              </a:lnSpc>
              <a:buSzPts val="1000"/>
              <a:tabLst>
                <a:tab pos="457200" algn="l"/>
              </a:tabLst>
            </a:pPr>
            <a:r>
              <a:rPr lang="en-US" b="1" dirty="0">
                <a:solidFill>
                  <a:schemeClr val="tx1"/>
                </a:solidFill>
                <a:effectLst/>
                <a:latin typeface="Calibri" charset="0"/>
                <a:ea typeface="Calibri" charset="0"/>
                <a:cs typeface="Times New Roman" charset="0"/>
              </a:rPr>
              <a:t>Sector /Industry:</a:t>
            </a:r>
            <a:endParaRPr lang="tr-TR" dirty="0">
              <a:solidFill>
                <a:schemeClr val="tx1"/>
              </a:solidFill>
              <a:effectLst/>
              <a:latin typeface="Calibri" charset="0"/>
              <a:ea typeface="Calibri" charset="0"/>
              <a:cs typeface="Times New Roman" charset="0"/>
            </a:endParaRPr>
          </a:p>
          <a:p>
            <a:pPr lvl="0">
              <a:lnSpc>
                <a:spcPct val="120000"/>
              </a:lnSpc>
              <a:buSzPts val="1000"/>
              <a:tabLst>
                <a:tab pos="457200" algn="l"/>
              </a:tabLst>
            </a:pPr>
            <a:endParaRPr lang="en-US" b="1" dirty="0">
              <a:solidFill>
                <a:schemeClr val="tx1"/>
              </a:solidFill>
              <a:effectLst/>
              <a:latin typeface="Calibri" charset="0"/>
              <a:ea typeface="Calibri" charset="0"/>
              <a:cs typeface="Times New Roman" charset="0"/>
            </a:endParaRPr>
          </a:p>
          <a:p>
            <a:pPr lvl="0">
              <a:lnSpc>
                <a:spcPct val="120000"/>
              </a:lnSpc>
              <a:buSzPts val="1000"/>
              <a:tabLst>
                <a:tab pos="457200" algn="l"/>
              </a:tabLst>
            </a:pPr>
            <a:r>
              <a:rPr lang="en-US" b="1" dirty="0">
                <a:solidFill>
                  <a:schemeClr val="tx1"/>
                </a:solidFill>
                <a:effectLst/>
                <a:latin typeface="Calibri" charset="0"/>
                <a:ea typeface="Calibri" charset="0"/>
                <a:cs typeface="Times New Roman" charset="0"/>
              </a:rPr>
              <a:t>SME Profile:</a:t>
            </a:r>
          </a:p>
          <a:p>
            <a:pPr lvl="0">
              <a:lnSpc>
                <a:spcPct val="120000"/>
              </a:lnSpc>
              <a:buSzPts val="1000"/>
              <a:tabLst>
                <a:tab pos="457200" algn="l"/>
              </a:tabLst>
            </a:pPr>
            <a:endParaRPr lang="tr-TR" dirty="0">
              <a:solidFill>
                <a:schemeClr val="tx1"/>
              </a:solidFill>
              <a:effectLst/>
              <a:latin typeface="Calibri" charset="0"/>
              <a:ea typeface="Calibri" charset="0"/>
              <a:cs typeface="Times New Roman" charset="0"/>
            </a:endParaRPr>
          </a:p>
        </p:txBody>
      </p:sp>
      <p:sp>
        <p:nvSpPr>
          <p:cNvPr id="26" name="Dikdörtgen 25"/>
          <p:cNvSpPr/>
          <p:nvPr/>
        </p:nvSpPr>
        <p:spPr>
          <a:xfrm>
            <a:off x="3606800" y="4368800"/>
            <a:ext cx="3607761" cy="2899512"/>
          </a:xfrm>
          <a:prstGeom prst="rect">
            <a:avLst/>
          </a:prstGeom>
        </p:spPr>
        <p:txBody>
          <a:bodyPr wrap="square">
            <a:spAutoFit/>
          </a:bodyPr>
          <a:lstStyle/>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p:txBody>
      </p:sp>
      <p:sp>
        <p:nvSpPr>
          <p:cNvPr id="7" name="pole tekstowe 6">
            <a:extLst>
              <a:ext uri="{FF2B5EF4-FFF2-40B4-BE49-F238E27FC236}">
                <a16:creationId xmlns:a16="http://schemas.microsoft.com/office/drawing/2014/main" id="{B1F3DAA5-79B2-4EC2-9974-36CB029B3B6A}"/>
              </a:ext>
            </a:extLst>
          </p:cNvPr>
          <p:cNvSpPr txBox="1"/>
          <p:nvPr/>
        </p:nvSpPr>
        <p:spPr>
          <a:xfrm>
            <a:off x="3486861" y="3973608"/>
            <a:ext cx="3124200" cy="738664"/>
          </a:xfrm>
          <a:prstGeom prst="rect">
            <a:avLst/>
          </a:prstGeom>
          <a:noFill/>
        </p:spPr>
        <p:txBody>
          <a:bodyPr wrap="square" rtlCol="0">
            <a:spAutoFit/>
          </a:bodyPr>
          <a:lstStyle/>
          <a:p>
            <a:r>
              <a:rPr lang="en-US" sz="1400" dirty="0"/>
              <a:t>“ESG in German E-commerce” – sustainability reporting and communication in a small business</a:t>
            </a:r>
          </a:p>
        </p:txBody>
      </p:sp>
      <p:sp>
        <p:nvSpPr>
          <p:cNvPr id="15" name="pole tekstowe 14">
            <a:extLst>
              <a:ext uri="{FF2B5EF4-FFF2-40B4-BE49-F238E27FC236}">
                <a16:creationId xmlns:a16="http://schemas.microsoft.com/office/drawing/2014/main" id="{BAB62538-AF06-1726-2C46-30579ED3B6CB}"/>
              </a:ext>
            </a:extLst>
          </p:cNvPr>
          <p:cNvSpPr txBox="1"/>
          <p:nvPr/>
        </p:nvSpPr>
        <p:spPr>
          <a:xfrm>
            <a:off x="3577515" y="4880377"/>
            <a:ext cx="2838450" cy="369332"/>
          </a:xfrm>
          <a:prstGeom prst="rect">
            <a:avLst/>
          </a:prstGeom>
          <a:noFill/>
        </p:spPr>
        <p:txBody>
          <a:bodyPr wrap="square" rtlCol="0">
            <a:spAutoFit/>
          </a:bodyPr>
          <a:lstStyle/>
          <a:p>
            <a:r>
              <a:rPr lang="pl-PL" dirty="0"/>
              <a:t>EUEI</a:t>
            </a:r>
          </a:p>
        </p:txBody>
      </p:sp>
      <p:sp>
        <p:nvSpPr>
          <p:cNvPr id="16" name="pole tekstowe 15">
            <a:extLst>
              <a:ext uri="{FF2B5EF4-FFF2-40B4-BE49-F238E27FC236}">
                <a16:creationId xmlns:a16="http://schemas.microsoft.com/office/drawing/2014/main" id="{9816BA1D-D17C-285C-0998-D51DEC45359C}"/>
              </a:ext>
            </a:extLst>
          </p:cNvPr>
          <p:cNvSpPr txBox="1"/>
          <p:nvPr/>
        </p:nvSpPr>
        <p:spPr>
          <a:xfrm>
            <a:off x="3559423" y="5443773"/>
            <a:ext cx="2533650" cy="369332"/>
          </a:xfrm>
          <a:prstGeom prst="rect">
            <a:avLst/>
          </a:prstGeom>
          <a:noFill/>
        </p:spPr>
        <p:txBody>
          <a:bodyPr wrap="square" rtlCol="0">
            <a:spAutoFit/>
          </a:bodyPr>
          <a:lstStyle/>
          <a:p>
            <a:r>
              <a:rPr lang="pl-PL" dirty="0"/>
              <a:t>Germany</a:t>
            </a:r>
          </a:p>
        </p:txBody>
      </p:sp>
      <p:sp>
        <p:nvSpPr>
          <p:cNvPr id="17" name="pole tekstowe 16">
            <a:extLst>
              <a:ext uri="{FF2B5EF4-FFF2-40B4-BE49-F238E27FC236}">
                <a16:creationId xmlns:a16="http://schemas.microsoft.com/office/drawing/2014/main" id="{5518EC5A-E043-F7DD-ECC4-73EE076CC787}"/>
              </a:ext>
            </a:extLst>
          </p:cNvPr>
          <p:cNvSpPr txBox="1"/>
          <p:nvPr/>
        </p:nvSpPr>
        <p:spPr>
          <a:xfrm>
            <a:off x="3531947" y="6102320"/>
            <a:ext cx="2686050" cy="369332"/>
          </a:xfrm>
          <a:prstGeom prst="rect">
            <a:avLst/>
          </a:prstGeom>
          <a:noFill/>
        </p:spPr>
        <p:txBody>
          <a:bodyPr wrap="square" rtlCol="0">
            <a:spAutoFit/>
          </a:bodyPr>
          <a:lstStyle/>
          <a:p>
            <a:r>
              <a:rPr lang="en-US" sz="1800" dirty="0"/>
              <a:t>E-commerce / Retail</a:t>
            </a:r>
            <a:endParaRPr lang="pl-PL" dirty="0"/>
          </a:p>
        </p:txBody>
      </p:sp>
      <p:sp>
        <p:nvSpPr>
          <p:cNvPr id="20" name="pole tekstowe 19">
            <a:extLst>
              <a:ext uri="{FF2B5EF4-FFF2-40B4-BE49-F238E27FC236}">
                <a16:creationId xmlns:a16="http://schemas.microsoft.com/office/drawing/2014/main" id="{8403140F-4C2C-E378-3E1F-0D8F4FDAFD2A}"/>
              </a:ext>
            </a:extLst>
          </p:cNvPr>
          <p:cNvSpPr txBox="1"/>
          <p:nvPr/>
        </p:nvSpPr>
        <p:spPr>
          <a:xfrm>
            <a:off x="3406013" y="6554390"/>
            <a:ext cx="4128229" cy="1169551"/>
          </a:xfrm>
          <a:prstGeom prst="rect">
            <a:avLst/>
          </a:prstGeom>
          <a:noFill/>
        </p:spPr>
        <p:txBody>
          <a:bodyPr wrap="square" rtlCol="0">
            <a:spAutoFit/>
          </a:bodyPr>
          <a:lstStyle/>
          <a:p>
            <a:pPr algn="just"/>
            <a:r>
              <a:rPr lang="en-US" sz="1000" dirty="0">
                <a:latin typeface="+mj-lt"/>
              </a:rPr>
              <a:t>A Berlin-based company sells clothing online. The team consists of 28 people, including sales, warehouse, marketing, and customer service departments. The owner, Anna Müller, wants the company to operate in a more sustainable way – she is introducing eco-friendly packaging, planning carbon-neutral deliveries, and aiming to communicate these actions transparently to customers, but she is not sure how to start or how to integrate them into the brand image.</a:t>
            </a:r>
            <a:endParaRPr lang="pl-PL" sz="1000" dirty="0">
              <a:latin typeface="+mj-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7553325" cy="10687050"/>
          </a:xfrm>
          <a:custGeom>
            <a:avLst/>
            <a:gdLst/>
            <a:ahLst/>
            <a:cxnLst/>
            <a:rect l="l" t="t" r="r" b="b"/>
            <a:pathLst>
              <a:path w="7553325" h="10687050">
                <a:moveTo>
                  <a:pt x="7553324" y="10687049"/>
                </a:moveTo>
                <a:lnTo>
                  <a:pt x="0" y="10687049"/>
                </a:lnTo>
                <a:lnTo>
                  <a:pt x="0" y="0"/>
                </a:lnTo>
                <a:lnTo>
                  <a:pt x="7553324" y="0"/>
                </a:lnTo>
                <a:lnTo>
                  <a:pt x="7553324" y="10687049"/>
                </a:lnTo>
                <a:close/>
              </a:path>
            </a:pathLst>
          </a:custGeom>
          <a:solidFill>
            <a:srgbClr val="007772"/>
          </a:solidFill>
        </p:spPr>
        <p:txBody>
          <a:bodyPr wrap="square" lIns="0" tIns="0" rIns="0" bIns="0" rtlCol="0"/>
          <a:lstStyle/>
          <a:p>
            <a:endParaRPr/>
          </a:p>
        </p:txBody>
      </p:sp>
      <p:grpSp>
        <p:nvGrpSpPr>
          <p:cNvPr id="3" name="object 3"/>
          <p:cNvGrpSpPr/>
          <p:nvPr/>
        </p:nvGrpSpPr>
        <p:grpSpPr>
          <a:xfrm>
            <a:off x="8942" y="2245"/>
            <a:ext cx="7544210" cy="10684804"/>
            <a:chOff x="8942" y="2245"/>
            <a:chExt cx="7544210" cy="10684804"/>
          </a:xfrm>
        </p:grpSpPr>
        <p:pic>
          <p:nvPicPr>
            <p:cNvPr id="4" name="object 4"/>
            <p:cNvPicPr/>
            <p:nvPr/>
          </p:nvPicPr>
          <p:blipFill>
            <a:blip r:embed="rId2" cstate="print"/>
            <a:stretch>
              <a:fillRect/>
            </a:stretch>
          </p:blipFill>
          <p:spPr>
            <a:xfrm>
              <a:off x="190331" y="671931"/>
              <a:ext cx="6705599" cy="10015118"/>
            </a:xfrm>
            <a:prstGeom prst="rect">
              <a:avLst/>
            </a:prstGeom>
          </p:spPr>
        </p:pic>
        <p:pic>
          <p:nvPicPr>
            <p:cNvPr id="5" name="object 5"/>
            <p:cNvPicPr/>
            <p:nvPr/>
          </p:nvPicPr>
          <p:blipFill>
            <a:blip r:embed="rId3" cstate="print"/>
            <a:stretch>
              <a:fillRect/>
            </a:stretch>
          </p:blipFill>
          <p:spPr>
            <a:xfrm>
              <a:off x="5076653" y="2245"/>
              <a:ext cx="2476499" cy="4781549"/>
            </a:xfrm>
            <a:prstGeom prst="rect">
              <a:avLst/>
            </a:prstGeom>
          </p:spPr>
        </p:pic>
        <p:pic>
          <p:nvPicPr>
            <p:cNvPr id="6" name="object 6"/>
            <p:cNvPicPr/>
            <p:nvPr/>
          </p:nvPicPr>
          <p:blipFill>
            <a:blip r:embed="rId4" cstate="print"/>
            <a:stretch>
              <a:fillRect/>
            </a:stretch>
          </p:blipFill>
          <p:spPr>
            <a:xfrm>
              <a:off x="8942" y="703024"/>
              <a:ext cx="5293307" cy="447674"/>
            </a:xfrm>
            <a:prstGeom prst="rect">
              <a:avLst/>
            </a:prstGeom>
          </p:spPr>
        </p:pic>
      </p:grpSp>
      <p:sp>
        <p:nvSpPr>
          <p:cNvPr id="7" name="object 7"/>
          <p:cNvSpPr txBox="1"/>
          <p:nvPr/>
        </p:nvSpPr>
        <p:spPr>
          <a:xfrm>
            <a:off x="7214560" y="7662298"/>
            <a:ext cx="149860" cy="2562860"/>
          </a:xfrm>
          <a:prstGeom prst="rect">
            <a:avLst/>
          </a:prstGeom>
        </p:spPr>
        <p:txBody>
          <a:bodyPr vert="vert270" wrap="square" lIns="0" tIns="0" rIns="0" bIns="0" rtlCol="0">
            <a:spAutoFit/>
          </a:bodyPr>
          <a:lstStyle/>
          <a:p>
            <a:pPr marL="12700">
              <a:lnSpc>
                <a:spcPts val="1019"/>
              </a:lnSpc>
            </a:pPr>
            <a:r>
              <a:rPr sz="950" spc="-65" dirty="0">
                <a:solidFill>
                  <a:srgbClr val="FFFFFF"/>
                </a:solidFill>
                <a:latin typeface="Geneva"/>
                <a:cs typeface="Geneva"/>
              </a:rPr>
              <a:t>Promoting</a:t>
            </a:r>
            <a:r>
              <a:rPr sz="950" spc="-45" dirty="0">
                <a:solidFill>
                  <a:srgbClr val="FFFFFF"/>
                </a:solidFill>
                <a:latin typeface="Geneva"/>
                <a:cs typeface="Geneva"/>
              </a:rPr>
              <a:t> </a:t>
            </a:r>
            <a:r>
              <a:rPr sz="950" spc="-80" dirty="0">
                <a:solidFill>
                  <a:srgbClr val="FFFFFF"/>
                </a:solidFill>
                <a:latin typeface="Geneva"/>
                <a:cs typeface="Geneva"/>
              </a:rPr>
              <a:t>ESG</a:t>
            </a:r>
            <a:r>
              <a:rPr sz="950" spc="-40" dirty="0">
                <a:solidFill>
                  <a:srgbClr val="FFFFFF"/>
                </a:solidFill>
                <a:latin typeface="Geneva"/>
                <a:cs typeface="Geneva"/>
              </a:rPr>
              <a:t> </a:t>
            </a:r>
            <a:r>
              <a:rPr sz="950" spc="-75" dirty="0">
                <a:solidFill>
                  <a:srgbClr val="FFFFFF"/>
                </a:solidFill>
                <a:latin typeface="Geneva"/>
                <a:cs typeface="Geneva"/>
              </a:rPr>
              <a:t>Awareness</a:t>
            </a:r>
            <a:r>
              <a:rPr sz="950" spc="-40" dirty="0">
                <a:solidFill>
                  <a:srgbClr val="FFFFFF"/>
                </a:solidFill>
                <a:latin typeface="Geneva"/>
                <a:cs typeface="Geneva"/>
              </a:rPr>
              <a:t> </a:t>
            </a:r>
            <a:r>
              <a:rPr sz="950" spc="-160" dirty="0">
                <a:solidFill>
                  <a:srgbClr val="FFFFFF"/>
                </a:solidFill>
                <a:latin typeface="Geneva"/>
                <a:cs typeface="Geneva"/>
              </a:rPr>
              <a:t>+</a:t>
            </a:r>
            <a:r>
              <a:rPr sz="950" spc="-40" dirty="0">
                <a:solidFill>
                  <a:srgbClr val="FFFFFF"/>
                </a:solidFill>
                <a:latin typeface="Geneva"/>
                <a:cs typeface="Geneva"/>
              </a:rPr>
              <a:t> </a:t>
            </a:r>
            <a:r>
              <a:rPr sz="950" spc="-60" dirty="0">
                <a:solidFill>
                  <a:srgbClr val="FFFFFF"/>
                </a:solidFill>
                <a:latin typeface="Geneva"/>
                <a:cs typeface="Geneva"/>
              </a:rPr>
              <a:t>Risk</a:t>
            </a:r>
            <a:r>
              <a:rPr sz="950" spc="-40" dirty="0">
                <a:solidFill>
                  <a:srgbClr val="FFFFFF"/>
                </a:solidFill>
                <a:latin typeface="Geneva"/>
                <a:cs typeface="Geneva"/>
              </a:rPr>
              <a:t> </a:t>
            </a:r>
            <a:r>
              <a:rPr sz="950" spc="-80" dirty="0">
                <a:solidFill>
                  <a:srgbClr val="FFFFFF"/>
                </a:solidFill>
                <a:latin typeface="Geneva"/>
                <a:cs typeface="Geneva"/>
              </a:rPr>
              <a:t>Literacy</a:t>
            </a:r>
            <a:r>
              <a:rPr sz="950" spc="-40" dirty="0">
                <a:solidFill>
                  <a:srgbClr val="FFFFFF"/>
                </a:solidFill>
                <a:latin typeface="Geneva"/>
                <a:cs typeface="Geneva"/>
              </a:rPr>
              <a:t> </a:t>
            </a:r>
            <a:r>
              <a:rPr sz="950" spc="-25" dirty="0">
                <a:solidFill>
                  <a:srgbClr val="FFFFFF"/>
                </a:solidFill>
                <a:latin typeface="Geneva"/>
                <a:cs typeface="Geneva"/>
              </a:rPr>
              <a:t>in</a:t>
            </a:r>
            <a:r>
              <a:rPr sz="950" spc="-40" dirty="0">
                <a:solidFill>
                  <a:srgbClr val="FFFFFF"/>
                </a:solidFill>
                <a:latin typeface="Geneva"/>
                <a:cs typeface="Geneva"/>
              </a:rPr>
              <a:t> </a:t>
            </a:r>
            <a:r>
              <a:rPr sz="950" spc="-20" dirty="0">
                <a:solidFill>
                  <a:srgbClr val="FFFFFF"/>
                </a:solidFill>
                <a:latin typeface="Geneva"/>
                <a:cs typeface="Geneva"/>
              </a:rPr>
              <a:t>SMEs</a:t>
            </a:r>
            <a:endParaRPr sz="950">
              <a:latin typeface="Geneva"/>
              <a:cs typeface="Geneva"/>
            </a:endParaRPr>
          </a:p>
        </p:txBody>
      </p:sp>
      <p:sp>
        <p:nvSpPr>
          <p:cNvPr id="8" name="object 8" descr="$PPTXTitle"/>
          <p:cNvSpPr txBox="1">
            <a:spLocks noGrp="1"/>
          </p:cNvSpPr>
          <p:nvPr>
            <p:ph type="title"/>
          </p:nvPr>
        </p:nvSpPr>
        <p:spPr>
          <a:xfrm>
            <a:off x="86755" y="669114"/>
            <a:ext cx="5368857" cy="382156"/>
          </a:xfrm>
          <a:prstGeom prst="rect">
            <a:avLst/>
          </a:prstGeom>
        </p:spPr>
        <p:txBody>
          <a:bodyPr vert="horz" wrap="square" lIns="0" tIns="12700" rIns="0" bIns="0" rtlCol="0">
            <a:spAutoFit/>
          </a:bodyPr>
          <a:lstStyle/>
          <a:p>
            <a:pPr marL="12700">
              <a:lnSpc>
                <a:spcPct val="100000"/>
              </a:lnSpc>
              <a:spcBef>
                <a:spcPts val="100"/>
              </a:spcBef>
            </a:pPr>
            <a:r>
              <a:rPr lang="tr-TR" sz="2400" dirty="0">
                <a:latin typeface="+mn-lt"/>
              </a:rPr>
              <a:t>2. </a:t>
            </a:r>
            <a:r>
              <a:rPr lang="tr-TR" sz="2400" dirty="0" err="1">
                <a:latin typeface="+mn-lt"/>
              </a:rPr>
              <a:t>Relevant</a:t>
            </a:r>
            <a:r>
              <a:rPr lang="tr-TR" sz="2400" dirty="0">
                <a:latin typeface="+mn-lt"/>
              </a:rPr>
              <a:t> PEARL </a:t>
            </a:r>
            <a:r>
              <a:rPr lang="tr-TR" sz="2400" dirty="0" err="1">
                <a:latin typeface="+mn-lt"/>
              </a:rPr>
              <a:t>Curriculum</a:t>
            </a:r>
            <a:r>
              <a:rPr lang="tr-TR" sz="2400" dirty="0">
                <a:latin typeface="+mn-lt"/>
              </a:rPr>
              <a:t> </a:t>
            </a:r>
            <a:r>
              <a:rPr lang="tr-TR" sz="2400" dirty="0" err="1">
                <a:latin typeface="+mn-lt"/>
              </a:rPr>
              <a:t>Module</a:t>
            </a:r>
            <a:r>
              <a:rPr lang="tr-TR" sz="2400" dirty="0">
                <a:latin typeface="+mn-lt"/>
              </a:rPr>
              <a:t>(s)</a:t>
            </a:r>
          </a:p>
        </p:txBody>
      </p:sp>
      <p:sp>
        <p:nvSpPr>
          <p:cNvPr id="13" name="object 13"/>
          <p:cNvSpPr txBox="1"/>
          <p:nvPr/>
        </p:nvSpPr>
        <p:spPr>
          <a:xfrm>
            <a:off x="329651" y="5255527"/>
            <a:ext cx="6072743" cy="2033890"/>
          </a:xfrm>
          <a:prstGeom prst="rect">
            <a:avLst/>
          </a:prstGeom>
        </p:spPr>
        <p:txBody>
          <a:bodyPr vert="horz" wrap="square" lIns="0" tIns="12700" rIns="0" bIns="0" rtlCol="0">
            <a:spAutoFit/>
          </a:bodyPr>
          <a:lstStyle/>
          <a:p>
            <a:pPr marL="12700">
              <a:lnSpc>
                <a:spcPct val="100000"/>
              </a:lnSpc>
              <a:spcBef>
                <a:spcPts val="100"/>
              </a:spcBef>
            </a:pPr>
            <a:r>
              <a:rPr sz="1600" b="1" dirty="0">
                <a:solidFill>
                  <a:srgbClr val="404040"/>
                </a:solidFill>
                <a:latin typeface="+mn-lt"/>
                <a:cs typeface="Arial"/>
              </a:rPr>
              <a:t>What ESG challenge, decision, or dilemma does this case illustrate?</a:t>
            </a:r>
            <a:endParaRPr lang="tr-TR" sz="1600" b="1" dirty="0">
              <a:solidFill>
                <a:srgbClr val="404040"/>
              </a:solidFill>
              <a:latin typeface="+mn-lt"/>
              <a:cs typeface="Arial"/>
            </a:endParaRPr>
          </a:p>
          <a:p>
            <a:pPr marL="12700" algn="just">
              <a:lnSpc>
                <a:spcPct val="100000"/>
              </a:lnSpc>
              <a:spcBef>
                <a:spcPts val="100"/>
              </a:spcBef>
            </a:pPr>
            <a:r>
              <a:rPr lang="en-US" sz="1400" dirty="0"/>
              <a:t>The case illustrates the lack of a structured approach to ESG </a:t>
            </a:r>
            <a:r>
              <a:rPr lang="en-US" sz="1400" dirty="0" err="1"/>
              <a:t>prioritisation</a:t>
            </a:r>
            <a:r>
              <a:rPr lang="en-US" sz="1400" dirty="0"/>
              <a:t> and communication in a small e-commerce company. While the company already carries out some sustainability actions, it does not know which are most material for the business and customers, and it lacks the skills to communicate them in a clear, consistent, and brand-aligned way.</a:t>
            </a: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sz="1400" dirty="0">
              <a:latin typeface="+mn-lt"/>
              <a:cs typeface="Arial"/>
            </a:endParaRPr>
          </a:p>
        </p:txBody>
      </p:sp>
      <p:sp>
        <p:nvSpPr>
          <p:cNvPr id="14" name="object 14"/>
          <p:cNvSpPr txBox="1"/>
          <p:nvPr/>
        </p:nvSpPr>
        <p:spPr>
          <a:xfrm>
            <a:off x="327352" y="6796632"/>
            <a:ext cx="5965498" cy="2274982"/>
          </a:xfrm>
          <a:prstGeom prst="rect">
            <a:avLst/>
          </a:prstGeom>
        </p:spPr>
        <p:txBody>
          <a:bodyPr vert="horz" wrap="square" lIns="0" tIns="12700" rIns="0" bIns="0" rtlCol="0">
            <a:spAutoFit/>
          </a:bodyPr>
          <a:lstStyle/>
          <a:p>
            <a:pPr marL="12700">
              <a:lnSpc>
                <a:spcPct val="100000"/>
              </a:lnSpc>
              <a:spcBef>
                <a:spcPts val="100"/>
              </a:spcBef>
            </a:pPr>
            <a:r>
              <a:rPr sz="1600" b="1" dirty="0">
                <a:solidFill>
                  <a:srgbClr val="404040"/>
                </a:solidFill>
                <a:latin typeface="+mn-lt"/>
                <a:cs typeface="Arial"/>
              </a:rPr>
              <a:t>Why is this case relevant for SMEs?</a:t>
            </a:r>
            <a:endParaRPr lang="tr-TR" sz="16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gn="just">
              <a:lnSpc>
                <a:spcPct val="100000"/>
              </a:lnSpc>
              <a:spcBef>
                <a:spcPts val="100"/>
              </a:spcBef>
            </a:pPr>
            <a:r>
              <a:rPr lang="en-US" sz="1400" dirty="0"/>
              <a:t>Small companies often implement good ESG practices but struggle to communicate them effectively to customers and partners. A simple reporting or communication strategy can help build trust, increase sales, and differentiate the brand in a competitive market.</a:t>
            </a: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sz="1400" dirty="0">
              <a:latin typeface="+mn-lt"/>
              <a:cs typeface="Arial"/>
            </a:endParaRPr>
          </a:p>
        </p:txBody>
      </p:sp>
      <p:sp>
        <p:nvSpPr>
          <p:cNvPr id="15" name="object 15"/>
          <p:cNvSpPr txBox="1"/>
          <p:nvPr/>
        </p:nvSpPr>
        <p:spPr>
          <a:xfrm>
            <a:off x="327352" y="8487718"/>
            <a:ext cx="6049642" cy="3365024"/>
          </a:xfrm>
          <a:prstGeom prst="rect">
            <a:avLst/>
          </a:prstGeom>
        </p:spPr>
        <p:txBody>
          <a:bodyPr vert="horz" wrap="square" lIns="0" tIns="12700" rIns="0" bIns="0" rtlCol="0">
            <a:spAutoFit/>
          </a:bodyPr>
          <a:lstStyle/>
          <a:p>
            <a:pPr marL="12700">
              <a:lnSpc>
                <a:spcPct val="100000"/>
              </a:lnSpc>
              <a:spcBef>
                <a:spcPts val="100"/>
              </a:spcBef>
            </a:pPr>
            <a:r>
              <a:rPr sz="1600" b="1" dirty="0">
                <a:solidFill>
                  <a:srgbClr val="404040"/>
                </a:solidFill>
                <a:latin typeface="+mn-lt"/>
                <a:cs typeface="Arial"/>
              </a:rPr>
              <a:t>Which competence gaps (knowledge, skills, attitudes) does it address?</a:t>
            </a:r>
            <a:endParaRPr lang="tr-TR" sz="16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r>
              <a:rPr lang="en-US" sz="1400" b="1" dirty="0"/>
              <a:t>Competence gaps:</a:t>
            </a:r>
            <a:endParaRPr lang="en-US" sz="1400" dirty="0"/>
          </a:p>
          <a:p>
            <a:r>
              <a:rPr lang="en-US" sz="1400" b="1" dirty="0"/>
              <a:t>Knowledge:</a:t>
            </a:r>
            <a:r>
              <a:rPr lang="en-US" sz="1400" dirty="0"/>
              <a:t> lack of understanding of ESG reporting and customer communication </a:t>
            </a:r>
          </a:p>
          <a:p>
            <a:r>
              <a:rPr lang="en-US" sz="1400" b="1" dirty="0"/>
              <a:t>Skills:</a:t>
            </a:r>
            <a:r>
              <a:rPr lang="en-US" sz="1400" dirty="0"/>
              <a:t> lack of ability to create ESG communication materials and integrate them into branding </a:t>
            </a:r>
          </a:p>
          <a:p>
            <a:r>
              <a:rPr lang="en-US" sz="1400" b="1" dirty="0"/>
              <a:t>Attitudes:</a:t>
            </a:r>
            <a:r>
              <a:rPr lang="en-US" sz="1400" dirty="0"/>
              <a:t> concern about greenwashing and fear of inauthentic communication</a:t>
            </a: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sz="1400" dirty="0">
              <a:latin typeface="+mn-lt"/>
              <a:cs typeface="Arial"/>
            </a:endParaRPr>
          </a:p>
        </p:txBody>
      </p:sp>
      <p:pic>
        <p:nvPicPr>
          <p:cNvPr id="17" name="object 17"/>
          <p:cNvPicPr/>
          <p:nvPr/>
        </p:nvPicPr>
        <p:blipFill>
          <a:blip r:embed="rId5" cstate="print"/>
          <a:stretch>
            <a:fillRect/>
          </a:stretch>
        </p:blipFill>
        <p:spPr>
          <a:xfrm>
            <a:off x="7183224" y="10278840"/>
            <a:ext cx="184452" cy="9524"/>
          </a:xfrm>
          <a:prstGeom prst="rect">
            <a:avLst/>
          </a:prstGeom>
        </p:spPr>
      </p:pic>
      <p:pic>
        <p:nvPicPr>
          <p:cNvPr id="18" name="object 6"/>
          <p:cNvPicPr/>
          <p:nvPr/>
        </p:nvPicPr>
        <p:blipFill>
          <a:blip r:embed="rId4" cstate="print"/>
          <a:stretch>
            <a:fillRect/>
          </a:stretch>
        </p:blipFill>
        <p:spPr>
          <a:xfrm>
            <a:off x="8942" y="4646088"/>
            <a:ext cx="5293307" cy="447674"/>
          </a:xfrm>
          <a:prstGeom prst="rect">
            <a:avLst/>
          </a:prstGeom>
        </p:spPr>
      </p:pic>
      <p:sp>
        <p:nvSpPr>
          <p:cNvPr id="20" name="object 16"/>
          <p:cNvSpPr txBox="1">
            <a:spLocks/>
          </p:cNvSpPr>
          <p:nvPr/>
        </p:nvSpPr>
        <p:spPr>
          <a:xfrm>
            <a:off x="86755" y="4509361"/>
            <a:ext cx="6442640" cy="548868"/>
          </a:xfrm>
          <a:prstGeom prst="rect">
            <a:avLst/>
          </a:prstGeom>
        </p:spPr>
        <p:txBody>
          <a:bodyPr vert="horz" wrap="square" lIns="0" tIns="177800" rIns="0" bIns="0" rtlCol="0">
            <a:spAutoFit/>
          </a:bodyPr>
          <a:lstStyle>
            <a:lvl1pPr marL="0">
              <a:defRPr sz="2400" b="1" i="0">
                <a:solidFill>
                  <a:schemeClr val="bg1"/>
                </a:solidFill>
                <a:latin typeface="Arial"/>
                <a:ea typeface="+mn-ea"/>
                <a:cs typeface="Arial"/>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2700">
              <a:spcBef>
                <a:spcPts val="1400"/>
              </a:spcBef>
            </a:pPr>
            <a:r>
              <a:rPr lang="tr-TR" dirty="0">
                <a:latin typeface="+mn-lt"/>
              </a:rPr>
              <a:t>3. Learning </a:t>
            </a:r>
            <a:r>
              <a:rPr lang="tr-TR" dirty="0" err="1">
                <a:latin typeface="+mn-lt"/>
              </a:rPr>
              <a:t>Purpose</a:t>
            </a:r>
            <a:r>
              <a:rPr lang="tr-TR" dirty="0">
                <a:latin typeface="+mn-lt"/>
              </a:rPr>
              <a:t> of </a:t>
            </a:r>
            <a:r>
              <a:rPr lang="tr-TR" dirty="0" err="1">
                <a:latin typeface="+mn-lt"/>
              </a:rPr>
              <a:t>the</a:t>
            </a:r>
            <a:r>
              <a:rPr lang="tr-TR" dirty="0">
                <a:latin typeface="+mn-lt"/>
              </a:rPr>
              <a:t> Case</a:t>
            </a:r>
          </a:p>
        </p:txBody>
      </p:sp>
      <p:sp>
        <p:nvSpPr>
          <p:cNvPr id="21" name="object 5" descr="$PPTXTitle"/>
          <p:cNvSpPr txBox="1">
            <a:spLocks/>
          </p:cNvSpPr>
          <p:nvPr/>
        </p:nvSpPr>
        <p:spPr>
          <a:xfrm>
            <a:off x="336381" y="1103073"/>
            <a:ext cx="6790125" cy="1269899"/>
          </a:xfrm>
          <a:prstGeom prst="rect">
            <a:avLst/>
          </a:prstGeom>
        </p:spPr>
        <p:txBody>
          <a:bodyPr vert="horz" wrap="square" lIns="0" tIns="123825" rIns="0" bIns="0" rtlCol="0">
            <a:spAutoFit/>
          </a:bodyPr>
          <a:lstStyle>
            <a:lvl1pPr>
              <a:defRPr sz="3000" b="1" i="0">
                <a:solidFill>
                  <a:schemeClr val="bg1"/>
                </a:solidFill>
                <a:latin typeface="Arial"/>
                <a:ea typeface="+mj-ea"/>
                <a:cs typeface="Arial"/>
              </a:defRPr>
            </a:lvl1pPr>
          </a:lstStyle>
          <a:p>
            <a:pPr marR="1181735" algn="just">
              <a:lnSpc>
                <a:spcPct val="114199"/>
              </a:lnSpc>
            </a:pPr>
            <a:r>
              <a:rPr lang="tr-TR" sz="1400" b="0" i="1" dirty="0">
                <a:solidFill>
                  <a:srgbClr val="404040"/>
                </a:solidFill>
                <a:latin typeface="+mn-lt"/>
                <a:cs typeface="Geneva"/>
              </a:rPr>
              <a:t>(</a:t>
            </a:r>
            <a:r>
              <a:rPr lang="tr-TR" sz="1400" i="1" dirty="0">
                <a:solidFill>
                  <a:srgbClr val="404040"/>
                </a:solidFill>
                <a:latin typeface="+mn-lt"/>
                <a:cs typeface="Geneva"/>
              </a:rPr>
              <a:t>Select </a:t>
            </a:r>
            <a:r>
              <a:rPr lang="tr-TR" sz="1400" i="1" dirty="0" err="1">
                <a:solidFill>
                  <a:srgbClr val="404040"/>
                </a:solidFill>
                <a:latin typeface="+mn-lt"/>
                <a:cs typeface="Geneva"/>
              </a:rPr>
              <a:t>one</a:t>
            </a:r>
            <a:r>
              <a:rPr lang="tr-TR" sz="1400" i="1" dirty="0">
                <a:solidFill>
                  <a:srgbClr val="404040"/>
                </a:solidFill>
                <a:latin typeface="+mn-lt"/>
                <a:cs typeface="Geneva"/>
              </a:rPr>
              <a:t> </a:t>
            </a:r>
            <a:r>
              <a:rPr lang="tr-TR" sz="1400" i="1" dirty="0" err="1">
                <a:solidFill>
                  <a:srgbClr val="404040"/>
                </a:solidFill>
                <a:latin typeface="+mn-lt"/>
                <a:cs typeface="Geneva"/>
              </a:rPr>
              <a:t>primary</a:t>
            </a:r>
            <a:r>
              <a:rPr lang="tr-TR" sz="1400" i="1" dirty="0">
                <a:solidFill>
                  <a:srgbClr val="404040"/>
                </a:solidFill>
                <a:latin typeface="+mn-lt"/>
                <a:cs typeface="Geneva"/>
              </a:rPr>
              <a:t> </a:t>
            </a:r>
            <a:r>
              <a:rPr lang="tr-TR" sz="1400" i="1" dirty="0" err="1">
                <a:solidFill>
                  <a:srgbClr val="404040"/>
                </a:solidFill>
                <a:latin typeface="+mn-lt"/>
                <a:cs typeface="Geneva"/>
              </a:rPr>
              <a:t>module</a:t>
            </a:r>
            <a:r>
              <a:rPr lang="tr-TR" sz="1400" i="1" dirty="0">
                <a:solidFill>
                  <a:srgbClr val="404040"/>
                </a:solidFill>
                <a:latin typeface="+mn-lt"/>
                <a:cs typeface="Geneva"/>
              </a:rPr>
              <a:t> </a:t>
            </a:r>
            <a:r>
              <a:rPr lang="tr-TR" sz="1400" i="1" dirty="0" err="1">
                <a:solidFill>
                  <a:srgbClr val="404040"/>
                </a:solidFill>
                <a:latin typeface="+mn-lt"/>
                <a:cs typeface="Geneva"/>
              </a:rPr>
              <a:t>and</a:t>
            </a:r>
            <a:r>
              <a:rPr lang="tr-TR" sz="1400" i="1" dirty="0">
                <a:solidFill>
                  <a:srgbClr val="404040"/>
                </a:solidFill>
                <a:latin typeface="+mn-lt"/>
                <a:cs typeface="Geneva"/>
              </a:rPr>
              <a:t>, </a:t>
            </a:r>
            <a:r>
              <a:rPr lang="tr-TR" sz="1400" i="1" dirty="0" err="1">
                <a:solidFill>
                  <a:srgbClr val="404040"/>
                </a:solidFill>
                <a:latin typeface="+mn-lt"/>
                <a:cs typeface="Geneva"/>
              </a:rPr>
              <a:t>if</a:t>
            </a:r>
            <a:r>
              <a:rPr lang="tr-TR" sz="1400" i="1" dirty="0">
                <a:solidFill>
                  <a:srgbClr val="404040"/>
                </a:solidFill>
                <a:latin typeface="+mn-lt"/>
                <a:cs typeface="Geneva"/>
              </a:rPr>
              <a:t> </a:t>
            </a:r>
            <a:r>
              <a:rPr lang="tr-TR" sz="1400" i="1" dirty="0" err="1">
                <a:solidFill>
                  <a:srgbClr val="404040"/>
                </a:solidFill>
                <a:latin typeface="+mn-lt"/>
                <a:cs typeface="Geneva"/>
              </a:rPr>
              <a:t>relevant</a:t>
            </a:r>
            <a:r>
              <a:rPr lang="tr-TR" sz="1400" i="1" dirty="0">
                <a:solidFill>
                  <a:srgbClr val="404040"/>
                </a:solidFill>
                <a:latin typeface="+mn-lt"/>
                <a:cs typeface="Geneva"/>
              </a:rPr>
              <a:t>, </a:t>
            </a:r>
            <a:r>
              <a:rPr lang="tr-TR" sz="1400" i="1" dirty="0" err="1">
                <a:solidFill>
                  <a:srgbClr val="404040"/>
                </a:solidFill>
                <a:latin typeface="+mn-lt"/>
                <a:cs typeface="Geneva"/>
              </a:rPr>
              <a:t>secondary</a:t>
            </a:r>
            <a:r>
              <a:rPr lang="tr-TR" sz="1400" i="1" dirty="0">
                <a:solidFill>
                  <a:srgbClr val="404040"/>
                </a:solidFill>
                <a:latin typeface="+mn-lt"/>
                <a:cs typeface="Geneva"/>
              </a:rPr>
              <a:t> </a:t>
            </a:r>
            <a:r>
              <a:rPr lang="tr-TR" sz="1400" i="1" dirty="0" err="1">
                <a:solidFill>
                  <a:srgbClr val="404040"/>
                </a:solidFill>
                <a:latin typeface="+mn-lt"/>
                <a:cs typeface="Geneva"/>
              </a:rPr>
              <a:t>modules</a:t>
            </a:r>
            <a:r>
              <a:rPr lang="tr-TR" sz="1400" i="1" dirty="0">
                <a:solidFill>
                  <a:srgbClr val="404040"/>
                </a:solidFill>
                <a:latin typeface="+mn-lt"/>
                <a:cs typeface="Geneva"/>
              </a:rPr>
              <a:t>: </a:t>
            </a:r>
            <a:r>
              <a:rPr lang="tr-TR" sz="1300" b="0" i="1" dirty="0" err="1">
                <a:solidFill>
                  <a:srgbClr val="404040"/>
                </a:solidFill>
                <a:latin typeface="+mn-lt"/>
                <a:cs typeface="Geneva"/>
              </a:rPr>
              <a:t>Module</a:t>
            </a:r>
            <a:r>
              <a:rPr lang="tr-TR" sz="1300" b="0" i="1" dirty="0">
                <a:solidFill>
                  <a:srgbClr val="404040"/>
                </a:solidFill>
                <a:latin typeface="+mn-lt"/>
                <a:cs typeface="Geneva"/>
              </a:rPr>
              <a:t> 1 – </a:t>
            </a:r>
            <a:r>
              <a:rPr lang="tr-TR" sz="1300" b="0" i="1" dirty="0" err="1">
                <a:solidFill>
                  <a:srgbClr val="404040"/>
                </a:solidFill>
                <a:latin typeface="+mn-lt"/>
                <a:cs typeface="Geneva"/>
              </a:rPr>
              <a:t>Introduction</a:t>
            </a:r>
            <a:r>
              <a:rPr lang="tr-TR" sz="1300" b="0" i="1" dirty="0">
                <a:solidFill>
                  <a:srgbClr val="404040"/>
                </a:solidFill>
                <a:latin typeface="+mn-lt"/>
                <a:cs typeface="Geneva"/>
              </a:rPr>
              <a:t> </a:t>
            </a:r>
            <a:r>
              <a:rPr lang="tr-TR" sz="1300" b="0" i="1" dirty="0" err="1">
                <a:solidFill>
                  <a:srgbClr val="404040"/>
                </a:solidFill>
                <a:latin typeface="+mn-lt"/>
                <a:cs typeface="Geneva"/>
              </a:rPr>
              <a:t>to</a:t>
            </a:r>
            <a:r>
              <a:rPr lang="tr-TR" sz="1300" b="0" i="1" dirty="0">
                <a:solidFill>
                  <a:srgbClr val="404040"/>
                </a:solidFill>
                <a:latin typeface="+mn-lt"/>
                <a:cs typeface="Geneva"/>
              </a:rPr>
              <a:t> ESG, </a:t>
            </a:r>
            <a:r>
              <a:rPr lang="tr-TR" sz="1300" b="0" i="1" dirty="0" err="1">
                <a:solidFill>
                  <a:srgbClr val="404040"/>
                </a:solidFill>
                <a:latin typeface="+mn-lt"/>
                <a:cs typeface="Geneva"/>
              </a:rPr>
              <a:t>Module</a:t>
            </a:r>
            <a:r>
              <a:rPr lang="tr-TR" sz="1300" b="0" i="1" dirty="0">
                <a:solidFill>
                  <a:srgbClr val="404040"/>
                </a:solidFill>
                <a:latin typeface="+mn-lt"/>
                <a:cs typeface="Geneva"/>
              </a:rPr>
              <a:t> 2 – ESG </a:t>
            </a:r>
            <a:r>
              <a:rPr lang="tr-TR" sz="1300" b="0" i="1" dirty="0" err="1">
                <a:solidFill>
                  <a:srgbClr val="404040"/>
                </a:solidFill>
                <a:latin typeface="+mn-lt"/>
                <a:cs typeface="Geneva"/>
              </a:rPr>
              <a:t>Onboarding</a:t>
            </a:r>
            <a:r>
              <a:rPr lang="tr-TR" sz="1300" b="0" i="1" dirty="0">
                <a:solidFill>
                  <a:srgbClr val="404040"/>
                </a:solidFill>
                <a:latin typeface="+mn-lt"/>
                <a:cs typeface="Geneva"/>
              </a:rPr>
              <a:t>, </a:t>
            </a:r>
            <a:r>
              <a:rPr lang="tr-TR" sz="1300" b="0" i="1" dirty="0" err="1">
                <a:solidFill>
                  <a:srgbClr val="404040"/>
                </a:solidFill>
                <a:latin typeface="+mn-lt"/>
                <a:cs typeface="Geneva"/>
              </a:rPr>
              <a:t>Vision</a:t>
            </a:r>
            <a:r>
              <a:rPr lang="tr-TR" sz="1300" b="0" i="1" dirty="0">
                <a:solidFill>
                  <a:srgbClr val="404040"/>
                </a:solidFill>
                <a:latin typeface="+mn-lt"/>
                <a:cs typeface="Geneva"/>
              </a:rPr>
              <a:t> </a:t>
            </a:r>
            <a:r>
              <a:rPr lang="tr-TR" sz="1300" b="0" i="1" dirty="0" err="1">
                <a:solidFill>
                  <a:srgbClr val="404040"/>
                </a:solidFill>
                <a:latin typeface="+mn-lt"/>
                <a:cs typeface="Geneva"/>
              </a:rPr>
              <a:t>and</a:t>
            </a:r>
            <a:r>
              <a:rPr lang="tr-TR" sz="1300" b="0" i="1" dirty="0">
                <a:solidFill>
                  <a:srgbClr val="404040"/>
                </a:solidFill>
                <a:latin typeface="+mn-lt"/>
                <a:cs typeface="Geneva"/>
              </a:rPr>
              <a:t> </a:t>
            </a:r>
            <a:r>
              <a:rPr lang="tr-TR" sz="1300" b="0" i="1" dirty="0" err="1">
                <a:solidFill>
                  <a:srgbClr val="404040"/>
                </a:solidFill>
                <a:latin typeface="+mn-lt"/>
                <a:cs typeface="Geneva"/>
              </a:rPr>
              <a:t>Responsibility</a:t>
            </a:r>
            <a:r>
              <a:rPr lang="tr-TR" sz="1300" b="0" i="1" dirty="0">
                <a:solidFill>
                  <a:srgbClr val="404040"/>
                </a:solidFill>
                <a:latin typeface="+mn-lt"/>
                <a:cs typeface="Geneva"/>
              </a:rPr>
              <a:t>, </a:t>
            </a:r>
            <a:r>
              <a:rPr lang="tr-TR" sz="1300" b="0" i="1" dirty="0" err="1">
                <a:solidFill>
                  <a:srgbClr val="404040"/>
                </a:solidFill>
                <a:latin typeface="+mn-lt"/>
                <a:cs typeface="Geneva"/>
              </a:rPr>
              <a:t>Module</a:t>
            </a:r>
            <a:r>
              <a:rPr lang="tr-TR" sz="1300" b="0" i="1" dirty="0">
                <a:solidFill>
                  <a:srgbClr val="404040"/>
                </a:solidFill>
                <a:latin typeface="+mn-lt"/>
                <a:cs typeface="Geneva"/>
              </a:rPr>
              <a:t> 3 – ESG Risk Analysis </a:t>
            </a:r>
            <a:r>
              <a:rPr lang="tr-TR" sz="1300" b="0" i="1" dirty="0" err="1">
                <a:solidFill>
                  <a:srgbClr val="404040"/>
                </a:solidFill>
                <a:latin typeface="+mn-lt"/>
                <a:cs typeface="Geneva"/>
              </a:rPr>
              <a:t>and</a:t>
            </a:r>
            <a:r>
              <a:rPr lang="tr-TR" sz="1300" b="0" i="1" dirty="0">
                <a:solidFill>
                  <a:srgbClr val="404040"/>
                </a:solidFill>
                <a:latin typeface="+mn-lt"/>
                <a:cs typeface="Geneva"/>
              </a:rPr>
              <a:t> </a:t>
            </a:r>
            <a:r>
              <a:rPr lang="tr-TR" sz="1300" b="0" i="1" dirty="0" err="1">
                <a:solidFill>
                  <a:srgbClr val="404040"/>
                </a:solidFill>
                <a:latin typeface="+mn-lt"/>
                <a:cs typeface="Geneva"/>
              </a:rPr>
              <a:t>Materiality</a:t>
            </a:r>
            <a:r>
              <a:rPr lang="tr-TR" sz="1300" b="0" i="1" dirty="0">
                <a:solidFill>
                  <a:srgbClr val="404040"/>
                </a:solidFill>
                <a:latin typeface="+mn-lt"/>
                <a:cs typeface="Geneva"/>
              </a:rPr>
              <a:t> </a:t>
            </a:r>
            <a:r>
              <a:rPr lang="tr-TR" sz="1300" b="0" i="1" dirty="0" err="1">
                <a:solidFill>
                  <a:srgbClr val="404040"/>
                </a:solidFill>
                <a:latin typeface="+mn-lt"/>
                <a:cs typeface="Geneva"/>
              </a:rPr>
              <a:t>Assessment</a:t>
            </a:r>
            <a:r>
              <a:rPr lang="tr-TR" sz="1300" b="0" i="1" dirty="0">
                <a:solidFill>
                  <a:srgbClr val="404040"/>
                </a:solidFill>
                <a:latin typeface="+mn-lt"/>
                <a:cs typeface="Geneva"/>
              </a:rPr>
              <a:t>, </a:t>
            </a:r>
            <a:r>
              <a:rPr lang="tr-TR" sz="1300" b="0" i="1" dirty="0" err="1">
                <a:solidFill>
                  <a:srgbClr val="404040"/>
                </a:solidFill>
                <a:latin typeface="+mn-lt"/>
                <a:cs typeface="Geneva"/>
              </a:rPr>
              <a:t>Module</a:t>
            </a:r>
            <a:r>
              <a:rPr lang="tr-TR" sz="1300" b="0" i="1" dirty="0">
                <a:solidFill>
                  <a:srgbClr val="404040"/>
                </a:solidFill>
                <a:latin typeface="+mn-lt"/>
                <a:cs typeface="Geneva"/>
              </a:rPr>
              <a:t> 4 – ESG </a:t>
            </a:r>
            <a:r>
              <a:rPr lang="tr-TR" sz="1300" b="0" i="1" dirty="0" err="1">
                <a:solidFill>
                  <a:srgbClr val="404040"/>
                </a:solidFill>
                <a:latin typeface="+mn-lt"/>
                <a:cs typeface="Geneva"/>
              </a:rPr>
              <a:t>Strategy</a:t>
            </a:r>
            <a:r>
              <a:rPr lang="tr-TR" sz="1300" b="0" i="1" dirty="0">
                <a:solidFill>
                  <a:srgbClr val="404040"/>
                </a:solidFill>
                <a:latin typeface="+mn-lt"/>
                <a:cs typeface="Geneva"/>
              </a:rPr>
              <a:t> </a:t>
            </a:r>
            <a:r>
              <a:rPr lang="tr-TR" sz="1300" b="0" i="1" dirty="0" err="1">
                <a:solidFill>
                  <a:srgbClr val="404040"/>
                </a:solidFill>
                <a:latin typeface="+mn-lt"/>
                <a:cs typeface="Geneva"/>
              </a:rPr>
              <a:t>and</a:t>
            </a:r>
            <a:r>
              <a:rPr lang="tr-TR" sz="1300" b="0" i="1" dirty="0">
                <a:solidFill>
                  <a:srgbClr val="404040"/>
                </a:solidFill>
                <a:latin typeface="+mn-lt"/>
                <a:cs typeface="Geneva"/>
              </a:rPr>
              <a:t> </a:t>
            </a:r>
            <a:r>
              <a:rPr lang="tr-TR" sz="1300" b="0" i="1" dirty="0" err="1">
                <a:solidFill>
                  <a:srgbClr val="404040"/>
                </a:solidFill>
                <a:latin typeface="+mn-lt"/>
                <a:cs typeface="Geneva"/>
              </a:rPr>
              <a:t>Implementation</a:t>
            </a:r>
            <a:r>
              <a:rPr lang="tr-TR" sz="1300" b="0" i="1" dirty="0">
                <a:solidFill>
                  <a:srgbClr val="404040"/>
                </a:solidFill>
                <a:latin typeface="+mn-lt"/>
                <a:cs typeface="Geneva"/>
              </a:rPr>
              <a:t>, </a:t>
            </a:r>
            <a:r>
              <a:rPr lang="tr-TR" sz="1300" b="0" i="1" dirty="0" err="1">
                <a:solidFill>
                  <a:srgbClr val="404040"/>
                </a:solidFill>
                <a:latin typeface="+mn-lt"/>
                <a:cs typeface="Geneva"/>
              </a:rPr>
              <a:t>Module</a:t>
            </a:r>
            <a:r>
              <a:rPr lang="tr-TR" sz="1300" b="0" i="1" dirty="0">
                <a:solidFill>
                  <a:srgbClr val="404040"/>
                </a:solidFill>
                <a:latin typeface="+mn-lt"/>
                <a:cs typeface="Geneva"/>
              </a:rPr>
              <a:t> 5 – </a:t>
            </a:r>
            <a:r>
              <a:rPr lang="tr-TR" sz="1300" b="0" i="1" dirty="0" err="1">
                <a:solidFill>
                  <a:srgbClr val="404040"/>
                </a:solidFill>
                <a:latin typeface="+mn-lt"/>
                <a:cs typeface="Geneva"/>
              </a:rPr>
              <a:t>Reporting</a:t>
            </a:r>
            <a:r>
              <a:rPr lang="tr-TR" sz="1300" b="0" i="1" dirty="0">
                <a:solidFill>
                  <a:srgbClr val="404040"/>
                </a:solidFill>
                <a:latin typeface="+mn-lt"/>
                <a:cs typeface="Geneva"/>
              </a:rPr>
              <a:t>, </a:t>
            </a:r>
            <a:r>
              <a:rPr lang="tr-TR" sz="1300" b="0" i="1" dirty="0" err="1">
                <a:solidFill>
                  <a:srgbClr val="404040"/>
                </a:solidFill>
                <a:latin typeface="+mn-lt"/>
                <a:cs typeface="Geneva"/>
              </a:rPr>
              <a:t>Communication</a:t>
            </a:r>
            <a:r>
              <a:rPr lang="tr-TR" sz="1300" b="0" i="1" dirty="0">
                <a:solidFill>
                  <a:srgbClr val="404040"/>
                </a:solidFill>
                <a:latin typeface="+mn-lt"/>
                <a:cs typeface="Geneva"/>
              </a:rPr>
              <a:t> </a:t>
            </a:r>
            <a:r>
              <a:rPr lang="tr-TR" sz="1300" b="0" i="1" dirty="0" err="1">
                <a:solidFill>
                  <a:srgbClr val="404040"/>
                </a:solidFill>
                <a:latin typeface="+mn-lt"/>
                <a:cs typeface="Geneva"/>
              </a:rPr>
              <a:t>and</a:t>
            </a:r>
            <a:r>
              <a:rPr lang="tr-TR" sz="1300" b="0" i="1" dirty="0">
                <a:solidFill>
                  <a:srgbClr val="404040"/>
                </a:solidFill>
                <a:latin typeface="+mn-lt"/>
                <a:cs typeface="Geneva"/>
              </a:rPr>
              <a:t> </a:t>
            </a:r>
            <a:r>
              <a:rPr lang="tr-TR" sz="1300" b="0" i="1" dirty="0" err="1">
                <a:solidFill>
                  <a:srgbClr val="404040"/>
                </a:solidFill>
                <a:latin typeface="+mn-lt"/>
                <a:cs typeface="Geneva"/>
              </a:rPr>
              <a:t>Branding</a:t>
            </a:r>
            <a:r>
              <a:rPr lang="tr-TR" sz="1300" b="0" i="1" dirty="0">
                <a:solidFill>
                  <a:srgbClr val="404040"/>
                </a:solidFill>
                <a:latin typeface="+mn-lt"/>
                <a:cs typeface="Geneva"/>
              </a:rPr>
              <a:t>, </a:t>
            </a:r>
            <a:r>
              <a:rPr lang="tr-TR" sz="1300" b="0" i="1" dirty="0" err="1">
                <a:solidFill>
                  <a:srgbClr val="404040"/>
                </a:solidFill>
                <a:latin typeface="+mn-lt"/>
                <a:cs typeface="Geneva"/>
              </a:rPr>
              <a:t>Module</a:t>
            </a:r>
            <a:r>
              <a:rPr lang="tr-TR" sz="1300" b="0" i="1" dirty="0">
                <a:solidFill>
                  <a:srgbClr val="404040"/>
                </a:solidFill>
                <a:latin typeface="+mn-lt"/>
                <a:cs typeface="Geneva"/>
              </a:rPr>
              <a:t> 6 – </a:t>
            </a:r>
            <a:r>
              <a:rPr lang="tr-TR" sz="1300" b="0" i="1" dirty="0" err="1">
                <a:solidFill>
                  <a:srgbClr val="404040"/>
                </a:solidFill>
                <a:latin typeface="+mn-lt"/>
                <a:cs typeface="Geneva"/>
              </a:rPr>
              <a:t>Sustainable</a:t>
            </a:r>
            <a:r>
              <a:rPr lang="tr-TR" sz="1300" b="0" i="1" dirty="0">
                <a:solidFill>
                  <a:srgbClr val="404040"/>
                </a:solidFill>
                <a:latin typeface="+mn-lt"/>
                <a:cs typeface="Geneva"/>
              </a:rPr>
              <a:t> </a:t>
            </a:r>
            <a:r>
              <a:rPr lang="tr-TR" sz="1300" b="0" i="1" dirty="0" err="1">
                <a:solidFill>
                  <a:srgbClr val="404040"/>
                </a:solidFill>
                <a:latin typeface="+mn-lt"/>
                <a:cs typeface="Geneva"/>
              </a:rPr>
              <a:t>Financing</a:t>
            </a:r>
            <a:r>
              <a:rPr lang="tr-TR" sz="1300" b="0" i="1" dirty="0">
                <a:solidFill>
                  <a:srgbClr val="404040"/>
                </a:solidFill>
                <a:latin typeface="+mn-lt"/>
                <a:cs typeface="Geneva"/>
              </a:rPr>
              <a:t> </a:t>
            </a:r>
            <a:r>
              <a:rPr lang="tr-TR" sz="1300" b="0" i="1" dirty="0" err="1">
                <a:solidFill>
                  <a:srgbClr val="404040"/>
                </a:solidFill>
                <a:latin typeface="+mn-lt"/>
                <a:cs typeface="Geneva"/>
              </a:rPr>
              <a:t>and</a:t>
            </a:r>
            <a:r>
              <a:rPr lang="tr-TR" sz="1300" b="0" i="1" dirty="0">
                <a:solidFill>
                  <a:srgbClr val="404040"/>
                </a:solidFill>
                <a:latin typeface="+mn-lt"/>
                <a:cs typeface="Geneva"/>
              </a:rPr>
              <a:t> </a:t>
            </a:r>
            <a:r>
              <a:rPr lang="tr-TR" sz="1300" b="0" i="1" dirty="0" err="1">
                <a:solidFill>
                  <a:srgbClr val="404040"/>
                </a:solidFill>
                <a:latin typeface="+mn-lt"/>
                <a:cs typeface="Geneva"/>
              </a:rPr>
              <a:t>Funding</a:t>
            </a:r>
            <a:r>
              <a:rPr lang="tr-TR" sz="1300" b="0" i="1" dirty="0">
                <a:solidFill>
                  <a:srgbClr val="404040"/>
                </a:solidFill>
                <a:latin typeface="+mn-lt"/>
                <a:cs typeface="Geneva"/>
              </a:rPr>
              <a:t> </a:t>
            </a:r>
            <a:r>
              <a:rPr lang="tr-TR" sz="1300" b="0" i="1" dirty="0" err="1">
                <a:solidFill>
                  <a:srgbClr val="404040"/>
                </a:solidFill>
                <a:latin typeface="+mn-lt"/>
                <a:cs typeface="Geneva"/>
              </a:rPr>
              <a:t>Options</a:t>
            </a:r>
            <a:r>
              <a:rPr lang="tr-TR" sz="1300" b="0" i="1" dirty="0">
                <a:solidFill>
                  <a:srgbClr val="404040"/>
                </a:solidFill>
                <a:latin typeface="+mn-lt"/>
                <a:cs typeface="Geneva"/>
              </a:rPr>
              <a:t> </a:t>
            </a:r>
            <a:r>
              <a:rPr lang="tr-TR" sz="1300" b="0" i="1" dirty="0" err="1">
                <a:solidFill>
                  <a:srgbClr val="404040"/>
                </a:solidFill>
                <a:latin typeface="+mn-lt"/>
                <a:cs typeface="Geneva"/>
              </a:rPr>
              <a:t>for</a:t>
            </a:r>
            <a:r>
              <a:rPr lang="tr-TR" sz="1300" b="0" i="1" dirty="0">
                <a:solidFill>
                  <a:srgbClr val="404040"/>
                </a:solidFill>
                <a:latin typeface="+mn-lt"/>
                <a:cs typeface="Geneva"/>
              </a:rPr>
              <a:t> </a:t>
            </a:r>
            <a:r>
              <a:rPr lang="tr-TR" sz="1300" b="0" i="1" dirty="0" err="1">
                <a:solidFill>
                  <a:srgbClr val="404040"/>
                </a:solidFill>
                <a:latin typeface="+mn-lt"/>
                <a:cs typeface="Geneva"/>
              </a:rPr>
              <a:t>SMEs</a:t>
            </a:r>
            <a:r>
              <a:rPr lang="tr-TR" sz="1300" b="0" i="1" dirty="0">
                <a:solidFill>
                  <a:srgbClr val="404040"/>
                </a:solidFill>
                <a:latin typeface="+mn-lt"/>
                <a:cs typeface="Geneva"/>
              </a:rPr>
              <a:t>)</a:t>
            </a:r>
            <a:endParaRPr lang="tr-TR" sz="1300" dirty="0">
              <a:latin typeface="+mn-lt"/>
              <a:cs typeface="Geneva"/>
            </a:endParaRPr>
          </a:p>
        </p:txBody>
      </p:sp>
      <p:sp>
        <p:nvSpPr>
          <p:cNvPr id="22" name="object 15"/>
          <p:cNvSpPr txBox="1"/>
          <p:nvPr/>
        </p:nvSpPr>
        <p:spPr>
          <a:xfrm>
            <a:off x="349250" y="2550736"/>
            <a:ext cx="5366727" cy="2013372"/>
          </a:xfrm>
          <a:prstGeom prst="rect">
            <a:avLst/>
          </a:prstGeom>
        </p:spPr>
        <p:txBody>
          <a:bodyPr vert="horz" wrap="square" lIns="0" tIns="12700" rIns="0" bIns="0" rtlCol="0">
            <a:spAutoFit/>
          </a:bodyPr>
          <a:lstStyle/>
          <a:p>
            <a:pPr marL="12700">
              <a:lnSpc>
                <a:spcPct val="100000"/>
              </a:lnSpc>
              <a:spcBef>
                <a:spcPts val="100"/>
              </a:spcBef>
            </a:pPr>
            <a:r>
              <a:rPr sz="1600" b="1" dirty="0">
                <a:latin typeface="+mn-lt"/>
                <a:cs typeface="Arial"/>
              </a:rPr>
              <a:t>Primary Module:</a:t>
            </a:r>
            <a:endParaRPr sz="1600" dirty="0">
              <a:latin typeface="+mn-lt"/>
              <a:cs typeface="Arial"/>
            </a:endParaRPr>
          </a:p>
          <a:p>
            <a:r>
              <a:rPr lang="en-US" sz="1800" dirty="0"/>
              <a:t>Module 5 – Reporting, Communication and Branding</a:t>
            </a:r>
            <a:endParaRPr lang="pl-PL" sz="1800" dirty="0"/>
          </a:p>
          <a:p>
            <a:pPr marL="12700">
              <a:lnSpc>
                <a:spcPct val="100000"/>
              </a:lnSpc>
            </a:pPr>
            <a:endParaRPr lang="tr-TR" sz="1600" b="1" dirty="0">
              <a:latin typeface="+mn-lt"/>
              <a:cs typeface="Arial"/>
            </a:endParaRPr>
          </a:p>
          <a:p>
            <a:pPr marL="12700">
              <a:lnSpc>
                <a:spcPct val="100000"/>
              </a:lnSpc>
            </a:pPr>
            <a:r>
              <a:rPr sz="1600" b="1" dirty="0">
                <a:latin typeface="+mn-lt"/>
                <a:cs typeface="Arial"/>
              </a:rPr>
              <a:t>Secondary / Supporting Modules (if any):</a:t>
            </a:r>
            <a:endParaRPr lang="tr-TR" sz="1600" b="1" dirty="0">
              <a:latin typeface="+mn-lt"/>
              <a:cs typeface="Arial"/>
            </a:endParaRPr>
          </a:p>
          <a:p>
            <a:pPr marL="12700">
              <a:lnSpc>
                <a:spcPct val="100000"/>
              </a:lnSpc>
            </a:pPr>
            <a:endParaRPr lang="tr-TR" sz="1600" b="1" dirty="0">
              <a:latin typeface="+mn-lt"/>
              <a:cs typeface="Arial"/>
            </a:endParaRPr>
          </a:p>
          <a:p>
            <a:pPr marL="12700">
              <a:lnSpc>
                <a:spcPct val="100000"/>
              </a:lnSpc>
            </a:pPr>
            <a:endParaRPr lang="tr-TR" sz="1600" b="1" dirty="0">
              <a:latin typeface="+mn-lt"/>
              <a:cs typeface="Arial"/>
            </a:endParaRPr>
          </a:p>
          <a:p>
            <a:pPr marL="12700">
              <a:lnSpc>
                <a:spcPct val="100000"/>
              </a:lnSpc>
            </a:pPr>
            <a:endParaRPr lang="tr-TR" sz="1600" b="1" dirty="0">
              <a:latin typeface="+mn-lt"/>
              <a:cs typeface="Arial"/>
            </a:endParaRPr>
          </a:p>
          <a:p>
            <a:pPr marL="12700">
              <a:lnSpc>
                <a:spcPct val="100000"/>
              </a:lnSpc>
            </a:pPr>
            <a:endParaRPr sz="1600" dirty="0">
              <a:latin typeface="+mn-lt"/>
              <a:cs typeface="Arial"/>
            </a:endParaRPr>
          </a:p>
        </p:txBody>
      </p:sp>
    </p:spTree>
    <p:extLst>
      <p:ext uri="{BB962C8B-B14F-4D97-AF65-F5344CB8AC3E}">
        <p14:creationId xmlns:p14="http://schemas.microsoft.com/office/powerpoint/2010/main" val="5153586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7553325" cy="10687050"/>
          </a:xfrm>
          <a:custGeom>
            <a:avLst/>
            <a:gdLst/>
            <a:ahLst/>
            <a:cxnLst/>
            <a:rect l="l" t="t" r="r" b="b"/>
            <a:pathLst>
              <a:path w="7553325" h="10687050">
                <a:moveTo>
                  <a:pt x="7553324" y="10687049"/>
                </a:moveTo>
                <a:lnTo>
                  <a:pt x="0" y="10687049"/>
                </a:lnTo>
                <a:lnTo>
                  <a:pt x="0" y="0"/>
                </a:lnTo>
                <a:lnTo>
                  <a:pt x="7553324" y="0"/>
                </a:lnTo>
                <a:lnTo>
                  <a:pt x="7553324" y="10687049"/>
                </a:lnTo>
                <a:close/>
              </a:path>
            </a:pathLst>
          </a:custGeom>
          <a:solidFill>
            <a:srgbClr val="007772"/>
          </a:solidFill>
        </p:spPr>
        <p:txBody>
          <a:bodyPr wrap="square" lIns="0" tIns="0" rIns="0" bIns="0" rtlCol="0"/>
          <a:lstStyle/>
          <a:p>
            <a:endParaRPr/>
          </a:p>
        </p:txBody>
      </p:sp>
      <p:grpSp>
        <p:nvGrpSpPr>
          <p:cNvPr id="3" name="object 3"/>
          <p:cNvGrpSpPr/>
          <p:nvPr/>
        </p:nvGrpSpPr>
        <p:grpSpPr>
          <a:xfrm>
            <a:off x="8943" y="2245"/>
            <a:ext cx="7544434" cy="10685145"/>
            <a:chOff x="8943" y="2245"/>
            <a:chExt cx="7544434" cy="10685145"/>
          </a:xfrm>
        </p:grpSpPr>
        <p:pic>
          <p:nvPicPr>
            <p:cNvPr id="4" name="object 4"/>
            <p:cNvPicPr/>
            <p:nvPr/>
          </p:nvPicPr>
          <p:blipFill>
            <a:blip r:embed="rId2" cstate="print"/>
            <a:stretch>
              <a:fillRect/>
            </a:stretch>
          </p:blipFill>
          <p:spPr>
            <a:xfrm>
              <a:off x="190331" y="671931"/>
              <a:ext cx="6705599" cy="10015118"/>
            </a:xfrm>
            <a:prstGeom prst="rect">
              <a:avLst/>
            </a:prstGeom>
          </p:spPr>
        </p:pic>
        <p:pic>
          <p:nvPicPr>
            <p:cNvPr id="5" name="object 5"/>
            <p:cNvPicPr/>
            <p:nvPr/>
          </p:nvPicPr>
          <p:blipFill>
            <a:blip r:embed="rId3" cstate="print"/>
            <a:stretch>
              <a:fillRect/>
            </a:stretch>
          </p:blipFill>
          <p:spPr>
            <a:xfrm>
              <a:off x="5076653" y="2245"/>
              <a:ext cx="2476499" cy="4781549"/>
            </a:xfrm>
            <a:prstGeom prst="rect">
              <a:avLst/>
            </a:prstGeom>
          </p:spPr>
        </p:pic>
        <p:pic>
          <p:nvPicPr>
            <p:cNvPr id="6" name="object 6"/>
            <p:cNvPicPr/>
            <p:nvPr/>
          </p:nvPicPr>
          <p:blipFill>
            <a:blip r:embed="rId4" cstate="print"/>
            <a:stretch>
              <a:fillRect/>
            </a:stretch>
          </p:blipFill>
          <p:spPr>
            <a:xfrm>
              <a:off x="8943" y="703024"/>
              <a:ext cx="4638674" cy="447674"/>
            </a:xfrm>
            <a:prstGeom prst="rect">
              <a:avLst/>
            </a:prstGeom>
          </p:spPr>
        </p:pic>
      </p:grpSp>
      <p:sp>
        <p:nvSpPr>
          <p:cNvPr id="7" name="object 7"/>
          <p:cNvSpPr txBox="1"/>
          <p:nvPr/>
        </p:nvSpPr>
        <p:spPr>
          <a:xfrm>
            <a:off x="7214560" y="7662298"/>
            <a:ext cx="149860" cy="2562860"/>
          </a:xfrm>
          <a:prstGeom prst="rect">
            <a:avLst/>
          </a:prstGeom>
        </p:spPr>
        <p:txBody>
          <a:bodyPr vert="vert270" wrap="square" lIns="0" tIns="0" rIns="0" bIns="0" rtlCol="0">
            <a:spAutoFit/>
          </a:bodyPr>
          <a:lstStyle/>
          <a:p>
            <a:pPr marL="12700">
              <a:lnSpc>
                <a:spcPts val="1019"/>
              </a:lnSpc>
            </a:pPr>
            <a:r>
              <a:rPr sz="950" spc="-65" dirty="0">
                <a:solidFill>
                  <a:srgbClr val="FFFFFF"/>
                </a:solidFill>
                <a:latin typeface="Geneva"/>
                <a:cs typeface="Geneva"/>
              </a:rPr>
              <a:t>Promoting</a:t>
            </a:r>
            <a:r>
              <a:rPr sz="950" spc="-45" dirty="0">
                <a:solidFill>
                  <a:srgbClr val="FFFFFF"/>
                </a:solidFill>
                <a:latin typeface="Geneva"/>
                <a:cs typeface="Geneva"/>
              </a:rPr>
              <a:t> </a:t>
            </a:r>
            <a:r>
              <a:rPr sz="950" spc="-80" dirty="0">
                <a:solidFill>
                  <a:srgbClr val="FFFFFF"/>
                </a:solidFill>
                <a:latin typeface="Geneva"/>
                <a:cs typeface="Geneva"/>
              </a:rPr>
              <a:t>ESG</a:t>
            </a:r>
            <a:r>
              <a:rPr sz="950" spc="-40" dirty="0">
                <a:solidFill>
                  <a:srgbClr val="FFFFFF"/>
                </a:solidFill>
                <a:latin typeface="Geneva"/>
                <a:cs typeface="Geneva"/>
              </a:rPr>
              <a:t> </a:t>
            </a:r>
            <a:r>
              <a:rPr sz="950" spc="-75" dirty="0">
                <a:solidFill>
                  <a:srgbClr val="FFFFFF"/>
                </a:solidFill>
                <a:latin typeface="Geneva"/>
                <a:cs typeface="Geneva"/>
              </a:rPr>
              <a:t>Awareness</a:t>
            </a:r>
            <a:r>
              <a:rPr sz="950" spc="-40" dirty="0">
                <a:solidFill>
                  <a:srgbClr val="FFFFFF"/>
                </a:solidFill>
                <a:latin typeface="Geneva"/>
                <a:cs typeface="Geneva"/>
              </a:rPr>
              <a:t> </a:t>
            </a:r>
            <a:r>
              <a:rPr sz="950" spc="-160" dirty="0">
                <a:solidFill>
                  <a:srgbClr val="FFFFFF"/>
                </a:solidFill>
                <a:latin typeface="Geneva"/>
                <a:cs typeface="Geneva"/>
              </a:rPr>
              <a:t>+</a:t>
            </a:r>
            <a:r>
              <a:rPr sz="950" spc="-40" dirty="0">
                <a:solidFill>
                  <a:srgbClr val="FFFFFF"/>
                </a:solidFill>
                <a:latin typeface="Geneva"/>
                <a:cs typeface="Geneva"/>
              </a:rPr>
              <a:t> </a:t>
            </a:r>
            <a:r>
              <a:rPr sz="950" spc="-60" dirty="0">
                <a:solidFill>
                  <a:srgbClr val="FFFFFF"/>
                </a:solidFill>
                <a:latin typeface="Geneva"/>
                <a:cs typeface="Geneva"/>
              </a:rPr>
              <a:t>Risk</a:t>
            </a:r>
            <a:r>
              <a:rPr sz="950" spc="-40" dirty="0">
                <a:solidFill>
                  <a:srgbClr val="FFFFFF"/>
                </a:solidFill>
                <a:latin typeface="Geneva"/>
                <a:cs typeface="Geneva"/>
              </a:rPr>
              <a:t> </a:t>
            </a:r>
            <a:r>
              <a:rPr sz="950" spc="-80" dirty="0">
                <a:solidFill>
                  <a:srgbClr val="FFFFFF"/>
                </a:solidFill>
                <a:latin typeface="Geneva"/>
                <a:cs typeface="Geneva"/>
              </a:rPr>
              <a:t>Literacy</a:t>
            </a:r>
            <a:r>
              <a:rPr sz="950" spc="-40" dirty="0">
                <a:solidFill>
                  <a:srgbClr val="FFFFFF"/>
                </a:solidFill>
                <a:latin typeface="Geneva"/>
                <a:cs typeface="Geneva"/>
              </a:rPr>
              <a:t> </a:t>
            </a:r>
            <a:r>
              <a:rPr sz="950" spc="-25" dirty="0">
                <a:solidFill>
                  <a:srgbClr val="FFFFFF"/>
                </a:solidFill>
                <a:latin typeface="Geneva"/>
                <a:cs typeface="Geneva"/>
              </a:rPr>
              <a:t>in</a:t>
            </a:r>
            <a:r>
              <a:rPr sz="950" spc="-40" dirty="0">
                <a:solidFill>
                  <a:srgbClr val="FFFFFF"/>
                </a:solidFill>
                <a:latin typeface="Geneva"/>
                <a:cs typeface="Geneva"/>
              </a:rPr>
              <a:t> </a:t>
            </a:r>
            <a:r>
              <a:rPr sz="950" spc="-20" dirty="0">
                <a:solidFill>
                  <a:srgbClr val="FFFFFF"/>
                </a:solidFill>
                <a:latin typeface="Geneva"/>
                <a:cs typeface="Geneva"/>
              </a:rPr>
              <a:t>SMEs</a:t>
            </a:r>
            <a:endParaRPr sz="950">
              <a:latin typeface="Geneva"/>
              <a:cs typeface="Geneva"/>
            </a:endParaRPr>
          </a:p>
        </p:txBody>
      </p:sp>
      <p:sp>
        <p:nvSpPr>
          <p:cNvPr id="16" name="object 16"/>
          <p:cNvSpPr txBox="1">
            <a:spLocks noGrp="1"/>
          </p:cNvSpPr>
          <p:nvPr>
            <p:ph type="body" idx="1"/>
          </p:nvPr>
        </p:nvSpPr>
        <p:spPr>
          <a:xfrm>
            <a:off x="266700" y="473075"/>
            <a:ext cx="6185241" cy="6165790"/>
          </a:xfrm>
          <a:prstGeom prst="rect">
            <a:avLst/>
          </a:prstGeom>
        </p:spPr>
        <p:txBody>
          <a:bodyPr vert="horz" wrap="square" lIns="0" tIns="177800" rIns="0" bIns="0" rtlCol="0">
            <a:spAutoFit/>
          </a:bodyPr>
          <a:lstStyle/>
          <a:p>
            <a:pPr marL="12700">
              <a:lnSpc>
                <a:spcPct val="100000"/>
              </a:lnSpc>
              <a:spcBef>
                <a:spcPts val="1400"/>
              </a:spcBef>
            </a:pPr>
            <a:r>
              <a:rPr dirty="0">
                <a:latin typeface="+mn-lt"/>
              </a:rPr>
              <a:t>4. Case Context and Background</a:t>
            </a:r>
          </a:p>
          <a:p>
            <a:pPr marL="186690">
              <a:lnSpc>
                <a:spcPct val="100000"/>
              </a:lnSpc>
              <a:spcBef>
                <a:spcPts val="980"/>
              </a:spcBef>
            </a:pPr>
            <a:r>
              <a:rPr sz="1600" dirty="0">
                <a:solidFill>
                  <a:srgbClr val="000000"/>
                </a:solidFill>
                <a:latin typeface="+mn-lt"/>
              </a:rPr>
              <a:t>Provide a concise but concrete description of the SME’s situation:</a:t>
            </a:r>
            <a:endParaRPr lang="tr-TR" sz="1600" dirty="0">
              <a:latin typeface="+mn-lt"/>
            </a:endParaRPr>
          </a:p>
          <a:p>
            <a:pPr marL="186690">
              <a:lnSpc>
                <a:spcPct val="100000"/>
              </a:lnSpc>
              <a:spcBef>
                <a:spcPts val="980"/>
              </a:spcBef>
            </a:pPr>
            <a:r>
              <a:rPr lang="tr-TR" sz="1200" b="0" i="1" dirty="0">
                <a:solidFill>
                  <a:schemeClr val="tx1"/>
                </a:solidFill>
                <a:latin typeface="+mn-lt"/>
                <a:cs typeface="Geneva"/>
              </a:rPr>
              <a:t>(</a:t>
            </a:r>
            <a:r>
              <a:rPr sz="1200" b="0" i="1" dirty="0">
                <a:solidFill>
                  <a:schemeClr val="tx1"/>
                </a:solidFill>
                <a:latin typeface="+mn-lt"/>
                <a:cs typeface="Geneva"/>
              </a:rPr>
              <a:t>Business model and core activities</a:t>
            </a:r>
            <a:r>
              <a:rPr lang="tr-TR" sz="1200" i="1" dirty="0">
                <a:solidFill>
                  <a:schemeClr val="tx1"/>
                </a:solidFill>
                <a:latin typeface="+mn-lt"/>
                <a:cs typeface="Geneva"/>
              </a:rPr>
              <a:t>, </a:t>
            </a:r>
            <a:r>
              <a:rPr sz="1200" b="0" i="1" dirty="0">
                <a:solidFill>
                  <a:schemeClr val="tx1"/>
                </a:solidFill>
                <a:latin typeface="+mn-lt"/>
                <a:cs typeface="Geneva"/>
              </a:rPr>
              <a:t>ESG maturity level at the start of the case</a:t>
            </a:r>
            <a:r>
              <a:rPr lang="tr-TR" sz="1200" b="0" i="1" dirty="0">
                <a:solidFill>
                  <a:schemeClr val="tx1"/>
                </a:solidFill>
                <a:latin typeface="+mn-lt"/>
                <a:cs typeface="Geneva"/>
              </a:rPr>
              <a:t>, </a:t>
            </a:r>
            <a:r>
              <a:rPr sz="1200" b="0" i="1" dirty="0">
                <a:solidFill>
                  <a:schemeClr val="tx1"/>
                </a:solidFill>
                <a:latin typeface="+mn-lt"/>
                <a:cs typeface="Geneva"/>
              </a:rPr>
              <a:t>Regulatory, market, or stakeholder pressure (if any)</a:t>
            </a:r>
            <a:r>
              <a:rPr lang="tr-TR" sz="1200" i="1" dirty="0">
                <a:solidFill>
                  <a:schemeClr val="tx1"/>
                </a:solidFill>
                <a:latin typeface="+mn-lt"/>
                <a:cs typeface="Geneva"/>
              </a:rPr>
              <a:t>, </a:t>
            </a:r>
            <a:r>
              <a:rPr sz="1200" b="0" i="1" dirty="0">
                <a:solidFill>
                  <a:schemeClr val="tx1"/>
                </a:solidFill>
                <a:latin typeface="+mn-lt"/>
                <a:cs typeface="Geneva"/>
              </a:rPr>
              <a:t>Key internal constraints (resources, knowledge, resistance, finance)</a:t>
            </a:r>
            <a:endParaRPr lang="pl-PL" sz="1200" b="0" i="1" dirty="0">
              <a:solidFill>
                <a:schemeClr val="tx1"/>
              </a:solidFill>
              <a:latin typeface="+mn-lt"/>
              <a:cs typeface="Geneva"/>
            </a:endParaRPr>
          </a:p>
          <a:p>
            <a:pPr marL="186690">
              <a:lnSpc>
                <a:spcPct val="100000"/>
              </a:lnSpc>
              <a:spcBef>
                <a:spcPts val="980"/>
              </a:spcBef>
            </a:pPr>
            <a:r>
              <a:rPr lang="en-US" sz="1100" b="0" dirty="0">
                <a:solidFill>
                  <a:schemeClr val="tx1"/>
                </a:solidFill>
                <a:latin typeface="+mn-lt"/>
                <a:cs typeface="Geneva"/>
              </a:rPr>
              <a:t>The SME is a small, family-owned café located in central Copenhagen, employing 12 staff members and operating in the hospitality sector, serving coffee and baked goods to both local residents and tourists. The business model is based on high customer turnover, product freshness, and a strong focus on customer experience, with increasing informal expectations from customers regarding sustainability, including eco-friendly packaging and ethically sourced </a:t>
            </a:r>
            <a:r>
              <a:rPr lang="en-US" sz="1100" b="0" dirty="0" err="1">
                <a:solidFill>
                  <a:schemeClr val="tx1"/>
                </a:solidFill>
                <a:latin typeface="+mn-lt"/>
                <a:cs typeface="Geneva"/>
              </a:rPr>
              <a:t>coffee.At</a:t>
            </a:r>
            <a:r>
              <a:rPr lang="en-US" sz="1100" b="0" dirty="0">
                <a:solidFill>
                  <a:schemeClr val="tx1"/>
                </a:solidFill>
                <a:latin typeface="+mn-lt"/>
                <a:cs typeface="Geneva"/>
              </a:rPr>
              <a:t> the start of the case, the café has a low ESG maturity level. Sustainability actions are mostly ad hoc and unstructured, without a formal ESG strategy, risk assessment process, or materiality analysis in place. Decisions related to environmental and social issues are reactive rather than planned or data-</a:t>
            </a:r>
            <a:r>
              <a:rPr lang="en-US" sz="1100" b="0" dirty="0" err="1">
                <a:solidFill>
                  <a:schemeClr val="tx1"/>
                </a:solidFill>
                <a:latin typeface="+mn-lt"/>
                <a:cs typeface="Geneva"/>
              </a:rPr>
              <a:t>driven.The</a:t>
            </a:r>
            <a:r>
              <a:rPr lang="en-US" sz="1100" b="0" dirty="0">
                <a:solidFill>
                  <a:schemeClr val="tx1"/>
                </a:solidFill>
                <a:latin typeface="+mn-lt"/>
                <a:cs typeface="Geneva"/>
              </a:rPr>
              <a:t> café is experiencing growing stakeholder pressure, mainly from customers asking about waste reduction, packaging choices, fair-trade coffee, and working conditions for staff. While there is no direct regulatory pressure specific to ESG reporting at this size, market expectations and reputation risks are becoming increasingly relevant due to its location in a highly competitive urban and tourism-driven </a:t>
            </a:r>
            <a:r>
              <a:rPr lang="en-US" sz="1100" b="0" dirty="0" err="1">
                <a:solidFill>
                  <a:schemeClr val="tx1"/>
                </a:solidFill>
                <a:latin typeface="+mn-lt"/>
                <a:cs typeface="Geneva"/>
              </a:rPr>
              <a:t>environment.Key</a:t>
            </a:r>
            <a:r>
              <a:rPr lang="en-US" sz="1100" b="0" dirty="0">
                <a:solidFill>
                  <a:schemeClr val="tx1"/>
                </a:solidFill>
                <a:latin typeface="+mn-lt"/>
                <a:cs typeface="Geneva"/>
              </a:rPr>
              <a:t> internal constraints include limited ESG knowledge among staff and management, lack of structured tools for risk assessment, limited time and financial resources typical for a small business, and uncertainty about where to start and which ESG actions should be prioritized</a:t>
            </a:r>
            <a:r>
              <a:rPr lang="en-US" sz="1200" b="0" dirty="0">
                <a:solidFill>
                  <a:schemeClr val="tx1"/>
                </a:solidFill>
                <a:latin typeface="+mn-lt"/>
                <a:cs typeface="Geneva"/>
              </a:rPr>
              <a:t>.</a:t>
            </a:r>
            <a:endParaRPr lang="tr-TR" sz="1200" b="0" dirty="0">
              <a:solidFill>
                <a:schemeClr val="tx1"/>
              </a:solidFill>
              <a:latin typeface="+mn-lt"/>
              <a:cs typeface="Geneva"/>
            </a:endParaRPr>
          </a:p>
          <a:p>
            <a:pPr marL="186690">
              <a:lnSpc>
                <a:spcPct val="100000"/>
              </a:lnSpc>
              <a:spcBef>
                <a:spcPts val="980"/>
              </a:spcBef>
            </a:pPr>
            <a:endParaRPr lang="tr-TR" sz="1200" b="0" i="1" dirty="0">
              <a:solidFill>
                <a:schemeClr val="tx1"/>
              </a:solidFill>
              <a:latin typeface="+mn-lt"/>
              <a:cs typeface="Geneva"/>
            </a:endParaRPr>
          </a:p>
          <a:p>
            <a:pPr marL="186690">
              <a:lnSpc>
                <a:spcPct val="100000"/>
              </a:lnSpc>
              <a:spcBef>
                <a:spcPts val="980"/>
              </a:spcBef>
            </a:pPr>
            <a:endParaRPr lang="tr-TR" sz="1200" b="0" i="1" dirty="0">
              <a:solidFill>
                <a:schemeClr val="tx1"/>
              </a:solidFill>
              <a:latin typeface="+mn-lt"/>
              <a:cs typeface="Geneva"/>
            </a:endParaRPr>
          </a:p>
          <a:p>
            <a:pPr marL="186690">
              <a:lnSpc>
                <a:spcPct val="100000"/>
              </a:lnSpc>
              <a:spcBef>
                <a:spcPts val="980"/>
              </a:spcBef>
            </a:pPr>
            <a:endParaRPr lang="tr-TR" sz="1200" b="0" i="1" dirty="0">
              <a:solidFill>
                <a:schemeClr val="tx1"/>
              </a:solidFill>
              <a:latin typeface="+mn-lt"/>
              <a:cs typeface="Geneva"/>
            </a:endParaRPr>
          </a:p>
          <a:p>
            <a:pPr marL="186690">
              <a:lnSpc>
                <a:spcPct val="100000"/>
              </a:lnSpc>
              <a:spcBef>
                <a:spcPts val="980"/>
              </a:spcBef>
            </a:pPr>
            <a:endParaRPr lang="tr-TR" sz="1200" b="0" i="1" dirty="0">
              <a:solidFill>
                <a:schemeClr val="tx1"/>
              </a:solidFill>
              <a:latin typeface="+mn-lt"/>
              <a:cs typeface="Geneva"/>
            </a:endParaRPr>
          </a:p>
          <a:p>
            <a:pPr marL="186690">
              <a:lnSpc>
                <a:spcPct val="100000"/>
              </a:lnSpc>
              <a:spcBef>
                <a:spcPts val="980"/>
              </a:spcBef>
            </a:pPr>
            <a:endParaRPr lang="tr-TR" sz="1200" b="0" i="1" dirty="0">
              <a:solidFill>
                <a:schemeClr val="tx1"/>
              </a:solidFill>
              <a:latin typeface="+mn-lt"/>
              <a:cs typeface="Geneva"/>
            </a:endParaRPr>
          </a:p>
          <a:p>
            <a:pPr marL="186690">
              <a:lnSpc>
                <a:spcPct val="100000"/>
              </a:lnSpc>
              <a:spcBef>
                <a:spcPts val="980"/>
              </a:spcBef>
            </a:pPr>
            <a:endParaRPr sz="1200" i="1" dirty="0">
              <a:solidFill>
                <a:schemeClr val="tx1"/>
              </a:solidFill>
              <a:latin typeface="+mn-lt"/>
              <a:cs typeface="Geneva"/>
            </a:endParaRPr>
          </a:p>
        </p:txBody>
      </p:sp>
      <p:pic>
        <p:nvPicPr>
          <p:cNvPr id="17" name="object 17"/>
          <p:cNvPicPr/>
          <p:nvPr/>
        </p:nvPicPr>
        <p:blipFill>
          <a:blip r:embed="rId5" cstate="print"/>
          <a:stretch>
            <a:fillRect/>
          </a:stretch>
        </p:blipFill>
        <p:spPr>
          <a:xfrm>
            <a:off x="7183224" y="10278840"/>
            <a:ext cx="184452" cy="9524"/>
          </a:xfrm>
          <a:prstGeom prst="rect">
            <a:avLst/>
          </a:prstGeom>
        </p:spPr>
      </p:pic>
      <p:pic>
        <p:nvPicPr>
          <p:cNvPr id="19" name="object 6"/>
          <p:cNvPicPr/>
          <p:nvPr/>
        </p:nvPicPr>
        <p:blipFill>
          <a:blip r:embed="rId4" cstate="print"/>
          <a:stretch>
            <a:fillRect/>
          </a:stretch>
        </p:blipFill>
        <p:spPr>
          <a:xfrm>
            <a:off x="8943" y="4975887"/>
            <a:ext cx="5293307" cy="447674"/>
          </a:xfrm>
          <a:prstGeom prst="rect">
            <a:avLst/>
          </a:prstGeom>
        </p:spPr>
      </p:pic>
      <p:sp>
        <p:nvSpPr>
          <p:cNvPr id="20" name="Dikdörtgen 19"/>
          <p:cNvSpPr/>
          <p:nvPr/>
        </p:nvSpPr>
        <p:spPr>
          <a:xfrm>
            <a:off x="28162" y="4958379"/>
            <a:ext cx="5325057" cy="461665"/>
          </a:xfrm>
          <a:prstGeom prst="rect">
            <a:avLst/>
          </a:prstGeom>
        </p:spPr>
        <p:txBody>
          <a:bodyPr wrap="square">
            <a:spAutoFit/>
          </a:bodyPr>
          <a:lstStyle/>
          <a:p>
            <a:r>
              <a:rPr lang="tr-TR" sz="2400" b="1" dirty="0">
                <a:solidFill>
                  <a:schemeClr val="bg1"/>
                </a:solidFill>
                <a:latin typeface="+mn-lt"/>
                <a:ea typeface="+mn-ea"/>
                <a:cs typeface="Arial"/>
              </a:rPr>
              <a:t>5. ESG Challenge / Problem Statement</a:t>
            </a:r>
          </a:p>
        </p:txBody>
      </p:sp>
      <p:sp>
        <p:nvSpPr>
          <p:cNvPr id="21" name="Dikdörtgen 20"/>
          <p:cNvSpPr/>
          <p:nvPr/>
        </p:nvSpPr>
        <p:spPr>
          <a:xfrm>
            <a:off x="266700" y="5413182"/>
            <a:ext cx="5475295" cy="338554"/>
          </a:xfrm>
          <a:prstGeom prst="rect">
            <a:avLst/>
          </a:prstGeom>
        </p:spPr>
        <p:txBody>
          <a:bodyPr wrap="square">
            <a:spAutoFit/>
          </a:bodyPr>
          <a:lstStyle/>
          <a:p>
            <a:r>
              <a:rPr lang="tr-TR" sz="1600" b="1" dirty="0" err="1">
                <a:latin typeface="+mn-lt"/>
              </a:rPr>
              <a:t>Clearly</a:t>
            </a:r>
            <a:r>
              <a:rPr lang="tr-TR" sz="1600" b="1" dirty="0">
                <a:latin typeface="+mn-lt"/>
              </a:rPr>
              <a:t> </a:t>
            </a:r>
            <a:r>
              <a:rPr lang="tr-TR" sz="1600" b="1" dirty="0" err="1">
                <a:latin typeface="+mn-lt"/>
              </a:rPr>
              <a:t>describe</a:t>
            </a:r>
            <a:r>
              <a:rPr lang="tr-TR" sz="1600" b="1" dirty="0">
                <a:latin typeface="+mn-lt"/>
              </a:rPr>
              <a:t> </a:t>
            </a:r>
            <a:r>
              <a:rPr lang="tr-TR" sz="1600" b="1" dirty="0" err="1">
                <a:latin typeface="+mn-lt"/>
              </a:rPr>
              <a:t>the</a:t>
            </a:r>
            <a:r>
              <a:rPr lang="tr-TR" sz="1600" b="1" dirty="0">
                <a:latin typeface="+mn-lt"/>
              </a:rPr>
              <a:t> </a:t>
            </a:r>
            <a:r>
              <a:rPr lang="tr-TR" sz="1600" b="1" dirty="0" err="1">
                <a:latin typeface="+mn-lt"/>
              </a:rPr>
              <a:t>central</a:t>
            </a:r>
            <a:r>
              <a:rPr lang="tr-TR" sz="1600" b="1" dirty="0">
                <a:latin typeface="+mn-lt"/>
              </a:rPr>
              <a:t> ESG-</a:t>
            </a:r>
            <a:r>
              <a:rPr lang="tr-TR" sz="1600" b="1" dirty="0" err="1">
                <a:latin typeface="+mn-lt"/>
              </a:rPr>
              <a:t>related</a:t>
            </a:r>
            <a:r>
              <a:rPr lang="tr-TR" sz="1600" b="1" dirty="0">
                <a:latin typeface="+mn-lt"/>
              </a:rPr>
              <a:t> </a:t>
            </a:r>
            <a:r>
              <a:rPr lang="tr-TR" sz="1600" b="1" dirty="0" err="1">
                <a:latin typeface="+mn-lt"/>
              </a:rPr>
              <a:t>issue</a:t>
            </a:r>
            <a:r>
              <a:rPr lang="tr-TR" sz="1600" b="1" dirty="0">
                <a:latin typeface="+mn-lt"/>
              </a:rPr>
              <a:t>, </a:t>
            </a:r>
            <a:r>
              <a:rPr lang="tr-TR" sz="1600" b="1" dirty="0" err="1">
                <a:latin typeface="+mn-lt"/>
              </a:rPr>
              <a:t>for</a:t>
            </a:r>
            <a:r>
              <a:rPr lang="tr-TR" sz="1600" b="1" dirty="0">
                <a:latin typeface="+mn-lt"/>
              </a:rPr>
              <a:t> </a:t>
            </a:r>
            <a:r>
              <a:rPr lang="tr-TR" sz="1600" b="1" dirty="0" err="1">
                <a:latin typeface="+mn-lt"/>
              </a:rPr>
              <a:t>example</a:t>
            </a:r>
            <a:r>
              <a:rPr lang="tr-TR" sz="1600" b="1" dirty="0">
                <a:latin typeface="+mn-lt"/>
              </a:rPr>
              <a:t>:</a:t>
            </a:r>
          </a:p>
        </p:txBody>
      </p:sp>
      <p:sp>
        <p:nvSpPr>
          <p:cNvPr id="22" name="object 17"/>
          <p:cNvSpPr txBox="1"/>
          <p:nvPr/>
        </p:nvSpPr>
        <p:spPr>
          <a:xfrm>
            <a:off x="273050" y="5760152"/>
            <a:ext cx="6400800" cy="7799571"/>
          </a:xfrm>
          <a:prstGeom prst="rect">
            <a:avLst/>
          </a:prstGeom>
        </p:spPr>
        <p:txBody>
          <a:bodyPr vert="horz" wrap="square" lIns="0" tIns="12700" rIns="0" bIns="0" rtlCol="0">
            <a:spAutoFit/>
          </a:bodyPr>
          <a:lstStyle/>
          <a:p>
            <a:pPr marL="26034">
              <a:lnSpc>
                <a:spcPct val="100000"/>
              </a:lnSpc>
              <a:spcBef>
                <a:spcPts val="100"/>
              </a:spcBef>
            </a:pPr>
            <a:r>
              <a:rPr lang="tr-TR" sz="1200" i="1" dirty="0">
                <a:solidFill>
                  <a:schemeClr val="tx1"/>
                </a:solidFill>
                <a:latin typeface="+mn-lt"/>
                <a:ea typeface="+mn-ea"/>
                <a:cs typeface="Geneva"/>
              </a:rPr>
              <a:t>(</a:t>
            </a:r>
            <a:r>
              <a:rPr sz="1200" i="1" dirty="0">
                <a:solidFill>
                  <a:schemeClr val="tx1"/>
                </a:solidFill>
                <a:latin typeface="+mn-lt"/>
                <a:ea typeface="+mn-ea"/>
                <a:cs typeface="Geneva"/>
              </a:rPr>
              <a:t>Lack of ESG awareness or strategy</a:t>
            </a:r>
            <a:r>
              <a:rPr lang="tr-TR" sz="1200" i="1" dirty="0">
                <a:solidFill>
                  <a:schemeClr val="tx1"/>
                </a:solidFill>
                <a:latin typeface="+mn-lt"/>
                <a:ea typeface="+mn-ea"/>
                <a:cs typeface="Geneva"/>
              </a:rPr>
              <a:t>, </a:t>
            </a:r>
            <a:r>
              <a:rPr sz="1200" i="1" dirty="0">
                <a:solidFill>
                  <a:schemeClr val="tx1"/>
                </a:solidFill>
                <a:latin typeface="+mn-lt"/>
                <a:ea typeface="+mn-ea"/>
                <a:cs typeface="Geneva"/>
              </a:rPr>
              <a:t>Need for ESG onboarding and internal alignment</a:t>
            </a:r>
            <a:r>
              <a:rPr lang="tr-TR" sz="1200" i="1" dirty="0">
                <a:solidFill>
                  <a:schemeClr val="tx1"/>
                </a:solidFill>
                <a:latin typeface="+mn-lt"/>
                <a:ea typeface="+mn-ea"/>
                <a:cs typeface="Geneva"/>
              </a:rPr>
              <a:t>, </a:t>
            </a:r>
            <a:r>
              <a:rPr sz="1200" i="1" dirty="0">
                <a:solidFill>
                  <a:schemeClr val="tx1"/>
                </a:solidFill>
                <a:latin typeface="+mn-lt"/>
                <a:ea typeface="+mn-ea"/>
                <a:cs typeface="Geneva"/>
              </a:rPr>
              <a:t>ESG risks in the value chain</a:t>
            </a:r>
            <a:r>
              <a:rPr lang="tr-TR" sz="1200" i="1" dirty="0">
                <a:solidFill>
                  <a:schemeClr val="tx1"/>
                </a:solidFill>
                <a:latin typeface="+mn-lt"/>
                <a:ea typeface="+mn-ea"/>
                <a:cs typeface="Geneva"/>
              </a:rPr>
              <a:t>, </a:t>
            </a:r>
            <a:r>
              <a:rPr sz="1200" i="1" dirty="0">
                <a:solidFill>
                  <a:schemeClr val="tx1"/>
                </a:solidFill>
                <a:latin typeface="+mn-lt"/>
                <a:ea typeface="+mn-ea"/>
                <a:cs typeface="Geneva"/>
              </a:rPr>
              <a:t>Materiality prioritisation challenges</a:t>
            </a:r>
            <a:r>
              <a:rPr lang="tr-TR" sz="1200" i="1" dirty="0">
                <a:solidFill>
                  <a:schemeClr val="tx1"/>
                </a:solidFill>
                <a:latin typeface="+mn-lt"/>
                <a:ea typeface="+mn-ea"/>
                <a:cs typeface="Geneva"/>
              </a:rPr>
              <a:t>, </a:t>
            </a:r>
            <a:r>
              <a:rPr sz="1200" i="1" dirty="0">
                <a:solidFill>
                  <a:schemeClr val="tx1"/>
                </a:solidFill>
                <a:latin typeface="+mn-lt"/>
                <a:ea typeface="+mn-ea"/>
                <a:cs typeface="Geneva"/>
              </a:rPr>
              <a:t>ESG reporting and</a:t>
            </a:r>
            <a:r>
              <a:rPr lang="tr-TR" sz="1200" i="1" dirty="0">
                <a:solidFill>
                  <a:schemeClr val="tx1"/>
                </a:solidFill>
                <a:latin typeface="+mn-lt"/>
                <a:ea typeface="+mn-ea"/>
                <a:cs typeface="Geneva"/>
              </a:rPr>
              <a:t> </a:t>
            </a:r>
            <a:r>
              <a:rPr sz="1200" i="1" dirty="0">
                <a:solidFill>
                  <a:schemeClr val="tx1"/>
                </a:solidFill>
                <a:latin typeface="+mn-lt"/>
                <a:ea typeface="+mn-ea"/>
                <a:cs typeface="Geneva"/>
              </a:rPr>
              <a:t>communication difficulties</a:t>
            </a:r>
            <a:r>
              <a:rPr lang="tr-TR" sz="1200" i="1" dirty="0">
                <a:solidFill>
                  <a:schemeClr val="tx1"/>
                </a:solidFill>
                <a:latin typeface="+mn-lt"/>
                <a:ea typeface="+mn-ea"/>
                <a:cs typeface="Geneva"/>
              </a:rPr>
              <a:t>, </a:t>
            </a:r>
            <a:r>
              <a:rPr sz="1200" i="1" dirty="0">
                <a:solidFill>
                  <a:schemeClr val="tx1"/>
                </a:solidFill>
                <a:latin typeface="+mn-lt"/>
                <a:ea typeface="+mn-ea"/>
                <a:cs typeface="Geneva"/>
              </a:rPr>
              <a:t>Financing ESG investments</a:t>
            </a:r>
            <a:r>
              <a:rPr lang="tr-TR" sz="1200" i="1" dirty="0">
                <a:solidFill>
                  <a:schemeClr val="tx1"/>
                </a:solidFill>
                <a:latin typeface="+mn-lt"/>
                <a:ea typeface="+mn-ea"/>
                <a:cs typeface="Geneva"/>
              </a:rPr>
              <a:t>)</a:t>
            </a:r>
          </a:p>
          <a:p>
            <a:pPr marL="26034">
              <a:lnSpc>
                <a:spcPct val="100000"/>
              </a:lnSpc>
              <a:spcBef>
                <a:spcPts val="100"/>
              </a:spcBef>
            </a:pPr>
            <a:endParaRPr lang="tr-TR" sz="1400" dirty="0">
              <a:solidFill>
                <a:schemeClr val="tx1"/>
              </a:solidFill>
              <a:latin typeface="+mn-lt"/>
              <a:ea typeface="+mn-ea"/>
              <a:cs typeface="Geneva"/>
            </a:endParaRPr>
          </a:p>
          <a:p>
            <a:r>
              <a:rPr lang="en-US" sz="1200" b="1" dirty="0"/>
              <a:t>Task 1 – Identify ESG actions and customer visibility</a:t>
            </a:r>
          </a:p>
          <a:p>
            <a:r>
              <a:rPr lang="en-US" sz="1200" dirty="0"/>
              <a:t>List the ESG-related actions the company already implements or plans (e.g. packaging, delivery, materials).</a:t>
            </a:r>
          </a:p>
          <a:p>
            <a:r>
              <a:rPr lang="en-US" sz="1200" dirty="0"/>
              <a:t>Then:</a:t>
            </a:r>
          </a:p>
          <a:p>
            <a:r>
              <a:rPr lang="en-US" sz="1200" dirty="0"/>
              <a:t>check which of these actions are </a:t>
            </a:r>
            <a:r>
              <a:rPr lang="en-US" sz="1200" b="1" dirty="0"/>
              <a:t>already visible to customers</a:t>
            </a:r>
            <a:r>
              <a:rPr lang="en-US" sz="1200" dirty="0"/>
              <a:t> </a:t>
            </a:r>
          </a:p>
          <a:p>
            <a:r>
              <a:rPr lang="en-US" sz="1200" dirty="0"/>
              <a:t>identify which actions are </a:t>
            </a:r>
            <a:r>
              <a:rPr lang="en-US" sz="1200" b="1" dirty="0"/>
              <a:t>not communicated at all</a:t>
            </a:r>
            <a:r>
              <a:rPr lang="en-US" sz="1200" dirty="0"/>
              <a:t> </a:t>
            </a:r>
          </a:p>
          <a:p>
            <a:r>
              <a:rPr lang="en-US" sz="1200" dirty="0"/>
              <a:t>suggest 1–2 simple ideas to make existing actions more visible (e.g. website text, packaging note, product page) </a:t>
            </a:r>
          </a:p>
          <a:p>
            <a:r>
              <a:rPr lang="en-US" sz="1200" dirty="0"/>
              <a:t>Focus: </a:t>
            </a:r>
            <a:r>
              <a:rPr lang="en-US" sz="1200" i="1" dirty="0"/>
              <a:t>awareness + visibility, not strategy</a:t>
            </a:r>
            <a:endParaRPr lang="pl-PL" sz="1200" i="1" dirty="0"/>
          </a:p>
          <a:p>
            <a:endParaRPr lang="pl-PL" sz="1200" i="1" dirty="0"/>
          </a:p>
          <a:p>
            <a:r>
              <a:rPr lang="en-US" sz="1200" b="1" dirty="0"/>
              <a:t>Task 2 – Create simple ESG messaging for customers</a:t>
            </a:r>
          </a:p>
          <a:p>
            <a:r>
              <a:rPr lang="en-US" sz="1200" dirty="0"/>
              <a:t>Based on the identified actions, create </a:t>
            </a:r>
            <a:r>
              <a:rPr lang="en-US" sz="1200" b="1" dirty="0"/>
              <a:t>3 short messages</a:t>
            </a:r>
            <a:r>
              <a:rPr lang="en-US" sz="1200" dirty="0"/>
              <a:t> the company can use in communication.</a:t>
            </a:r>
          </a:p>
          <a:p>
            <a:r>
              <a:rPr lang="en-US" sz="1200" dirty="0"/>
              <a:t>For each message:</a:t>
            </a:r>
          </a:p>
          <a:p>
            <a:r>
              <a:rPr lang="en-US" sz="1200" dirty="0"/>
              <a:t>write it in simple customer language (no corporate ESG terms) </a:t>
            </a:r>
          </a:p>
          <a:p>
            <a:r>
              <a:rPr lang="en-US" sz="1200" dirty="0"/>
              <a:t>link it to a real company action </a:t>
            </a:r>
          </a:p>
          <a:p>
            <a:r>
              <a:rPr lang="en-US" sz="1200" dirty="0"/>
              <a:t>decide where it could be used (website, product page, packaging, newsletter) </a:t>
            </a:r>
          </a:p>
          <a:p>
            <a:r>
              <a:rPr lang="en-US" sz="1200" dirty="0"/>
              <a:t>Focus: </a:t>
            </a:r>
            <a:r>
              <a:rPr lang="en-US" sz="1200" i="1" dirty="0"/>
              <a:t>turning ESG into simple, usable content</a:t>
            </a:r>
            <a:endParaRPr lang="en-US" sz="1200" dirty="0"/>
          </a:p>
          <a:p>
            <a:endParaRPr lang="en-US" sz="1200" dirty="0"/>
          </a:p>
          <a:p>
            <a:r>
              <a:rPr lang="en-US" sz="1200" b="1" dirty="0"/>
              <a:t>Task 3 – Improve brand trust through ESG communication</a:t>
            </a:r>
          </a:p>
          <a:p>
            <a:r>
              <a:rPr lang="en-US" sz="1200" dirty="0"/>
              <a:t>Suggest how the company can use ESG to build customer trust.</a:t>
            </a:r>
          </a:p>
          <a:p>
            <a:r>
              <a:rPr lang="en-US" sz="1200" dirty="0"/>
              <a:t>Your answer should include:</a:t>
            </a:r>
          </a:p>
          <a:p>
            <a:r>
              <a:rPr lang="en-US" sz="1200" dirty="0"/>
              <a:t>1 short sentence describing what the company stands for (simple brand statement) </a:t>
            </a:r>
          </a:p>
          <a:p>
            <a:r>
              <a:rPr lang="en-US" sz="1200" dirty="0"/>
              <a:t>2 practical actions to improve trust (e.g. transparency, showing evidence, customer info) </a:t>
            </a:r>
          </a:p>
          <a:p>
            <a:r>
              <a:rPr lang="en-US" sz="1200" dirty="0"/>
              <a:t>1 example of how to avoid exaggeration or unclear claims (very simple “do/don’t”) </a:t>
            </a:r>
          </a:p>
          <a:p>
            <a:r>
              <a:rPr lang="en-US" sz="1200" dirty="0"/>
              <a:t>Focus: </a:t>
            </a:r>
            <a:r>
              <a:rPr lang="en-US" sz="1200" i="1" dirty="0"/>
              <a:t>practical trust-building, not branding theory</a:t>
            </a:r>
            <a:endParaRPr lang="en-US" sz="1200" dirty="0"/>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sz="1400" dirty="0">
              <a:solidFill>
                <a:schemeClr val="tx1"/>
              </a:solidFill>
              <a:latin typeface="+mn-lt"/>
              <a:ea typeface="+mn-ea"/>
              <a:cs typeface="Genev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7553325" cy="10687050"/>
          </a:xfrm>
          <a:custGeom>
            <a:avLst/>
            <a:gdLst/>
            <a:ahLst/>
            <a:cxnLst/>
            <a:rect l="l" t="t" r="r" b="b"/>
            <a:pathLst>
              <a:path w="7553325" h="10687050">
                <a:moveTo>
                  <a:pt x="7553324" y="10687049"/>
                </a:moveTo>
                <a:lnTo>
                  <a:pt x="0" y="10687049"/>
                </a:lnTo>
                <a:lnTo>
                  <a:pt x="0" y="0"/>
                </a:lnTo>
                <a:lnTo>
                  <a:pt x="7553324" y="0"/>
                </a:lnTo>
                <a:lnTo>
                  <a:pt x="7553324" y="10687049"/>
                </a:lnTo>
                <a:close/>
              </a:path>
            </a:pathLst>
          </a:custGeom>
          <a:solidFill>
            <a:srgbClr val="007772"/>
          </a:solidFill>
        </p:spPr>
        <p:txBody>
          <a:bodyPr wrap="square" lIns="0" tIns="0" rIns="0" bIns="0" rtlCol="0"/>
          <a:lstStyle/>
          <a:p>
            <a:endParaRPr/>
          </a:p>
        </p:txBody>
      </p:sp>
      <p:grpSp>
        <p:nvGrpSpPr>
          <p:cNvPr id="3" name="object 3"/>
          <p:cNvGrpSpPr/>
          <p:nvPr/>
        </p:nvGrpSpPr>
        <p:grpSpPr>
          <a:xfrm>
            <a:off x="6196" y="2812"/>
            <a:ext cx="7550304" cy="10687050"/>
            <a:chOff x="0" y="0"/>
            <a:chExt cx="7550304" cy="10687050"/>
          </a:xfrm>
        </p:grpSpPr>
        <p:pic>
          <p:nvPicPr>
            <p:cNvPr id="4" name="object 4"/>
            <p:cNvPicPr/>
            <p:nvPr/>
          </p:nvPicPr>
          <p:blipFill>
            <a:blip r:embed="rId2" cstate="print"/>
            <a:stretch>
              <a:fillRect/>
            </a:stretch>
          </p:blipFill>
          <p:spPr>
            <a:xfrm>
              <a:off x="190331" y="230653"/>
              <a:ext cx="6857999" cy="10456397"/>
            </a:xfrm>
            <a:prstGeom prst="rect">
              <a:avLst/>
            </a:prstGeom>
          </p:spPr>
        </p:pic>
        <p:pic>
          <p:nvPicPr>
            <p:cNvPr id="5" name="object 5"/>
            <p:cNvPicPr/>
            <p:nvPr/>
          </p:nvPicPr>
          <p:blipFill>
            <a:blip r:embed="rId3" cstate="print"/>
            <a:stretch>
              <a:fillRect/>
            </a:stretch>
          </p:blipFill>
          <p:spPr>
            <a:xfrm>
              <a:off x="5073805" y="0"/>
              <a:ext cx="2476499" cy="4688743"/>
            </a:xfrm>
            <a:prstGeom prst="rect">
              <a:avLst/>
            </a:prstGeom>
          </p:spPr>
        </p:pic>
        <p:pic>
          <p:nvPicPr>
            <p:cNvPr id="6" name="object 6"/>
            <p:cNvPicPr/>
            <p:nvPr/>
          </p:nvPicPr>
          <p:blipFill>
            <a:blip r:embed="rId4" cstate="print"/>
            <a:stretch>
              <a:fillRect/>
            </a:stretch>
          </p:blipFill>
          <p:spPr>
            <a:xfrm>
              <a:off x="0" y="438894"/>
              <a:ext cx="4600574" cy="571500"/>
            </a:xfrm>
            <a:prstGeom prst="rect">
              <a:avLst/>
            </a:prstGeom>
          </p:spPr>
        </p:pic>
      </p:grpSp>
      <p:sp>
        <p:nvSpPr>
          <p:cNvPr id="7" name="object 7"/>
          <p:cNvSpPr txBox="1"/>
          <p:nvPr/>
        </p:nvSpPr>
        <p:spPr>
          <a:xfrm>
            <a:off x="7214560" y="7662298"/>
            <a:ext cx="149860" cy="2562860"/>
          </a:xfrm>
          <a:prstGeom prst="rect">
            <a:avLst/>
          </a:prstGeom>
        </p:spPr>
        <p:txBody>
          <a:bodyPr vert="vert270" wrap="square" lIns="0" tIns="0" rIns="0" bIns="0" rtlCol="0">
            <a:spAutoFit/>
          </a:bodyPr>
          <a:lstStyle/>
          <a:p>
            <a:pPr marL="12700">
              <a:lnSpc>
                <a:spcPts val="1019"/>
              </a:lnSpc>
            </a:pPr>
            <a:r>
              <a:rPr sz="950" spc="-65" dirty="0">
                <a:solidFill>
                  <a:srgbClr val="FFFFFF"/>
                </a:solidFill>
                <a:latin typeface="Geneva"/>
                <a:cs typeface="Geneva"/>
              </a:rPr>
              <a:t>Promoting</a:t>
            </a:r>
            <a:r>
              <a:rPr sz="950" spc="-45" dirty="0">
                <a:solidFill>
                  <a:srgbClr val="FFFFFF"/>
                </a:solidFill>
                <a:latin typeface="Geneva"/>
                <a:cs typeface="Geneva"/>
              </a:rPr>
              <a:t> </a:t>
            </a:r>
            <a:r>
              <a:rPr sz="950" spc="-80" dirty="0">
                <a:solidFill>
                  <a:srgbClr val="FFFFFF"/>
                </a:solidFill>
                <a:latin typeface="Geneva"/>
                <a:cs typeface="Geneva"/>
              </a:rPr>
              <a:t>ESG</a:t>
            </a:r>
            <a:r>
              <a:rPr sz="950" spc="-40" dirty="0">
                <a:solidFill>
                  <a:srgbClr val="FFFFFF"/>
                </a:solidFill>
                <a:latin typeface="Geneva"/>
                <a:cs typeface="Geneva"/>
              </a:rPr>
              <a:t> </a:t>
            </a:r>
            <a:r>
              <a:rPr sz="950" spc="-75" dirty="0">
                <a:solidFill>
                  <a:srgbClr val="FFFFFF"/>
                </a:solidFill>
                <a:latin typeface="Geneva"/>
                <a:cs typeface="Geneva"/>
              </a:rPr>
              <a:t>Awareness</a:t>
            </a:r>
            <a:r>
              <a:rPr sz="950" spc="-40" dirty="0">
                <a:solidFill>
                  <a:srgbClr val="FFFFFF"/>
                </a:solidFill>
                <a:latin typeface="Geneva"/>
                <a:cs typeface="Geneva"/>
              </a:rPr>
              <a:t> </a:t>
            </a:r>
            <a:r>
              <a:rPr sz="950" spc="-160" dirty="0">
                <a:solidFill>
                  <a:srgbClr val="FFFFFF"/>
                </a:solidFill>
                <a:latin typeface="Geneva"/>
                <a:cs typeface="Geneva"/>
              </a:rPr>
              <a:t>+</a:t>
            </a:r>
            <a:r>
              <a:rPr sz="950" spc="-40" dirty="0">
                <a:solidFill>
                  <a:srgbClr val="FFFFFF"/>
                </a:solidFill>
                <a:latin typeface="Geneva"/>
                <a:cs typeface="Geneva"/>
              </a:rPr>
              <a:t> </a:t>
            </a:r>
            <a:r>
              <a:rPr sz="950" spc="-60" dirty="0">
                <a:solidFill>
                  <a:srgbClr val="FFFFFF"/>
                </a:solidFill>
                <a:latin typeface="Geneva"/>
                <a:cs typeface="Geneva"/>
              </a:rPr>
              <a:t>Risk</a:t>
            </a:r>
            <a:r>
              <a:rPr sz="950" spc="-40" dirty="0">
                <a:solidFill>
                  <a:srgbClr val="FFFFFF"/>
                </a:solidFill>
                <a:latin typeface="Geneva"/>
                <a:cs typeface="Geneva"/>
              </a:rPr>
              <a:t> </a:t>
            </a:r>
            <a:r>
              <a:rPr sz="950" spc="-80" dirty="0">
                <a:solidFill>
                  <a:srgbClr val="FFFFFF"/>
                </a:solidFill>
                <a:latin typeface="Geneva"/>
                <a:cs typeface="Geneva"/>
              </a:rPr>
              <a:t>Literacy</a:t>
            </a:r>
            <a:r>
              <a:rPr sz="950" spc="-40" dirty="0">
                <a:solidFill>
                  <a:srgbClr val="FFFFFF"/>
                </a:solidFill>
                <a:latin typeface="Geneva"/>
                <a:cs typeface="Geneva"/>
              </a:rPr>
              <a:t> </a:t>
            </a:r>
            <a:r>
              <a:rPr sz="950" spc="-25" dirty="0">
                <a:solidFill>
                  <a:srgbClr val="FFFFFF"/>
                </a:solidFill>
                <a:latin typeface="Geneva"/>
                <a:cs typeface="Geneva"/>
              </a:rPr>
              <a:t>in</a:t>
            </a:r>
            <a:r>
              <a:rPr sz="950" spc="-40" dirty="0">
                <a:solidFill>
                  <a:srgbClr val="FFFFFF"/>
                </a:solidFill>
                <a:latin typeface="Geneva"/>
                <a:cs typeface="Geneva"/>
              </a:rPr>
              <a:t> </a:t>
            </a:r>
            <a:r>
              <a:rPr sz="950" spc="-20" dirty="0">
                <a:solidFill>
                  <a:srgbClr val="FFFFFF"/>
                </a:solidFill>
                <a:latin typeface="Geneva"/>
                <a:cs typeface="Geneva"/>
              </a:rPr>
              <a:t>SMEs</a:t>
            </a:r>
            <a:endParaRPr sz="950">
              <a:latin typeface="Geneva"/>
              <a:cs typeface="Geneva"/>
            </a:endParaRPr>
          </a:p>
        </p:txBody>
      </p:sp>
      <p:sp>
        <p:nvSpPr>
          <p:cNvPr id="8" name="object 8" descr="$PPTXTitle"/>
          <p:cNvSpPr txBox="1">
            <a:spLocks noGrp="1"/>
          </p:cNvSpPr>
          <p:nvPr>
            <p:ph type="title"/>
          </p:nvPr>
        </p:nvSpPr>
        <p:spPr>
          <a:xfrm>
            <a:off x="177631" y="478478"/>
            <a:ext cx="4156710" cy="436880"/>
          </a:xfrm>
          <a:prstGeom prst="rect">
            <a:avLst/>
          </a:prstGeom>
        </p:spPr>
        <p:txBody>
          <a:bodyPr vert="horz" wrap="square" lIns="0" tIns="12700" rIns="0" bIns="0" rtlCol="0">
            <a:spAutoFit/>
          </a:bodyPr>
          <a:lstStyle/>
          <a:p>
            <a:pPr marL="12700">
              <a:lnSpc>
                <a:spcPct val="100000"/>
              </a:lnSpc>
              <a:spcBef>
                <a:spcPts val="100"/>
              </a:spcBef>
            </a:pPr>
            <a:r>
              <a:rPr sz="2700" dirty="0">
                <a:latin typeface="+mn-lt"/>
              </a:rPr>
              <a:t>6. Data, Evidence, and Inputs</a:t>
            </a:r>
          </a:p>
        </p:txBody>
      </p:sp>
      <p:sp>
        <p:nvSpPr>
          <p:cNvPr id="9" name="object 9"/>
          <p:cNvSpPr/>
          <p:nvPr/>
        </p:nvSpPr>
        <p:spPr>
          <a:xfrm>
            <a:off x="440486" y="1425333"/>
            <a:ext cx="38100" cy="666750"/>
          </a:xfrm>
          <a:custGeom>
            <a:avLst/>
            <a:gdLst/>
            <a:ahLst/>
            <a:cxnLst/>
            <a:rect l="l" t="t" r="r" b="b"/>
            <a:pathLst>
              <a:path w="38100" h="666750">
                <a:moveTo>
                  <a:pt x="38100" y="645172"/>
                </a:moveTo>
                <a:lnTo>
                  <a:pt x="21577" y="628650"/>
                </a:lnTo>
                <a:lnTo>
                  <a:pt x="16522" y="628650"/>
                </a:lnTo>
                <a:lnTo>
                  <a:pt x="0" y="645172"/>
                </a:lnTo>
                <a:lnTo>
                  <a:pt x="0" y="650227"/>
                </a:lnTo>
                <a:lnTo>
                  <a:pt x="16522" y="666750"/>
                </a:lnTo>
                <a:lnTo>
                  <a:pt x="21577" y="666750"/>
                </a:lnTo>
                <a:lnTo>
                  <a:pt x="38100" y="650227"/>
                </a:lnTo>
                <a:lnTo>
                  <a:pt x="38100" y="647700"/>
                </a:lnTo>
                <a:lnTo>
                  <a:pt x="38100" y="645172"/>
                </a:lnTo>
                <a:close/>
              </a:path>
              <a:path w="38100" h="666750">
                <a:moveTo>
                  <a:pt x="38100" y="435622"/>
                </a:moveTo>
                <a:lnTo>
                  <a:pt x="21577" y="419100"/>
                </a:lnTo>
                <a:lnTo>
                  <a:pt x="16522" y="419100"/>
                </a:lnTo>
                <a:lnTo>
                  <a:pt x="0" y="435622"/>
                </a:lnTo>
                <a:lnTo>
                  <a:pt x="0" y="440677"/>
                </a:lnTo>
                <a:lnTo>
                  <a:pt x="16522" y="457200"/>
                </a:lnTo>
                <a:lnTo>
                  <a:pt x="21577" y="457200"/>
                </a:lnTo>
                <a:lnTo>
                  <a:pt x="38100" y="440677"/>
                </a:lnTo>
                <a:lnTo>
                  <a:pt x="38100" y="438150"/>
                </a:lnTo>
                <a:lnTo>
                  <a:pt x="38100" y="435622"/>
                </a:lnTo>
                <a:close/>
              </a:path>
              <a:path w="38100" h="666750">
                <a:moveTo>
                  <a:pt x="38100" y="226072"/>
                </a:moveTo>
                <a:lnTo>
                  <a:pt x="21577" y="209550"/>
                </a:lnTo>
                <a:lnTo>
                  <a:pt x="16522" y="209550"/>
                </a:lnTo>
                <a:lnTo>
                  <a:pt x="0" y="226072"/>
                </a:lnTo>
                <a:lnTo>
                  <a:pt x="0" y="231127"/>
                </a:lnTo>
                <a:lnTo>
                  <a:pt x="16522" y="247650"/>
                </a:lnTo>
                <a:lnTo>
                  <a:pt x="21577" y="247650"/>
                </a:lnTo>
                <a:lnTo>
                  <a:pt x="38100" y="231127"/>
                </a:lnTo>
                <a:lnTo>
                  <a:pt x="38100" y="228600"/>
                </a:lnTo>
                <a:lnTo>
                  <a:pt x="38100" y="226072"/>
                </a:lnTo>
                <a:close/>
              </a:path>
              <a:path w="38100" h="666750">
                <a:moveTo>
                  <a:pt x="38100" y="16522"/>
                </a:moveTo>
                <a:lnTo>
                  <a:pt x="21577" y="0"/>
                </a:lnTo>
                <a:lnTo>
                  <a:pt x="16522" y="0"/>
                </a:lnTo>
                <a:lnTo>
                  <a:pt x="0" y="16522"/>
                </a:lnTo>
                <a:lnTo>
                  <a:pt x="0" y="21577"/>
                </a:lnTo>
                <a:lnTo>
                  <a:pt x="16522" y="38100"/>
                </a:lnTo>
                <a:lnTo>
                  <a:pt x="21577" y="38100"/>
                </a:lnTo>
                <a:lnTo>
                  <a:pt x="38100" y="21577"/>
                </a:lnTo>
                <a:lnTo>
                  <a:pt x="38100" y="19050"/>
                </a:lnTo>
                <a:lnTo>
                  <a:pt x="38100" y="16522"/>
                </a:lnTo>
                <a:close/>
              </a:path>
            </a:pathLst>
          </a:custGeom>
          <a:solidFill>
            <a:srgbClr val="404040"/>
          </a:solidFill>
        </p:spPr>
        <p:txBody>
          <a:bodyPr wrap="square" lIns="0" tIns="0" rIns="0" bIns="0" rtlCol="0"/>
          <a:lstStyle/>
          <a:p>
            <a:endParaRPr/>
          </a:p>
        </p:txBody>
      </p:sp>
      <p:pic>
        <p:nvPicPr>
          <p:cNvPr id="11" name="object 11"/>
          <p:cNvPicPr/>
          <p:nvPr/>
        </p:nvPicPr>
        <p:blipFill>
          <a:blip r:embed="rId5" cstate="print"/>
          <a:stretch>
            <a:fillRect/>
          </a:stretch>
        </p:blipFill>
        <p:spPr>
          <a:xfrm>
            <a:off x="0" y="4440705"/>
            <a:ext cx="6248399" cy="542924"/>
          </a:xfrm>
          <a:prstGeom prst="rect">
            <a:avLst/>
          </a:prstGeom>
        </p:spPr>
      </p:pic>
      <p:sp>
        <p:nvSpPr>
          <p:cNvPr id="12" name="object 12"/>
          <p:cNvSpPr txBox="1"/>
          <p:nvPr/>
        </p:nvSpPr>
        <p:spPr>
          <a:xfrm>
            <a:off x="82351" y="4454879"/>
            <a:ext cx="6020435" cy="825867"/>
          </a:xfrm>
          <a:prstGeom prst="rect">
            <a:avLst/>
          </a:prstGeom>
        </p:spPr>
        <p:txBody>
          <a:bodyPr vert="horz" wrap="square" lIns="0" tIns="12700" rIns="0" bIns="0" rtlCol="0">
            <a:spAutoFit/>
          </a:bodyPr>
          <a:lstStyle/>
          <a:p>
            <a:pPr marL="12700">
              <a:lnSpc>
                <a:spcPct val="100000"/>
              </a:lnSpc>
              <a:spcBef>
                <a:spcPts val="100"/>
              </a:spcBef>
            </a:pPr>
            <a:r>
              <a:rPr sz="2600" b="1" dirty="0">
                <a:solidFill>
                  <a:srgbClr val="FFFFFF"/>
                </a:solidFill>
                <a:latin typeface="+mn-lt"/>
                <a:cs typeface="Arial"/>
              </a:rPr>
              <a:t>7. Suggested Tools from the PEARL Toolbox</a:t>
            </a:r>
            <a:endParaRPr sz="2600" dirty="0">
              <a:latin typeface="+mn-lt"/>
              <a:cs typeface="Arial"/>
            </a:endParaRPr>
          </a:p>
          <a:p>
            <a:pPr marL="175895">
              <a:lnSpc>
                <a:spcPct val="100000"/>
              </a:lnSpc>
              <a:spcBef>
                <a:spcPts val="1260"/>
              </a:spcBef>
            </a:pPr>
            <a:r>
              <a:rPr sz="1600" b="1" dirty="0">
                <a:latin typeface="+mn-lt"/>
                <a:cs typeface="Arial"/>
              </a:rPr>
              <a:t>Indicate which PEARL tools can be applied in this case and how?</a:t>
            </a:r>
            <a:endParaRPr sz="1600" dirty="0">
              <a:latin typeface="+mn-lt"/>
              <a:cs typeface="Arial"/>
            </a:endParaRPr>
          </a:p>
        </p:txBody>
      </p:sp>
      <p:sp>
        <p:nvSpPr>
          <p:cNvPr id="13" name="object 13"/>
          <p:cNvSpPr txBox="1"/>
          <p:nvPr/>
        </p:nvSpPr>
        <p:spPr>
          <a:xfrm>
            <a:off x="245564" y="5238721"/>
            <a:ext cx="3214092" cy="1672252"/>
          </a:xfrm>
          <a:prstGeom prst="rect">
            <a:avLst/>
          </a:prstGeom>
        </p:spPr>
        <p:txBody>
          <a:bodyPr vert="horz" wrap="square" lIns="0" tIns="58419" rIns="0" bIns="0" rtlCol="0">
            <a:spAutoFit/>
          </a:bodyPr>
          <a:lstStyle/>
          <a:p>
            <a:pPr marL="184150" indent="-171450">
              <a:lnSpc>
                <a:spcPct val="100000"/>
              </a:lnSpc>
              <a:spcBef>
                <a:spcPts val="459"/>
              </a:spcBef>
              <a:buFont typeface="Arial" charset="0"/>
              <a:buChar char="•"/>
              <a:tabLst>
                <a:tab pos="91440" algn="l"/>
              </a:tabLst>
            </a:pPr>
            <a:r>
              <a:rPr sz="1200" i="1" dirty="0">
                <a:latin typeface="+mn-lt"/>
                <a:cs typeface="Geneva"/>
              </a:rPr>
              <a:t>Industry &amp; Competitor Check (M1)</a:t>
            </a:r>
            <a:endParaRPr lang="tr-TR" sz="1200" i="1" dirty="0">
              <a:latin typeface="+mn-lt"/>
              <a:cs typeface="Geneva"/>
            </a:endParaRPr>
          </a:p>
          <a:p>
            <a:pPr marL="184150" indent="-171450">
              <a:lnSpc>
                <a:spcPct val="100000"/>
              </a:lnSpc>
              <a:spcBef>
                <a:spcPts val="459"/>
              </a:spcBef>
              <a:buFont typeface="Arial" charset="0"/>
              <a:buChar char="•"/>
              <a:tabLst>
                <a:tab pos="91440" algn="l"/>
              </a:tabLst>
            </a:pPr>
            <a:r>
              <a:rPr sz="1200" i="1" dirty="0">
                <a:latin typeface="+mn-lt"/>
                <a:cs typeface="Geneva"/>
              </a:rPr>
              <a:t>ESG Team Setup &amp; Responsibilities (M2)</a:t>
            </a:r>
          </a:p>
          <a:p>
            <a:pPr marL="184150" indent="-171450">
              <a:lnSpc>
                <a:spcPct val="100000"/>
              </a:lnSpc>
              <a:spcBef>
                <a:spcPts val="360"/>
              </a:spcBef>
              <a:buFont typeface="Arial" charset="0"/>
              <a:buChar char="•"/>
            </a:pPr>
            <a:r>
              <a:rPr sz="1200" i="1" dirty="0">
                <a:latin typeface="+mn-lt"/>
                <a:cs typeface="Geneva"/>
              </a:rPr>
              <a:t>Stakeholder Analysis (Internal &amp; External) (M2)</a:t>
            </a:r>
            <a:endParaRPr lang="tr-TR" sz="1200" i="1" dirty="0">
              <a:latin typeface="+mn-lt"/>
              <a:cs typeface="Geneva"/>
            </a:endParaRPr>
          </a:p>
          <a:p>
            <a:pPr marL="184150" indent="-171450">
              <a:lnSpc>
                <a:spcPct val="100000"/>
              </a:lnSpc>
              <a:spcBef>
                <a:spcPts val="360"/>
              </a:spcBef>
              <a:buFont typeface="Arial" charset="0"/>
              <a:buChar char="•"/>
            </a:pPr>
            <a:r>
              <a:rPr sz="1200" i="1" dirty="0">
                <a:latin typeface="+mn-lt"/>
                <a:cs typeface="Geneva"/>
              </a:rPr>
              <a:t>ESG Materiality Analysis (M3)</a:t>
            </a:r>
            <a:endParaRPr lang="tr-TR" sz="1200" i="1" dirty="0">
              <a:latin typeface="+mn-lt"/>
              <a:cs typeface="Geneva"/>
            </a:endParaRPr>
          </a:p>
          <a:p>
            <a:pPr marL="184150" indent="-171450">
              <a:lnSpc>
                <a:spcPct val="100000"/>
              </a:lnSpc>
              <a:spcBef>
                <a:spcPts val="360"/>
              </a:spcBef>
              <a:buFont typeface="Arial" charset="0"/>
              <a:buChar char="•"/>
            </a:pPr>
            <a:r>
              <a:rPr sz="1200" i="1" dirty="0">
                <a:latin typeface="+mn-lt"/>
                <a:cs typeface="Geneva"/>
              </a:rPr>
              <a:t>PDCA Template for ESG Governance (M4)</a:t>
            </a:r>
            <a:endParaRPr lang="tr-TR" sz="1200" i="1" dirty="0">
              <a:latin typeface="+mn-lt"/>
              <a:cs typeface="Geneva"/>
            </a:endParaRPr>
          </a:p>
          <a:p>
            <a:pPr marL="184150" indent="-171450">
              <a:lnSpc>
                <a:spcPct val="100000"/>
              </a:lnSpc>
              <a:spcBef>
                <a:spcPts val="360"/>
              </a:spcBef>
              <a:buFont typeface="Arial" charset="0"/>
              <a:buChar char="•"/>
            </a:pPr>
            <a:r>
              <a:rPr sz="1200" i="1" dirty="0">
                <a:latin typeface="+mn-lt"/>
                <a:cs typeface="Geneva"/>
              </a:rPr>
              <a:t>Supplier Mapping with Matrix (M4)</a:t>
            </a:r>
            <a:endParaRPr lang="tr-TR" sz="1200" i="1" dirty="0">
              <a:latin typeface="+mn-lt"/>
              <a:cs typeface="Geneva"/>
            </a:endParaRPr>
          </a:p>
          <a:p>
            <a:pPr marL="184150" indent="-171450">
              <a:lnSpc>
                <a:spcPct val="100000"/>
              </a:lnSpc>
              <a:spcBef>
                <a:spcPts val="360"/>
              </a:spcBef>
              <a:buFont typeface="Arial" charset="0"/>
              <a:buChar char="•"/>
            </a:pPr>
            <a:r>
              <a:rPr sz="1200" i="1" dirty="0">
                <a:latin typeface="+mn-lt"/>
                <a:cs typeface="Geneva"/>
              </a:rPr>
              <a:t>ESG Communication Guide for SMEs (M5)</a:t>
            </a:r>
          </a:p>
        </p:txBody>
      </p:sp>
      <p:sp>
        <p:nvSpPr>
          <p:cNvPr id="14" name="object 14"/>
          <p:cNvSpPr txBox="1"/>
          <p:nvPr/>
        </p:nvSpPr>
        <p:spPr>
          <a:xfrm>
            <a:off x="3459656" y="4997912"/>
            <a:ext cx="3565999" cy="1659428"/>
          </a:xfrm>
          <a:prstGeom prst="rect">
            <a:avLst/>
          </a:prstGeom>
        </p:spPr>
        <p:txBody>
          <a:bodyPr vert="horz" wrap="square" lIns="0" tIns="58419" rIns="0" bIns="0" rtlCol="0">
            <a:spAutoFit/>
          </a:bodyPr>
          <a:lstStyle/>
          <a:p>
            <a:pPr marL="12700">
              <a:lnSpc>
                <a:spcPct val="100000"/>
              </a:lnSpc>
              <a:spcBef>
                <a:spcPts val="360"/>
              </a:spcBef>
              <a:tabLst>
                <a:tab pos="96520" algn="l"/>
              </a:tabLst>
            </a:pPr>
            <a:endParaRPr sz="1200" i="1" dirty="0">
              <a:latin typeface="+mn-lt"/>
              <a:cs typeface="Geneva"/>
            </a:endParaRPr>
          </a:p>
          <a:p>
            <a:pPr marL="207644" indent="-171450">
              <a:lnSpc>
                <a:spcPct val="100000"/>
              </a:lnSpc>
              <a:spcBef>
                <a:spcPts val="360"/>
              </a:spcBef>
              <a:buFont typeface="Arial" charset="0"/>
              <a:buChar char="•"/>
              <a:tabLst>
                <a:tab pos="120014" algn="l"/>
              </a:tabLst>
            </a:pPr>
            <a:r>
              <a:rPr sz="1200" i="1" dirty="0">
                <a:latin typeface="+mn-lt"/>
                <a:cs typeface="Geneva"/>
              </a:rPr>
              <a:t>ESG Gap Analysis (M3)</a:t>
            </a:r>
          </a:p>
          <a:p>
            <a:pPr marL="198119" indent="-171450">
              <a:lnSpc>
                <a:spcPct val="100000"/>
              </a:lnSpc>
              <a:spcBef>
                <a:spcPts val="360"/>
              </a:spcBef>
              <a:buFont typeface="Arial" charset="0"/>
              <a:buChar char="•"/>
              <a:tabLst>
                <a:tab pos="110489" algn="l"/>
              </a:tabLst>
            </a:pPr>
            <a:r>
              <a:rPr sz="1200" i="1" dirty="0">
                <a:latin typeface="+mn-lt"/>
                <a:cs typeface="Geneva"/>
              </a:rPr>
              <a:t>ESG Risk-Opportunity Matrix (M3)</a:t>
            </a:r>
          </a:p>
          <a:p>
            <a:pPr marL="210819" indent="-171450">
              <a:lnSpc>
                <a:spcPct val="100000"/>
              </a:lnSpc>
              <a:spcBef>
                <a:spcPts val="360"/>
              </a:spcBef>
              <a:buFont typeface="Arial" charset="0"/>
              <a:buChar char="•"/>
              <a:tabLst>
                <a:tab pos="123189" algn="l"/>
              </a:tabLst>
            </a:pPr>
            <a:r>
              <a:rPr sz="1200" i="1" dirty="0">
                <a:latin typeface="+mn-lt"/>
                <a:cs typeface="Geneva"/>
              </a:rPr>
              <a:t>Climate Risk Check for SMEs (M3)</a:t>
            </a:r>
          </a:p>
          <a:p>
            <a:pPr marL="213994" indent="-171450">
              <a:lnSpc>
                <a:spcPct val="100000"/>
              </a:lnSpc>
              <a:spcBef>
                <a:spcPts val="360"/>
              </a:spcBef>
              <a:buFont typeface="Arial" charset="0"/>
              <a:buChar char="•"/>
              <a:tabLst>
                <a:tab pos="126364" algn="l"/>
              </a:tabLst>
            </a:pPr>
            <a:r>
              <a:rPr sz="1200" i="1" dirty="0">
                <a:latin typeface="+mn-lt"/>
                <a:cs typeface="Geneva"/>
              </a:rPr>
              <a:t>Supply Chain Risk Check (M3)</a:t>
            </a:r>
          </a:p>
          <a:p>
            <a:pPr marL="231775" indent="-171450">
              <a:lnSpc>
                <a:spcPct val="100000"/>
              </a:lnSpc>
              <a:spcBef>
                <a:spcPts val="360"/>
              </a:spcBef>
              <a:buFont typeface="Arial" charset="0"/>
              <a:buChar char="•"/>
              <a:tabLst>
                <a:tab pos="144145" algn="l"/>
              </a:tabLst>
            </a:pPr>
            <a:r>
              <a:rPr sz="1200" i="1" dirty="0">
                <a:latin typeface="+mn-lt"/>
                <a:cs typeface="Geneva"/>
              </a:rPr>
              <a:t>CO₂ Footprint Overview for SMEs (M4)</a:t>
            </a:r>
          </a:p>
          <a:p>
            <a:pPr marL="225425" indent="-171450">
              <a:lnSpc>
                <a:spcPct val="100000"/>
              </a:lnSpc>
              <a:spcBef>
                <a:spcPts val="360"/>
              </a:spcBef>
              <a:buFont typeface="Arial" charset="0"/>
              <a:buChar char="•"/>
              <a:tabLst>
                <a:tab pos="137795" algn="l"/>
              </a:tabLst>
            </a:pPr>
            <a:r>
              <a:rPr sz="1200" i="1" dirty="0">
                <a:latin typeface="+mn-lt"/>
                <a:cs typeface="Geneva"/>
              </a:rPr>
              <a:t>Sustainable Finance Options for SMEs (M6)</a:t>
            </a:r>
          </a:p>
        </p:txBody>
      </p:sp>
      <p:pic>
        <p:nvPicPr>
          <p:cNvPr id="15" name="object 15"/>
          <p:cNvPicPr/>
          <p:nvPr/>
        </p:nvPicPr>
        <p:blipFill>
          <a:blip r:embed="rId6" cstate="print"/>
          <a:stretch>
            <a:fillRect/>
          </a:stretch>
        </p:blipFill>
        <p:spPr>
          <a:xfrm>
            <a:off x="7180200" y="10278840"/>
            <a:ext cx="190499" cy="9524"/>
          </a:xfrm>
          <a:prstGeom prst="rect">
            <a:avLst/>
          </a:prstGeom>
        </p:spPr>
      </p:pic>
      <p:sp>
        <p:nvSpPr>
          <p:cNvPr id="16" name="Metin kutusu 15"/>
          <p:cNvSpPr txBox="1"/>
          <p:nvPr/>
        </p:nvSpPr>
        <p:spPr>
          <a:xfrm>
            <a:off x="306002" y="7915786"/>
            <a:ext cx="6444048" cy="2492990"/>
          </a:xfrm>
          <a:prstGeom prst="rect">
            <a:avLst/>
          </a:prstGeom>
          <a:noFill/>
        </p:spPr>
        <p:txBody>
          <a:bodyPr wrap="square" rtlCol="0">
            <a:spAutoFit/>
          </a:bodyPr>
          <a:lstStyle/>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p:txBody>
      </p:sp>
      <p:sp>
        <p:nvSpPr>
          <p:cNvPr id="17" name="Dikdörtgen 16"/>
          <p:cNvSpPr/>
          <p:nvPr/>
        </p:nvSpPr>
        <p:spPr>
          <a:xfrm>
            <a:off x="333704" y="1233680"/>
            <a:ext cx="289764" cy="93039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8" name="object 10"/>
          <p:cNvSpPr txBox="1"/>
          <p:nvPr/>
        </p:nvSpPr>
        <p:spPr>
          <a:xfrm>
            <a:off x="245564" y="1036663"/>
            <a:ext cx="6055554" cy="2673809"/>
          </a:xfrm>
          <a:prstGeom prst="rect">
            <a:avLst/>
          </a:prstGeom>
        </p:spPr>
        <p:txBody>
          <a:bodyPr vert="horz" wrap="square" lIns="0" tIns="72390" rIns="0" bIns="0" rtlCol="0">
            <a:spAutoFit/>
          </a:bodyPr>
          <a:lstStyle/>
          <a:p>
            <a:pPr marL="12700">
              <a:lnSpc>
                <a:spcPct val="100000"/>
              </a:lnSpc>
              <a:spcBef>
                <a:spcPts val="570"/>
              </a:spcBef>
            </a:pPr>
            <a:r>
              <a:rPr sz="1600" b="1" dirty="0">
                <a:solidFill>
                  <a:srgbClr val="404040"/>
                </a:solidFill>
                <a:latin typeface="+mn-lt"/>
                <a:cs typeface="Arial"/>
              </a:rPr>
              <a:t>(Use realistic but simplified data where needed)</a:t>
            </a:r>
            <a:endParaRPr lang="pl-PL" sz="1200" b="1" dirty="0">
              <a:solidFill>
                <a:srgbClr val="404040"/>
              </a:solidFill>
              <a:latin typeface="+mn-lt"/>
              <a:cs typeface="Arial"/>
            </a:endParaRPr>
          </a:p>
          <a:p>
            <a:pPr marL="12700">
              <a:lnSpc>
                <a:spcPct val="100000"/>
              </a:lnSpc>
              <a:spcBef>
                <a:spcPts val="570"/>
              </a:spcBef>
            </a:pPr>
            <a:endParaRPr lang="pl-PL" sz="1200" b="1" dirty="0">
              <a:solidFill>
                <a:srgbClr val="404040"/>
              </a:solidFill>
              <a:latin typeface="+mn-lt"/>
              <a:cs typeface="Arial"/>
            </a:endParaRPr>
          </a:p>
          <a:p>
            <a:pPr marL="12700">
              <a:lnSpc>
                <a:spcPct val="100000"/>
              </a:lnSpc>
              <a:spcBef>
                <a:spcPts val="570"/>
              </a:spcBef>
            </a:pPr>
            <a:endParaRPr lang="tr-TR" sz="1200" dirty="0">
              <a:solidFill>
                <a:srgbClr val="404040"/>
              </a:solidFill>
              <a:latin typeface="+mn-lt"/>
              <a:cs typeface="Geneva"/>
            </a:endParaRPr>
          </a:p>
          <a:p>
            <a:pPr marL="12700">
              <a:lnSpc>
                <a:spcPct val="100000"/>
              </a:lnSpc>
              <a:spcBef>
                <a:spcPts val="570"/>
              </a:spcBef>
            </a:pPr>
            <a:endParaRPr lang="tr-TR" sz="1200" dirty="0">
              <a:solidFill>
                <a:srgbClr val="404040"/>
              </a:solidFill>
              <a:latin typeface="+mn-lt"/>
              <a:cs typeface="Geneva"/>
            </a:endParaRPr>
          </a:p>
          <a:p>
            <a:pPr marL="12700">
              <a:lnSpc>
                <a:spcPct val="100000"/>
              </a:lnSpc>
              <a:spcBef>
                <a:spcPts val="570"/>
              </a:spcBef>
            </a:pPr>
            <a:endParaRPr lang="tr-TR" sz="1200" dirty="0">
              <a:solidFill>
                <a:srgbClr val="404040"/>
              </a:solidFill>
              <a:latin typeface="+mn-lt"/>
              <a:cs typeface="Geneva"/>
            </a:endParaRPr>
          </a:p>
          <a:p>
            <a:pPr marL="12700">
              <a:lnSpc>
                <a:spcPct val="100000"/>
              </a:lnSpc>
              <a:spcBef>
                <a:spcPts val="570"/>
              </a:spcBef>
            </a:pPr>
            <a:endParaRPr lang="tr-TR" sz="1200" dirty="0">
              <a:solidFill>
                <a:srgbClr val="404040"/>
              </a:solidFill>
              <a:latin typeface="+mn-lt"/>
              <a:cs typeface="Geneva"/>
            </a:endParaRPr>
          </a:p>
          <a:p>
            <a:pPr marL="12700">
              <a:lnSpc>
                <a:spcPct val="100000"/>
              </a:lnSpc>
              <a:spcBef>
                <a:spcPts val="570"/>
              </a:spcBef>
            </a:pPr>
            <a:endParaRPr lang="tr-TR" sz="1200" dirty="0">
              <a:solidFill>
                <a:srgbClr val="404040"/>
              </a:solidFill>
              <a:latin typeface="+mn-lt"/>
              <a:cs typeface="Geneva"/>
            </a:endParaRPr>
          </a:p>
          <a:p>
            <a:pPr marL="12700">
              <a:lnSpc>
                <a:spcPct val="100000"/>
              </a:lnSpc>
              <a:spcBef>
                <a:spcPts val="570"/>
              </a:spcBef>
            </a:pPr>
            <a:endParaRPr lang="tr-TR" sz="1200" dirty="0">
              <a:solidFill>
                <a:srgbClr val="404040"/>
              </a:solidFill>
              <a:latin typeface="+mn-lt"/>
              <a:cs typeface="Geneva"/>
            </a:endParaRPr>
          </a:p>
          <a:p>
            <a:pPr marL="12700">
              <a:lnSpc>
                <a:spcPct val="100000"/>
              </a:lnSpc>
              <a:spcBef>
                <a:spcPts val="570"/>
              </a:spcBef>
            </a:pPr>
            <a:endParaRPr lang="tr-TR" sz="1200" dirty="0">
              <a:solidFill>
                <a:srgbClr val="404040"/>
              </a:solidFill>
              <a:latin typeface="+mn-lt"/>
              <a:cs typeface="Geneva"/>
            </a:endParaRPr>
          </a:p>
          <a:p>
            <a:pPr marL="12700">
              <a:lnSpc>
                <a:spcPct val="100000"/>
              </a:lnSpc>
              <a:spcBef>
                <a:spcPts val="570"/>
              </a:spcBef>
            </a:pPr>
            <a:endParaRPr sz="1200" dirty="0">
              <a:latin typeface="+mn-lt"/>
              <a:cs typeface="Geneva"/>
            </a:endParaRPr>
          </a:p>
        </p:txBody>
      </p:sp>
      <p:sp>
        <p:nvSpPr>
          <p:cNvPr id="19" name="Rectangle 2">
            <a:extLst>
              <a:ext uri="{FF2B5EF4-FFF2-40B4-BE49-F238E27FC236}">
                <a16:creationId xmlns:a16="http://schemas.microsoft.com/office/drawing/2014/main" id="{F38DB475-AF9E-DC1E-AA6D-17A280D74999}"/>
              </a:ext>
            </a:extLst>
          </p:cNvPr>
          <p:cNvSpPr>
            <a:spLocks noChangeArrowheads="1"/>
          </p:cNvSpPr>
          <p:nvPr/>
        </p:nvSpPr>
        <p:spPr bwMode="auto">
          <a:xfrm>
            <a:off x="240932" y="-4062642"/>
            <a:ext cx="6233917" cy="81253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pl-PL" altLang="pl-PL"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pl-PL" altLang="pl-PL"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lang="pl-PL" altLang="pl-PL" dirty="0">
              <a:solidFill>
                <a:schemeClr val="tx1"/>
              </a:solidFill>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pl-PL" altLang="pl-PL"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lang="pl-PL" altLang="pl-PL" dirty="0">
              <a:solidFill>
                <a:schemeClr val="tx1"/>
              </a:solidFill>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pl-PL" altLang="pl-PL"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lang="pl-PL" altLang="pl-PL" dirty="0">
              <a:solidFill>
                <a:schemeClr val="tx1"/>
              </a:solidFill>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pl-PL" altLang="pl-PL"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lang="pl-PL" altLang="pl-PL" dirty="0">
              <a:solidFill>
                <a:schemeClr val="tx1"/>
              </a:solidFill>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pl-PL" altLang="pl-PL"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lang="pl-PL" altLang="pl-PL" dirty="0">
              <a:solidFill>
                <a:schemeClr val="tx1"/>
              </a:solidFill>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pl-PL" altLang="pl-PL"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lang="pl-PL" altLang="pl-PL" dirty="0">
              <a:solidFill>
                <a:schemeClr val="tx1"/>
              </a:solidFill>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pl-PL" altLang="pl-PL"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lang="pl-PL" altLang="pl-PL" dirty="0">
              <a:solidFill>
                <a:schemeClr val="tx1"/>
              </a:solidFill>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pl-PL" altLang="pl-PL"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lang="pl-PL" altLang="pl-PL" dirty="0">
              <a:solidFill>
                <a:schemeClr val="tx1"/>
              </a:solidFill>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pl-PL" altLang="pl-PL"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lang="pl-PL" altLang="pl-PL" dirty="0">
              <a:solidFill>
                <a:schemeClr val="tx1"/>
              </a:solidFill>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pl-PL" altLang="pl-PL"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lang="pl-PL" altLang="pl-PL" dirty="0">
              <a:solidFill>
                <a:schemeClr val="tx1"/>
              </a:solidFill>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pl-PL" altLang="pl-PL" sz="1200" b="0" i="0" u="none" strike="noStrike" cap="none" normalizeH="0" baseline="0" dirty="0">
                <a:ln>
                  <a:noFill/>
                </a:ln>
                <a:solidFill>
                  <a:schemeClr val="tx1"/>
                </a:solidFill>
                <a:effectLst/>
                <a:latin typeface="Arial" panose="020B0604020202020204" pitchFamily="34" charset="0"/>
              </a:rPr>
              <a:t> Small online </a:t>
            </a:r>
            <a:r>
              <a:rPr kumimoji="0" lang="pl-PL" altLang="pl-PL" sz="1200" b="0" i="0" u="none" strike="noStrike" cap="none" normalizeH="0" baseline="0" dirty="0" err="1">
                <a:ln>
                  <a:noFill/>
                </a:ln>
                <a:solidFill>
                  <a:schemeClr val="tx1"/>
                </a:solidFill>
                <a:effectLst/>
                <a:latin typeface="Arial" panose="020B0604020202020204" pitchFamily="34" charset="0"/>
              </a:rPr>
              <a:t>fashion</a:t>
            </a:r>
            <a:r>
              <a:rPr kumimoji="0" lang="pl-PL" altLang="pl-PL" sz="1200" b="0" i="0" u="none" strike="noStrike" cap="none" normalizeH="0" baseline="0" dirty="0">
                <a:ln>
                  <a:noFill/>
                </a:ln>
                <a:solidFill>
                  <a:schemeClr val="tx1"/>
                </a:solidFill>
                <a:effectLst/>
                <a:latin typeface="Arial" panose="020B0604020202020204" pitchFamily="34" charset="0"/>
              </a:rPr>
              <a:t> </a:t>
            </a:r>
            <a:r>
              <a:rPr kumimoji="0" lang="pl-PL" altLang="pl-PL" sz="1200" b="0" i="0" u="none" strike="noStrike" cap="none" normalizeH="0" baseline="0" dirty="0" err="1">
                <a:ln>
                  <a:noFill/>
                </a:ln>
                <a:solidFill>
                  <a:schemeClr val="tx1"/>
                </a:solidFill>
                <a:effectLst/>
                <a:latin typeface="Arial" panose="020B0604020202020204" pitchFamily="34" charset="0"/>
              </a:rPr>
              <a:t>retailer</a:t>
            </a:r>
            <a:r>
              <a:rPr kumimoji="0" lang="pl-PL" altLang="pl-PL" sz="1200" b="0" i="0" u="none" strike="noStrike" cap="none" normalizeH="0" baseline="0" dirty="0">
                <a:ln>
                  <a:noFill/>
                </a:ln>
                <a:solidFill>
                  <a:schemeClr val="tx1"/>
                </a:solidFill>
                <a:effectLst/>
                <a:latin typeface="Arial" panose="020B0604020202020204" pitchFamily="34" charset="0"/>
              </a:rPr>
              <a:t> </a:t>
            </a:r>
            <a:r>
              <a:rPr kumimoji="0" lang="pl-PL" altLang="pl-PL" sz="1200" b="0" i="0" u="none" strike="noStrike" cap="none" normalizeH="0" baseline="0" dirty="0" err="1">
                <a:ln>
                  <a:noFill/>
                </a:ln>
                <a:solidFill>
                  <a:schemeClr val="tx1"/>
                </a:solidFill>
                <a:effectLst/>
                <a:latin typeface="Arial" panose="020B0604020202020204" pitchFamily="34" charset="0"/>
              </a:rPr>
              <a:t>based</a:t>
            </a:r>
            <a:r>
              <a:rPr kumimoji="0" lang="pl-PL" altLang="pl-PL" sz="1200" b="0" i="0" u="none" strike="noStrike" cap="none" normalizeH="0" baseline="0" dirty="0">
                <a:ln>
                  <a:noFill/>
                </a:ln>
                <a:solidFill>
                  <a:schemeClr val="tx1"/>
                </a:solidFill>
                <a:effectLst/>
                <a:latin typeface="Arial" panose="020B0604020202020204" pitchFamily="34" charset="0"/>
              </a:rPr>
              <a:t> in Berlin with </a:t>
            </a:r>
            <a:r>
              <a:rPr kumimoji="0" lang="pl-PL" altLang="pl-PL" sz="1200" b="0" i="0" u="none" strike="noStrike" cap="none" normalizeH="0" baseline="0" dirty="0" err="1">
                <a:ln>
                  <a:noFill/>
                </a:ln>
                <a:solidFill>
                  <a:schemeClr val="tx1"/>
                </a:solidFill>
                <a:effectLst/>
                <a:latin typeface="Arial" panose="020B0604020202020204" pitchFamily="34" charset="0"/>
              </a:rPr>
              <a:t>around</a:t>
            </a:r>
            <a:r>
              <a:rPr kumimoji="0" lang="pl-PL" altLang="pl-PL" sz="1200" b="0" i="0" u="none" strike="noStrike" cap="none" normalizeH="0" baseline="0" dirty="0">
                <a:ln>
                  <a:noFill/>
                </a:ln>
                <a:solidFill>
                  <a:schemeClr val="tx1"/>
                </a:solidFill>
                <a:effectLst/>
                <a:latin typeface="Arial" panose="020B0604020202020204" pitchFamily="34" charset="0"/>
              </a:rPr>
              <a:t> 28 </a:t>
            </a:r>
            <a:r>
              <a:rPr kumimoji="0" lang="pl-PL" altLang="pl-PL" sz="1200" b="0" i="0" u="none" strike="noStrike" cap="none" normalizeH="0" baseline="0" dirty="0" err="1">
                <a:ln>
                  <a:noFill/>
                </a:ln>
                <a:solidFill>
                  <a:schemeClr val="tx1"/>
                </a:solidFill>
                <a:effectLst/>
                <a:latin typeface="Arial" panose="020B0604020202020204" pitchFamily="34" charset="0"/>
              </a:rPr>
              <a:t>employees</a:t>
            </a:r>
            <a:r>
              <a:rPr kumimoji="0" lang="pl-PL" altLang="pl-PL" sz="1200" b="0" i="0" u="none" strike="noStrike" cap="none" normalizeH="0" baseline="0" dirty="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pl-PL" altLang="pl-PL" sz="1200" b="0" i="0" u="none" strike="noStrike" cap="none" normalizeH="0" baseline="0" dirty="0">
                <a:ln>
                  <a:noFill/>
                </a:ln>
                <a:solidFill>
                  <a:schemeClr val="tx1"/>
                </a:solidFill>
                <a:effectLst/>
                <a:latin typeface="Arial" panose="020B0604020202020204" pitchFamily="34" charset="0"/>
              </a:rPr>
              <a:t> </a:t>
            </a:r>
            <a:r>
              <a:rPr kumimoji="0" lang="pl-PL" altLang="pl-PL" sz="1200" b="0" i="0" u="none" strike="noStrike" cap="none" normalizeH="0" baseline="0" dirty="0" err="1">
                <a:ln>
                  <a:noFill/>
                </a:ln>
                <a:solidFill>
                  <a:schemeClr val="tx1"/>
                </a:solidFill>
                <a:effectLst/>
                <a:latin typeface="Arial" panose="020B0604020202020204" pitchFamily="34" charset="0"/>
              </a:rPr>
              <a:t>Owner-led</a:t>
            </a:r>
            <a:r>
              <a:rPr kumimoji="0" lang="pl-PL" altLang="pl-PL" sz="1200" b="0" i="0" u="none" strike="noStrike" cap="none" normalizeH="0" baseline="0" dirty="0">
                <a:ln>
                  <a:noFill/>
                </a:ln>
                <a:solidFill>
                  <a:schemeClr val="tx1"/>
                </a:solidFill>
                <a:effectLst/>
                <a:latin typeface="Arial" panose="020B0604020202020204" pitchFamily="34" charset="0"/>
              </a:rPr>
              <a:t> </a:t>
            </a:r>
            <a:r>
              <a:rPr kumimoji="0" lang="pl-PL" altLang="pl-PL" sz="1200" b="0" i="0" u="none" strike="noStrike" cap="none" normalizeH="0" baseline="0" dirty="0" err="1">
                <a:ln>
                  <a:noFill/>
                </a:ln>
                <a:solidFill>
                  <a:schemeClr val="tx1"/>
                </a:solidFill>
                <a:effectLst/>
                <a:latin typeface="Arial" panose="020B0604020202020204" pitchFamily="34" charset="0"/>
              </a:rPr>
              <a:t>company</a:t>
            </a:r>
            <a:r>
              <a:rPr kumimoji="0" lang="pl-PL" altLang="pl-PL" sz="1200" b="0" i="0" u="none" strike="noStrike" cap="none" normalizeH="0" baseline="0" dirty="0">
                <a:ln>
                  <a:noFill/>
                </a:ln>
                <a:solidFill>
                  <a:schemeClr val="tx1"/>
                </a:solidFill>
                <a:effectLst/>
                <a:latin typeface="Arial" panose="020B0604020202020204" pitchFamily="34" charset="0"/>
              </a:rPr>
              <a:t> with no </a:t>
            </a:r>
            <a:r>
              <a:rPr kumimoji="0" lang="pl-PL" altLang="pl-PL" sz="1200" b="0" i="0" u="none" strike="noStrike" cap="none" normalizeH="0" baseline="0" dirty="0" err="1">
                <a:ln>
                  <a:noFill/>
                </a:ln>
                <a:solidFill>
                  <a:schemeClr val="tx1"/>
                </a:solidFill>
                <a:effectLst/>
                <a:latin typeface="Arial" panose="020B0604020202020204" pitchFamily="34" charset="0"/>
              </a:rPr>
              <a:t>formal</a:t>
            </a:r>
            <a:r>
              <a:rPr kumimoji="0" lang="pl-PL" altLang="pl-PL" sz="1200" b="0" i="0" u="none" strike="noStrike" cap="none" normalizeH="0" baseline="0" dirty="0">
                <a:ln>
                  <a:noFill/>
                </a:ln>
                <a:solidFill>
                  <a:schemeClr val="tx1"/>
                </a:solidFill>
                <a:effectLst/>
                <a:latin typeface="Arial" panose="020B0604020202020204" pitchFamily="34" charset="0"/>
              </a:rPr>
              <a:t> ESG </a:t>
            </a:r>
            <a:r>
              <a:rPr kumimoji="0" lang="pl-PL" altLang="pl-PL" sz="1200" b="0" i="0" u="none" strike="noStrike" cap="none" normalizeH="0" baseline="0" dirty="0" err="1">
                <a:ln>
                  <a:noFill/>
                </a:ln>
                <a:solidFill>
                  <a:schemeClr val="tx1"/>
                </a:solidFill>
                <a:effectLst/>
                <a:latin typeface="Arial" panose="020B0604020202020204" pitchFamily="34" charset="0"/>
              </a:rPr>
              <a:t>strategy</a:t>
            </a:r>
            <a:r>
              <a:rPr kumimoji="0" lang="pl-PL" altLang="pl-PL" sz="1200" b="0" i="0" u="none" strike="noStrike" cap="none" normalizeH="0" baseline="0" dirty="0">
                <a:ln>
                  <a:noFill/>
                </a:ln>
                <a:solidFill>
                  <a:schemeClr val="tx1"/>
                </a:solidFill>
                <a:effectLst/>
                <a:latin typeface="Arial" panose="020B0604020202020204" pitchFamily="34" charset="0"/>
              </a:rPr>
              <a:t> </a:t>
            </a:r>
            <a:r>
              <a:rPr kumimoji="0" lang="pl-PL" altLang="pl-PL" sz="1200" b="0" i="0" u="none" strike="noStrike" cap="none" normalizeH="0" baseline="0" dirty="0" err="1">
                <a:ln>
                  <a:noFill/>
                </a:ln>
                <a:solidFill>
                  <a:schemeClr val="tx1"/>
                </a:solidFill>
                <a:effectLst/>
                <a:latin typeface="Arial" panose="020B0604020202020204" pitchFamily="34" charset="0"/>
              </a:rPr>
              <a:t>or</a:t>
            </a:r>
            <a:r>
              <a:rPr kumimoji="0" lang="pl-PL" altLang="pl-PL" sz="1200" b="0" i="0" u="none" strike="noStrike" cap="none" normalizeH="0" baseline="0" dirty="0">
                <a:ln>
                  <a:noFill/>
                </a:ln>
                <a:solidFill>
                  <a:schemeClr val="tx1"/>
                </a:solidFill>
                <a:effectLst/>
                <a:latin typeface="Arial" panose="020B0604020202020204" pitchFamily="34" charset="0"/>
              </a:rPr>
              <a:t> </a:t>
            </a:r>
            <a:r>
              <a:rPr kumimoji="0" lang="pl-PL" altLang="pl-PL" sz="1200" b="0" i="0" u="none" strike="noStrike" cap="none" normalizeH="0" baseline="0" dirty="0" err="1">
                <a:ln>
                  <a:noFill/>
                </a:ln>
                <a:solidFill>
                  <a:schemeClr val="tx1"/>
                </a:solidFill>
                <a:effectLst/>
                <a:latin typeface="Arial" panose="020B0604020202020204" pitchFamily="34" charset="0"/>
              </a:rPr>
              <a:t>reporting</a:t>
            </a:r>
            <a:r>
              <a:rPr kumimoji="0" lang="pl-PL" altLang="pl-PL" sz="1200" b="0" i="0" u="none" strike="noStrike" cap="none" normalizeH="0" baseline="0" dirty="0">
                <a:ln>
                  <a:noFill/>
                </a:ln>
                <a:solidFill>
                  <a:schemeClr val="tx1"/>
                </a:solidFill>
                <a:effectLst/>
                <a:latin typeface="Arial" panose="020B0604020202020204" pitchFamily="34" charset="0"/>
              </a:rPr>
              <a:t> system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pl-PL" altLang="pl-PL" sz="1200" b="0" i="0" u="none" strike="noStrike" cap="none" normalizeH="0" baseline="0" dirty="0">
                <a:ln>
                  <a:noFill/>
                </a:ln>
                <a:solidFill>
                  <a:schemeClr val="tx1"/>
                </a:solidFill>
                <a:effectLst/>
                <a:latin typeface="Arial" panose="020B0604020202020204" pitchFamily="34" charset="0"/>
              </a:rPr>
              <a:t> </a:t>
            </a:r>
            <a:r>
              <a:rPr kumimoji="0" lang="pl-PL" altLang="pl-PL" sz="1200" b="0" i="0" u="none" strike="noStrike" cap="none" normalizeH="0" baseline="0" dirty="0" err="1">
                <a:ln>
                  <a:noFill/>
                </a:ln>
                <a:solidFill>
                  <a:schemeClr val="tx1"/>
                </a:solidFill>
                <a:effectLst/>
                <a:latin typeface="Arial" panose="020B0604020202020204" pitchFamily="34" charset="0"/>
              </a:rPr>
              <a:t>Uses</a:t>
            </a:r>
            <a:r>
              <a:rPr kumimoji="0" lang="pl-PL" altLang="pl-PL" sz="1200" b="0" i="0" u="none" strike="noStrike" cap="none" normalizeH="0" baseline="0" dirty="0">
                <a:ln>
                  <a:noFill/>
                </a:ln>
                <a:solidFill>
                  <a:schemeClr val="tx1"/>
                </a:solidFill>
                <a:effectLst/>
                <a:latin typeface="Arial" panose="020B0604020202020204" pitchFamily="34" charset="0"/>
              </a:rPr>
              <a:t> </a:t>
            </a:r>
            <a:r>
              <a:rPr kumimoji="0" lang="pl-PL" altLang="pl-PL" sz="1200" b="0" i="0" u="none" strike="noStrike" cap="none" normalizeH="0" baseline="0" dirty="0" err="1">
                <a:ln>
                  <a:noFill/>
                </a:ln>
                <a:solidFill>
                  <a:schemeClr val="tx1"/>
                </a:solidFill>
                <a:effectLst/>
                <a:latin typeface="Arial" panose="020B0604020202020204" pitchFamily="34" charset="0"/>
              </a:rPr>
              <a:t>recycled</a:t>
            </a:r>
            <a:r>
              <a:rPr kumimoji="0" lang="pl-PL" altLang="pl-PL" sz="1200" b="0" i="0" u="none" strike="noStrike" cap="none" normalizeH="0" baseline="0" dirty="0">
                <a:ln>
                  <a:noFill/>
                </a:ln>
                <a:solidFill>
                  <a:schemeClr val="tx1"/>
                </a:solidFill>
                <a:effectLst/>
                <a:latin typeface="Arial" panose="020B0604020202020204" pitchFamily="34" charset="0"/>
              </a:rPr>
              <a:t> </a:t>
            </a:r>
            <a:r>
              <a:rPr kumimoji="0" lang="pl-PL" altLang="pl-PL" sz="1200" b="0" i="0" u="none" strike="noStrike" cap="none" normalizeH="0" baseline="0" dirty="0" err="1">
                <a:ln>
                  <a:noFill/>
                </a:ln>
                <a:solidFill>
                  <a:schemeClr val="tx1"/>
                </a:solidFill>
                <a:effectLst/>
                <a:latin typeface="Arial" panose="020B0604020202020204" pitchFamily="34" charset="0"/>
              </a:rPr>
              <a:t>cardboard</a:t>
            </a:r>
            <a:r>
              <a:rPr kumimoji="0" lang="pl-PL" altLang="pl-PL" sz="1200" b="0" i="0" u="none" strike="noStrike" cap="none" normalizeH="0" baseline="0" dirty="0">
                <a:ln>
                  <a:noFill/>
                </a:ln>
                <a:solidFill>
                  <a:schemeClr val="tx1"/>
                </a:solidFill>
                <a:effectLst/>
                <a:latin typeface="Arial" panose="020B0604020202020204" pitchFamily="34" charset="0"/>
              </a:rPr>
              <a:t> </a:t>
            </a:r>
            <a:r>
              <a:rPr kumimoji="0" lang="pl-PL" altLang="pl-PL" sz="1200" b="0" i="0" u="none" strike="noStrike" cap="none" normalizeH="0" baseline="0" dirty="0" err="1">
                <a:ln>
                  <a:noFill/>
                </a:ln>
                <a:solidFill>
                  <a:schemeClr val="tx1"/>
                </a:solidFill>
                <a:effectLst/>
                <a:latin typeface="Arial" panose="020B0604020202020204" pitchFamily="34" charset="0"/>
              </a:rPr>
              <a:t>packaging</a:t>
            </a:r>
            <a:r>
              <a:rPr kumimoji="0" lang="pl-PL" altLang="pl-PL" sz="1200" b="0" i="0" u="none" strike="noStrike" cap="none" normalizeH="0" baseline="0" dirty="0">
                <a:ln>
                  <a:noFill/>
                </a:ln>
                <a:solidFill>
                  <a:schemeClr val="tx1"/>
                </a:solidFill>
                <a:effectLst/>
                <a:latin typeface="Arial" panose="020B0604020202020204" pitchFamily="34" charset="0"/>
              </a:rPr>
              <a:t> and </a:t>
            </a:r>
            <a:r>
              <a:rPr kumimoji="0" lang="pl-PL" altLang="pl-PL" sz="1200" b="0" i="0" u="none" strike="noStrike" cap="none" normalizeH="0" baseline="0" dirty="0" err="1">
                <a:ln>
                  <a:noFill/>
                </a:ln>
                <a:solidFill>
                  <a:schemeClr val="tx1"/>
                </a:solidFill>
                <a:effectLst/>
                <a:latin typeface="Arial" panose="020B0604020202020204" pitchFamily="34" charset="0"/>
              </a:rPr>
              <a:t>biodegradable</a:t>
            </a:r>
            <a:r>
              <a:rPr kumimoji="0" lang="pl-PL" altLang="pl-PL" sz="1200" b="0" i="0" u="none" strike="noStrike" cap="none" normalizeH="0" baseline="0" dirty="0">
                <a:ln>
                  <a:noFill/>
                </a:ln>
                <a:solidFill>
                  <a:schemeClr val="tx1"/>
                </a:solidFill>
                <a:effectLst/>
                <a:latin typeface="Arial" panose="020B0604020202020204" pitchFamily="34" charset="0"/>
              </a:rPr>
              <a:t> </a:t>
            </a:r>
            <a:r>
              <a:rPr kumimoji="0" lang="pl-PL" altLang="pl-PL" sz="1200" b="0" i="0" u="none" strike="noStrike" cap="none" normalizeH="0" baseline="0" dirty="0" err="1">
                <a:ln>
                  <a:noFill/>
                </a:ln>
                <a:solidFill>
                  <a:schemeClr val="tx1"/>
                </a:solidFill>
                <a:effectLst/>
                <a:latin typeface="Arial" panose="020B0604020202020204" pitchFamily="34" charset="0"/>
              </a:rPr>
              <a:t>filling</a:t>
            </a:r>
            <a:r>
              <a:rPr kumimoji="0" lang="pl-PL" altLang="pl-PL" sz="1200" b="0" i="0" u="none" strike="noStrike" cap="none" normalizeH="0" baseline="0" dirty="0">
                <a:ln>
                  <a:noFill/>
                </a:ln>
                <a:solidFill>
                  <a:schemeClr val="tx1"/>
                </a:solidFill>
                <a:effectLst/>
                <a:latin typeface="Arial" panose="020B0604020202020204" pitchFamily="34" charset="0"/>
              </a:rPr>
              <a:t> materials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pl-PL" altLang="pl-PL" sz="1200" b="0" i="0" u="none" strike="noStrike" cap="none" normalizeH="0" baseline="0" dirty="0">
                <a:ln>
                  <a:noFill/>
                </a:ln>
                <a:solidFill>
                  <a:schemeClr val="tx1"/>
                </a:solidFill>
                <a:effectLst/>
                <a:latin typeface="Arial" panose="020B0604020202020204" pitchFamily="34" charset="0"/>
              </a:rPr>
              <a:t> </a:t>
            </a:r>
            <a:r>
              <a:rPr kumimoji="0" lang="pl-PL" altLang="pl-PL" sz="1200" b="0" i="0" u="none" strike="noStrike" cap="none" normalizeH="0" baseline="0" dirty="0" err="1">
                <a:ln>
                  <a:noFill/>
                </a:ln>
                <a:solidFill>
                  <a:schemeClr val="tx1"/>
                </a:solidFill>
                <a:effectLst/>
                <a:latin typeface="Arial" panose="020B0604020202020204" pitchFamily="34" charset="0"/>
              </a:rPr>
              <a:t>Some</a:t>
            </a:r>
            <a:r>
              <a:rPr kumimoji="0" lang="pl-PL" altLang="pl-PL" sz="1200" b="0" i="0" u="none" strike="noStrike" cap="none" normalizeH="0" baseline="0" dirty="0">
                <a:ln>
                  <a:noFill/>
                </a:ln>
                <a:solidFill>
                  <a:schemeClr val="tx1"/>
                </a:solidFill>
                <a:effectLst/>
                <a:latin typeface="Arial" panose="020B0604020202020204" pitchFamily="34" charset="0"/>
              </a:rPr>
              <a:t> </a:t>
            </a:r>
            <a:r>
              <a:rPr kumimoji="0" lang="pl-PL" altLang="pl-PL" sz="1200" b="0" i="0" u="none" strike="noStrike" cap="none" normalizeH="0" baseline="0" dirty="0" err="1">
                <a:ln>
                  <a:noFill/>
                </a:ln>
                <a:solidFill>
                  <a:schemeClr val="tx1"/>
                </a:solidFill>
                <a:effectLst/>
                <a:latin typeface="Arial" panose="020B0604020202020204" pitchFamily="34" charset="0"/>
              </a:rPr>
              <a:t>suppliers</a:t>
            </a:r>
            <a:r>
              <a:rPr kumimoji="0" lang="pl-PL" altLang="pl-PL" sz="1200" b="0" i="0" u="none" strike="noStrike" cap="none" normalizeH="0" baseline="0" dirty="0">
                <a:ln>
                  <a:noFill/>
                </a:ln>
                <a:solidFill>
                  <a:schemeClr val="tx1"/>
                </a:solidFill>
                <a:effectLst/>
                <a:latin typeface="Arial" panose="020B0604020202020204" pitchFamily="34" charset="0"/>
              </a:rPr>
              <a:t> </a:t>
            </a:r>
            <a:r>
              <a:rPr kumimoji="0" lang="pl-PL" altLang="pl-PL" sz="1200" b="0" i="0" u="none" strike="noStrike" cap="none" normalizeH="0" baseline="0" dirty="0" err="1">
                <a:ln>
                  <a:noFill/>
                </a:ln>
                <a:solidFill>
                  <a:schemeClr val="tx1"/>
                </a:solidFill>
                <a:effectLst/>
                <a:latin typeface="Arial" panose="020B0604020202020204" pitchFamily="34" charset="0"/>
              </a:rPr>
              <a:t>offer</a:t>
            </a:r>
            <a:r>
              <a:rPr kumimoji="0" lang="pl-PL" altLang="pl-PL" sz="1200" b="0" i="0" u="none" strike="noStrike" cap="none" normalizeH="0" baseline="0" dirty="0">
                <a:ln>
                  <a:noFill/>
                </a:ln>
                <a:solidFill>
                  <a:schemeClr val="tx1"/>
                </a:solidFill>
                <a:effectLst/>
                <a:latin typeface="Arial" panose="020B0604020202020204" pitchFamily="34" charset="0"/>
              </a:rPr>
              <a:t> </a:t>
            </a:r>
            <a:r>
              <a:rPr kumimoji="0" lang="pl-PL" altLang="pl-PL" sz="1200" b="0" i="0" u="none" strike="noStrike" cap="none" normalizeH="0" baseline="0" dirty="0" err="1">
                <a:ln>
                  <a:noFill/>
                </a:ln>
                <a:solidFill>
                  <a:schemeClr val="tx1"/>
                </a:solidFill>
                <a:effectLst/>
                <a:latin typeface="Arial" panose="020B0604020202020204" pitchFamily="34" charset="0"/>
              </a:rPr>
              <a:t>more</a:t>
            </a:r>
            <a:r>
              <a:rPr kumimoji="0" lang="pl-PL" altLang="pl-PL" sz="1200" b="0" i="0" u="none" strike="noStrike" cap="none" normalizeH="0" baseline="0" dirty="0">
                <a:ln>
                  <a:noFill/>
                </a:ln>
                <a:solidFill>
                  <a:schemeClr val="tx1"/>
                </a:solidFill>
                <a:effectLst/>
                <a:latin typeface="Arial" panose="020B0604020202020204" pitchFamily="34" charset="0"/>
              </a:rPr>
              <a:t> </a:t>
            </a:r>
            <a:r>
              <a:rPr kumimoji="0" lang="pl-PL" altLang="pl-PL" sz="1200" b="0" i="0" u="none" strike="noStrike" cap="none" normalizeH="0" baseline="0" dirty="0" err="1">
                <a:ln>
                  <a:noFill/>
                </a:ln>
                <a:solidFill>
                  <a:schemeClr val="tx1"/>
                </a:solidFill>
                <a:effectLst/>
                <a:latin typeface="Arial" panose="020B0604020202020204" pitchFamily="34" charset="0"/>
              </a:rPr>
              <a:t>sustainable</a:t>
            </a:r>
            <a:r>
              <a:rPr kumimoji="0" lang="pl-PL" altLang="pl-PL" sz="1200" b="0" i="0" u="none" strike="noStrike" cap="none" normalizeH="0" baseline="0" dirty="0">
                <a:ln>
                  <a:noFill/>
                </a:ln>
                <a:solidFill>
                  <a:schemeClr val="tx1"/>
                </a:solidFill>
                <a:effectLst/>
                <a:latin typeface="Arial" panose="020B0604020202020204" pitchFamily="34" charset="0"/>
              </a:rPr>
              <a:t> </a:t>
            </a:r>
            <a:r>
              <a:rPr kumimoji="0" lang="pl-PL" altLang="pl-PL" sz="1200" b="0" i="0" u="none" strike="noStrike" cap="none" normalizeH="0" baseline="0" dirty="0" err="1">
                <a:ln>
                  <a:noFill/>
                </a:ln>
                <a:solidFill>
                  <a:schemeClr val="tx1"/>
                </a:solidFill>
                <a:effectLst/>
                <a:latin typeface="Arial" panose="020B0604020202020204" pitchFamily="34" charset="0"/>
              </a:rPr>
              <a:t>options</a:t>
            </a:r>
            <a:r>
              <a:rPr kumimoji="0" lang="pl-PL" altLang="pl-PL" sz="1200" b="0" i="0" u="none" strike="noStrike" cap="none" normalizeH="0" baseline="0" dirty="0">
                <a:ln>
                  <a:noFill/>
                </a:ln>
                <a:solidFill>
                  <a:schemeClr val="tx1"/>
                </a:solidFill>
                <a:effectLst/>
                <a:latin typeface="Arial" panose="020B0604020202020204" pitchFamily="34" charset="0"/>
              </a:rPr>
              <a:t>, but </a:t>
            </a:r>
            <a:r>
              <a:rPr kumimoji="0" lang="pl-PL" altLang="pl-PL" sz="1200" b="0" i="0" u="none" strike="noStrike" cap="none" normalizeH="0" baseline="0" dirty="0" err="1">
                <a:ln>
                  <a:noFill/>
                </a:ln>
                <a:solidFill>
                  <a:schemeClr val="tx1"/>
                </a:solidFill>
                <a:effectLst/>
                <a:latin typeface="Arial" panose="020B0604020202020204" pitchFamily="34" charset="0"/>
              </a:rPr>
              <a:t>selection</a:t>
            </a:r>
            <a:r>
              <a:rPr kumimoji="0" lang="pl-PL" altLang="pl-PL" sz="1200" b="0" i="0" u="none" strike="noStrike" cap="none" normalizeH="0" baseline="0" dirty="0">
                <a:ln>
                  <a:noFill/>
                </a:ln>
                <a:solidFill>
                  <a:schemeClr val="tx1"/>
                </a:solidFill>
                <a:effectLst/>
                <a:latin typeface="Arial" panose="020B0604020202020204" pitchFamily="34" charset="0"/>
              </a:rPr>
              <a:t> </a:t>
            </a:r>
            <a:r>
              <a:rPr kumimoji="0" lang="pl-PL" altLang="pl-PL" sz="1200" b="0" i="0" u="none" strike="noStrike" cap="none" normalizeH="0" baseline="0" dirty="0" err="1">
                <a:ln>
                  <a:noFill/>
                </a:ln>
                <a:solidFill>
                  <a:schemeClr val="tx1"/>
                </a:solidFill>
                <a:effectLst/>
                <a:latin typeface="Arial" panose="020B0604020202020204" pitchFamily="34" charset="0"/>
              </a:rPr>
              <a:t>is</a:t>
            </a:r>
            <a:r>
              <a:rPr kumimoji="0" lang="pl-PL" altLang="pl-PL" sz="1200" b="0" i="0" u="none" strike="noStrike" cap="none" normalizeH="0" baseline="0" dirty="0">
                <a:ln>
                  <a:noFill/>
                </a:ln>
                <a:solidFill>
                  <a:schemeClr val="tx1"/>
                </a:solidFill>
                <a:effectLst/>
                <a:latin typeface="Arial" panose="020B0604020202020204" pitchFamily="34" charset="0"/>
              </a:rPr>
              <a:t> not </a:t>
            </a:r>
            <a:r>
              <a:rPr kumimoji="0" lang="pl-PL" altLang="pl-PL" sz="1200" b="0" i="0" u="none" strike="noStrike" cap="none" normalizeH="0" baseline="0" dirty="0" err="1">
                <a:ln>
                  <a:noFill/>
                </a:ln>
                <a:solidFill>
                  <a:schemeClr val="tx1"/>
                </a:solidFill>
                <a:effectLst/>
                <a:latin typeface="Arial" panose="020B0604020202020204" pitchFamily="34" charset="0"/>
              </a:rPr>
              <a:t>systematic</a:t>
            </a:r>
            <a:r>
              <a:rPr kumimoji="0" lang="pl-PL" altLang="pl-PL" sz="1200" b="0" i="0" u="none" strike="noStrike" cap="none" normalizeH="0" baseline="0" dirty="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pl-PL" altLang="pl-PL" sz="1200" b="0" i="0" u="none" strike="noStrike" cap="none" normalizeH="0" baseline="0" dirty="0">
                <a:ln>
                  <a:noFill/>
                </a:ln>
                <a:solidFill>
                  <a:schemeClr val="tx1"/>
                </a:solidFill>
                <a:effectLst/>
                <a:latin typeface="Arial" panose="020B0604020202020204" pitchFamily="34" charset="0"/>
              </a:rPr>
              <a:t> Carbon-</a:t>
            </a:r>
            <a:r>
              <a:rPr kumimoji="0" lang="pl-PL" altLang="pl-PL" sz="1200" b="0" i="0" u="none" strike="noStrike" cap="none" normalizeH="0" baseline="0" dirty="0" err="1">
                <a:ln>
                  <a:noFill/>
                </a:ln>
                <a:solidFill>
                  <a:schemeClr val="tx1"/>
                </a:solidFill>
                <a:effectLst/>
                <a:latin typeface="Arial" panose="020B0604020202020204" pitchFamily="34" charset="0"/>
              </a:rPr>
              <a:t>neutral</a:t>
            </a:r>
            <a:r>
              <a:rPr kumimoji="0" lang="pl-PL" altLang="pl-PL" sz="1200" b="0" i="0" u="none" strike="noStrike" cap="none" normalizeH="0" baseline="0" dirty="0">
                <a:ln>
                  <a:noFill/>
                </a:ln>
                <a:solidFill>
                  <a:schemeClr val="tx1"/>
                </a:solidFill>
                <a:effectLst/>
                <a:latin typeface="Arial" panose="020B0604020202020204" pitchFamily="34" charset="0"/>
              </a:rPr>
              <a:t> </a:t>
            </a:r>
            <a:r>
              <a:rPr kumimoji="0" lang="pl-PL" altLang="pl-PL" sz="1200" b="0" i="0" u="none" strike="noStrike" cap="none" normalizeH="0" baseline="0" dirty="0" err="1">
                <a:ln>
                  <a:noFill/>
                </a:ln>
                <a:solidFill>
                  <a:schemeClr val="tx1"/>
                </a:solidFill>
                <a:effectLst/>
                <a:latin typeface="Arial" panose="020B0604020202020204" pitchFamily="34" charset="0"/>
              </a:rPr>
              <a:t>shipping</a:t>
            </a:r>
            <a:r>
              <a:rPr kumimoji="0" lang="pl-PL" altLang="pl-PL" sz="1200" b="0" i="0" u="none" strike="noStrike" cap="none" normalizeH="0" baseline="0" dirty="0">
                <a:ln>
                  <a:noFill/>
                </a:ln>
                <a:solidFill>
                  <a:schemeClr val="tx1"/>
                </a:solidFill>
                <a:effectLst/>
                <a:latin typeface="Arial" panose="020B0604020202020204" pitchFamily="34" charset="0"/>
              </a:rPr>
              <a:t> </a:t>
            </a:r>
            <a:r>
              <a:rPr kumimoji="0" lang="pl-PL" altLang="pl-PL" sz="1200" b="0" i="0" u="none" strike="noStrike" cap="none" normalizeH="0" baseline="0" dirty="0" err="1">
                <a:ln>
                  <a:noFill/>
                </a:ln>
                <a:solidFill>
                  <a:schemeClr val="tx1"/>
                </a:solidFill>
                <a:effectLst/>
                <a:latin typeface="Arial" panose="020B0604020202020204" pitchFamily="34" charset="0"/>
              </a:rPr>
              <a:t>is</a:t>
            </a:r>
            <a:r>
              <a:rPr kumimoji="0" lang="pl-PL" altLang="pl-PL" sz="1200" b="0" i="0" u="none" strike="noStrike" cap="none" normalizeH="0" baseline="0" dirty="0">
                <a:ln>
                  <a:noFill/>
                </a:ln>
                <a:solidFill>
                  <a:schemeClr val="tx1"/>
                </a:solidFill>
                <a:effectLst/>
                <a:latin typeface="Arial" panose="020B0604020202020204" pitchFamily="34" charset="0"/>
              </a:rPr>
              <a:t> </a:t>
            </a:r>
            <a:r>
              <a:rPr kumimoji="0" lang="pl-PL" altLang="pl-PL" sz="1200" b="0" i="0" u="none" strike="noStrike" cap="none" normalizeH="0" baseline="0" dirty="0" err="1">
                <a:ln>
                  <a:noFill/>
                </a:ln>
                <a:solidFill>
                  <a:schemeClr val="tx1"/>
                </a:solidFill>
                <a:effectLst/>
                <a:latin typeface="Arial" panose="020B0604020202020204" pitchFamily="34" charset="0"/>
              </a:rPr>
              <a:t>planned</a:t>
            </a:r>
            <a:r>
              <a:rPr kumimoji="0" lang="pl-PL" altLang="pl-PL" sz="1200" b="0" i="0" u="none" strike="noStrike" cap="none" normalizeH="0" baseline="0" dirty="0">
                <a:ln>
                  <a:noFill/>
                </a:ln>
                <a:solidFill>
                  <a:schemeClr val="tx1"/>
                </a:solidFill>
                <a:effectLst/>
                <a:latin typeface="Arial" panose="020B0604020202020204" pitchFamily="34" charset="0"/>
              </a:rPr>
              <a:t> but not </a:t>
            </a:r>
            <a:r>
              <a:rPr kumimoji="0" lang="pl-PL" altLang="pl-PL" sz="1200" b="0" i="0" u="none" strike="noStrike" cap="none" normalizeH="0" baseline="0" dirty="0" err="1">
                <a:ln>
                  <a:noFill/>
                </a:ln>
                <a:solidFill>
                  <a:schemeClr val="tx1"/>
                </a:solidFill>
                <a:effectLst/>
                <a:latin typeface="Arial" panose="020B0604020202020204" pitchFamily="34" charset="0"/>
              </a:rPr>
              <a:t>yet</a:t>
            </a:r>
            <a:r>
              <a:rPr kumimoji="0" lang="pl-PL" altLang="pl-PL" sz="1200" b="0" i="0" u="none" strike="noStrike" cap="none" normalizeH="0" baseline="0" dirty="0">
                <a:ln>
                  <a:noFill/>
                </a:ln>
                <a:solidFill>
                  <a:schemeClr val="tx1"/>
                </a:solidFill>
                <a:effectLst/>
                <a:latin typeface="Arial" panose="020B0604020202020204" pitchFamily="34" charset="0"/>
              </a:rPr>
              <a:t> </a:t>
            </a:r>
            <a:r>
              <a:rPr kumimoji="0" lang="pl-PL" altLang="pl-PL" sz="1200" b="0" i="0" u="none" strike="noStrike" cap="none" normalizeH="0" baseline="0" dirty="0" err="1">
                <a:ln>
                  <a:noFill/>
                </a:ln>
                <a:solidFill>
                  <a:schemeClr val="tx1"/>
                </a:solidFill>
                <a:effectLst/>
                <a:latin typeface="Arial" panose="020B0604020202020204" pitchFamily="34" charset="0"/>
              </a:rPr>
              <a:t>implemented</a:t>
            </a:r>
            <a:r>
              <a:rPr kumimoji="0" lang="pl-PL" altLang="pl-PL" sz="1200" b="0" i="0" u="none" strike="noStrike" cap="none" normalizeH="0" baseline="0" dirty="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pl-PL" altLang="pl-PL" sz="1200" b="0" i="0" u="none" strike="noStrike" cap="none" normalizeH="0" baseline="0" dirty="0">
                <a:ln>
                  <a:noFill/>
                </a:ln>
                <a:solidFill>
                  <a:schemeClr val="tx1"/>
                </a:solidFill>
                <a:effectLst/>
                <a:latin typeface="Arial" panose="020B0604020202020204" pitchFamily="34" charset="0"/>
              </a:rPr>
              <a:t> No ESG </a:t>
            </a:r>
            <a:r>
              <a:rPr kumimoji="0" lang="pl-PL" altLang="pl-PL" sz="1200" b="0" i="0" u="none" strike="noStrike" cap="none" normalizeH="0" baseline="0" dirty="0" err="1">
                <a:ln>
                  <a:noFill/>
                </a:ln>
                <a:solidFill>
                  <a:schemeClr val="tx1"/>
                </a:solidFill>
                <a:effectLst/>
                <a:latin typeface="Arial" panose="020B0604020202020204" pitchFamily="34" charset="0"/>
              </a:rPr>
              <a:t>or</a:t>
            </a:r>
            <a:r>
              <a:rPr kumimoji="0" lang="pl-PL" altLang="pl-PL" sz="1200" b="0" i="0" u="none" strike="noStrike" cap="none" normalizeH="0" baseline="0" dirty="0">
                <a:ln>
                  <a:noFill/>
                </a:ln>
                <a:solidFill>
                  <a:schemeClr val="tx1"/>
                </a:solidFill>
                <a:effectLst/>
                <a:latin typeface="Arial" panose="020B0604020202020204" pitchFamily="34" charset="0"/>
              </a:rPr>
              <a:t> </a:t>
            </a:r>
            <a:r>
              <a:rPr kumimoji="0" lang="pl-PL" altLang="pl-PL" sz="1200" b="0" i="0" u="none" strike="noStrike" cap="none" normalizeH="0" baseline="0" dirty="0" err="1">
                <a:ln>
                  <a:noFill/>
                </a:ln>
                <a:solidFill>
                  <a:schemeClr val="tx1"/>
                </a:solidFill>
                <a:effectLst/>
                <a:latin typeface="Arial" panose="020B0604020202020204" pitchFamily="34" charset="0"/>
              </a:rPr>
              <a:t>sustainability</a:t>
            </a:r>
            <a:r>
              <a:rPr kumimoji="0" lang="pl-PL" altLang="pl-PL" sz="1200" b="0" i="0" u="none" strike="noStrike" cap="none" normalizeH="0" baseline="0" dirty="0">
                <a:ln>
                  <a:noFill/>
                </a:ln>
                <a:solidFill>
                  <a:schemeClr val="tx1"/>
                </a:solidFill>
                <a:effectLst/>
                <a:latin typeface="Arial" panose="020B0604020202020204" pitchFamily="34" charset="0"/>
              </a:rPr>
              <a:t> </a:t>
            </a:r>
            <a:r>
              <a:rPr kumimoji="0" lang="pl-PL" altLang="pl-PL" sz="1200" b="0" i="0" u="none" strike="noStrike" cap="none" normalizeH="0" baseline="0" dirty="0" err="1">
                <a:ln>
                  <a:noFill/>
                </a:ln>
                <a:solidFill>
                  <a:schemeClr val="tx1"/>
                </a:solidFill>
                <a:effectLst/>
                <a:latin typeface="Arial" panose="020B0604020202020204" pitchFamily="34" charset="0"/>
              </a:rPr>
              <a:t>information</a:t>
            </a:r>
            <a:r>
              <a:rPr kumimoji="0" lang="pl-PL" altLang="pl-PL" sz="1200" b="0" i="0" u="none" strike="noStrike" cap="none" normalizeH="0" baseline="0" dirty="0">
                <a:ln>
                  <a:noFill/>
                </a:ln>
                <a:solidFill>
                  <a:schemeClr val="tx1"/>
                </a:solidFill>
                <a:effectLst/>
                <a:latin typeface="Arial" panose="020B0604020202020204" pitchFamily="34" charset="0"/>
              </a:rPr>
              <a:t> on </a:t>
            </a:r>
            <a:r>
              <a:rPr kumimoji="0" lang="pl-PL" altLang="pl-PL" sz="1200" b="0" i="0" u="none" strike="noStrike" cap="none" normalizeH="0" baseline="0" dirty="0" err="1">
                <a:ln>
                  <a:noFill/>
                </a:ln>
                <a:solidFill>
                  <a:schemeClr val="tx1"/>
                </a:solidFill>
                <a:effectLst/>
                <a:latin typeface="Arial" panose="020B0604020202020204" pitchFamily="34" charset="0"/>
              </a:rPr>
              <a:t>product</a:t>
            </a:r>
            <a:r>
              <a:rPr kumimoji="0" lang="pl-PL" altLang="pl-PL" sz="1200" b="0" i="0" u="none" strike="noStrike" cap="none" normalizeH="0" baseline="0" dirty="0">
                <a:ln>
                  <a:noFill/>
                </a:ln>
                <a:solidFill>
                  <a:schemeClr val="tx1"/>
                </a:solidFill>
                <a:effectLst/>
                <a:latin typeface="Arial" panose="020B0604020202020204" pitchFamily="34" charset="0"/>
              </a:rPr>
              <a:t> </a:t>
            </a:r>
            <a:r>
              <a:rPr kumimoji="0" lang="pl-PL" altLang="pl-PL" sz="1200" b="0" i="0" u="none" strike="noStrike" cap="none" normalizeH="0" baseline="0" dirty="0" err="1">
                <a:ln>
                  <a:noFill/>
                </a:ln>
                <a:solidFill>
                  <a:schemeClr val="tx1"/>
                </a:solidFill>
                <a:effectLst/>
                <a:latin typeface="Arial" panose="020B0604020202020204" pitchFamily="34" charset="0"/>
              </a:rPr>
              <a:t>pages</a:t>
            </a:r>
            <a:r>
              <a:rPr kumimoji="0" lang="pl-PL" altLang="pl-PL" sz="1200" b="0" i="0" u="none" strike="noStrike" cap="none" normalizeH="0" baseline="0" dirty="0">
                <a:ln>
                  <a:noFill/>
                </a:ln>
                <a:solidFill>
                  <a:schemeClr val="tx1"/>
                </a:solidFill>
                <a:effectLst/>
                <a:latin typeface="Arial" panose="020B0604020202020204" pitchFamily="34" charset="0"/>
              </a:rPr>
              <a:t>, </a:t>
            </a:r>
            <a:r>
              <a:rPr kumimoji="0" lang="pl-PL" altLang="pl-PL" sz="1200" b="0" i="0" u="none" strike="noStrike" cap="none" normalizeH="0" baseline="0" dirty="0" err="1">
                <a:ln>
                  <a:noFill/>
                </a:ln>
                <a:solidFill>
                  <a:schemeClr val="tx1"/>
                </a:solidFill>
                <a:effectLst/>
                <a:latin typeface="Arial" panose="020B0604020202020204" pitchFamily="34" charset="0"/>
              </a:rPr>
              <a:t>website</a:t>
            </a:r>
            <a:r>
              <a:rPr kumimoji="0" lang="pl-PL" altLang="pl-PL" sz="1200" b="0" i="0" u="none" strike="noStrike" cap="none" normalizeH="0" baseline="0" dirty="0">
                <a:ln>
                  <a:noFill/>
                </a:ln>
                <a:solidFill>
                  <a:schemeClr val="tx1"/>
                </a:solidFill>
                <a:effectLst/>
                <a:latin typeface="Arial" panose="020B0604020202020204" pitchFamily="34" charset="0"/>
              </a:rPr>
              <a:t>, </a:t>
            </a:r>
            <a:r>
              <a:rPr kumimoji="0" lang="pl-PL" altLang="pl-PL" sz="1200" b="0" i="0" u="none" strike="noStrike" cap="none" normalizeH="0" baseline="0" dirty="0" err="1">
                <a:ln>
                  <a:noFill/>
                </a:ln>
                <a:solidFill>
                  <a:schemeClr val="tx1"/>
                </a:solidFill>
                <a:effectLst/>
                <a:latin typeface="Arial" panose="020B0604020202020204" pitchFamily="34" charset="0"/>
              </a:rPr>
              <a:t>or</a:t>
            </a:r>
            <a:r>
              <a:rPr kumimoji="0" lang="pl-PL" altLang="pl-PL" sz="1200" b="0" i="0" u="none" strike="noStrike" cap="none" normalizeH="0" baseline="0" dirty="0">
                <a:ln>
                  <a:noFill/>
                </a:ln>
                <a:solidFill>
                  <a:schemeClr val="tx1"/>
                </a:solidFill>
                <a:effectLst/>
                <a:latin typeface="Arial" panose="020B0604020202020204" pitchFamily="34" charset="0"/>
              </a:rPr>
              <a:t> </a:t>
            </a:r>
            <a:r>
              <a:rPr kumimoji="0" lang="pl-PL" altLang="pl-PL" sz="1200" b="0" i="0" u="none" strike="noStrike" cap="none" normalizeH="0" baseline="0" dirty="0" err="1">
                <a:ln>
                  <a:noFill/>
                </a:ln>
                <a:solidFill>
                  <a:schemeClr val="tx1"/>
                </a:solidFill>
                <a:effectLst/>
                <a:latin typeface="Arial" panose="020B0604020202020204" pitchFamily="34" charset="0"/>
              </a:rPr>
              <a:t>newsletters</a:t>
            </a:r>
            <a:r>
              <a:rPr kumimoji="0" lang="pl-PL" altLang="pl-PL" sz="1200" b="0" i="0" u="none" strike="noStrike" cap="none" normalizeH="0" baseline="0" dirty="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pl-PL" altLang="pl-PL" sz="1200" b="0" i="0" u="none" strike="noStrike" cap="none" normalizeH="0" baseline="0" dirty="0">
                <a:ln>
                  <a:noFill/>
                </a:ln>
                <a:solidFill>
                  <a:schemeClr val="tx1"/>
                </a:solidFill>
                <a:effectLst/>
                <a:latin typeface="Arial" panose="020B0604020202020204" pitchFamily="34" charset="0"/>
              </a:rPr>
              <a:t> </a:t>
            </a:r>
            <a:r>
              <a:rPr kumimoji="0" lang="pl-PL" altLang="pl-PL" sz="1200" b="0" i="0" u="none" strike="noStrike" cap="none" normalizeH="0" baseline="0" dirty="0" err="1">
                <a:ln>
                  <a:noFill/>
                </a:ln>
                <a:solidFill>
                  <a:schemeClr val="tx1"/>
                </a:solidFill>
                <a:effectLst/>
                <a:latin typeface="Arial" panose="020B0604020202020204" pitchFamily="34" charset="0"/>
              </a:rPr>
              <a:t>Customer</a:t>
            </a:r>
            <a:r>
              <a:rPr kumimoji="0" lang="pl-PL" altLang="pl-PL" sz="1200" b="0" i="0" u="none" strike="noStrike" cap="none" normalizeH="0" baseline="0" dirty="0">
                <a:ln>
                  <a:noFill/>
                </a:ln>
                <a:solidFill>
                  <a:schemeClr val="tx1"/>
                </a:solidFill>
                <a:effectLst/>
                <a:latin typeface="Arial" panose="020B0604020202020204" pitchFamily="34" charset="0"/>
              </a:rPr>
              <a:t> </a:t>
            </a:r>
            <a:r>
              <a:rPr kumimoji="0" lang="pl-PL" altLang="pl-PL" sz="1200" b="0" i="0" u="none" strike="noStrike" cap="none" normalizeH="0" baseline="0" dirty="0" err="1">
                <a:ln>
                  <a:noFill/>
                </a:ln>
                <a:solidFill>
                  <a:schemeClr val="tx1"/>
                </a:solidFill>
                <a:effectLst/>
                <a:latin typeface="Arial" panose="020B0604020202020204" pitchFamily="34" charset="0"/>
              </a:rPr>
              <a:t>questions</a:t>
            </a:r>
            <a:r>
              <a:rPr kumimoji="0" lang="pl-PL" altLang="pl-PL" sz="1200" b="0" i="0" u="none" strike="noStrike" cap="none" normalizeH="0" baseline="0" dirty="0">
                <a:ln>
                  <a:noFill/>
                </a:ln>
                <a:solidFill>
                  <a:schemeClr val="tx1"/>
                </a:solidFill>
                <a:effectLst/>
                <a:latin typeface="Arial" panose="020B0604020202020204" pitchFamily="34" charset="0"/>
              </a:rPr>
              <a:t> </a:t>
            </a:r>
            <a:r>
              <a:rPr kumimoji="0" lang="pl-PL" altLang="pl-PL" sz="1200" b="0" i="0" u="none" strike="noStrike" cap="none" normalizeH="0" baseline="0" dirty="0" err="1">
                <a:ln>
                  <a:noFill/>
                </a:ln>
                <a:solidFill>
                  <a:schemeClr val="tx1"/>
                </a:solidFill>
                <a:effectLst/>
                <a:latin typeface="Arial" panose="020B0604020202020204" pitchFamily="34" charset="0"/>
              </a:rPr>
              <a:t>about</a:t>
            </a:r>
            <a:r>
              <a:rPr kumimoji="0" lang="pl-PL" altLang="pl-PL" sz="1200" b="0" i="0" u="none" strike="noStrike" cap="none" normalizeH="0" baseline="0" dirty="0">
                <a:ln>
                  <a:noFill/>
                </a:ln>
                <a:solidFill>
                  <a:schemeClr val="tx1"/>
                </a:solidFill>
                <a:effectLst/>
                <a:latin typeface="Arial" panose="020B0604020202020204" pitchFamily="34" charset="0"/>
              </a:rPr>
              <a:t> </a:t>
            </a:r>
            <a:r>
              <a:rPr kumimoji="0" lang="pl-PL" altLang="pl-PL" sz="1200" b="0" i="0" u="none" strike="noStrike" cap="none" normalizeH="0" baseline="0" dirty="0" err="1">
                <a:ln>
                  <a:noFill/>
                </a:ln>
                <a:solidFill>
                  <a:schemeClr val="tx1"/>
                </a:solidFill>
                <a:effectLst/>
                <a:latin typeface="Arial" panose="020B0604020202020204" pitchFamily="34" charset="0"/>
              </a:rPr>
              <a:t>sustainability</a:t>
            </a:r>
            <a:r>
              <a:rPr kumimoji="0" lang="pl-PL" altLang="pl-PL" sz="1200" b="0" i="0" u="none" strike="noStrike" cap="none" normalizeH="0" baseline="0" dirty="0">
                <a:ln>
                  <a:noFill/>
                </a:ln>
                <a:solidFill>
                  <a:schemeClr val="tx1"/>
                </a:solidFill>
                <a:effectLst/>
                <a:latin typeface="Arial" panose="020B0604020202020204" pitchFamily="34" charset="0"/>
              </a:rPr>
              <a:t> </a:t>
            </a:r>
            <a:r>
              <a:rPr kumimoji="0" lang="pl-PL" altLang="pl-PL" sz="1200" b="0" i="0" u="none" strike="noStrike" cap="none" normalizeH="0" baseline="0" dirty="0" err="1">
                <a:ln>
                  <a:noFill/>
                </a:ln>
                <a:solidFill>
                  <a:schemeClr val="tx1"/>
                </a:solidFill>
                <a:effectLst/>
                <a:latin typeface="Arial" panose="020B0604020202020204" pitchFamily="34" charset="0"/>
              </a:rPr>
              <a:t>are</a:t>
            </a:r>
            <a:r>
              <a:rPr kumimoji="0" lang="pl-PL" altLang="pl-PL" sz="1200" b="0" i="0" u="none" strike="noStrike" cap="none" normalizeH="0" baseline="0" dirty="0">
                <a:ln>
                  <a:noFill/>
                </a:ln>
                <a:solidFill>
                  <a:schemeClr val="tx1"/>
                </a:solidFill>
                <a:effectLst/>
                <a:latin typeface="Arial" panose="020B0604020202020204" pitchFamily="34" charset="0"/>
              </a:rPr>
              <a:t> </a:t>
            </a:r>
            <a:r>
              <a:rPr kumimoji="0" lang="pl-PL" altLang="pl-PL" sz="1200" b="0" i="0" u="none" strike="noStrike" cap="none" normalizeH="0" baseline="0" dirty="0" err="1">
                <a:ln>
                  <a:noFill/>
                </a:ln>
                <a:solidFill>
                  <a:schemeClr val="tx1"/>
                </a:solidFill>
                <a:effectLst/>
                <a:latin typeface="Arial" panose="020B0604020202020204" pitchFamily="34" charset="0"/>
              </a:rPr>
              <a:t>increasing</a:t>
            </a:r>
            <a:r>
              <a:rPr kumimoji="0" lang="pl-PL" altLang="pl-PL" sz="1200" b="0" i="0" u="none" strike="noStrike" cap="none" normalizeH="0" baseline="0" dirty="0">
                <a:ln>
                  <a:noFill/>
                </a:ln>
                <a:solidFill>
                  <a:schemeClr val="tx1"/>
                </a:solidFill>
                <a:effectLst/>
                <a:latin typeface="Arial" panose="020B0604020202020204" pitchFamily="34" charset="0"/>
              </a:rPr>
              <a:t> (</a:t>
            </a:r>
            <a:r>
              <a:rPr kumimoji="0" lang="pl-PL" altLang="pl-PL" sz="1200" b="0" i="0" u="none" strike="noStrike" cap="none" normalizeH="0" baseline="0" dirty="0" err="1">
                <a:ln>
                  <a:noFill/>
                </a:ln>
                <a:solidFill>
                  <a:schemeClr val="tx1"/>
                </a:solidFill>
                <a:effectLst/>
                <a:latin typeface="Arial" panose="020B0604020202020204" pitchFamily="34" charset="0"/>
              </a:rPr>
              <a:t>packaging</a:t>
            </a:r>
            <a:r>
              <a:rPr kumimoji="0" lang="pl-PL" altLang="pl-PL" sz="1200" b="0" i="0" u="none" strike="noStrike" cap="none" normalizeH="0" baseline="0" dirty="0">
                <a:ln>
                  <a:noFill/>
                </a:ln>
                <a:solidFill>
                  <a:schemeClr val="tx1"/>
                </a:solidFill>
                <a:effectLst/>
                <a:latin typeface="Arial" panose="020B0604020202020204" pitchFamily="34" charset="0"/>
              </a:rPr>
              <a:t>, </a:t>
            </a:r>
            <a:r>
              <a:rPr kumimoji="0" lang="pl-PL" altLang="pl-PL" sz="1200" b="0" i="0" u="none" strike="noStrike" cap="none" normalizeH="0" baseline="0" dirty="0" err="1">
                <a:ln>
                  <a:noFill/>
                </a:ln>
                <a:solidFill>
                  <a:schemeClr val="tx1"/>
                </a:solidFill>
                <a:effectLst/>
                <a:latin typeface="Arial" panose="020B0604020202020204" pitchFamily="34" charset="0"/>
              </a:rPr>
              <a:t>ethics</a:t>
            </a:r>
            <a:r>
              <a:rPr kumimoji="0" lang="pl-PL" altLang="pl-PL" sz="1200" b="0" i="0" u="none" strike="noStrike" cap="none" normalizeH="0" baseline="0" dirty="0">
                <a:ln>
                  <a:noFill/>
                </a:ln>
                <a:solidFill>
                  <a:schemeClr val="tx1"/>
                </a:solidFill>
                <a:effectLst/>
                <a:latin typeface="Arial" panose="020B0604020202020204" pitchFamily="34" charset="0"/>
              </a:rPr>
              <a:t>, CO2 </a:t>
            </a:r>
            <a:r>
              <a:rPr kumimoji="0" lang="pl-PL" altLang="pl-PL" sz="1200" b="0" i="0" u="none" strike="noStrike" cap="none" normalizeH="0" baseline="0" dirty="0" err="1">
                <a:ln>
                  <a:noFill/>
                </a:ln>
                <a:solidFill>
                  <a:schemeClr val="tx1"/>
                </a:solidFill>
                <a:effectLst/>
                <a:latin typeface="Arial" panose="020B0604020202020204" pitchFamily="34" charset="0"/>
              </a:rPr>
              <a:t>impact</a:t>
            </a:r>
            <a:r>
              <a:rPr kumimoji="0" lang="pl-PL" altLang="pl-PL" sz="1200" b="0" i="0" u="none" strike="noStrike" cap="none" normalizeH="0" baseline="0" dirty="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pl-PL" altLang="pl-PL" sz="1200" b="0" i="0" u="none" strike="noStrike" cap="none" normalizeH="0" baseline="0" dirty="0">
                <a:ln>
                  <a:noFill/>
                </a:ln>
                <a:solidFill>
                  <a:schemeClr val="tx1"/>
                </a:solidFill>
                <a:effectLst/>
                <a:latin typeface="Arial" panose="020B0604020202020204" pitchFamily="34" charset="0"/>
              </a:rPr>
              <a:t> </a:t>
            </a:r>
            <a:r>
              <a:rPr kumimoji="0" lang="pl-PL" altLang="pl-PL" sz="1200" b="0" i="0" u="none" strike="noStrike" cap="none" normalizeH="0" baseline="0" dirty="0" err="1">
                <a:ln>
                  <a:noFill/>
                </a:ln>
                <a:solidFill>
                  <a:schemeClr val="tx1"/>
                </a:solidFill>
                <a:effectLst/>
                <a:latin typeface="Arial" panose="020B0604020202020204" pitchFamily="34" charset="0"/>
              </a:rPr>
              <a:t>Competitors</a:t>
            </a:r>
            <a:r>
              <a:rPr kumimoji="0" lang="pl-PL" altLang="pl-PL" sz="1200" b="0" i="0" u="none" strike="noStrike" cap="none" normalizeH="0" baseline="0" dirty="0">
                <a:ln>
                  <a:noFill/>
                </a:ln>
                <a:solidFill>
                  <a:schemeClr val="tx1"/>
                </a:solidFill>
                <a:effectLst/>
                <a:latin typeface="Arial" panose="020B0604020202020204" pitchFamily="34" charset="0"/>
              </a:rPr>
              <a:t> </a:t>
            </a:r>
            <a:r>
              <a:rPr kumimoji="0" lang="pl-PL" altLang="pl-PL" sz="1200" b="0" i="0" u="none" strike="noStrike" cap="none" normalizeH="0" baseline="0" dirty="0" err="1">
                <a:ln>
                  <a:noFill/>
                </a:ln>
                <a:solidFill>
                  <a:schemeClr val="tx1"/>
                </a:solidFill>
                <a:effectLst/>
                <a:latin typeface="Arial" panose="020B0604020202020204" pitchFamily="34" charset="0"/>
              </a:rPr>
              <a:t>are</a:t>
            </a:r>
            <a:r>
              <a:rPr kumimoji="0" lang="pl-PL" altLang="pl-PL" sz="1200" b="0" i="0" u="none" strike="noStrike" cap="none" normalizeH="0" baseline="0" dirty="0">
                <a:ln>
                  <a:noFill/>
                </a:ln>
                <a:solidFill>
                  <a:schemeClr val="tx1"/>
                </a:solidFill>
                <a:effectLst/>
                <a:latin typeface="Arial" panose="020B0604020202020204" pitchFamily="34" charset="0"/>
              </a:rPr>
              <a:t> </a:t>
            </a:r>
            <a:r>
              <a:rPr kumimoji="0" lang="pl-PL" altLang="pl-PL" sz="1200" b="0" i="0" u="none" strike="noStrike" cap="none" normalizeH="0" baseline="0" dirty="0" err="1">
                <a:ln>
                  <a:noFill/>
                </a:ln>
                <a:solidFill>
                  <a:schemeClr val="tx1"/>
                </a:solidFill>
                <a:effectLst/>
                <a:latin typeface="Arial" panose="020B0604020202020204" pitchFamily="34" charset="0"/>
              </a:rPr>
              <a:t>increasingly</a:t>
            </a:r>
            <a:r>
              <a:rPr kumimoji="0" lang="pl-PL" altLang="pl-PL" sz="1200" b="0" i="0" u="none" strike="noStrike" cap="none" normalizeH="0" baseline="0" dirty="0">
                <a:ln>
                  <a:noFill/>
                </a:ln>
                <a:solidFill>
                  <a:schemeClr val="tx1"/>
                </a:solidFill>
                <a:effectLst/>
                <a:latin typeface="Arial" panose="020B0604020202020204" pitchFamily="34" charset="0"/>
              </a:rPr>
              <a:t> </a:t>
            </a:r>
            <a:r>
              <a:rPr kumimoji="0" lang="pl-PL" altLang="pl-PL" sz="1200" b="0" i="0" u="none" strike="noStrike" cap="none" normalizeH="0" baseline="0" dirty="0" err="1">
                <a:ln>
                  <a:noFill/>
                </a:ln>
                <a:solidFill>
                  <a:schemeClr val="tx1"/>
                </a:solidFill>
                <a:effectLst/>
                <a:latin typeface="Arial" panose="020B0604020202020204" pitchFamily="34" charset="0"/>
              </a:rPr>
              <a:t>communicating</a:t>
            </a:r>
            <a:r>
              <a:rPr kumimoji="0" lang="pl-PL" altLang="pl-PL" sz="1200" b="0" i="0" u="none" strike="noStrike" cap="none" normalizeH="0" baseline="0" dirty="0">
                <a:ln>
                  <a:noFill/>
                </a:ln>
                <a:solidFill>
                  <a:schemeClr val="tx1"/>
                </a:solidFill>
                <a:effectLst/>
                <a:latin typeface="Arial" panose="020B0604020202020204" pitchFamily="34" charset="0"/>
              </a:rPr>
              <a:t> ESG </a:t>
            </a:r>
            <a:r>
              <a:rPr kumimoji="0" lang="pl-PL" altLang="pl-PL" sz="1200" b="0" i="0" u="none" strike="noStrike" cap="none" normalizeH="0" baseline="0" dirty="0" err="1">
                <a:ln>
                  <a:noFill/>
                </a:ln>
                <a:solidFill>
                  <a:schemeClr val="tx1"/>
                </a:solidFill>
                <a:effectLst/>
                <a:latin typeface="Arial" panose="020B0604020202020204" pitchFamily="34" charset="0"/>
              </a:rPr>
              <a:t>topics</a:t>
            </a:r>
            <a:r>
              <a:rPr kumimoji="0" lang="pl-PL" altLang="pl-PL" sz="1200" b="0" i="0" u="none" strike="noStrike" cap="none" normalizeH="0" baseline="0" dirty="0">
                <a:ln>
                  <a:noFill/>
                </a:ln>
                <a:solidFill>
                  <a:schemeClr val="tx1"/>
                </a:solidFill>
                <a:effectLst/>
                <a:latin typeface="Arial" panose="020B0604020202020204" pitchFamily="34" charset="0"/>
              </a:rPr>
              <a:t> in </a:t>
            </a:r>
            <a:r>
              <a:rPr kumimoji="0" lang="pl-PL" altLang="pl-PL" sz="1200" b="0" i="0" u="none" strike="noStrike" cap="none" normalizeH="0" baseline="0" dirty="0" err="1">
                <a:ln>
                  <a:noFill/>
                </a:ln>
                <a:solidFill>
                  <a:schemeClr val="tx1"/>
                </a:solidFill>
                <a:effectLst/>
                <a:latin typeface="Arial" panose="020B0604020202020204" pitchFamily="34" charset="0"/>
              </a:rPr>
              <a:t>their</a:t>
            </a:r>
            <a:r>
              <a:rPr kumimoji="0" lang="pl-PL" altLang="pl-PL" sz="1200" b="0" i="0" u="none" strike="noStrike" cap="none" normalizeH="0" baseline="0" dirty="0">
                <a:ln>
                  <a:noFill/>
                </a:ln>
                <a:solidFill>
                  <a:schemeClr val="tx1"/>
                </a:solidFill>
                <a:effectLst/>
                <a:latin typeface="Arial" panose="020B0604020202020204" pitchFamily="34" charset="0"/>
              </a:rPr>
              <a:t> marketing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pl-PL" altLang="pl-PL" sz="1200" b="0" i="0" u="none" strike="noStrike" cap="none" normalizeH="0" baseline="0" dirty="0">
                <a:ln>
                  <a:noFill/>
                </a:ln>
                <a:solidFill>
                  <a:schemeClr val="tx1"/>
                </a:solidFill>
                <a:effectLst/>
                <a:latin typeface="Arial" panose="020B0604020202020204" pitchFamily="34" charset="0"/>
              </a:rPr>
              <a:t> Marketing team </a:t>
            </a:r>
            <a:r>
              <a:rPr kumimoji="0" lang="pl-PL" altLang="pl-PL" sz="1200" b="0" i="0" u="none" strike="noStrike" cap="none" normalizeH="0" baseline="0" dirty="0" err="1">
                <a:ln>
                  <a:noFill/>
                </a:ln>
                <a:solidFill>
                  <a:schemeClr val="tx1"/>
                </a:solidFill>
                <a:effectLst/>
                <a:latin typeface="Arial" panose="020B0604020202020204" pitchFamily="34" charset="0"/>
              </a:rPr>
              <a:t>has</a:t>
            </a:r>
            <a:r>
              <a:rPr kumimoji="0" lang="pl-PL" altLang="pl-PL" sz="1200" b="0" i="0" u="none" strike="noStrike" cap="none" normalizeH="0" baseline="0" dirty="0">
                <a:ln>
                  <a:noFill/>
                </a:ln>
                <a:solidFill>
                  <a:schemeClr val="tx1"/>
                </a:solidFill>
                <a:effectLst/>
                <a:latin typeface="Arial" panose="020B0604020202020204" pitchFamily="34" charset="0"/>
              </a:rPr>
              <a:t> </a:t>
            </a:r>
            <a:r>
              <a:rPr kumimoji="0" lang="pl-PL" altLang="pl-PL" sz="1200" b="0" i="0" u="none" strike="noStrike" cap="none" normalizeH="0" baseline="0" dirty="0" err="1">
                <a:ln>
                  <a:noFill/>
                </a:ln>
                <a:solidFill>
                  <a:schemeClr val="tx1"/>
                </a:solidFill>
                <a:effectLst/>
                <a:latin typeface="Arial" panose="020B0604020202020204" pitchFamily="34" charset="0"/>
              </a:rPr>
              <a:t>limited</a:t>
            </a:r>
            <a:r>
              <a:rPr kumimoji="0" lang="pl-PL" altLang="pl-PL" sz="1200" b="0" i="0" u="none" strike="noStrike" cap="none" normalizeH="0" baseline="0" dirty="0">
                <a:ln>
                  <a:noFill/>
                </a:ln>
                <a:solidFill>
                  <a:schemeClr val="tx1"/>
                </a:solidFill>
                <a:effectLst/>
                <a:latin typeface="Arial" panose="020B0604020202020204" pitchFamily="34" charset="0"/>
              </a:rPr>
              <a:t> ESG </a:t>
            </a:r>
            <a:r>
              <a:rPr kumimoji="0" lang="pl-PL" altLang="pl-PL" sz="1200" b="0" i="0" u="none" strike="noStrike" cap="none" normalizeH="0" baseline="0" dirty="0" err="1">
                <a:ln>
                  <a:noFill/>
                </a:ln>
                <a:solidFill>
                  <a:schemeClr val="tx1"/>
                </a:solidFill>
                <a:effectLst/>
                <a:latin typeface="Arial" panose="020B0604020202020204" pitchFamily="34" charset="0"/>
              </a:rPr>
              <a:t>knowledge</a:t>
            </a:r>
            <a:r>
              <a:rPr kumimoji="0" lang="pl-PL" altLang="pl-PL" sz="1200" b="0" i="0" u="none" strike="noStrike" cap="none" normalizeH="0" baseline="0" dirty="0">
                <a:ln>
                  <a:noFill/>
                </a:ln>
                <a:solidFill>
                  <a:schemeClr val="tx1"/>
                </a:solidFill>
                <a:effectLst/>
                <a:latin typeface="Arial" panose="020B0604020202020204" pitchFamily="34" charset="0"/>
              </a:rPr>
              <a:t> and no </a:t>
            </a:r>
            <a:r>
              <a:rPr kumimoji="0" lang="pl-PL" altLang="pl-PL" sz="1200" b="0" i="0" u="none" strike="noStrike" cap="none" normalizeH="0" baseline="0" dirty="0" err="1">
                <a:ln>
                  <a:noFill/>
                </a:ln>
                <a:solidFill>
                  <a:schemeClr val="tx1"/>
                </a:solidFill>
                <a:effectLst/>
                <a:latin typeface="Arial" panose="020B0604020202020204" pitchFamily="34" charset="0"/>
              </a:rPr>
              <a:t>dedicated</a:t>
            </a:r>
            <a:r>
              <a:rPr kumimoji="0" lang="pl-PL" altLang="pl-PL" sz="1200" b="0" i="0" u="none" strike="noStrike" cap="none" normalizeH="0" baseline="0" dirty="0">
                <a:ln>
                  <a:noFill/>
                </a:ln>
                <a:solidFill>
                  <a:schemeClr val="tx1"/>
                </a:solidFill>
                <a:effectLst/>
                <a:latin typeface="Arial" panose="020B0604020202020204" pitchFamily="34" charset="0"/>
              </a:rPr>
              <a:t> ESG </a:t>
            </a:r>
            <a:r>
              <a:rPr kumimoji="0" lang="pl-PL" altLang="pl-PL" sz="1200" b="0" i="0" u="none" strike="noStrike" cap="none" normalizeH="0" baseline="0" dirty="0" err="1">
                <a:ln>
                  <a:noFill/>
                </a:ln>
                <a:solidFill>
                  <a:schemeClr val="tx1"/>
                </a:solidFill>
                <a:effectLst/>
                <a:latin typeface="Arial" panose="020B0604020202020204" pitchFamily="34" charset="0"/>
              </a:rPr>
              <a:t>specialist</a:t>
            </a:r>
            <a:r>
              <a:rPr kumimoji="0" lang="pl-PL" altLang="pl-PL" sz="1200" b="0" i="0" u="none" strike="noStrike" cap="none" normalizeH="0" baseline="0" dirty="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pl-PL" altLang="pl-PL" sz="1200" b="0" i="0" u="none" strike="noStrike" cap="none" normalizeH="0" baseline="0" dirty="0">
                <a:ln>
                  <a:noFill/>
                </a:ln>
                <a:solidFill>
                  <a:schemeClr val="tx1"/>
                </a:solidFill>
                <a:effectLst/>
                <a:latin typeface="Arial" panose="020B0604020202020204" pitchFamily="34" charset="0"/>
              </a:rPr>
              <a:t> </a:t>
            </a:r>
            <a:r>
              <a:rPr kumimoji="0" lang="pl-PL" altLang="pl-PL" sz="1200" b="0" i="0" u="none" strike="noStrike" cap="none" normalizeH="0" baseline="0" dirty="0" err="1">
                <a:ln>
                  <a:noFill/>
                </a:ln>
                <a:solidFill>
                  <a:schemeClr val="tx1"/>
                </a:solidFill>
                <a:effectLst/>
                <a:latin typeface="Arial" panose="020B0604020202020204" pitchFamily="34" charset="0"/>
              </a:rPr>
              <a:t>Strong</a:t>
            </a:r>
            <a:r>
              <a:rPr kumimoji="0" lang="pl-PL" altLang="pl-PL" sz="1200" b="0" i="0" u="none" strike="noStrike" cap="none" normalizeH="0" baseline="0" dirty="0">
                <a:ln>
                  <a:noFill/>
                </a:ln>
                <a:solidFill>
                  <a:schemeClr val="tx1"/>
                </a:solidFill>
                <a:effectLst/>
                <a:latin typeface="Arial" panose="020B0604020202020204" pitchFamily="34" charset="0"/>
              </a:rPr>
              <a:t> </a:t>
            </a:r>
            <a:r>
              <a:rPr kumimoji="0" lang="pl-PL" altLang="pl-PL" sz="1200" b="0" i="0" u="none" strike="noStrike" cap="none" normalizeH="0" baseline="0" dirty="0" err="1">
                <a:ln>
                  <a:noFill/>
                </a:ln>
                <a:solidFill>
                  <a:schemeClr val="tx1"/>
                </a:solidFill>
                <a:effectLst/>
                <a:latin typeface="Arial" panose="020B0604020202020204" pitchFamily="34" charset="0"/>
              </a:rPr>
              <a:t>concern</a:t>
            </a:r>
            <a:r>
              <a:rPr kumimoji="0" lang="pl-PL" altLang="pl-PL" sz="1200" b="0" i="0" u="none" strike="noStrike" cap="none" normalizeH="0" baseline="0" dirty="0">
                <a:ln>
                  <a:noFill/>
                </a:ln>
                <a:solidFill>
                  <a:schemeClr val="tx1"/>
                </a:solidFill>
                <a:effectLst/>
                <a:latin typeface="Arial" panose="020B0604020202020204" pitchFamily="34" charset="0"/>
              </a:rPr>
              <a:t> </a:t>
            </a:r>
            <a:r>
              <a:rPr kumimoji="0" lang="pl-PL" altLang="pl-PL" sz="1200" b="0" i="0" u="none" strike="noStrike" cap="none" normalizeH="0" baseline="0" dirty="0" err="1">
                <a:ln>
                  <a:noFill/>
                </a:ln>
                <a:solidFill>
                  <a:schemeClr val="tx1"/>
                </a:solidFill>
                <a:effectLst/>
                <a:latin typeface="Arial" panose="020B0604020202020204" pitchFamily="34" charset="0"/>
              </a:rPr>
              <a:t>about</a:t>
            </a:r>
            <a:r>
              <a:rPr kumimoji="0" lang="pl-PL" altLang="pl-PL" sz="1200" b="0" i="0" u="none" strike="noStrike" cap="none" normalizeH="0" baseline="0" dirty="0">
                <a:ln>
                  <a:noFill/>
                </a:ln>
                <a:solidFill>
                  <a:schemeClr val="tx1"/>
                </a:solidFill>
                <a:effectLst/>
                <a:latin typeface="Arial" panose="020B0604020202020204" pitchFamily="34" charset="0"/>
              </a:rPr>
              <a:t> </a:t>
            </a:r>
            <a:r>
              <a:rPr kumimoji="0" lang="pl-PL" altLang="pl-PL" sz="1200" b="0" i="0" u="none" strike="noStrike" cap="none" normalizeH="0" baseline="0" dirty="0" err="1">
                <a:ln>
                  <a:noFill/>
                </a:ln>
                <a:solidFill>
                  <a:schemeClr val="tx1"/>
                </a:solidFill>
                <a:effectLst/>
                <a:latin typeface="Arial" panose="020B0604020202020204" pitchFamily="34" charset="0"/>
              </a:rPr>
              <a:t>avoiding</a:t>
            </a:r>
            <a:r>
              <a:rPr kumimoji="0" lang="pl-PL" altLang="pl-PL" sz="1200" b="0" i="0" u="none" strike="noStrike" cap="none" normalizeH="0" baseline="0" dirty="0">
                <a:ln>
                  <a:noFill/>
                </a:ln>
                <a:solidFill>
                  <a:schemeClr val="tx1"/>
                </a:solidFill>
                <a:effectLst/>
                <a:latin typeface="Arial" panose="020B0604020202020204" pitchFamily="34" charset="0"/>
              </a:rPr>
              <a:t> </a:t>
            </a:r>
            <a:r>
              <a:rPr kumimoji="0" lang="pl-PL" altLang="pl-PL" sz="1200" b="0" i="0" u="none" strike="noStrike" cap="none" normalizeH="0" baseline="0" dirty="0" err="1">
                <a:ln>
                  <a:noFill/>
                </a:ln>
                <a:solidFill>
                  <a:schemeClr val="tx1"/>
                </a:solidFill>
                <a:effectLst/>
                <a:latin typeface="Arial" panose="020B0604020202020204" pitchFamily="34" charset="0"/>
              </a:rPr>
              <a:t>greenwashing</a:t>
            </a:r>
            <a:r>
              <a:rPr kumimoji="0" lang="pl-PL" altLang="pl-PL" sz="1200" b="0" i="0" u="none" strike="noStrike" cap="none" normalizeH="0" baseline="0" dirty="0">
                <a:ln>
                  <a:noFill/>
                </a:ln>
                <a:solidFill>
                  <a:schemeClr val="tx1"/>
                </a:solidFill>
                <a:effectLst/>
                <a:latin typeface="Arial" panose="020B0604020202020204" pitchFamily="34" charset="0"/>
              </a:rPr>
              <a:t> and </a:t>
            </a:r>
            <a:r>
              <a:rPr kumimoji="0" lang="pl-PL" altLang="pl-PL" sz="1200" b="0" i="0" u="none" strike="noStrike" cap="none" normalizeH="0" baseline="0" dirty="0" err="1">
                <a:ln>
                  <a:noFill/>
                </a:ln>
                <a:solidFill>
                  <a:schemeClr val="tx1"/>
                </a:solidFill>
                <a:effectLst/>
                <a:latin typeface="Arial" panose="020B0604020202020204" pitchFamily="34" charset="0"/>
              </a:rPr>
              <a:t>making</a:t>
            </a:r>
            <a:r>
              <a:rPr kumimoji="0" lang="pl-PL" altLang="pl-PL" sz="1200" b="0" i="0" u="none" strike="noStrike" cap="none" normalizeH="0" baseline="0" dirty="0">
                <a:ln>
                  <a:noFill/>
                </a:ln>
                <a:solidFill>
                  <a:schemeClr val="tx1"/>
                </a:solidFill>
                <a:effectLst/>
                <a:latin typeface="Arial" panose="020B0604020202020204" pitchFamily="34" charset="0"/>
              </a:rPr>
              <a:t> </a:t>
            </a:r>
            <a:r>
              <a:rPr kumimoji="0" lang="pl-PL" altLang="pl-PL" sz="1200" b="0" i="0" u="none" strike="noStrike" cap="none" normalizeH="0" baseline="0" dirty="0" err="1">
                <a:ln>
                  <a:noFill/>
                </a:ln>
                <a:solidFill>
                  <a:schemeClr val="tx1"/>
                </a:solidFill>
                <a:effectLst/>
                <a:latin typeface="Arial" panose="020B0604020202020204" pitchFamily="34" charset="0"/>
              </a:rPr>
              <a:t>only</a:t>
            </a:r>
            <a:r>
              <a:rPr kumimoji="0" lang="pl-PL" altLang="pl-PL" sz="1200" b="0" i="0" u="none" strike="noStrike" cap="none" normalizeH="0" baseline="0" dirty="0">
                <a:ln>
                  <a:noFill/>
                </a:ln>
                <a:solidFill>
                  <a:schemeClr val="tx1"/>
                </a:solidFill>
                <a:effectLst/>
                <a:latin typeface="Arial" panose="020B0604020202020204" pitchFamily="34" charset="0"/>
              </a:rPr>
              <a:t> </a:t>
            </a:r>
            <a:r>
              <a:rPr kumimoji="0" lang="pl-PL" altLang="pl-PL" sz="1200" b="0" i="0" u="none" strike="noStrike" cap="none" normalizeH="0" baseline="0" dirty="0" err="1">
                <a:ln>
                  <a:noFill/>
                </a:ln>
                <a:solidFill>
                  <a:schemeClr val="tx1"/>
                </a:solidFill>
                <a:effectLst/>
                <a:latin typeface="Arial" panose="020B0604020202020204" pitchFamily="34" charset="0"/>
              </a:rPr>
              <a:t>credible</a:t>
            </a:r>
            <a:r>
              <a:rPr kumimoji="0" lang="pl-PL" altLang="pl-PL" sz="1200" b="0" i="0" u="none" strike="noStrike" cap="none" normalizeH="0" baseline="0" dirty="0">
                <a:ln>
                  <a:noFill/>
                </a:ln>
                <a:solidFill>
                  <a:schemeClr val="tx1"/>
                </a:solidFill>
                <a:effectLst/>
                <a:latin typeface="Arial" panose="020B0604020202020204" pitchFamily="34" charset="0"/>
              </a:rPr>
              <a:t> </a:t>
            </a:r>
            <a:r>
              <a:rPr kumimoji="0" lang="pl-PL" altLang="pl-PL" sz="1200" b="0" i="0" u="none" strike="noStrike" cap="none" normalizeH="0" baseline="0" dirty="0" err="1">
                <a:ln>
                  <a:noFill/>
                </a:ln>
                <a:solidFill>
                  <a:schemeClr val="tx1"/>
                </a:solidFill>
                <a:effectLst/>
                <a:latin typeface="Arial" panose="020B0604020202020204" pitchFamily="34" charset="0"/>
              </a:rPr>
              <a:t>claims</a:t>
            </a:r>
            <a:r>
              <a:rPr kumimoji="0" lang="pl-PL" altLang="pl-PL" sz="1200" b="0" i="0" u="none" strike="noStrike" cap="none" normalizeH="0" baseline="0" dirty="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pl-PL" altLang="pl-PL" sz="1200" b="0" i="0" u="none" strike="noStrike" cap="none" normalizeH="0" baseline="0" dirty="0">
                <a:ln>
                  <a:noFill/>
                </a:ln>
                <a:solidFill>
                  <a:schemeClr val="tx1"/>
                </a:solidFill>
                <a:effectLst/>
                <a:latin typeface="Arial" panose="020B0604020202020204" pitchFamily="34" charset="0"/>
              </a:rPr>
              <a:t> </a:t>
            </a:r>
            <a:r>
              <a:rPr kumimoji="0" lang="pl-PL" altLang="pl-PL" sz="1200" b="0" i="0" u="none" strike="noStrike" cap="none" normalizeH="0" baseline="0" dirty="0" err="1">
                <a:ln>
                  <a:noFill/>
                </a:ln>
                <a:solidFill>
                  <a:schemeClr val="tx1"/>
                </a:solidFill>
                <a:effectLst/>
                <a:latin typeface="Arial" panose="020B0604020202020204" pitchFamily="34" charset="0"/>
              </a:rPr>
              <a:t>Growing</a:t>
            </a:r>
            <a:r>
              <a:rPr kumimoji="0" lang="pl-PL" altLang="pl-PL" sz="1200" b="0" i="0" u="none" strike="noStrike" cap="none" normalizeH="0" baseline="0" dirty="0">
                <a:ln>
                  <a:noFill/>
                </a:ln>
                <a:solidFill>
                  <a:schemeClr val="tx1"/>
                </a:solidFill>
                <a:effectLst/>
                <a:latin typeface="Arial" panose="020B0604020202020204" pitchFamily="34" charset="0"/>
              </a:rPr>
              <a:t> market </a:t>
            </a:r>
            <a:r>
              <a:rPr kumimoji="0" lang="pl-PL" altLang="pl-PL" sz="1200" b="0" i="0" u="none" strike="noStrike" cap="none" normalizeH="0" baseline="0" dirty="0" err="1">
                <a:ln>
                  <a:noFill/>
                </a:ln>
                <a:solidFill>
                  <a:schemeClr val="tx1"/>
                </a:solidFill>
                <a:effectLst/>
                <a:latin typeface="Arial" panose="020B0604020202020204" pitchFamily="34" charset="0"/>
              </a:rPr>
              <a:t>expectations</a:t>
            </a:r>
            <a:r>
              <a:rPr kumimoji="0" lang="pl-PL" altLang="pl-PL" sz="1200" b="0" i="0" u="none" strike="noStrike" cap="none" normalizeH="0" baseline="0" dirty="0">
                <a:ln>
                  <a:noFill/>
                </a:ln>
                <a:solidFill>
                  <a:schemeClr val="tx1"/>
                </a:solidFill>
                <a:effectLst/>
                <a:latin typeface="Arial" panose="020B0604020202020204" pitchFamily="34" charset="0"/>
              </a:rPr>
              <a:t> for </a:t>
            </a:r>
            <a:r>
              <a:rPr kumimoji="0" lang="pl-PL" altLang="pl-PL" sz="1200" b="0" i="0" u="none" strike="noStrike" cap="none" normalizeH="0" baseline="0" dirty="0" err="1">
                <a:ln>
                  <a:noFill/>
                </a:ln>
                <a:solidFill>
                  <a:schemeClr val="tx1"/>
                </a:solidFill>
                <a:effectLst/>
                <a:latin typeface="Arial" panose="020B0604020202020204" pitchFamily="34" charset="0"/>
              </a:rPr>
              <a:t>transparency</a:t>
            </a:r>
            <a:r>
              <a:rPr kumimoji="0" lang="pl-PL" altLang="pl-PL" sz="1200" b="0" i="0" u="none" strike="noStrike" cap="none" normalizeH="0" baseline="0" dirty="0">
                <a:ln>
                  <a:noFill/>
                </a:ln>
                <a:solidFill>
                  <a:schemeClr val="tx1"/>
                </a:solidFill>
                <a:effectLst/>
                <a:latin typeface="Arial" panose="020B0604020202020204" pitchFamily="34" charset="0"/>
              </a:rPr>
              <a:t> in e-commerce </a:t>
            </a:r>
            <a:r>
              <a:rPr kumimoji="0" lang="pl-PL" altLang="pl-PL" sz="1200" b="0" i="0" u="none" strike="noStrike" cap="none" normalizeH="0" baseline="0" dirty="0" err="1">
                <a:ln>
                  <a:noFill/>
                </a:ln>
                <a:solidFill>
                  <a:schemeClr val="tx1"/>
                </a:solidFill>
                <a:effectLst/>
                <a:latin typeface="Arial" panose="020B0604020202020204" pitchFamily="34" charset="0"/>
              </a:rPr>
              <a:t>sustainability</a:t>
            </a:r>
            <a:r>
              <a:rPr kumimoji="0" lang="pl-PL" altLang="pl-PL" sz="1200" b="0" i="0" u="none" strike="noStrike" cap="none" normalizeH="0" baseline="0" dirty="0">
                <a:ln>
                  <a:noFill/>
                </a:ln>
                <a:solidFill>
                  <a:schemeClr val="tx1"/>
                </a:solidFill>
                <a:effectLst/>
                <a:latin typeface="Arial" panose="020B0604020202020204" pitchFamily="34" charset="0"/>
              </a:rPr>
              <a:t> </a:t>
            </a:r>
            <a:r>
              <a:rPr kumimoji="0" lang="pl-PL" altLang="pl-PL" sz="1200" b="0" i="0" u="none" strike="noStrike" cap="none" normalizeH="0" baseline="0" dirty="0" err="1">
                <a:ln>
                  <a:noFill/>
                </a:ln>
                <a:solidFill>
                  <a:schemeClr val="tx1"/>
                </a:solidFill>
                <a:effectLst/>
                <a:latin typeface="Arial" panose="020B0604020202020204" pitchFamily="34" charset="0"/>
              </a:rPr>
              <a:t>communication</a:t>
            </a:r>
            <a:r>
              <a:rPr kumimoji="0" lang="pl-PL" altLang="pl-PL" sz="1200" b="0" i="0" u="none" strike="noStrike" cap="none" normalizeH="0" baseline="0" dirty="0">
                <a:ln>
                  <a:noFill/>
                </a:ln>
                <a:solidFill>
                  <a:schemeClr val="tx1"/>
                </a:solidFill>
                <a:effectLst/>
                <a:latin typeface="Arial" panose="020B0604020202020204" pitchFamily="34" charset="0"/>
              </a:rPr>
              <a:t>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ole tekstowe 7">
            <a:extLst>
              <a:ext uri="{FF2B5EF4-FFF2-40B4-BE49-F238E27FC236}">
                <a16:creationId xmlns:a16="http://schemas.microsoft.com/office/drawing/2014/main" id="{6DD59385-40FF-1973-1873-B8071CEBA73A}"/>
              </a:ext>
            </a:extLst>
          </p:cNvPr>
          <p:cNvSpPr txBox="1"/>
          <p:nvPr/>
        </p:nvSpPr>
        <p:spPr>
          <a:xfrm>
            <a:off x="273050" y="92075"/>
            <a:ext cx="6934200" cy="10664458"/>
          </a:xfrm>
          <a:prstGeom prst="rect">
            <a:avLst/>
          </a:prstGeom>
          <a:noFill/>
        </p:spPr>
        <p:txBody>
          <a:bodyPr wrap="square" rtlCol="0">
            <a:spAutoFit/>
          </a:bodyPr>
          <a:lstStyle/>
          <a:p>
            <a:endParaRPr lang="pl-PL" sz="1100" dirty="0"/>
          </a:p>
          <a:p>
            <a:r>
              <a:rPr lang="en-US" sz="1400" b="1" dirty="0"/>
              <a:t>8. Suggested Solution – step by step</a:t>
            </a:r>
          </a:p>
          <a:p>
            <a:r>
              <a:rPr lang="en-US" sz="1400" b="1" dirty="0"/>
              <a:t>Task 1 – Identify ESG actions and communication gaps</a:t>
            </a:r>
          </a:p>
          <a:p>
            <a:r>
              <a:rPr lang="en-US" sz="1400" dirty="0"/>
              <a:t>The company already has several ESG-related actions in place, mainly around packaging and delivery. These include the use of recycled cardboard packaging, biodegradable filling materials, and early-stage plans for carbon-neutral shipping. However, these actions are not currently visible to customers because they are not communicated on the website, product pages, newsletters, or packaging.</a:t>
            </a:r>
          </a:p>
          <a:p>
            <a:r>
              <a:rPr lang="en-US" sz="1400" dirty="0"/>
              <a:t>The key insight is that the main problem is not the lack of ESG activities, but the lack of visibility and structure in communication. Some ESG actions are strong enough to be communicated, but they are not translated into customer-facing messages.</a:t>
            </a:r>
          </a:p>
          <a:p>
            <a:r>
              <a:rPr lang="en-US" sz="1400" dirty="0"/>
              <a:t>A simple improvement would be to identify which existing actions are “communication-ready” and match them with customer touchpoints (e.g. product pages or delivery information).</a:t>
            </a:r>
          </a:p>
          <a:p>
            <a:br>
              <a:rPr lang="en-US" sz="1400" dirty="0"/>
            </a:br>
            <a:endParaRPr lang="en-US" sz="1400" dirty="0"/>
          </a:p>
          <a:p>
            <a:r>
              <a:rPr lang="en-US" sz="1400" b="1" dirty="0"/>
              <a:t>Task 2 – Create simple ESG messaging for customers</a:t>
            </a:r>
          </a:p>
          <a:p>
            <a:r>
              <a:rPr lang="en-US" sz="1400" dirty="0"/>
              <a:t>Based on the identified actions, the company can create a few clear and simple messages that directly connect ESG activities with customer communication.</a:t>
            </a:r>
          </a:p>
          <a:p>
            <a:r>
              <a:rPr lang="en-US" sz="1400" dirty="0"/>
              <a:t>For example:</a:t>
            </a:r>
          </a:p>
          <a:p>
            <a:r>
              <a:rPr lang="en-US" sz="1400" dirty="0"/>
              <a:t>“We use recycled packaging to reduce waste from every order.” </a:t>
            </a:r>
          </a:p>
          <a:p>
            <a:r>
              <a:rPr lang="en-US" sz="1400" dirty="0"/>
              <a:t>“Our deliveries are designed to reduce environmental impact through smarter packaging choices.” </a:t>
            </a:r>
          </a:p>
          <a:p>
            <a:r>
              <a:rPr lang="en-US" sz="1400" dirty="0"/>
              <a:t>“We are working towards carbon-neutral shipping to lower CO2 emissions from online orders.” </a:t>
            </a:r>
          </a:p>
          <a:p>
            <a:r>
              <a:rPr lang="en-US" sz="1400" dirty="0"/>
              <a:t>Each message should be:</a:t>
            </a:r>
          </a:p>
          <a:p>
            <a:r>
              <a:rPr lang="en-US" sz="1400" dirty="0"/>
              <a:t>short and easy to understand </a:t>
            </a:r>
          </a:p>
          <a:p>
            <a:r>
              <a:rPr lang="en-US" sz="1400" dirty="0"/>
              <a:t>linked to a real action already taken or in progress </a:t>
            </a:r>
          </a:p>
          <a:p>
            <a:r>
              <a:rPr lang="en-US" sz="1400" dirty="0"/>
              <a:t>adapted to a specific channel (website, product page, packaging note, newsletter) </a:t>
            </a:r>
          </a:p>
          <a:p>
            <a:r>
              <a:rPr lang="en-US" sz="1400" dirty="0"/>
              <a:t>The key is consistency and clarity, not complexity or technical ESG language.</a:t>
            </a:r>
          </a:p>
          <a:p>
            <a:br>
              <a:rPr lang="en-US" sz="1400" dirty="0"/>
            </a:br>
            <a:endParaRPr lang="en-US" sz="1400" dirty="0"/>
          </a:p>
          <a:p>
            <a:r>
              <a:rPr lang="en-US" sz="1400" b="1" dirty="0"/>
              <a:t>Task 3 – Improve brand trust through ESG communication</a:t>
            </a:r>
          </a:p>
          <a:p>
            <a:r>
              <a:rPr lang="en-US" sz="1400" dirty="0"/>
              <a:t>The company can strengthen customer trust by integrating ESG into its brand identity in a simple and authentic way.</a:t>
            </a:r>
          </a:p>
          <a:p>
            <a:r>
              <a:rPr lang="en-US" sz="1400" dirty="0"/>
              <a:t>A possible brand statement could be:</a:t>
            </a:r>
            <a:br>
              <a:rPr lang="en-US" sz="1400" dirty="0"/>
            </a:br>
            <a:r>
              <a:rPr lang="en-US" sz="1400" dirty="0"/>
              <a:t>“We are an online fashion brand that focuses on responsible choices in packaging and delivery to reduce our environmental impact.”</a:t>
            </a:r>
          </a:p>
          <a:p>
            <a:r>
              <a:rPr lang="en-US" sz="1400" dirty="0"/>
              <a:t>To build trust further, the company should:</a:t>
            </a:r>
          </a:p>
          <a:p>
            <a:r>
              <a:rPr lang="en-US" sz="1400" dirty="0"/>
              <a:t>communicate only verified and real actions (no vague sustainability claims) </a:t>
            </a:r>
          </a:p>
          <a:p>
            <a:r>
              <a:rPr lang="en-US" sz="1400" dirty="0"/>
              <a:t>show progress instead of perfection (what is done and what is planned) </a:t>
            </a:r>
          </a:p>
          <a:p>
            <a:r>
              <a:rPr lang="en-US" sz="1400" dirty="0"/>
              <a:t>include small transparency elements, such as short ESG notes on packaging or product pages </a:t>
            </a:r>
          </a:p>
          <a:p>
            <a:r>
              <a:rPr lang="en-US" sz="1400" dirty="0"/>
              <a:t>To avoid greenwashing risks, the company should avoid general statements like “we are sustainable” without evidence and instead always link communication to specific actions (e.g. recycled packaging, delivery improvements).</a:t>
            </a:r>
          </a:p>
          <a:p>
            <a:r>
              <a:rPr lang="en-US" sz="1400" dirty="0"/>
              <a:t>Overall, ESG becomes not a separate topic, but a simple and consistent part of how the brand explains its everyday operations to customers.</a:t>
            </a:r>
          </a:p>
          <a:p>
            <a:endParaRPr lang="pl-PL" dirty="0"/>
          </a:p>
        </p:txBody>
      </p:sp>
    </p:spTree>
    <p:extLst>
      <p:ext uri="{BB962C8B-B14F-4D97-AF65-F5344CB8AC3E}">
        <p14:creationId xmlns:p14="http://schemas.microsoft.com/office/powerpoint/2010/main" val="33461942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409213" y="9956836"/>
            <a:ext cx="561974" cy="295274"/>
          </a:xfrm>
          <a:prstGeom prst="rect">
            <a:avLst/>
          </a:prstGeom>
        </p:spPr>
      </p:pic>
      <p:pic>
        <p:nvPicPr>
          <p:cNvPr id="3" name="object 3"/>
          <p:cNvPicPr/>
          <p:nvPr/>
        </p:nvPicPr>
        <p:blipFill>
          <a:blip r:embed="rId3" cstate="print"/>
          <a:stretch>
            <a:fillRect/>
          </a:stretch>
        </p:blipFill>
        <p:spPr>
          <a:xfrm>
            <a:off x="1046824" y="9947319"/>
            <a:ext cx="581024" cy="304799"/>
          </a:xfrm>
          <a:prstGeom prst="rect">
            <a:avLst/>
          </a:prstGeom>
        </p:spPr>
      </p:pic>
      <p:pic>
        <p:nvPicPr>
          <p:cNvPr id="4" name="object 4"/>
          <p:cNvPicPr/>
          <p:nvPr/>
        </p:nvPicPr>
        <p:blipFill>
          <a:blip r:embed="rId4" cstate="print"/>
          <a:stretch>
            <a:fillRect/>
          </a:stretch>
        </p:blipFill>
        <p:spPr>
          <a:xfrm>
            <a:off x="1684436" y="9937802"/>
            <a:ext cx="1619249" cy="333374"/>
          </a:xfrm>
          <a:prstGeom prst="rect">
            <a:avLst/>
          </a:prstGeom>
        </p:spPr>
      </p:pic>
      <p:pic>
        <p:nvPicPr>
          <p:cNvPr id="5" name="object 5"/>
          <p:cNvPicPr/>
          <p:nvPr/>
        </p:nvPicPr>
        <p:blipFill>
          <a:blip r:embed="rId5" cstate="print"/>
          <a:stretch>
            <a:fillRect/>
          </a:stretch>
        </p:blipFill>
        <p:spPr>
          <a:xfrm>
            <a:off x="129187" y="173347"/>
            <a:ext cx="2419349" cy="1162049"/>
          </a:xfrm>
          <a:prstGeom prst="rect">
            <a:avLst/>
          </a:prstGeom>
        </p:spPr>
      </p:pic>
      <p:pic>
        <p:nvPicPr>
          <p:cNvPr id="6" name="object 6"/>
          <p:cNvPicPr/>
          <p:nvPr/>
        </p:nvPicPr>
        <p:blipFill>
          <a:blip r:embed="rId6" cstate="print"/>
          <a:stretch>
            <a:fillRect/>
          </a:stretch>
        </p:blipFill>
        <p:spPr>
          <a:xfrm>
            <a:off x="37771" y="1524662"/>
            <a:ext cx="4911030" cy="2809874"/>
          </a:xfrm>
          <a:prstGeom prst="rect">
            <a:avLst/>
          </a:prstGeom>
        </p:spPr>
      </p:pic>
      <p:pic>
        <p:nvPicPr>
          <p:cNvPr id="7" name="object 7"/>
          <p:cNvPicPr/>
          <p:nvPr/>
        </p:nvPicPr>
        <p:blipFill>
          <a:blip r:embed="rId7" cstate="print"/>
          <a:stretch>
            <a:fillRect/>
          </a:stretch>
        </p:blipFill>
        <p:spPr>
          <a:xfrm>
            <a:off x="4810702" y="4817649"/>
            <a:ext cx="2742622" cy="5572124"/>
          </a:xfrm>
          <a:prstGeom prst="rect">
            <a:avLst/>
          </a:prstGeom>
        </p:spPr>
      </p:pic>
      <p:sp>
        <p:nvSpPr>
          <p:cNvPr id="9" name="object 9"/>
          <p:cNvSpPr txBox="1"/>
          <p:nvPr/>
        </p:nvSpPr>
        <p:spPr>
          <a:xfrm>
            <a:off x="195360" y="4519129"/>
            <a:ext cx="6216650" cy="8374087"/>
          </a:xfrm>
          <a:prstGeom prst="rect">
            <a:avLst/>
          </a:prstGeom>
        </p:spPr>
        <p:txBody>
          <a:bodyPr vert="horz" wrap="square" lIns="0" tIns="12700" rIns="0" bIns="0" rtlCol="0">
            <a:spAutoFit/>
          </a:bodyPr>
          <a:lstStyle/>
          <a:p>
            <a:pPr marL="12700" marR="5080">
              <a:lnSpc>
                <a:spcPct val="125000"/>
              </a:lnSpc>
              <a:spcBef>
                <a:spcPts val="100"/>
              </a:spcBef>
            </a:pPr>
            <a:r>
              <a:rPr sz="1600" b="1" dirty="0">
                <a:solidFill>
                  <a:srgbClr val="007772"/>
                </a:solidFill>
                <a:latin typeface="+mn-lt"/>
                <a:cs typeface="Arial"/>
              </a:rPr>
              <a:t>After working on this case, which KSAs will learners be able to develop?</a:t>
            </a:r>
            <a:endParaRPr lang="tr-TR" sz="1600" b="1" dirty="0">
              <a:solidFill>
                <a:srgbClr val="007772"/>
              </a:solidFill>
              <a:latin typeface="+mn-lt"/>
              <a:cs typeface="Arial"/>
            </a:endParaRPr>
          </a:p>
          <a:p>
            <a:pPr marL="12700" marR="5080">
              <a:lnSpc>
                <a:spcPct val="125000"/>
              </a:lnSpc>
              <a:spcBef>
                <a:spcPts val="100"/>
              </a:spcBef>
            </a:pPr>
            <a:r>
              <a:rPr sz="1600" b="1" i="1" dirty="0">
                <a:solidFill>
                  <a:srgbClr val="007772"/>
                </a:solidFill>
                <a:latin typeface="+mn-lt"/>
                <a:cs typeface="Arial"/>
              </a:rPr>
              <a:t>(Aligned with Related competences (ref.PEARL framework)</a:t>
            </a:r>
            <a:endParaRPr lang="tr-TR" sz="1600" i="1"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gn="just">
              <a:lnSpc>
                <a:spcPct val="125000"/>
              </a:lnSpc>
              <a:spcBef>
                <a:spcPts val="100"/>
              </a:spcBef>
            </a:pPr>
            <a:r>
              <a:rPr lang="pl-PL" sz="1400" dirty="0" err="1"/>
              <a:t>Aquaring</a:t>
            </a:r>
            <a:r>
              <a:rPr lang="pl-PL" sz="1400" dirty="0"/>
              <a:t> </a:t>
            </a:r>
            <a:r>
              <a:rPr lang="en-AU" sz="1400" dirty="0"/>
              <a:t>Entrepreneurial Competences</a:t>
            </a:r>
            <a:r>
              <a:rPr lang="pl-PL" sz="1400" dirty="0"/>
              <a:t> and </a:t>
            </a:r>
            <a:r>
              <a:rPr lang="en-AU" sz="1400" dirty="0"/>
              <a:t>Green Competences</a:t>
            </a:r>
            <a:r>
              <a:rPr lang="pl-PL" sz="1400" dirty="0"/>
              <a:t> </a:t>
            </a:r>
            <a:r>
              <a:rPr lang="pl-PL" sz="1400" dirty="0" err="1"/>
              <a:t>is</a:t>
            </a:r>
            <a:r>
              <a:rPr lang="pl-PL" sz="1400" dirty="0"/>
              <a:t> </a:t>
            </a:r>
            <a:r>
              <a:rPr lang="pl-PL" sz="1400" dirty="0" err="1"/>
              <a:t>important</a:t>
            </a:r>
            <a:r>
              <a:rPr lang="pl-PL" sz="1400" dirty="0"/>
              <a:t>, </a:t>
            </a:r>
            <a:r>
              <a:rPr lang="pl-PL" sz="1400" dirty="0" err="1"/>
              <a:t>however</a:t>
            </a:r>
            <a:r>
              <a:rPr lang="pl-PL" sz="1400" dirty="0"/>
              <a:t>, the most </a:t>
            </a:r>
            <a:r>
              <a:rPr lang="pl-PL" sz="1400" dirty="0" err="1"/>
              <a:t>valuable</a:t>
            </a:r>
            <a:r>
              <a:rPr lang="pl-PL" sz="1400" dirty="0"/>
              <a:t> in </a:t>
            </a:r>
            <a:r>
              <a:rPr lang="pl-PL" sz="1400" dirty="0" err="1"/>
              <a:t>this</a:t>
            </a:r>
            <a:r>
              <a:rPr lang="pl-PL" sz="1400" dirty="0"/>
              <a:t> </a:t>
            </a:r>
            <a:r>
              <a:rPr lang="pl-PL" sz="1400" dirty="0" err="1"/>
              <a:t>case</a:t>
            </a:r>
            <a:r>
              <a:rPr lang="pl-PL" sz="1400" dirty="0"/>
              <a:t> </a:t>
            </a:r>
            <a:r>
              <a:rPr lang="pl-PL" sz="1400" dirty="0" err="1"/>
              <a:t>are</a:t>
            </a:r>
            <a:r>
              <a:rPr lang="pl-PL" sz="1400" dirty="0"/>
              <a:t> </a:t>
            </a:r>
            <a:r>
              <a:rPr lang="en-AU" sz="1400" dirty="0"/>
              <a:t>Digital Competences</a:t>
            </a:r>
            <a:r>
              <a:rPr lang="pl-PL" sz="1400" dirty="0"/>
              <a:t>.</a:t>
            </a:r>
            <a:r>
              <a:rPr lang="en-AU" sz="1400" dirty="0"/>
              <a:t> </a:t>
            </a:r>
            <a:endParaRPr lang="tr-TR" sz="1400" dirty="0">
              <a:solidFill>
                <a:schemeClr val="tx1"/>
              </a:solidFill>
              <a:latin typeface="+mn-lt"/>
              <a:cs typeface="Arial"/>
            </a:endParaRPr>
          </a:p>
          <a:p>
            <a:pPr marL="12700" marR="5080" algn="just">
              <a:lnSpc>
                <a:spcPct val="125000"/>
              </a:lnSpc>
              <a:spcBef>
                <a:spcPts val="100"/>
              </a:spcBef>
            </a:pPr>
            <a:r>
              <a:rPr lang="pl-PL" sz="1400" dirty="0">
                <a:solidFill>
                  <a:schemeClr val="tx1"/>
                </a:solidFill>
                <a:latin typeface="+mn-lt"/>
                <a:cs typeface="Arial"/>
              </a:rPr>
              <a:t>It </a:t>
            </a:r>
            <a:r>
              <a:rPr lang="pl-PL" sz="1400" dirty="0" err="1">
                <a:solidFill>
                  <a:schemeClr val="tx1"/>
                </a:solidFill>
                <a:latin typeface="+mn-lt"/>
                <a:cs typeface="Arial"/>
              </a:rPr>
              <a:t>will</a:t>
            </a:r>
            <a:r>
              <a:rPr lang="pl-PL" sz="1400" dirty="0">
                <a:solidFill>
                  <a:schemeClr val="tx1"/>
                </a:solidFill>
                <a:latin typeface="+mn-lt"/>
                <a:cs typeface="Arial"/>
              </a:rPr>
              <a:t> </a:t>
            </a:r>
            <a:r>
              <a:rPr lang="pl-PL" sz="1400" dirty="0" err="1">
                <a:solidFill>
                  <a:schemeClr val="tx1"/>
                </a:solidFill>
                <a:latin typeface="+mn-lt"/>
                <a:cs typeface="Arial"/>
              </a:rPr>
              <a:t>enable</a:t>
            </a:r>
            <a:r>
              <a:rPr lang="pl-PL" sz="1400" dirty="0">
                <a:solidFill>
                  <a:schemeClr val="tx1"/>
                </a:solidFill>
                <a:latin typeface="+mn-lt"/>
                <a:cs typeface="Arial"/>
              </a:rPr>
              <a:t> </a:t>
            </a:r>
            <a:r>
              <a:rPr lang="en-AU" sz="1400" dirty="0"/>
              <a:t>to strengthen the digital literacy capacity, thereby developing  ability to effectively collect, interpret, and communicate ESG data</a:t>
            </a:r>
            <a:r>
              <a:rPr lang="pl-PL" sz="1400" dirty="0"/>
              <a:t>. It </a:t>
            </a:r>
            <a:r>
              <a:rPr lang="en-AU" sz="1400" dirty="0"/>
              <a:t>helps </a:t>
            </a:r>
            <a:r>
              <a:rPr lang="pl-PL" sz="1400" dirty="0"/>
              <a:t>to</a:t>
            </a:r>
            <a:r>
              <a:rPr lang="en-AU" sz="1400" dirty="0"/>
              <a:t> manage ESG risks, engage transparently with stakeholders, and adapt to evolving regulatory requirements in an increasingly digital business world  </a:t>
            </a:r>
            <a:endParaRPr lang="tr-TR" sz="1400" dirty="0">
              <a:solidFill>
                <a:schemeClr val="tx1"/>
              </a:solidFill>
              <a:latin typeface="+mn-lt"/>
              <a:cs typeface="Arial"/>
            </a:endParaRPr>
          </a:p>
          <a:p>
            <a:pPr marL="12700" marR="5080" algn="just">
              <a:lnSpc>
                <a:spcPct val="125000"/>
              </a:lnSpc>
              <a:spcBef>
                <a:spcPts val="100"/>
              </a:spcBef>
            </a:pPr>
            <a:r>
              <a:rPr lang="pl-PL" sz="1600" dirty="0">
                <a:solidFill>
                  <a:schemeClr val="tx1"/>
                </a:solidFill>
                <a:latin typeface="+mn-lt"/>
                <a:cs typeface="Arial"/>
              </a:rPr>
              <a:t>The </a:t>
            </a:r>
            <a:r>
              <a:rPr lang="pl-PL" sz="1600" dirty="0" err="1">
                <a:solidFill>
                  <a:schemeClr val="tx1"/>
                </a:solidFill>
                <a:latin typeface="+mn-lt"/>
                <a:cs typeface="Arial"/>
              </a:rPr>
              <a:t>key</a:t>
            </a:r>
            <a:r>
              <a:rPr lang="pl-PL" sz="1600" dirty="0">
                <a:solidFill>
                  <a:schemeClr val="tx1"/>
                </a:solidFill>
                <a:latin typeface="+mn-lt"/>
                <a:cs typeface="Arial"/>
              </a:rPr>
              <a:t> </a:t>
            </a:r>
            <a:r>
              <a:rPr lang="pl-PL" sz="1600" dirty="0" err="1">
                <a:solidFill>
                  <a:schemeClr val="tx1"/>
                </a:solidFill>
                <a:latin typeface="+mn-lt"/>
                <a:cs typeface="Arial"/>
              </a:rPr>
              <a:t>competences</a:t>
            </a:r>
            <a:r>
              <a:rPr lang="pl-PL" sz="1600" dirty="0">
                <a:solidFill>
                  <a:schemeClr val="tx1"/>
                </a:solidFill>
                <a:latin typeface="+mn-lt"/>
                <a:cs typeface="Arial"/>
              </a:rPr>
              <a:t> </a:t>
            </a:r>
            <a:r>
              <a:rPr lang="pl-PL" sz="1600" dirty="0" err="1">
                <a:solidFill>
                  <a:schemeClr val="tx1"/>
                </a:solidFill>
                <a:latin typeface="+mn-lt"/>
                <a:cs typeface="Arial"/>
              </a:rPr>
              <a:t>that</a:t>
            </a:r>
            <a:r>
              <a:rPr lang="pl-PL" sz="1600" dirty="0">
                <a:solidFill>
                  <a:schemeClr val="tx1"/>
                </a:solidFill>
                <a:latin typeface="+mn-lt"/>
                <a:cs typeface="Arial"/>
              </a:rPr>
              <a:t> </a:t>
            </a:r>
            <a:r>
              <a:rPr lang="pl-PL" sz="1600" dirty="0" err="1">
                <a:solidFill>
                  <a:schemeClr val="tx1"/>
                </a:solidFill>
                <a:latin typeface="+mn-lt"/>
                <a:cs typeface="Arial"/>
              </a:rPr>
              <a:t>will</a:t>
            </a:r>
            <a:r>
              <a:rPr lang="pl-PL" sz="1600" dirty="0">
                <a:solidFill>
                  <a:schemeClr val="tx1"/>
                </a:solidFill>
                <a:latin typeface="+mn-lt"/>
                <a:cs typeface="Arial"/>
              </a:rPr>
              <a:t> be absorber </a:t>
            </a:r>
            <a:r>
              <a:rPr lang="pl-PL" sz="1600" dirty="0" err="1">
                <a:solidFill>
                  <a:schemeClr val="tx1"/>
                </a:solidFill>
                <a:latin typeface="+mn-lt"/>
                <a:cs typeface="Arial"/>
              </a:rPr>
              <a:t>here</a:t>
            </a:r>
            <a:r>
              <a:rPr lang="pl-PL" sz="1600" dirty="0">
                <a:solidFill>
                  <a:schemeClr val="tx1"/>
                </a:solidFill>
                <a:latin typeface="+mn-lt"/>
                <a:cs typeface="Arial"/>
              </a:rPr>
              <a:t> </a:t>
            </a:r>
            <a:r>
              <a:rPr lang="pl-PL" sz="1600" dirty="0" err="1">
                <a:solidFill>
                  <a:schemeClr val="tx1"/>
                </a:solidFill>
                <a:latin typeface="+mn-lt"/>
                <a:cs typeface="Arial"/>
              </a:rPr>
              <a:t>are</a:t>
            </a:r>
            <a:r>
              <a:rPr lang="pl-PL" sz="1600" dirty="0">
                <a:solidFill>
                  <a:schemeClr val="tx1"/>
                </a:solidFill>
                <a:latin typeface="+mn-lt"/>
                <a:cs typeface="Arial"/>
              </a:rPr>
              <a:t>: </a:t>
            </a:r>
            <a:r>
              <a:rPr lang="en-AU" sz="1400" dirty="0"/>
              <a:t>Sharing through digital technologies</a:t>
            </a:r>
            <a:r>
              <a:rPr lang="pl-PL" sz="1400" dirty="0"/>
              <a:t>, </a:t>
            </a:r>
            <a:r>
              <a:rPr lang="en-AU" sz="1400" dirty="0"/>
              <a:t>Collaborating through digital technologies</a:t>
            </a:r>
            <a:r>
              <a:rPr lang="pl-PL" sz="1400" dirty="0"/>
              <a:t>, </a:t>
            </a:r>
            <a:r>
              <a:rPr lang="en-AU" sz="1400" dirty="0"/>
              <a:t>Developing digital content</a:t>
            </a:r>
            <a:r>
              <a:rPr lang="pl-PL" sz="1400" dirty="0"/>
              <a:t>, </a:t>
            </a:r>
            <a:r>
              <a:rPr lang="en-AU" sz="1400" dirty="0"/>
              <a:t>Protecting personal data &amp; privacy</a:t>
            </a:r>
            <a:r>
              <a:rPr lang="pl-PL" sz="1400" dirty="0"/>
              <a:t> </a:t>
            </a:r>
            <a:r>
              <a:rPr lang="pl-PL" sz="1400" dirty="0" err="1"/>
              <a:t>or</a:t>
            </a:r>
            <a:r>
              <a:rPr lang="pl-PL" sz="1400" dirty="0"/>
              <a:t> </a:t>
            </a:r>
            <a:r>
              <a:rPr lang="en-AU" sz="1400" dirty="0"/>
              <a:t>Creatively using digital technologies</a:t>
            </a:r>
            <a:r>
              <a:rPr lang="pl-PL" sz="1400" dirty="0"/>
              <a:t>.</a:t>
            </a:r>
            <a:r>
              <a:rPr lang="en-AU" sz="1400" dirty="0"/>
              <a:t> 	</a:t>
            </a:r>
          </a:p>
          <a:p>
            <a:pPr marL="12700" marR="5080">
              <a:lnSpc>
                <a:spcPct val="125000"/>
              </a:lnSpc>
              <a:spcBef>
                <a:spcPts val="100"/>
              </a:spcBef>
            </a:pPr>
            <a:r>
              <a:rPr lang="en-AU" sz="1600" b="1" dirty="0"/>
              <a:t> </a:t>
            </a:r>
            <a:r>
              <a:rPr lang="en-AU" sz="1600" dirty="0"/>
              <a:t>	</a:t>
            </a:r>
          </a:p>
          <a:p>
            <a:pPr marL="12700" marR="5080">
              <a:lnSpc>
                <a:spcPct val="125000"/>
              </a:lnSpc>
              <a:spcBef>
                <a:spcPts val="100"/>
              </a:spcBef>
            </a:pPr>
            <a:endParaRPr lang="en-AU" sz="1600" dirty="0"/>
          </a:p>
          <a:p>
            <a:pPr marL="12700" marR="5080">
              <a:lnSpc>
                <a:spcPct val="125000"/>
              </a:lnSpc>
              <a:spcBef>
                <a:spcPts val="100"/>
              </a:spcBef>
            </a:pPr>
            <a:r>
              <a:rPr lang="en-AU" sz="1600" dirty="0"/>
              <a:t>	</a:t>
            </a:r>
          </a:p>
          <a:p>
            <a:pPr marL="12700" marR="5080">
              <a:lnSpc>
                <a:spcPct val="125000"/>
              </a:lnSpc>
              <a:spcBef>
                <a:spcPts val="100"/>
              </a:spcBef>
            </a:pPr>
            <a:r>
              <a:rPr lang="en-AU" sz="1600" b="1" dirty="0"/>
              <a:t> </a:t>
            </a:r>
            <a:r>
              <a:rPr lang="en-AU" sz="1600" dirty="0"/>
              <a:t>	</a:t>
            </a: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sz="1600" dirty="0">
              <a:solidFill>
                <a:schemeClr val="tx1"/>
              </a:solidFill>
              <a:latin typeface="+mn-lt"/>
              <a:cs typeface="Arial"/>
            </a:endParaRPr>
          </a:p>
        </p:txBody>
      </p:sp>
      <p:pic>
        <p:nvPicPr>
          <p:cNvPr id="10" name="object 10"/>
          <p:cNvPicPr/>
          <p:nvPr/>
        </p:nvPicPr>
        <p:blipFill>
          <a:blip r:embed="rId8" cstate="print"/>
          <a:stretch>
            <a:fillRect/>
          </a:stretch>
        </p:blipFill>
        <p:spPr>
          <a:xfrm>
            <a:off x="4666507" y="2212573"/>
            <a:ext cx="2886817" cy="1428749"/>
          </a:xfrm>
          <a:prstGeom prst="rect">
            <a:avLst/>
          </a:prstGeom>
        </p:spPr>
      </p:pic>
      <p:sp>
        <p:nvSpPr>
          <p:cNvPr id="11" name="object 11" descr="$PPTXTitle"/>
          <p:cNvSpPr txBox="1">
            <a:spLocks noGrp="1"/>
          </p:cNvSpPr>
          <p:nvPr>
            <p:ph type="title"/>
          </p:nvPr>
        </p:nvSpPr>
        <p:spPr>
          <a:xfrm>
            <a:off x="5191820" y="2173144"/>
            <a:ext cx="1888490" cy="1397177"/>
          </a:xfrm>
          <a:prstGeom prst="rect">
            <a:avLst/>
          </a:prstGeom>
        </p:spPr>
        <p:txBody>
          <a:bodyPr vert="horz" wrap="square" lIns="0" tIns="12065" rIns="0" bIns="0" rtlCol="0">
            <a:spAutoFit/>
          </a:bodyPr>
          <a:lstStyle/>
          <a:p>
            <a:pPr marL="12700" marR="5080"/>
            <a:r>
              <a:rPr dirty="0">
                <a:latin typeface="+mn-lt"/>
              </a:rPr>
              <a:t>9. Expected Learning Outcomes</a:t>
            </a:r>
          </a:p>
        </p:txBody>
      </p:sp>
      <p:sp>
        <p:nvSpPr>
          <p:cNvPr id="12" name="Metin Kutusu 75"/>
          <p:cNvSpPr txBox="1"/>
          <p:nvPr/>
        </p:nvSpPr>
        <p:spPr>
          <a:xfrm>
            <a:off x="3284635" y="9815238"/>
            <a:ext cx="3631565" cy="568960"/>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r>
              <a:rPr lang="en-GB" sz="800">
                <a:solidFill>
                  <a:srgbClr val="404040"/>
                </a:solidFill>
                <a:effectLst/>
                <a:ea typeface="+mn-lt"/>
                <a:cs typeface="+mn-lt"/>
              </a:rPr>
              <a:t>Funded by the European Union. </a:t>
            </a:r>
            <a:r>
              <a:rPr lang="en-GB" sz="800">
                <a:solidFill>
                  <a:srgbClr val="404040"/>
                </a:solidFill>
                <a:ea typeface="+mn-lt"/>
                <a:cs typeface="+mn-lt"/>
              </a:rPr>
              <a:t>However, the views </a:t>
            </a:r>
            <a:r>
              <a:rPr lang="en-GB" sz="800">
                <a:solidFill>
                  <a:srgbClr val="404040"/>
                </a:solidFill>
                <a:effectLst/>
                <a:ea typeface="+mn-lt"/>
                <a:cs typeface="+mn-lt"/>
              </a:rPr>
              <a:t>and opinions expressed are </a:t>
            </a:r>
            <a:r>
              <a:rPr lang="en-GB" sz="800">
                <a:solidFill>
                  <a:srgbClr val="404040"/>
                </a:solidFill>
                <a:ea typeface="+mn-lt"/>
                <a:cs typeface="+mn-lt"/>
              </a:rPr>
              <a:t>solely </a:t>
            </a:r>
            <a:r>
              <a:rPr lang="en-GB" sz="800">
                <a:solidFill>
                  <a:srgbClr val="404040"/>
                </a:solidFill>
                <a:effectLst/>
                <a:ea typeface="+mn-lt"/>
                <a:cs typeface="+mn-lt"/>
              </a:rPr>
              <a:t>those of the author(s) and do not necessarily reflect </a:t>
            </a:r>
            <a:r>
              <a:rPr lang="en-GB" sz="800">
                <a:solidFill>
                  <a:srgbClr val="404040"/>
                </a:solidFill>
                <a:ea typeface="+mn-lt"/>
                <a:cs typeface="+mn-lt"/>
              </a:rPr>
              <a:t>the views </a:t>
            </a:r>
            <a:r>
              <a:rPr lang="en-GB" sz="800">
                <a:solidFill>
                  <a:srgbClr val="404040"/>
                </a:solidFill>
                <a:effectLst/>
                <a:ea typeface="+mn-lt"/>
                <a:cs typeface="+mn-lt"/>
              </a:rPr>
              <a:t>of the European Union or </a:t>
            </a:r>
            <a:r>
              <a:rPr lang="en-GB" sz="800">
                <a:solidFill>
                  <a:srgbClr val="404040"/>
                </a:solidFill>
                <a:ea typeface="+mn-lt"/>
                <a:cs typeface="+mn-lt"/>
              </a:rPr>
              <a:t>Turkish </a:t>
            </a:r>
            <a:r>
              <a:rPr lang="en-GB" sz="800">
                <a:solidFill>
                  <a:srgbClr val="404040"/>
                </a:solidFill>
                <a:effectLst/>
                <a:ea typeface="+mn-lt"/>
                <a:cs typeface="+mn-lt"/>
              </a:rPr>
              <a:t>National Agency. Neither the European Union nor the </a:t>
            </a:r>
            <a:r>
              <a:rPr lang="en-GB" sz="800">
                <a:solidFill>
                  <a:srgbClr val="404040"/>
                </a:solidFill>
                <a:ea typeface="+mn-lt"/>
                <a:cs typeface="+mn-lt"/>
              </a:rPr>
              <a:t>grant-awarding body </a:t>
            </a:r>
            <a:r>
              <a:rPr lang="en-GB" sz="800">
                <a:solidFill>
                  <a:srgbClr val="404040"/>
                </a:solidFill>
                <a:effectLst/>
                <a:ea typeface="+mn-lt"/>
                <a:cs typeface="+mn-lt"/>
              </a:rPr>
              <a:t>can be held responsible for </a:t>
            </a:r>
            <a:r>
              <a:rPr lang="en-GB" sz="800">
                <a:solidFill>
                  <a:srgbClr val="404040"/>
                </a:solidFill>
                <a:ea typeface="+mn-lt"/>
                <a:cs typeface="+mn-lt"/>
              </a:rPr>
              <a:t>these views and opinions</a:t>
            </a:r>
            <a:r>
              <a:rPr lang="en-GB" sz="800">
                <a:solidFill>
                  <a:srgbClr val="404040"/>
                </a:solidFill>
                <a:effectLst/>
                <a:ea typeface="+mn-lt"/>
                <a:cs typeface="+mn-lt"/>
              </a:rPr>
              <a:t>.</a:t>
            </a:r>
            <a:endParaRPr lang="en-US">
              <a:ea typeface="+mn-lt"/>
              <a:cs typeface="+mn-lt"/>
            </a:endParaRPr>
          </a:p>
          <a:p>
            <a:pPr>
              <a:spcAft>
                <a:spcPts val="0"/>
              </a:spcAft>
            </a:pPr>
            <a:endParaRPr lang="tr-TR" sz="1100">
              <a:effectLst/>
              <a:latin typeface="Geneva" charset="0"/>
              <a:ea typeface="Geneva" charset="0"/>
              <a:cs typeface="Geneva"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115cf526-2a6a-4f3d-b77f-9503221a0c52">
      <Terms xmlns="http://schemas.microsoft.com/office/infopath/2007/PartnerControls"/>
    </lcf76f155ced4ddcb4097134ff3c332f>
    <TaxCatchAll xmlns="9f396a6c-d077-45c3-abc4-1fb9acdf963f" xsi:nil="true"/>
  </documentManagement>
</p:properties>
</file>

<file path=customXml/item3.xml><?xml version="1.0" encoding="utf-8"?>
<ct:contentTypeSchema xmlns:ct="http://schemas.microsoft.com/office/2006/metadata/contentType" xmlns:ma="http://schemas.microsoft.com/office/2006/metadata/properties/metaAttributes" ct:_="" ma:_="" ma:contentTypeName="Belge" ma:contentTypeID="0x010100E6204DE06C2D8847A9E51DAC3F31456A" ma:contentTypeVersion="14" ma:contentTypeDescription="Yeni belge oluşturun." ma:contentTypeScope="" ma:versionID="09a77e536fca6bbbf3652a25977bd1b1">
  <xsd:schema xmlns:xsd="http://www.w3.org/2001/XMLSchema" xmlns:xs="http://www.w3.org/2001/XMLSchema" xmlns:p="http://schemas.microsoft.com/office/2006/metadata/properties" xmlns:ns2="115cf526-2a6a-4f3d-b77f-9503221a0c52" xmlns:ns3="9f396a6c-d077-45c3-abc4-1fb9acdf963f" targetNamespace="http://schemas.microsoft.com/office/2006/metadata/properties" ma:root="true" ma:fieldsID="7804c3f41669d072385f5851313058c2" ns2:_="" ns3:_="">
    <xsd:import namespace="115cf526-2a6a-4f3d-b77f-9503221a0c52"/>
    <xsd:import namespace="9f396a6c-d077-45c3-abc4-1fb9acdf963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15cf526-2a6a-4f3d-b77f-9503221a0c5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Resim Etiketleri" ma:readOnly="false" ma:fieldId="{5cf76f15-5ced-4ddc-b409-7134ff3c332f}" ma:taxonomyMulti="true" ma:sspId="9db1c256-a82f-462e-a929-e998d7a0a034"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f396a6c-d077-45c3-abc4-1fb9acdf963f" elementFormDefault="qualified">
    <xsd:import namespace="http://schemas.microsoft.com/office/2006/documentManagement/types"/>
    <xsd:import namespace="http://schemas.microsoft.com/office/infopath/2007/PartnerControls"/>
    <xsd:element name="SharedWithUsers" ma:index="12" nillable="true" ma:displayName="Paylaşılanla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Ayrıntıları ile Paylaşıldı" ma:internalName="SharedWithDetails" ma:readOnly="true">
      <xsd:simpleType>
        <xsd:restriction base="dms:Note">
          <xsd:maxLength value="255"/>
        </xsd:restriction>
      </xsd:simpleType>
    </xsd:element>
    <xsd:element name="TaxCatchAll" ma:index="16" nillable="true" ma:displayName="Taxonomy Catch All Column" ma:hidden="true" ma:list="{58954c68-036f-4f8c-ba74-222864ecab31}" ma:internalName="TaxCatchAll" ma:showField="CatchAllData" ma:web="9f396a6c-d077-45c3-abc4-1fb9acdf963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çerik Türü"/>
        <xsd:element ref="dc:title" minOccurs="0" maxOccurs="1" ma:index="4" ma:displayName="Başlı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20843F0-8D2C-48E0-9E5F-455EE3054287}">
  <ds:schemaRefs>
    <ds:schemaRef ds:uri="http://schemas.microsoft.com/sharepoint/v3/contenttype/forms"/>
  </ds:schemaRefs>
</ds:datastoreItem>
</file>

<file path=customXml/itemProps2.xml><?xml version="1.0" encoding="utf-8"?>
<ds:datastoreItem xmlns:ds="http://schemas.openxmlformats.org/officeDocument/2006/customXml" ds:itemID="{A88013E5-F2DF-4F2E-B722-7B737FD59654}">
  <ds:schemaRefs>
    <ds:schemaRef ds:uri="http://www.w3.org/XML/1998/namespace"/>
    <ds:schemaRef ds:uri="http://purl.org/dc/dcmitype/"/>
    <ds:schemaRef ds:uri="115cf526-2a6a-4f3d-b77f-9503221a0c52"/>
    <ds:schemaRef ds:uri="http://purl.org/dc/elements/1.1/"/>
    <ds:schemaRef ds:uri="http://schemas.microsoft.com/office/2006/documentManagement/types"/>
    <ds:schemaRef ds:uri="http://schemas.microsoft.com/office/2006/metadata/properties"/>
    <ds:schemaRef ds:uri="http://purl.org/dc/terms/"/>
    <ds:schemaRef ds:uri="http://schemas.microsoft.com/office/infopath/2007/PartnerControls"/>
    <ds:schemaRef ds:uri="http://schemas.openxmlformats.org/package/2006/metadata/core-properties"/>
    <ds:schemaRef ds:uri="9f396a6c-d077-45c3-abc4-1fb9acdf963f"/>
  </ds:schemaRefs>
</ds:datastoreItem>
</file>

<file path=customXml/itemProps3.xml><?xml version="1.0" encoding="utf-8"?>
<ds:datastoreItem xmlns:ds="http://schemas.openxmlformats.org/officeDocument/2006/customXml" ds:itemID="{7914B671-179A-4925-8872-4CE048C5A3C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15cf526-2a6a-4f3d-b77f-9503221a0c52"/>
    <ds:schemaRef ds:uri="9f396a6c-d077-45c3-abc4-1fb9acdf963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197</TotalTime>
  <Words>1698</Words>
  <Application>Microsoft Office PowerPoint</Application>
  <PresentationFormat>Custom</PresentationFormat>
  <Paragraphs>231</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PowerPoint Presentation</vt:lpstr>
      <vt:lpstr>Case Study Identification</vt:lpstr>
      <vt:lpstr>2. Relevant PEARL Curriculum Module(s)</vt:lpstr>
      <vt:lpstr>PowerPoint Presentation</vt:lpstr>
      <vt:lpstr>6. Data, Evidence, and Inputs</vt:lpstr>
      <vt:lpstr>PowerPoint Presentation</vt:lpstr>
      <vt:lpstr>9. Expected Learning Outcomes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PEARL - vertical ppt.pdf</dc:title>
  <dc:creator>REMODEL</dc:creator>
  <cp:keywords>DAG-wfAaOns,BAF2xn5gXHY,0</cp:keywords>
  <cp:lastModifiedBy>Konto Microsoft</cp:lastModifiedBy>
  <cp:revision>34</cp:revision>
  <dcterms:created xsi:type="dcterms:W3CDTF">2026-01-18T12:08:26Z</dcterms:created>
  <dcterms:modified xsi:type="dcterms:W3CDTF">2026-09-25T09:27:42Z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2026-01-18T00:00:00Z</vt:filetime>
  </property>
  <property fmtid="{D5CDD505-2E9C-101B-9397-08002B2CF9AE}" pid="3" name="Creator">
    <vt:lpwstr>Canva</vt:lpwstr>
  </property>
  <property fmtid="{D5CDD505-2E9C-101B-9397-08002B2CF9AE}" pid="4" name="LastSaved">
    <vt:filetime>2026-01-18T00:00:00Z</vt:filetime>
  </property>
  <property fmtid="{D5CDD505-2E9C-101B-9397-08002B2CF9AE}" pid="5" name="Producer">
    <vt:lpwstr>Canva</vt:lpwstr>
  </property>
  <property fmtid="{D5CDD505-2E9C-101B-9397-08002B2CF9AE}" pid="6" name="ContentTypeId">
    <vt:lpwstr>0x010100E6204DE06C2D8847A9E51DAC3F31456A</vt:lpwstr>
  </property>
  <property fmtid="{D5CDD505-2E9C-101B-9397-08002B2CF9AE}" pid="7" name="MediaServiceImageTags">
    <vt:lpwstr/>
  </property>
</Properties>
</file>