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1"/>
  </p:notesMasterIdLst>
  <p:sldIdLst>
    <p:sldId id="256" r:id="rId5"/>
    <p:sldId id="257" r:id="rId6"/>
    <p:sldId id="263" r:id="rId7"/>
    <p:sldId id="259" r:id="rId8"/>
    <p:sldId id="261" r:id="rId9"/>
    <p:sldId id="262" r:id="rId10"/>
  </p:sldIdLst>
  <p:sldSz cx="7556500" cy="10699750"/>
  <p:notesSz cx="7556500" cy="1069975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 dt="2026-09-25T09:27:53.176"/>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12"/>
  </p:normalViewPr>
  <p:slideViewPr>
    <p:cSldViewPr>
      <p:cViewPr varScale="1">
        <p:scale>
          <a:sx n="50" d="100"/>
          <a:sy n="50" d="100"/>
        </p:scale>
        <p:origin x="2635" y="53"/>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n Bartels" userId="S::con_momentumconsulting.ie#ext#@uludagedutr.onmicrosoft.com::b39c679a-0751-4854-99b6-bfece60c7cf0" providerId="AD" clId="Web-{00000000-0000-0000-0000-000000000000}"/>
    <pc:docChg chg="modSld">
      <pc:chgData name="Con Bartels" userId="S::con_momentumconsulting.ie#ext#@uludagedutr.onmicrosoft.com::b39c679a-0751-4854-99b6-bfece60c7cf0" providerId="AD" clId="Web-{00000000-0000-0000-0000-000000000000}" dt="2026-09-25T09:27:53.176" v="2" actId="20577"/>
      <pc:docMkLst>
        <pc:docMk/>
      </pc:docMkLst>
      <pc:sldChg chg="modSp">
        <pc:chgData name="Con Bartels" userId="S::con_momentumconsulting.ie#ext#@uludagedutr.onmicrosoft.com::b39c679a-0751-4854-99b6-bfece60c7cf0" providerId="AD" clId="Web-{00000000-0000-0000-0000-000000000000}" dt="2026-09-25T09:27:48.348" v="1" actId="20577"/>
        <pc:sldMkLst>
          <pc:docMk/>
          <pc:sldMk cId="0" sldId="256"/>
        </pc:sldMkLst>
        <pc:spChg chg="mod">
          <ac:chgData name="Con Bartels" userId="S::con_momentumconsulting.ie#ext#@uludagedutr.onmicrosoft.com::b39c679a-0751-4854-99b6-bfece60c7cf0" providerId="AD" clId="Web-{00000000-0000-0000-0000-000000000000}" dt="2026-09-25T09:27:48.348" v="1" actId="20577"/>
          <ac:spMkLst>
            <pc:docMk/>
            <pc:sldMk cId="0" sldId="256"/>
            <ac:spMk id="4" creationId="{00000000-0000-0000-0000-000000000000}"/>
          </ac:spMkLst>
        </pc:spChg>
      </pc:sldChg>
      <pc:sldChg chg="modSp">
        <pc:chgData name="Con Bartels" userId="S::con_momentumconsulting.ie#ext#@uludagedutr.onmicrosoft.com::b39c679a-0751-4854-99b6-bfece60c7cf0" providerId="AD" clId="Web-{00000000-0000-0000-0000-000000000000}" dt="2026-09-25T09:27:53.176" v="2" actId="20577"/>
        <pc:sldMkLst>
          <pc:docMk/>
          <pc:sldMk cId="0" sldId="262"/>
        </pc:sldMkLst>
        <pc:spChg chg="mod">
          <ac:chgData name="Con Bartels" userId="S::con_momentumconsulting.ie#ext#@uludagedutr.onmicrosoft.com::b39c679a-0751-4854-99b6-bfece60c7cf0" providerId="AD" clId="Web-{00000000-0000-0000-0000-000000000000}" dt="2026-09-25T09:27:53.176" v="2" actId="20577"/>
          <ac:spMkLst>
            <pc:docMk/>
            <pc:sldMk cId="0" sldId="262"/>
            <ac:spMk id="12"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3275013" cy="536575"/>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4279900" y="0"/>
            <a:ext cx="3275013" cy="536575"/>
          </a:xfrm>
          <a:prstGeom prst="rect">
            <a:avLst/>
          </a:prstGeom>
        </p:spPr>
        <p:txBody>
          <a:bodyPr vert="horz" lIns="91440" tIns="45720" rIns="91440" bIns="45720" rtlCol="0"/>
          <a:lstStyle>
            <a:lvl1pPr algn="r">
              <a:defRPr sz="1200"/>
            </a:lvl1pPr>
          </a:lstStyle>
          <a:p>
            <a:fld id="{32AF1C40-38C0-174B-837D-917882A680E3}" type="datetimeFigureOut">
              <a:rPr lang="tr-TR" smtClean="0"/>
              <a:t>25.09.2026</a:t>
            </a:fld>
            <a:endParaRPr lang="tr-TR"/>
          </a:p>
        </p:txBody>
      </p:sp>
      <p:sp>
        <p:nvSpPr>
          <p:cNvPr id="4" name="Slayt Görüntüsü Yer Tutucusu 3"/>
          <p:cNvSpPr>
            <a:spLocks noGrp="1" noRot="1" noChangeAspect="1"/>
          </p:cNvSpPr>
          <p:nvPr>
            <p:ph type="sldImg" idx="2"/>
          </p:nvPr>
        </p:nvSpPr>
        <p:spPr>
          <a:xfrm>
            <a:off x="2503488" y="1338263"/>
            <a:ext cx="2549525" cy="3609975"/>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755650" y="5149850"/>
            <a:ext cx="6045200" cy="4213225"/>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10163175"/>
            <a:ext cx="3275013" cy="536575"/>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4279900" y="10163175"/>
            <a:ext cx="3275013" cy="536575"/>
          </a:xfrm>
          <a:prstGeom prst="rect">
            <a:avLst/>
          </a:prstGeom>
        </p:spPr>
        <p:txBody>
          <a:bodyPr vert="horz" lIns="91440" tIns="45720" rIns="91440" bIns="45720" rtlCol="0" anchor="b"/>
          <a:lstStyle>
            <a:lvl1pPr algn="r">
              <a:defRPr sz="1200"/>
            </a:lvl1pPr>
          </a:lstStyle>
          <a:p>
            <a:fld id="{99C70B2E-D354-0246-859E-7D36B038F276}" type="slidenum">
              <a:rPr lang="tr-TR" smtClean="0"/>
              <a:t>‹#›</a:t>
            </a:fld>
            <a:endParaRPr lang="tr-TR"/>
          </a:p>
        </p:txBody>
      </p:sp>
    </p:spTree>
    <p:extLst>
      <p:ext uri="{BB962C8B-B14F-4D97-AF65-F5344CB8AC3E}">
        <p14:creationId xmlns:p14="http://schemas.microsoft.com/office/powerpoint/2010/main" val="7921232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6922"/>
            <a:ext cx="6428422" cy="2246947"/>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subTitle" idx="4"/>
          </p:nvPr>
        </p:nvSpPr>
        <p:spPr>
          <a:xfrm>
            <a:off x="1134427" y="5991860"/>
            <a:ext cx="5293995" cy="2674937"/>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sz="half" idx="2"/>
          </p:nvPr>
        </p:nvSpPr>
        <p:spPr>
          <a:xfrm>
            <a:off x="378142" y="2460942"/>
            <a:ext cx="3289839" cy="7061835"/>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60942"/>
            <a:ext cx="3289839" cy="7061835"/>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1" i="0">
                <a:solidFill>
                  <a:schemeClr val="bg1"/>
                </a:solidFill>
                <a:latin typeface="Arial"/>
                <a:cs typeface="Aria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6260408"/>
            <a:ext cx="4240222" cy="2972918"/>
          </a:xfrm>
          <a:prstGeom prst="rect">
            <a:avLst/>
          </a:prstGeom>
        </p:spPr>
      </p:pic>
      <p:pic>
        <p:nvPicPr>
          <p:cNvPr id="17" name="bg object 17"/>
          <p:cNvPicPr/>
          <p:nvPr/>
        </p:nvPicPr>
        <p:blipFill>
          <a:blip r:embed="rId3" cstate="print"/>
          <a:stretch>
            <a:fillRect/>
          </a:stretch>
        </p:blipFill>
        <p:spPr>
          <a:xfrm>
            <a:off x="3754264" y="600301"/>
            <a:ext cx="3477935" cy="1667502"/>
          </a:xfrm>
          <a:prstGeom prst="rect">
            <a:avLst/>
          </a:prstGeom>
        </p:spPr>
      </p:pic>
      <p:pic>
        <p:nvPicPr>
          <p:cNvPr id="18" name="bg object 18"/>
          <p:cNvPicPr/>
          <p:nvPr/>
        </p:nvPicPr>
        <p:blipFill>
          <a:blip r:embed="rId4" cstate="print"/>
          <a:stretch>
            <a:fillRect/>
          </a:stretch>
        </p:blipFill>
        <p:spPr>
          <a:xfrm>
            <a:off x="457373" y="9795647"/>
            <a:ext cx="562185" cy="295378"/>
          </a:xfrm>
          <a:prstGeom prst="rect">
            <a:avLst/>
          </a:prstGeom>
        </p:spPr>
      </p:pic>
      <p:pic>
        <p:nvPicPr>
          <p:cNvPr id="19" name="bg object 19"/>
          <p:cNvPicPr/>
          <p:nvPr/>
        </p:nvPicPr>
        <p:blipFill>
          <a:blip r:embed="rId5" cstate="print"/>
          <a:stretch>
            <a:fillRect/>
          </a:stretch>
        </p:blipFill>
        <p:spPr>
          <a:xfrm>
            <a:off x="1095787" y="9795647"/>
            <a:ext cx="581242" cy="304906"/>
          </a:xfrm>
          <a:prstGeom prst="rect">
            <a:avLst/>
          </a:prstGeom>
        </p:spPr>
      </p:pic>
      <p:pic>
        <p:nvPicPr>
          <p:cNvPr id="20" name="bg object 20"/>
          <p:cNvPicPr/>
          <p:nvPr/>
        </p:nvPicPr>
        <p:blipFill>
          <a:blip r:embed="rId6" cstate="print"/>
          <a:stretch>
            <a:fillRect/>
          </a:stretch>
        </p:blipFill>
        <p:spPr>
          <a:xfrm>
            <a:off x="1743733" y="9776572"/>
            <a:ext cx="1619859" cy="333499"/>
          </a:xfrm>
          <a:prstGeom prst="rect">
            <a:avLst/>
          </a:prstGeom>
        </p:spPr>
      </p:pic>
      <p:pic>
        <p:nvPicPr>
          <p:cNvPr id="21" name="bg object 21"/>
          <p:cNvPicPr/>
          <p:nvPr/>
        </p:nvPicPr>
        <p:blipFill>
          <a:blip r:embed="rId7" cstate="print"/>
          <a:stretch>
            <a:fillRect/>
          </a:stretch>
        </p:blipFill>
        <p:spPr>
          <a:xfrm>
            <a:off x="0" y="2782473"/>
            <a:ext cx="7562850" cy="5783854"/>
          </a:xfrm>
          <a:prstGeom prst="rect">
            <a:avLst/>
          </a:prstGeom>
        </p:spPr>
      </p:pic>
      <p:pic>
        <p:nvPicPr>
          <p:cNvPr id="22" name="bg object 22"/>
          <p:cNvPicPr/>
          <p:nvPr/>
        </p:nvPicPr>
        <p:blipFill>
          <a:blip r:embed="rId8" cstate="print"/>
          <a:stretch>
            <a:fillRect/>
          </a:stretch>
        </p:blipFill>
        <p:spPr>
          <a:xfrm>
            <a:off x="0" y="2782473"/>
            <a:ext cx="7562850" cy="4835443"/>
          </a:xfrm>
          <a:prstGeom prst="rect">
            <a:avLst/>
          </a:prstGeom>
        </p:spPr>
      </p:pic>
      <p:pic>
        <p:nvPicPr>
          <p:cNvPr id="23" name="bg object 23"/>
          <p:cNvPicPr/>
          <p:nvPr/>
        </p:nvPicPr>
        <p:blipFill>
          <a:blip r:embed="rId9" cstate="print"/>
          <a:stretch>
            <a:fillRect/>
          </a:stretch>
        </p:blipFill>
        <p:spPr>
          <a:xfrm>
            <a:off x="4312764" y="3950963"/>
            <a:ext cx="3249249" cy="6745610"/>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9/25/2026</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5191820" y="2109644"/>
            <a:ext cx="1888490" cy="1482725"/>
          </a:xfrm>
          <a:prstGeom prst="rect">
            <a:avLst/>
          </a:prstGeom>
        </p:spPr>
        <p:txBody>
          <a:bodyPr wrap="square" lIns="0" tIns="0" rIns="0" bIns="0">
            <a:spAutoFit/>
          </a:bodyPr>
          <a:lstStyle>
            <a:lvl1pPr>
              <a:defRPr sz="3000" b="1" i="0">
                <a:solidFill>
                  <a:schemeClr val="bg1"/>
                </a:solidFill>
                <a:latin typeface="Arial"/>
                <a:cs typeface="Arial"/>
              </a:defRPr>
            </a:lvl1pPr>
          </a:lstStyle>
          <a:p>
            <a:endParaRPr/>
          </a:p>
        </p:txBody>
      </p:sp>
      <p:sp>
        <p:nvSpPr>
          <p:cNvPr id="3" name="Holder 3"/>
          <p:cNvSpPr>
            <a:spLocks noGrp="1"/>
          </p:cNvSpPr>
          <p:nvPr>
            <p:ph type="body" idx="1"/>
          </p:nvPr>
        </p:nvSpPr>
        <p:spPr>
          <a:xfrm>
            <a:off x="103565" y="4881093"/>
            <a:ext cx="6546215" cy="2183765"/>
          </a:xfrm>
          <a:prstGeom prst="rect">
            <a:avLst/>
          </a:prstGeom>
        </p:spPr>
        <p:txBody>
          <a:bodyPr wrap="square" lIns="0" tIns="0" rIns="0" bIns="0">
            <a:spAutoFit/>
          </a:bodyPr>
          <a:lstStyle>
            <a:lvl1pPr>
              <a:defRPr sz="24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2571369" y="9950768"/>
            <a:ext cx="2420112" cy="534987"/>
          </a:xfrm>
          <a:prstGeom prst="rect">
            <a:avLst/>
          </a:prstGeom>
        </p:spPr>
        <p:txBody>
          <a:bodyPr wrap="square" lIns="0" tIns="0" rIns="0" bIns="0">
            <a:sp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78142" y="9950768"/>
            <a:ext cx="1739455" cy="534987"/>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9/25/2026</a:t>
            </a:fld>
            <a:endParaRPr lang="en-US" dirty="0"/>
          </a:p>
        </p:txBody>
      </p:sp>
      <p:sp>
        <p:nvSpPr>
          <p:cNvPr id="6" name="Holder 6"/>
          <p:cNvSpPr>
            <a:spLocks noGrp="1"/>
          </p:cNvSpPr>
          <p:nvPr>
            <p:ph type="sldNum" sz="quarter" idx="7"/>
          </p:nvPr>
        </p:nvSpPr>
        <p:spPr>
          <a:xfrm>
            <a:off x="5445252" y="9950768"/>
            <a:ext cx="1739455" cy="534987"/>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hyperlink" Target="http://www.pearlproject.eu/" TargetMode="Externa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4.jpg"/><Relationship Id="rId7" Type="http://schemas.openxmlformats.org/officeDocument/2006/relationships/image" Target="../media/image24.png"/><Relationship Id="rId2" Type="http://schemas.openxmlformats.org/officeDocument/2006/relationships/image" Target="../media/image3.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545036" y="6331368"/>
            <a:ext cx="3080813" cy="2173672"/>
          </a:xfrm>
          <a:prstGeom prst="rect">
            <a:avLst/>
          </a:prstGeom>
        </p:spPr>
        <p:txBody>
          <a:bodyPr vert="horz" wrap="square" lIns="0" tIns="107950" rIns="0" bIns="0" rtlCol="0">
            <a:spAutoFit/>
          </a:bodyPr>
          <a:lstStyle/>
          <a:p>
            <a:pPr marL="12700" lvl="4">
              <a:spcBef>
                <a:spcPts val="850"/>
              </a:spcBef>
            </a:pPr>
            <a:r>
              <a:rPr sz="4000" b="1" dirty="0">
                <a:solidFill>
                  <a:srgbClr val="FFFFFF"/>
                </a:solidFill>
                <a:latin typeface="+mn-lt"/>
                <a:ea typeface="Al Bayan Plain" charset="-78"/>
                <a:cs typeface="Al Bayan Plain" charset="-78"/>
              </a:rPr>
              <a:t>PEARL</a:t>
            </a:r>
            <a:endParaRPr sz="4000" dirty="0">
              <a:latin typeface="+mn-lt"/>
              <a:ea typeface="Al Bayan Plain" charset="-78"/>
              <a:cs typeface="Al Bayan Plain" charset="-78"/>
            </a:endParaRPr>
          </a:p>
          <a:p>
            <a:pPr marL="12700" marR="5080" lvl="4">
              <a:lnSpc>
                <a:spcPts val="5550"/>
              </a:lnSpc>
              <a:spcBef>
                <a:spcPts val="110"/>
              </a:spcBef>
            </a:pPr>
            <a:r>
              <a:rPr sz="4000" b="1" dirty="0">
                <a:solidFill>
                  <a:srgbClr val="FFFFFF"/>
                </a:solidFill>
                <a:latin typeface="+mn-lt"/>
                <a:ea typeface="Al Bayan Plain" charset="-78"/>
                <a:cs typeface="Al Bayan Plain" charset="-78"/>
              </a:rPr>
              <a:t>Case Study Template</a:t>
            </a:r>
            <a:endParaRPr sz="4000" dirty="0">
              <a:latin typeface="+mn-lt"/>
              <a:ea typeface="Al Bayan Plain" charset="-78"/>
              <a:cs typeface="Al Bayan Plain" charset="-78"/>
            </a:endParaRPr>
          </a:p>
        </p:txBody>
      </p:sp>
      <p:sp>
        <p:nvSpPr>
          <p:cNvPr id="4" name="Metin Kutusu 75"/>
          <p:cNvSpPr txBox="1"/>
          <p:nvPr/>
        </p:nvSpPr>
        <p:spPr>
          <a:xfrm>
            <a:off x="3321050" y="9617075"/>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dirty="0">
                <a:solidFill>
                  <a:srgbClr val="404040"/>
                </a:solidFill>
                <a:effectLst/>
                <a:ea typeface="+mn-lt"/>
                <a:cs typeface="+mn-lt"/>
              </a:rPr>
              <a:t>Funded by the European Union. </a:t>
            </a:r>
            <a:r>
              <a:rPr lang="en-GB" sz="800" dirty="0">
                <a:solidFill>
                  <a:srgbClr val="404040"/>
                </a:solidFill>
                <a:ea typeface="+mn-lt"/>
                <a:cs typeface="+mn-lt"/>
              </a:rPr>
              <a:t>However, the views </a:t>
            </a:r>
            <a:r>
              <a:rPr lang="en-GB" sz="800" dirty="0">
                <a:solidFill>
                  <a:srgbClr val="404040"/>
                </a:solidFill>
                <a:effectLst/>
                <a:ea typeface="+mn-lt"/>
                <a:cs typeface="+mn-lt"/>
              </a:rPr>
              <a:t>and opinions expressed are </a:t>
            </a:r>
            <a:r>
              <a:rPr lang="en-GB" sz="800" dirty="0">
                <a:solidFill>
                  <a:srgbClr val="404040"/>
                </a:solidFill>
                <a:ea typeface="+mn-lt"/>
                <a:cs typeface="+mn-lt"/>
              </a:rPr>
              <a:t>solely </a:t>
            </a:r>
            <a:r>
              <a:rPr lang="en-GB" sz="800" dirty="0">
                <a:solidFill>
                  <a:srgbClr val="404040"/>
                </a:solidFill>
                <a:effectLst/>
                <a:ea typeface="+mn-lt"/>
                <a:cs typeface="+mn-lt"/>
              </a:rPr>
              <a:t>those of the author(s) and do not necessarily reflect </a:t>
            </a:r>
            <a:r>
              <a:rPr lang="en-GB" sz="800" dirty="0">
                <a:solidFill>
                  <a:srgbClr val="404040"/>
                </a:solidFill>
                <a:ea typeface="+mn-lt"/>
                <a:cs typeface="+mn-lt"/>
              </a:rPr>
              <a:t>the views </a:t>
            </a:r>
            <a:r>
              <a:rPr lang="en-GB" sz="800" dirty="0">
                <a:solidFill>
                  <a:srgbClr val="404040"/>
                </a:solidFill>
                <a:effectLst/>
                <a:ea typeface="+mn-lt"/>
                <a:cs typeface="+mn-lt"/>
              </a:rPr>
              <a:t>of the European Union or </a:t>
            </a:r>
            <a:r>
              <a:rPr lang="en-GB" sz="800" dirty="0">
                <a:solidFill>
                  <a:srgbClr val="404040"/>
                </a:solidFill>
                <a:ea typeface="+mn-lt"/>
                <a:cs typeface="+mn-lt"/>
              </a:rPr>
              <a:t>Turkish </a:t>
            </a:r>
            <a:r>
              <a:rPr lang="en-GB" sz="800" dirty="0">
                <a:solidFill>
                  <a:srgbClr val="404040"/>
                </a:solidFill>
                <a:effectLst/>
                <a:ea typeface="+mn-lt"/>
                <a:cs typeface="+mn-lt"/>
              </a:rPr>
              <a:t>National Agency. Neither the European Union nor the </a:t>
            </a:r>
            <a:r>
              <a:rPr lang="en-GB" sz="800" dirty="0">
                <a:solidFill>
                  <a:srgbClr val="404040"/>
                </a:solidFill>
                <a:ea typeface="+mn-lt"/>
                <a:cs typeface="+mn-lt"/>
              </a:rPr>
              <a:t>grant-awarding body </a:t>
            </a:r>
            <a:r>
              <a:rPr lang="en-GB" sz="800" dirty="0">
                <a:solidFill>
                  <a:srgbClr val="404040"/>
                </a:solidFill>
                <a:effectLst/>
                <a:ea typeface="+mn-lt"/>
                <a:cs typeface="+mn-lt"/>
              </a:rPr>
              <a:t>can be held responsible for </a:t>
            </a:r>
            <a:r>
              <a:rPr lang="en-GB" sz="800" dirty="0">
                <a:solidFill>
                  <a:srgbClr val="404040"/>
                </a:solidFill>
                <a:ea typeface="+mn-lt"/>
                <a:cs typeface="+mn-lt"/>
              </a:rPr>
              <a:t>these views and opinions</a:t>
            </a:r>
            <a:r>
              <a:rPr lang="en-GB" sz="800" dirty="0">
                <a:solidFill>
                  <a:srgbClr val="404040"/>
                </a:solidFill>
                <a:effectLst/>
                <a:ea typeface="+mn-lt"/>
                <a:cs typeface="+mn-lt"/>
              </a:rPr>
              <a:t>.</a:t>
            </a:r>
            <a:endParaRPr lang="en-US" dirty="0">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9525" y="-9525"/>
            <a:ext cx="7553325" cy="10687050"/>
            <a:chOff x="0" y="0"/>
            <a:chExt cx="7553325" cy="10687050"/>
          </a:xfrm>
        </p:grpSpPr>
        <p:pic>
          <p:nvPicPr>
            <p:cNvPr id="3" name="object 3"/>
            <p:cNvPicPr/>
            <p:nvPr/>
          </p:nvPicPr>
          <p:blipFill>
            <a:blip r:embed="rId2" cstate="print"/>
            <a:stretch>
              <a:fillRect/>
            </a:stretch>
          </p:blipFill>
          <p:spPr>
            <a:xfrm>
              <a:off x="0" y="0"/>
              <a:ext cx="7553325" cy="10687049"/>
            </a:xfrm>
            <a:prstGeom prst="rect">
              <a:avLst/>
            </a:prstGeom>
          </p:spPr>
        </p:pic>
        <p:pic>
          <p:nvPicPr>
            <p:cNvPr id="4" name="object 4"/>
            <p:cNvPicPr/>
            <p:nvPr/>
          </p:nvPicPr>
          <p:blipFill>
            <a:blip r:embed="rId3" cstate="print"/>
            <a:stretch>
              <a:fillRect/>
            </a:stretch>
          </p:blipFill>
          <p:spPr>
            <a:xfrm>
              <a:off x="970693" y="1077620"/>
              <a:ext cx="6581773" cy="2686049"/>
            </a:xfrm>
            <a:prstGeom prst="rect">
              <a:avLst/>
            </a:prstGeom>
          </p:spPr>
        </p:pic>
        <p:pic>
          <p:nvPicPr>
            <p:cNvPr id="5" name="object 5"/>
            <p:cNvPicPr/>
            <p:nvPr/>
          </p:nvPicPr>
          <p:blipFill>
            <a:blip r:embed="rId4" cstate="print"/>
            <a:stretch>
              <a:fillRect/>
            </a:stretch>
          </p:blipFill>
          <p:spPr>
            <a:xfrm>
              <a:off x="5356823" y="877895"/>
              <a:ext cx="2196501" cy="4991099"/>
            </a:xfrm>
            <a:prstGeom prst="rect">
              <a:avLst/>
            </a:prstGeom>
          </p:spPr>
        </p:pic>
      </p:grpSp>
      <p:sp>
        <p:nvSpPr>
          <p:cNvPr id="6" name="object 6"/>
          <p:cNvSpPr txBox="1"/>
          <p:nvPr/>
        </p:nvSpPr>
        <p:spPr>
          <a:xfrm>
            <a:off x="7214561" y="7662129"/>
            <a:ext cx="149860" cy="2562860"/>
          </a:xfrm>
          <a:prstGeom prst="rect">
            <a:avLst/>
          </a:prstGeom>
        </p:spPr>
        <p:txBody>
          <a:bodyPr vert="vert270" wrap="square" lIns="0" tIns="0" rIns="0" bIns="0" rtlCol="0">
            <a:spAutoFit/>
          </a:bodyPr>
          <a:lstStyle/>
          <a:p>
            <a:pPr marL="12700">
              <a:lnSpc>
                <a:spcPts val="1019"/>
              </a:lnSpc>
            </a:pPr>
            <a:r>
              <a:rPr sz="950" spc="-65" dirty="0">
                <a:solidFill>
                  <a:srgbClr val="379A67"/>
                </a:solidFill>
                <a:latin typeface="Geneva"/>
                <a:cs typeface="Geneva"/>
              </a:rPr>
              <a:t>Promoting</a:t>
            </a:r>
            <a:r>
              <a:rPr sz="950" spc="-45" dirty="0">
                <a:solidFill>
                  <a:srgbClr val="379A67"/>
                </a:solidFill>
                <a:latin typeface="Geneva"/>
                <a:cs typeface="Geneva"/>
              </a:rPr>
              <a:t> </a:t>
            </a:r>
            <a:r>
              <a:rPr sz="950" spc="-80" dirty="0">
                <a:solidFill>
                  <a:srgbClr val="379A67"/>
                </a:solidFill>
                <a:latin typeface="Geneva"/>
                <a:cs typeface="Geneva"/>
              </a:rPr>
              <a:t>ESG</a:t>
            </a:r>
            <a:r>
              <a:rPr sz="950" spc="-40" dirty="0">
                <a:solidFill>
                  <a:srgbClr val="379A67"/>
                </a:solidFill>
                <a:latin typeface="Geneva"/>
                <a:cs typeface="Geneva"/>
              </a:rPr>
              <a:t> </a:t>
            </a:r>
            <a:r>
              <a:rPr sz="950" spc="-75" dirty="0">
                <a:solidFill>
                  <a:srgbClr val="379A67"/>
                </a:solidFill>
                <a:latin typeface="Geneva"/>
                <a:cs typeface="Geneva"/>
              </a:rPr>
              <a:t>Awareness</a:t>
            </a:r>
            <a:r>
              <a:rPr sz="950" spc="-40" dirty="0">
                <a:solidFill>
                  <a:srgbClr val="379A67"/>
                </a:solidFill>
                <a:latin typeface="Geneva"/>
                <a:cs typeface="Geneva"/>
              </a:rPr>
              <a:t> </a:t>
            </a:r>
            <a:r>
              <a:rPr sz="950" spc="-160" dirty="0">
                <a:solidFill>
                  <a:srgbClr val="379A67"/>
                </a:solidFill>
                <a:latin typeface="Geneva"/>
                <a:cs typeface="Geneva"/>
              </a:rPr>
              <a:t>+</a:t>
            </a:r>
            <a:r>
              <a:rPr sz="950" spc="-40" dirty="0">
                <a:solidFill>
                  <a:srgbClr val="379A67"/>
                </a:solidFill>
                <a:latin typeface="Geneva"/>
                <a:cs typeface="Geneva"/>
              </a:rPr>
              <a:t> </a:t>
            </a:r>
            <a:r>
              <a:rPr sz="950" spc="-60" dirty="0">
                <a:solidFill>
                  <a:srgbClr val="379A67"/>
                </a:solidFill>
                <a:latin typeface="Geneva"/>
                <a:cs typeface="Geneva"/>
              </a:rPr>
              <a:t>Risk</a:t>
            </a:r>
            <a:r>
              <a:rPr sz="950" spc="-40" dirty="0">
                <a:solidFill>
                  <a:srgbClr val="379A67"/>
                </a:solidFill>
                <a:latin typeface="Geneva"/>
                <a:cs typeface="Geneva"/>
              </a:rPr>
              <a:t> </a:t>
            </a:r>
            <a:r>
              <a:rPr sz="950" spc="-80" dirty="0">
                <a:solidFill>
                  <a:srgbClr val="379A67"/>
                </a:solidFill>
                <a:latin typeface="Geneva"/>
                <a:cs typeface="Geneva"/>
              </a:rPr>
              <a:t>Literacy</a:t>
            </a:r>
            <a:r>
              <a:rPr sz="950" spc="-40" dirty="0">
                <a:solidFill>
                  <a:srgbClr val="379A67"/>
                </a:solidFill>
                <a:latin typeface="Geneva"/>
                <a:cs typeface="Geneva"/>
              </a:rPr>
              <a:t> </a:t>
            </a:r>
            <a:r>
              <a:rPr sz="950" spc="-25" dirty="0">
                <a:solidFill>
                  <a:srgbClr val="379A67"/>
                </a:solidFill>
                <a:latin typeface="Geneva"/>
                <a:cs typeface="Geneva"/>
              </a:rPr>
              <a:t>in</a:t>
            </a:r>
            <a:r>
              <a:rPr sz="950" spc="-40" dirty="0">
                <a:solidFill>
                  <a:srgbClr val="379A67"/>
                </a:solidFill>
                <a:latin typeface="Geneva"/>
                <a:cs typeface="Geneva"/>
              </a:rPr>
              <a:t> </a:t>
            </a:r>
            <a:r>
              <a:rPr sz="950" spc="-20" dirty="0">
                <a:solidFill>
                  <a:srgbClr val="379A67"/>
                </a:solidFill>
                <a:latin typeface="Geneva"/>
                <a:cs typeface="Geneva"/>
              </a:rPr>
              <a:t>SMEs</a:t>
            </a:r>
            <a:endParaRPr sz="950" dirty="0">
              <a:latin typeface="Geneva"/>
              <a:cs typeface="Geneva"/>
            </a:endParaRPr>
          </a:p>
        </p:txBody>
      </p:sp>
      <p:sp>
        <p:nvSpPr>
          <p:cNvPr id="8" name="object 8"/>
          <p:cNvSpPr txBox="1"/>
          <p:nvPr/>
        </p:nvSpPr>
        <p:spPr>
          <a:xfrm>
            <a:off x="561580" y="7239399"/>
            <a:ext cx="330835" cy="2694940"/>
          </a:xfrm>
          <a:prstGeom prst="rect">
            <a:avLst/>
          </a:prstGeom>
        </p:spPr>
        <p:txBody>
          <a:bodyPr vert="vert270" wrap="square" lIns="0" tIns="0" rIns="0" bIns="0" rtlCol="0">
            <a:spAutoFit/>
          </a:bodyPr>
          <a:lstStyle/>
          <a:p>
            <a:pPr marL="12700">
              <a:lnSpc>
                <a:spcPts val="2380"/>
              </a:lnSpc>
            </a:pPr>
            <a:r>
              <a:rPr sz="2400" spc="-140" dirty="0">
                <a:solidFill>
                  <a:srgbClr val="FFFFFF"/>
                </a:solidFill>
                <a:latin typeface="Geneva"/>
                <a:cs typeface="Geneva"/>
                <a:hlinkClick r:id="rId5"/>
              </a:rPr>
              <a:t>www.</a:t>
            </a:r>
            <a:r>
              <a:rPr sz="2400" b="1" spc="-140" dirty="0">
                <a:solidFill>
                  <a:srgbClr val="FFFFFF"/>
                </a:solidFill>
                <a:latin typeface="Arial"/>
                <a:cs typeface="Arial"/>
                <a:hlinkClick r:id="rId5"/>
              </a:rPr>
              <a:t>pearlproject</a:t>
            </a:r>
            <a:r>
              <a:rPr sz="2400" spc="-140" dirty="0">
                <a:solidFill>
                  <a:srgbClr val="FFFFFF"/>
                </a:solidFill>
                <a:latin typeface="Geneva"/>
                <a:cs typeface="Geneva"/>
                <a:hlinkClick r:id="rId5"/>
              </a:rPr>
              <a:t>.eu</a:t>
            </a:r>
            <a:endParaRPr sz="2400" dirty="0">
              <a:latin typeface="Geneva"/>
              <a:cs typeface="Geneva"/>
            </a:endParaRPr>
          </a:p>
        </p:txBody>
      </p:sp>
      <p:pic>
        <p:nvPicPr>
          <p:cNvPr id="9" name="object 9"/>
          <p:cNvPicPr/>
          <p:nvPr/>
        </p:nvPicPr>
        <p:blipFill>
          <a:blip r:embed="rId6" cstate="print"/>
          <a:stretch>
            <a:fillRect/>
          </a:stretch>
        </p:blipFill>
        <p:spPr>
          <a:xfrm>
            <a:off x="612047" y="2790721"/>
            <a:ext cx="5076824" cy="561974"/>
          </a:xfrm>
          <a:prstGeom prst="rect">
            <a:avLst/>
          </a:prstGeom>
        </p:spPr>
      </p:pic>
      <p:sp>
        <p:nvSpPr>
          <p:cNvPr id="10" name="object 10" descr="$PPTXTitle"/>
          <p:cNvSpPr txBox="1">
            <a:spLocks noGrp="1"/>
          </p:cNvSpPr>
          <p:nvPr>
            <p:ph type="title"/>
          </p:nvPr>
        </p:nvSpPr>
        <p:spPr>
          <a:xfrm>
            <a:off x="628080" y="2796093"/>
            <a:ext cx="4923155" cy="482600"/>
          </a:xfrm>
          <a:prstGeom prst="rect">
            <a:avLst/>
          </a:prstGeom>
        </p:spPr>
        <p:txBody>
          <a:bodyPr vert="horz" wrap="square" lIns="0" tIns="12700" rIns="0" bIns="0" rtlCol="0">
            <a:spAutoFit/>
          </a:bodyPr>
          <a:lstStyle/>
          <a:p>
            <a:pPr marL="12700">
              <a:lnSpc>
                <a:spcPct val="100000"/>
              </a:lnSpc>
              <a:spcBef>
                <a:spcPts val="100"/>
              </a:spcBef>
              <a:tabLst>
                <a:tab pos="1033780" algn="l"/>
                <a:tab pos="2262505" algn="l"/>
              </a:tabLst>
            </a:pPr>
            <a:r>
              <a:rPr spc="-20" dirty="0"/>
              <a:t>Case</a:t>
            </a:r>
            <a:r>
              <a:rPr dirty="0"/>
              <a:t>	</a:t>
            </a:r>
            <a:r>
              <a:rPr spc="-20" dirty="0"/>
              <a:t>Study</a:t>
            </a:r>
            <a:r>
              <a:rPr dirty="0"/>
              <a:t>	</a:t>
            </a:r>
            <a:r>
              <a:rPr spc="130" dirty="0"/>
              <a:t>Identification</a:t>
            </a:r>
          </a:p>
        </p:txBody>
      </p:sp>
      <p:sp>
        <p:nvSpPr>
          <p:cNvPr id="18" name="object 18"/>
          <p:cNvSpPr txBox="1"/>
          <p:nvPr/>
        </p:nvSpPr>
        <p:spPr>
          <a:xfrm>
            <a:off x="1655573" y="7473229"/>
            <a:ext cx="5379609" cy="3731791"/>
          </a:xfrm>
          <a:prstGeom prst="rect">
            <a:avLst/>
          </a:prstGeom>
        </p:spPr>
        <p:txBody>
          <a:bodyPr vert="horz" wrap="square" lIns="0" tIns="12700" rIns="0" bIns="0" rtlCol="0">
            <a:spAutoFit/>
          </a:bodyPr>
          <a:lstStyle/>
          <a:p>
            <a:pPr marL="12700">
              <a:lnSpc>
                <a:spcPct val="100000"/>
              </a:lnSpc>
              <a:spcBef>
                <a:spcPts val="100"/>
              </a:spcBef>
            </a:pPr>
            <a:r>
              <a:rPr lang="tr-TR" sz="1600" b="1" spc="-114" dirty="0">
                <a:solidFill>
                  <a:srgbClr val="007771"/>
                </a:solidFill>
                <a:latin typeface="+mn-lt"/>
                <a:cs typeface="Arial"/>
              </a:rPr>
              <a:t>Company size (micro / small / medium):</a:t>
            </a:r>
          </a:p>
          <a:p>
            <a:pPr marL="12700">
              <a:lnSpc>
                <a:spcPct val="100000"/>
              </a:lnSpc>
              <a:spcBef>
                <a:spcPts val="100"/>
              </a:spcBef>
            </a:pPr>
            <a:r>
              <a:rPr lang="en-GB" sz="1600" spc="-114" dirty="0">
                <a:solidFill>
                  <a:schemeClr val="tx1"/>
                </a:solidFill>
                <a:latin typeface="+mn-lt"/>
                <a:cs typeface="Arial"/>
              </a:rPr>
              <a:t>Medium sized firm employing over 90 staff.</a:t>
            </a:r>
            <a:endParaRPr lang="tr-TR" sz="1600" b="1" spc="-114" dirty="0">
              <a:solidFill>
                <a:srgbClr val="007771"/>
              </a:solidFill>
              <a:latin typeface="+mn-lt"/>
              <a:cs typeface="Arial"/>
            </a:endParaRPr>
          </a:p>
          <a:p>
            <a:pPr marL="12700">
              <a:lnSpc>
                <a:spcPct val="100000"/>
              </a:lnSpc>
              <a:spcBef>
                <a:spcPts val="100"/>
              </a:spcBef>
            </a:pPr>
            <a:r>
              <a:rPr sz="1600" b="1" spc="-114" dirty="0">
                <a:solidFill>
                  <a:srgbClr val="007771"/>
                </a:solidFill>
                <a:latin typeface="+mn-lt"/>
                <a:cs typeface="Arial"/>
              </a:rPr>
              <a:t>Ownership</a:t>
            </a:r>
            <a:r>
              <a:rPr sz="1600" b="1" spc="5" dirty="0">
                <a:solidFill>
                  <a:srgbClr val="007771"/>
                </a:solidFill>
                <a:latin typeface="+mn-lt"/>
                <a:cs typeface="Arial"/>
              </a:rPr>
              <a:t> </a:t>
            </a:r>
            <a:r>
              <a:rPr sz="1600" b="1" spc="-90" dirty="0">
                <a:solidFill>
                  <a:srgbClr val="007771"/>
                </a:solidFill>
                <a:latin typeface="+mn-lt"/>
                <a:cs typeface="Arial"/>
              </a:rPr>
              <a:t>structure</a:t>
            </a:r>
            <a:r>
              <a:rPr sz="1600" b="1" spc="10" dirty="0">
                <a:solidFill>
                  <a:srgbClr val="007771"/>
                </a:solidFill>
                <a:latin typeface="+mn-lt"/>
                <a:cs typeface="Arial"/>
              </a:rPr>
              <a:t> </a:t>
            </a:r>
            <a:r>
              <a:rPr sz="1600" b="1" spc="-75" dirty="0">
                <a:solidFill>
                  <a:srgbClr val="007771"/>
                </a:solidFill>
                <a:latin typeface="+mn-lt"/>
                <a:cs typeface="Arial"/>
              </a:rPr>
              <a:t>(family-</a:t>
            </a:r>
            <a:r>
              <a:rPr sz="1600" b="1" spc="-85" dirty="0">
                <a:solidFill>
                  <a:srgbClr val="007771"/>
                </a:solidFill>
                <a:latin typeface="+mn-lt"/>
                <a:cs typeface="Arial"/>
              </a:rPr>
              <a:t>owned,</a:t>
            </a:r>
            <a:r>
              <a:rPr sz="1600" b="1" spc="10" dirty="0">
                <a:solidFill>
                  <a:srgbClr val="007771"/>
                </a:solidFill>
                <a:latin typeface="+mn-lt"/>
                <a:cs typeface="Arial"/>
              </a:rPr>
              <a:t> </a:t>
            </a:r>
            <a:r>
              <a:rPr sz="1600" b="1" spc="-85" dirty="0">
                <a:solidFill>
                  <a:srgbClr val="007771"/>
                </a:solidFill>
                <a:latin typeface="+mn-lt"/>
                <a:cs typeface="Arial"/>
              </a:rPr>
              <a:t>partnership,</a:t>
            </a:r>
            <a:r>
              <a:rPr sz="1600" b="1" spc="10" dirty="0">
                <a:solidFill>
                  <a:srgbClr val="007771"/>
                </a:solidFill>
                <a:latin typeface="+mn-lt"/>
                <a:cs typeface="Arial"/>
              </a:rPr>
              <a:t> </a:t>
            </a:r>
            <a:r>
              <a:rPr sz="1600" b="1" spc="-25" dirty="0">
                <a:solidFill>
                  <a:srgbClr val="007771"/>
                </a:solidFill>
                <a:latin typeface="+mn-lt"/>
                <a:cs typeface="Arial"/>
              </a:rPr>
              <a:t>etc.):</a:t>
            </a:r>
            <a:endParaRPr sz="1600" dirty="0">
              <a:latin typeface="+mn-lt"/>
              <a:cs typeface="Arial"/>
            </a:endParaRPr>
          </a:p>
          <a:p>
            <a:pPr>
              <a:lnSpc>
                <a:spcPct val="100000"/>
              </a:lnSpc>
            </a:pPr>
            <a:r>
              <a:rPr lang="en-GB" sz="1600" dirty="0">
                <a:latin typeface="+mn-lt"/>
                <a:cs typeface="Arial"/>
              </a:rPr>
              <a:t>Company is a limited company which acts as a holding company with five operational companies – these reflect the original company and the 4 recent acquisitions.</a:t>
            </a:r>
          </a:p>
          <a:p>
            <a:pPr>
              <a:lnSpc>
                <a:spcPct val="100000"/>
              </a:lnSpc>
            </a:pPr>
            <a:r>
              <a:rPr lang="en-GB" sz="1600" dirty="0">
                <a:latin typeface="+mn-lt"/>
                <a:cs typeface="Arial"/>
              </a:rPr>
              <a:t>The Holding company has two shareholders - the founder( 87.2% and one  other(12.5%).</a:t>
            </a:r>
          </a:p>
          <a:p>
            <a:pPr>
              <a:lnSpc>
                <a:spcPct val="100000"/>
              </a:lnSpc>
            </a:pPr>
            <a:r>
              <a:rPr lang="en-GB" sz="1600" dirty="0">
                <a:latin typeface="+mn-lt"/>
                <a:cs typeface="Arial"/>
              </a:rPr>
              <a:t>Holding company has a board of directors – non-executive and executive.</a:t>
            </a:r>
            <a:endParaRPr sz="1600" dirty="0">
              <a:latin typeface="+mn-lt"/>
              <a:cs typeface="Arial"/>
            </a:endParaRPr>
          </a:p>
          <a:p>
            <a:pPr marL="12700">
              <a:lnSpc>
                <a:spcPct val="100000"/>
              </a:lnSpc>
            </a:pPr>
            <a:r>
              <a:rPr sz="1600" b="1" spc="-45" dirty="0">
                <a:solidFill>
                  <a:srgbClr val="007771"/>
                </a:solidFill>
                <a:latin typeface="+mn-lt"/>
                <a:cs typeface="Arial"/>
              </a:rPr>
              <a:t>Market</a:t>
            </a:r>
            <a:r>
              <a:rPr sz="1600" b="1" spc="-35" dirty="0">
                <a:solidFill>
                  <a:srgbClr val="007771"/>
                </a:solidFill>
                <a:latin typeface="+mn-lt"/>
                <a:cs typeface="Arial"/>
              </a:rPr>
              <a:t> </a:t>
            </a:r>
            <a:r>
              <a:rPr sz="1600" b="1" spc="-155" dirty="0">
                <a:solidFill>
                  <a:srgbClr val="007771"/>
                </a:solidFill>
                <a:latin typeface="+mn-lt"/>
                <a:cs typeface="Arial"/>
              </a:rPr>
              <a:t>scope</a:t>
            </a:r>
            <a:r>
              <a:rPr sz="1600" b="1" spc="-35" dirty="0">
                <a:solidFill>
                  <a:srgbClr val="007771"/>
                </a:solidFill>
                <a:latin typeface="+mn-lt"/>
                <a:cs typeface="Arial"/>
              </a:rPr>
              <a:t> </a:t>
            </a:r>
            <a:r>
              <a:rPr sz="1600" b="1" spc="-100" dirty="0">
                <a:solidFill>
                  <a:srgbClr val="007771"/>
                </a:solidFill>
                <a:latin typeface="+mn-lt"/>
                <a:cs typeface="Arial"/>
              </a:rPr>
              <a:t>(local</a:t>
            </a:r>
            <a:r>
              <a:rPr sz="1600" b="1" spc="-35"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95" dirty="0">
                <a:solidFill>
                  <a:srgbClr val="007771"/>
                </a:solidFill>
                <a:latin typeface="+mn-lt"/>
                <a:cs typeface="Arial"/>
              </a:rPr>
              <a:t>regional</a:t>
            </a:r>
            <a:r>
              <a:rPr sz="1600" b="1" spc="-30" dirty="0">
                <a:solidFill>
                  <a:srgbClr val="007771"/>
                </a:solidFill>
                <a:latin typeface="+mn-lt"/>
                <a:cs typeface="Arial"/>
              </a:rPr>
              <a:t> </a:t>
            </a:r>
            <a:r>
              <a:rPr sz="1600" b="1" spc="229" dirty="0">
                <a:solidFill>
                  <a:srgbClr val="007771"/>
                </a:solidFill>
                <a:latin typeface="+mn-lt"/>
                <a:cs typeface="Arial"/>
              </a:rPr>
              <a:t>/</a:t>
            </a:r>
            <a:r>
              <a:rPr sz="1600" b="1" spc="-35" dirty="0">
                <a:solidFill>
                  <a:srgbClr val="007771"/>
                </a:solidFill>
                <a:latin typeface="+mn-lt"/>
                <a:cs typeface="Arial"/>
              </a:rPr>
              <a:t> </a:t>
            </a:r>
            <a:r>
              <a:rPr sz="1600" b="1" spc="-10" dirty="0">
                <a:solidFill>
                  <a:srgbClr val="007771"/>
                </a:solidFill>
                <a:latin typeface="+mn-lt"/>
                <a:cs typeface="Arial"/>
              </a:rPr>
              <a:t>international):</a:t>
            </a:r>
            <a:endParaRPr lang="tr-TR" sz="1600" b="1" spc="-10" dirty="0">
              <a:solidFill>
                <a:srgbClr val="007771"/>
              </a:solidFill>
              <a:latin typeface="+mn-lt"/>
              <a:cs typeface="Arial"/>
            </a:endParaRPr>
          </a:p>
          <a:p>
            <a:pPr marL="12700">
              <a:lnSpc>
                <a:spcPct val="100000"/>
              </a:lnSpc>
            </a:pPr>
            <a:r>
              <a:rPr lang="en-GB" sz="1600" spc="-10" dirty="0">
                <a:solidFill>
                  <a:schemeClr val="tx1"/>
                </a:solidFill>
                <a:latin typeface="+mn-lt"/>
                <a:cs typeface="Arial"/>
              </a:rPr>
              <a:t>National and international ( 60%/40%)</a:t>
            </a:r>
            <a:endParaRPr lang="tr-TR" sz="1600" spc="-10" dirty="0">
              <a:solidFill>
                <a:schemeClr val="tx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lang="tr-TR" sz="1600" b="1" spc="-10" dirty="0">
              <a:solidFill>
                <a:srgbClr val="007771"/>
              </a:solidFill>
              <a:latin typeface="+mn-lt"/>
              <a:cs typeface="Arial"/>
            </a:endParaRPr>
          </a:p>
          <a:p>
            <a:pPr marL="12700">
              <a:lnSpc>
                <a:spcPct val="100000"/>
              </a:lnSpc>
            </a:pPr>
            <a:endParaRPr sz="1600" dirty="0">
              <a:latin typeface="+mn-lt"/>
              <a:cs typeface="Arial"/>
            </a:endParaRPr>
          </a:p>
        </p:txBody>
      </p:sp>
      <p:pic>
        <p:nvPicPr>
          <p:cNvPr id="19" name="object 6"/>
          <p:cNvPicPr/>
          <p:nvPr/>
        </p:nvPicPr>
        <p:blipFill>
          <a:blip r:embed="rId7" cstate="print"/>
          <a:stretch>
            <a:fillRect/>
          </a:stretch>
        </p:blipFill>
        <p:spPr>
          <a:xfrm>
            <a:off x="1524001" y="4880377"/>
            <a:ext cx="1968499" cy="304800"/>
          </a:xfrm>
          <a:prstGeom prst="rect">
            <a:avLst/>
          </a:prstGeom>
        </p:spPr>
      </p:pic>
      <p:pic>
        <p:nvPicPr>
          <p:cNvPr id="21" name="object 6"/>
          <p:cNvPicPr/>
          <p:nvPr/>
        </p:nvPicPr>
        <p:blipFill>
          <a:blip r:embed="rId7" cstate="print"/>
          <a:stretch>
            <a:fillRect/>
          </a:stretch>
        </p:blipFill>
        <p:spPr>
          <a:xfrm>
            <a:off x="1524001" y="4178300"/>
            <a:ext cx="1943099" cy="317500"/>
          </a:xfrm>
          <a:prstGeom prst="rect">
            <a:avLst/>
          </a:prstGeom>
        </p:spPr>
      </p:pic>
      <p:pic>
        <p:nvPicPr>
          <p:cNvPr id="22" name="object 6"/>
          <p:cNvPicPr/>
          <p:nvPr/>
        </p:nvPicPr>
        <p:blipFill>
          <a:blip r:embed="rId7" cstate="print"/>
          <a:stretch>
            <a:fillRect/>
          </a:stretch>
        </p:blipFill>
        <p:spPr>
          <a:xfrm>
            <a:off x="1536700" y="5485868"/>
            <a:ext cx="1943100" cy="330732"/>
          </a:xfrm>
          <a:prstGeom prst="rect">
            <a:avLst/>
          </a:prstGeom>
        </p:spPr>
      </p:pic>
      <p:pic>
        <p:nvPicPr>
          <p:cNvPr id="23" name="object 6"/>
          <p:cNvPicPr/>
          <p:nvPr/>
        </p:nvPicPr>
        <p:blipFill>
          <a:blip r:embed="rId7" cstate="print"/>
          <a:stretch>
            <a:fillRect/>
          </a:stretch>
        </p:blipFill>
        <p:spPr>
          <a:xfrm>
            <a:off x="1540712" y="6165619"/>
            <a:ext cx="1926388" cy="298682"/>
          </a:xfrm>
          <a:prstGeom prst="rect">
            <a:avLst/>
          </a:prstGeom>
        </p:spPr>
      </p:pic>
      <p:pic>
        <p:nvPicPr>
          <p:cNvPr id="24" name="object 6"/>
          <p:cNvPicPr/>
          <p:nvPr/>
        </p:nvPicPr>
        <p:blipFill>
          <a:blip r:embed="rId7" cstate="print"/>
          <a:stretch>
            <a:fillRect/>
          </a:stretch>
        </p:blipFill>
        <p:spPr>
          <a:xfrm>
            <a:off x="1511300" y="6817957"/>
            <a:ext cx="1943100" cy="306743"/>
          </a:xfrm>
          <a:prstGeom prst="rect">
            <a:avLst/>
          </a:prstGeom>
        </p:spPr>
      </p:pic>
      <p:sp>
        <p:nvSpPr>
          <p:cNvPr id="25" name="Dikdörtgen 24"/>
          <p:cNvSpPr/>
          <p:nvPr/>
        </p:nvSpPr>
        <p:spPr>
          <a:xfrm>
            <a:off x="1504240" y="4121139"/>
            <a:ext cx="5710321" cy="3061736"/>
          </a:xfrm>
          <a:prstGeom prst="rect">
            <a:avLst/>
          </a:prstGeom>
        </p:spPr>
        <p:txBody>
          <a:bodyPr wrap="square">
            <a:spAutoFit/>
          </a:bodyPr>
          <a:lstStyle/>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Case Study Title:      Company J.</a:t>
            </a:r>
          </a:p>
          <a:p>
            <a:pPr lvl="0">
              <a:lnSpc>
                <a:spcPct val="120000"/>
              </a:lnSpc>
              <a:buSzPts val="1000"/>
              <a:tabLst>
                <a:tab pos="457200" algn="l"/>
              </a:tabLst>
            </a:pP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Partner Institution:  ATU Letterkenny.</a:t>
            </a:r>
            <a:endParaRPr lang="en-US" b="1" dirty="0">
              <a:solidFill>
                <a:schemeClr val="tx1"/>
              </a:solidFill>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Country:                     Ireland</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Sector /Industry:      Financial Services</a:t>
            </a:r>
            <a:endParaRPr lang="tr-TR" dirty="0">
              <a:solidFill>
                <a:schemeClr val="tx1"/>
              </a:solidFill>
              <a:effectLst/>
              <a:latin typeface="Calibri" charset="0"/>
              <a:ea typeface="Calibri" charset="0"/>
              <a:cs typeface="Times New Roman" charset="0"/>
            </a:endParaRPr>
          </a:p>
          <a:p>
            <a:pPr lvl="0">
              <a:lnSpc>
                <a:spcPct val="120000"/>
              </a:lnSpc>
              <a:buSzPts val="1000"/>
              <a:tabLst>
                <a:tab pos="457200" algn="l"/>
              </a:tabLst>
            </a:pPr>
            <a:endParaRPr lang="en-US" b="1" dirty="0">
              <a:solidFill>
                <a:schemeClr val="tx1"/>
              </a:solidFill>
              <a:effectLst/>
              <a:latin typeface="Calibri" charset="0"/>
              <a:ea typeface="Calibri" charset="0"/>
              <a:cs typeface="Times New Roman" charset="0"/>
            </a:endParaRPr>
          </a:p>
          <a:p>
            <a:pPr lvl="0">
              <a:lnSpc>
                <a:spcPct val="120000"/>
              </a:lnSpc>
              <a:buSzPts val="1000"/>
              <a:tabLst>
                <a:tab pos="457200" algn="l"/>
              </a:tabLst>
            </a:pPr>
            <a:r>
              <a:rPr lang="en-US" b="1" dirty="0">
                <a:solidFill>
                  <a:schemeClr val="tx1"/>
                </a:solidFill>
                <a:effectLst/>
                <a:latin typeface="Calibri" charset="0"/>
                <a:ea typeface="Calibri" charset="0"/>
                <a:cs typeface="Times New Roman" charset="0"/>
              </a:rPr>
              <a:t>SME Profile:              </a:t>
            </a:r>
            <a:endParaRPr lang="tr-TR" dirty="0">
              <a:solidFill>
                <a:schemeClr val="tx1"/>
              </a:solidFill>
              <a:effectLst/>
              <a:latin typeface="Calibri" charset="0"/>
              <a:ea typeface="Calibri" charset="0"/>
              <a:cs typeface="Times New Roman" charset="0"/>
            </a:endParaRPr>
          </a:p>
        </p:txBody>
      </p:sp>
      <p:sp>
        <p:nvSpPr>
          <p:cNvPr id="26" name="Dikdörtgen 25"/>
          <p:cNvSpPr/>
          <p:nvPr/>
        </p:nvSpPr>
        <p:spPr>
          <a:xfrm>
            <a:off x="3606800" y="4368800"/>
            <a:ext cx="3607761" cy="2899512"/>
          </a:xfrm>
          <a:prstGeom prst="rect">
            <a:avLst/>
          </a:prstGeom>
        </p:spPr>
        <p:txBody>
          <a:bodyPr wrap="square">
            <a:spAutoFit/>
          </a:bodyPr>
          <a:lstStyle/>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a:p>
            <a:pPr lvl="0">
              <a:lnSpc>
                <a:spcPct val="114000"/>
              </a:lnSpc>
              <a:buSzPts val="1000"/>
              <a:tabLst>
                <a:tab pos="457200" algn="l"/>
              </a:tabLst>
            </a:pPr>
            <a:endParaRPr lang="tr-TR" sz="1600" dirty="0">
              <a:solidFill>
                <a:schemeClr val="tx1"/>
              </a:solidFill>
              <a:effectLst/>
              <a:latin typeface="Calibri" charset="0"/>
              <a:ea typeface="Calibri" charset="0"/>
              <a:cs typeface="Times New Roman"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dirty="0"/>
          </a:p>
        </p:txBody>
      </p:sp>
      <p:grpSp>
        <p:nvGrpSpPr>
          <p:cNvPr id="3" name="object 3"/>
          <p:cNvGrpSpPr/>
          <p:nvPr/>
        </p:nvGrpSpPr>
        <p:grpSpPr>
          <a:xfrm>
            <a:off x="8942" y="2245"/>
            <a:ext cx="7544210" cy="10684804"/>
            <a:chOff x="8942" y="2245"/>
            <a:chExt cx="7544210" cy="10684804"/>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2" y="703024"/>
              <a:ext cx="5293307"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dirty="0">
              <a:latin typeface="Geneva"/>
              <a:cs typeface="Geneva"/>
            </a:endParaRPr>
          </a:p>
        </p:txBody>
      </p:sp>
      <p:sp>
        <p:nvSpPr>
          <p:cNvPr id="8" name="object 8" descr="$PPTXTitle"/>
          <p:cNvSpPr txBox="1">
            <a:spLocks noGrp="1"/>
          </p:cNvSpPr>
          <p:nvPr>
            <p:ph type="title"/>
          </p:nvPr>
        </p:nvSpPr>
        <p:spPr>
          <a:xfrm>
            <a:off x="86755" y="669114"/>
            <a:ext cx="5368857" cy="382156"/>
          </a:xfrm>
          <a:prstGeom prst="rect">
            <a:avLst/>
          </a:prstGeom>
        </p:spPr>
        <p:txBody>
          <a:bodyPr vert="horz" wrap="square" lIns="0" tIns="12700" rIns="0" bIns="0" rtlCol="0">
            <a:spAutoFit/>
          </a:bodyPr>
          <a:lstStyle/>
          <a:p>
            <a:pPr marL="12700">
              <a:lnSpc>
                <a:spcPct val="100000"/>
              </a:lnSpc>
              <a:spcBef>
                <a:spcPts val="100"/>
              </a:spcBef>
            </a:pPr>
            <a:r>
              <a:rPr lang="tr-TR" sz="2400" dirty="0">
                <a:latin typeface="+mn-lt"/>
              </a:rPr>
              <a:t>2. </a:t>
            </a:r>
            <a:r>
              <a:rPr lang="tr-TR" sz="2400" dirty="0" err="1">
                <a:latin typeface="+mn-lt"/>
              </a:rPr>
              <a:t>Relevant</a:t>
            </a:r>
            <a:r>
              <a:rPr lang="tr-TR" sz="2400" dirty="0">
                <a:latin typeface="+mn-lt"/>
              </a:rPr>
              <a:t> PEARL </a:t>
            </a:r>
            <a:r>
              <a:rPr lang="tr-TR" sz="2400" dirty="0" err="1">
                <a:latin typeface="+mn-lt"/>
              </a:rPr>
              <a:t>Curriculum</a:t>
            </a:r>
            <a:r>
              <a:rPr lang="tr-TR" sz="2400" dirty="0">
                <a:latin typeface="+mn-lt"/>
              </a:rPr>
              <a:t> </a:t>
            </a:r>
            <a:r>
              <a:rPr lang="tr-TR" sz="2400" dirty="0" err="1">
                <a:latin typeface="+mn-lt"/>
              </a:rPr>
              <a:t>Module</a:t>
            </a:r>
            <a:r>
              <a:rPr lang="tr-TR" sz="2400" dirty="0">
                <a:latin typeface="+mn-lt"/>
              </a:rPr>
              <a:t>(s)</a:t>
            </a:r>
          </a:p>
        </p:txBody>
      </p:sp>
      <p:sp>
        <p:nvSpPr>
          <p:cNvPr id="13" name="object 13"/>
          <p:cNvSpPr txBox="1"/>
          <p:nvPr/>
        </p:nvSpPr>
        <p:spPr>
          <a:xfrm>
            <a:off x="329651" y="5255527"/>
            <a:ext cx="6072743" cy="1590179"/>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What ESG challenge, decision, or dilemma does this case illustrate?</a:t>
            </a:r>
            <a:endParaRPr lang="tr-TR" sz="1600" b="1" dirty="0">
              <a:solidFill>
                <a:srgbClr val="404040"/>
              </a:solidFill>
              <a:latin typeface="+mn-lt"/>
              <a:cs typeface="Arial"/>
            </a:endParaRPr>
          </a:p>
          <a:p>
            <a:pPr marL="12700">
              <a:lnSpc>
                <a:spcPct val="100000"/>
              </a:lnSpc>
              <a:spcBef>
                <a:spcPts val="100"/>
              </a:spcBef>
            </a:pPr>
            <a:r>
              <a:rPr lang="en-GB" sz="1400" dirty="0">
                <a:solidFill>
                  <a:srgbClr val="404040"/>
                </a:solidFill>
                <a:latin typeface="+mn-lt"/>
                <a:cs typeface="Arial"/>
              </a:rPr>
              <a:t>How to structure a traditional accountancy firm so that it can expand rapidly and develop in national and international markets and be commercially sustainable into the future. </a:t>
            </a:r>
          </a:p>
          <a:p>
            <a:pPr marL="12700">
              <a:lnSpc>
                <a:spcPct val="100000"/>
              </a:lnSpc>
              <a:spcBef>
                <a:spcPts val="100"/>
              </a:spcBef>
            </a:pPr>
            <a:r>
              <a:rPr lang="en-GB" sz="1400" dirty="0">
                <a:solidFill>
                  <a:srgbClr val="404040"/>
                </a:solidFill>
                <a:latin typeface="+mn-lt"/>
                <a:cs typeface="Arial"/>
              </a:rPr>
              <a:t>It addresses how an owner founder struggles with learning to acknowledge that they do not have all the knowledge and that  they need to be open to external expertise.</a:t>
            </a:r>
            <a:endParaRPr sz="1400" dirty="0">
              <a:latin typeface="+mn-lt"/>
              <a:cs typeface="Arial"/>
            </a:endParaRPr>
          </a:p>
        </p:txBody>
      </p:sp>
      <p:sp>
        <p:nvSpPr>
          <p:cNvPr id="14" name="object 14"/>
          <p:cNvSpPr txBox="1"/>
          <p:nvPr/>
        </p:nvSpPr>
        <p:spPr>
          <a:xfrm>
            <a:off x="327352" y="6796632"/>
            <a:ext cx="5965498" cy="3483005"/>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Why is this case relevant for SMEs?</a:t>
            </a:r>
            <a:endParaRPr lang="en-GB" sz="1600" b="1" dirty="0">
              <a:solidFill>
                <a:srgbClr val="404040"/>
              </a:solidFill>
              <a:latin typeface="+mn-lt"/>
              <a:cs typeface="Arial"/>
            </a:endParaRPr>
          </a:p>
          <a:p>
            <a:pPr marL="12700">
              <a:lnSpc>
                <a:spcPct val="100000"/>
              </a:lnSpc>
              <a:spcBef>
                <a:spcPts val="100"/>
              </a:spcBef>
            </a:pPr>
            <a:r>
              <a:rPr lang="en-GB" sz="1600" dirty="0">
                <a:solidFill>
                  <a:srgbClr val="404040"/>
                </a:solidFill>
                <a:latin typeface="+mn-lt"/>
                <a:cs typeface="Arial"/>
              </a:rPr>
              <a:t>It demonstrates the journey that many owner managers of SMEs are reluctant to take and therefore their businesses never expand beyond a certain point .</a:t>
            </a:r>
            <a:endParaRPr lang="tr-TR" sz="1600" dirty="0">
              <a:solidFill>
                <a:srgbClr val="404040"/>
              </a:solidFill>
              <a:latin typeface="+mn-lt"/>
              <a:cs typeface="Arial"/>
            </a:endParaRPr>
          </a:p>
          <a:p>
            <a:pPr marL="12700">
              <a:spcBef>
                <a:spcPts val="100"/>
              </a:spcBef>
            </a:pPr>
            <a:r>
              <a:rPr lang="en-GB" sz="1400" dirty="0">
                <a:solidFill>
                  <a:srgbClr val="404040"/>
                </a:solidFill>
                <a:latin typeface="+mn-lt"/>
                <a:cs typeface="Arial"/>
              </a:rPr>
              <a:t>The case study also highlights the challenges facing owner managers as they move from  being a micro firm to a medium sized firm, the need to learn and adapt quickly, acknowledge the need for external know-how to overcome internal capability shortfalls and the need for strategic direction.</a:t>
            </a:r>
            <a:endParaRPr lang="tr-TR" sz="1400"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sp>
        <p:nvSpPr>
          <p:cNvPr id="15" name="object 15"/>
          <p:cNvSpPr txBox="1"/>
          <p:nvPr/>
        </p:nvSpPr>
        <p:spPr>
          <a:xfrm>
            <a:off x="349250" y="8931275"/>
            <a:ext cx="6027744" cy="1628651"/>
          </a:xfrm>
          <a:prstGeom prst="rect">
            <a:avLst/>
          </a:prstGeom>
        </p:spPr>
        <p:txBody>
          <a:bodyPr vert="horz" wrap="square" lIns="0" tIns="12700" rIns="0" bIns="0" rtlCol="0">
            <a:spAutoFit/>
          </a:bodyPr>
          <a:lstStyle/>
          <a:p>
            <a:pPr marL="12700">
              <a:lnSpc>
                <a:spcPct val="100000"/>
              </a:lnSpc>
              <a:spcBef>
                <a:spcPts val="100"/>
              </a:spcBef>
            </a:pPr>
            <a:r>
              <a:rPr sz="1600" b="1" dirty="0">
                <a:solidFill>
                  <a:srgbClr val="404040"/>
                </a:solidFill>
                <a:latin typeface="+mn-lt"/>
                <a:cs typeface="Arial"/>
              </a:rPr>
              <a:t>Which competence gaps (knowledge, skills, attitudes) does it address?</a:t>
            </a:r>
            <a:endParaRPr lang="tr-TR" sz="1600" b="1" dirty="0">
              <a:solidFill>
                <a:srgbClr val="404040"/>
              </a:solidFill>
              <a:latin typeface="+mn-lt"/>
              <a:cs typeface="Arial"/>
            </a:endParaRPr>
          </a:p>
          <a:p>
            <a:pPr marL="12700">
              <a:lnSpc>
                <a:spcPct val="100000"/>
              </a:lnSpc>
              <a:spcBef>
                <a:spcPts val="100"/>
              </a:spcBef>
            </a:pPr>
            <a:r>
              <a:rPr lang="en-GB" sz="1400" dirty="0">
                <a:solidFill>
                  <a:srgbClr val="404040"/>
                </a:solidFill>
                <a:latin typeface="+mn-lt"/>
                <a:cs typeface="Arial"/>
              </a:rPr>
              <a:t>Management capability. </a:t>
            </a:r>
          </a:p>
          <a:p>
            <a:pPr marL="12700">
              <a:lnSpc>
                <a:spcPct val="100000"/>
              </a:lnSpc>
              <a:spcBef>
                <a:spcPts val="100"/>
              </a:spcBef>
            </a:pPr>
            <a:r>
              <a:rPr lang="en-GB" sz="1400" dirty="0">
                <a:solidFill>
                  <a:srgbClr val="404040"/>
                </a:solidFill>
                <a:latin typeface="+mn-lt"/>
                <a:cs typeface="Arial"/>
              </a:rPr>
              <a:t>Functional skills and capability.</a:t>
            </a:r>
          </a:p>
          <a:p>
            <a:pPr marL="12700">
              <a:lnSpc>
                <a:spcPct val="100000"/>
              </a:lnSpc>
              <a:spcBef>
                <a:spcPts val="100"/>
              </a:spcBef>
            </a:pPr>
            <a:r>
              <a:rPr lang="en-GB" sz="1400" dirty="0">
                <a:solidFill>
                  <a:srgbClr val="404040"/>
                </a:solidFill>
                <a:latin typeface="+mn-lt"/>
                <a:cs typeface="Arial"/>
              </a:rPr>
              <a:t>Governance skills.</a:t>
            </a:r>
          </a:p>
          <a:p>
            <a:pPr marL="12700">
              <a:lnSpc>
                <a:spcPct val="100000"/>
              </a:lnSpc>
              <a:spcBef>
                <a:spcPts val="100"/>
              </a:spcBef>
            </a:pPr>
            <a:r>
              <a:rPr lang="en-GB" sz="1400" dirty="0">
                <a:solidFill>
                  <a:srgbClr val="404040"/>
                </a:solidFill>
                <a:latin typeface="+mn-lt"/>
                <a:cs typeface="Arial"/>
              </a:rPr>
              <a:t>Reflective and open mindset.</a:t>
            </a:r>
            <a:endParaRPr lang="tr-TR" sz="1400" dirty="0">
              <a:solidFill>
                <a:srgbClr val="404040"/>
              </a:solidFill>
              <a:latin typeface="+mn-lt"/>
              <a:cs typeface="Arial"/>
            </a:endParaRPr>
          </a:p>
          <a:p>
            <a:pPr marL="12700">
              <a:lnSpc>
                <a:spcPct val="100000"/>
              </a:lnSpc>
              <a:spcBef>
                <a:spcPts val="100"/>
              </a:spcBef>
            </a:pPr>
            <a:endParaRPr lang="tr-TR" sz="1400" b="1" dirty="0">
              <a:solidFill>
                <a:srgbClr val="404040"/>
              </a:solidFill>
              <a:latin typeface="+mn-lt"/>
              <a:cs typeface="Arial"/>
            </a:endParaRPr>
          </a:p>
          <a:p>
            <a:pPr marL="12700">
              <a:lnSpc>
                <a:spcPct val="100000"/>
              </a:lnSpc>
              <a:spcBef>
                <a:spcPts val="100"/>
              </a:spcBef>
            </a:pPr>
            <a:endParaRPr sz="1400" dirty="0">
              <a:latin typeface="+mn-lt"/>
              <a:cs typeface="Arial"/>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8" name="object 6"/>
          <p:cNvPicPr/>
          <p:nvPr/>
        </p:nvPicPr>
        <p:blipFill>
          <a:blip r:embed="rId4" cstate="print"/>
          <a:stretch>
            <a:fillRect/>
          </a:stretch>
        </p:blipFill>
        <p:spPr>
          <a:xfrm>
            <a:off x="8942" y="4646088"/>
            <a:ext cx="5293307" cy="447674"/>
          </a:xfrm>
          <a:prstGeom prst="rect">
            <a:avLst/>
          </a:prstGeom>
        </p:spPr>
      </p:pic>
      <p:sp>
        <p:nvSpPr>
          <p:cNvPr id="20" name="object 16"/>
          <p:cNvSpPr txBox="1">
            <a:spLocks/>
          </p:cNvSpPr>
          <p:nvPr/>
        </p:nvSpPr>
        <p:spPr>
          <a:xfrm>
            <a:off x="86755" y="4509361"/>
            <a:ext cx="6442640" cy="548868"/>
          </a:xfrm>
          <a:prstGeom prst="rect">
            <a:avLst/>
          </a:prstGeom>
        </p:spPr>
        <p:txBody>
          <a:bodyPr vert="horz" wrap="square" lIns="0" tIns="177800" rIns="0" bIns="0" rtlCol="0">
            <a:spAutoFit/>
          </a:bodyPr>
          <a:lstStyle>
            <a:lvl1pPr marL="0">
              <a:defRPr sz="2400" b="1" i="0">
                <a:solidFill>
                  <a:schemeClr val="bg1"/>
                </a:solidFill>
                <a:latin typeface="Arial"/>
                <a:ea typeface="+mn-ea"/>
                <a:cs typeface="Arial"/>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pPr marL="12700">
              <a:spcBef>
                <a:spcPts val="1400"/>
              </a:spcBef>
            </a:pPr>
            <a:r>
              <a:rPr lang="tr-TR" dirty="0">
                <a:latin typeface="+mn-lt"/>
              </a:rPr>
              <a:t>3. Learning </a:t>
            </a:r>
            <a:r>
              <a:rPr lang="tr-TR" dirty="0" err="1">
                <a:latin typeface="+mn-lt"/>
              </a:rPr>
              <a:t>Purpose</a:t>
            </a:r>
            <a:r>
              <a:rPr lang="tr-TR" dirty="0">
                <a:latin typeface="+mn-lt"/>
              </a:rPr>
              <a:t> of </a:t>
            </a:r>
            <a:r>
              <a:rPr lang="tr-TR" dirty="0" err="1">
                <a:latin typeface="+mn-lt"/>
              </a:rPr>
              <a:t>the</a:t>
            </a:r>
            <a:r>
              <a:rPr lang="tr-TR" dirty="0">
                <a:latin typeface="+mn-lt"/>
              </a:rPr>
              <a:t> Case</a:t>
            </a:r>
          </a:p>
        </p:txBody>
      </p:sp>
      <p:sp>
        <p:nvSpPr>
          <p:cNvPr id="21" name="object 5" descr="$PPTXTitle"/>
          <p:cNvSpPr txBox="1">
            <a:spLocks/>
          </p:cNvSpPr>
          <p:nvPr/>
        </p:nvSpPr>
        <p:spPr>
          <a:xfrm>
            <a:off x="336381" y="1103073"/>
            <a:ext cx="6790125" cy="1269899"/>
          </a:xfrm>
          <a:prstGeom prst="rect">
            <a:avLst/>
          </a:prstGeom>
        </p:spPr>
        <p:txBody>
          <a:bodyPr vert="horz" wrap="square" lIns="0" tIns="123825" rIns="0" bIns="0" rtlCol="0">
            <a:spAutoFit/>
          </a:bodyPr>
          <a:lstStyle>
            <a:lvl1pPr>
              <a:defRPr sz="3000" b="1" i="0">
                <a:solidFill>
                  <a:schemeClr val="bg1"/>
                </a:solidFill>
                <a:latin typeface="Arial"/>
                <a:ea typeface="+mj-ea"/>
                <a:cs typeface="Arial"/>
              </a:defRPr>
            </a:lvl1pPr>
          </a:lstStyle>
          <a:p>
            <a:pPr marR="1181735" algn="just">
              <a:lnSpc>
                <a:spcPct val="114199"/>
              </a:lnSpc>
            </a:pPr>
            <a:r>
              <a:rPr lang="tr-TR" sz="1400" b="0" i="1" dirty="0">
                <a:solidFill>
                  <a:srgbClr val="404040"/>
                </a:solidFill>
                <a:latin typeface="+mn-lt"/>
                <a:cs typeface="Geneva"/>
              </a:rPr>
              <a:t>(</a:t>
            </a:r>
            <a:r>
              <a:rPr lang="tr-TR" sz="1400" i="1" dirty="0">
                <a:solidFill>
                  <a:srgbClr val="404040"/>
                </a:solidFill>
                <a:latin typeface="+mn-lt"/>
                <a:cs typeface="Geneva"/>
              </a:rPr>
              <a:t>Select </a:t>
            </a:r>
            <a:r>
              <a:rPr lang="tr-TR" sz="1400" i="1" dirty="0" err="1">
                <a:solidFill>
                  <a:srgbClr val="404040"/>
                </a:solidFill>
                <a:latin typeface="+mn-lt"/>
                <a:cs typeface="Geneva"/>
              </a:rPr>
              <a:t>one</a:t>
            </a:r>
            <a:r>
              <a:rPr lang="tr-TR" sz="1400" i="1" dirty="0">
                <a:solidFill>
                  <a:srgbClr val="404040"/>
                </a:solidFill>
                <a:latin typeface="+mn-lt"/>
                <a:cs typeface="Geneva"/>
              </a:rPr>
              <a:t> </a:t>
            </a:r>
            <a:r>
              <a:rPr lang="tr-TR" sz="1400" i="1" dirty="0" err="1">
                <a:solidFill>
                  <a:srgbClr val="404040"/>
                </a:solidFill>
                <a:latin typeface="+mn-lt"/>
                <a:cs typeface="Geneva"/>
              </a:rPr>
              <a:t>primary</a:t>
            </a:r>
            <a:r>
              <a:rPr lang="tr-TR" sz="1400" i="1" dirty="0">
                <a:solidFill>
                  <a:srgbClr val="404040"/>
                </a:solidFill>
                <a:latin typeface="+mn-lt"/>
                <a:cs typeface="Geneva"/>
              </a:rPr>
              <a:t> </a:t>
            </a:r>
            <a:r>
              <a:rPr lang="tr-TR" sz="1400" i="1" dirty="0" err="1">
                <a:solidFill>
                  <a:srgbClr val="404040"/>
                </a:solidFill>
                <a:latin typeface="+mn-lt"/>
                <a:cs typeface="Geneva"/>
              </a:rPr>
              <a:t>module</a:t>
            </a:r>
            <a:r>
              <a:rPr lang="tr-TR" sz="1400" i="1" dirty="0">
                <a:solidFill>
                  <a:srgbClr val="404040"/>
                </a:solidFill>
                <a:latin typeface="+mn-lt"/>
                <a:cs typeface="Geneva"/>
              </a:rPr>
              <a:t> </a:t>
            </a:r>
            <a:r>
              <a:rPr lang="tr-TR" sz="1400" i="1" dirty="0" err="1">
                <a:solidFill>
                  <a:srgbClr val="404040"/>
                </a:solidFill>
                <a:latin typeface="+mn-lt"/>
                <a:cs typeface="Geneva"/>
              </a:rPr>
              <a:t>and</a:t>
            </a:r>
            <a:r>
              <a:rPr lang="tr-TR" sz="1400" i="1" dirty="0">
                <a:solidFill>
                  <a:srgbClr val="404040"/>
                </a:solidFill>
                <a:latin typeface="+mn-lt"/>
                <a:cs typeface="Geneva"/>
              </a:rPr>
              <a:t>, </a:t>
            </a:r>
            <a:r>
              <a:rPr lang="tr-TR" sz="1400" i="1" dirty="0" err="1">
                <a:solidFill>
                  <a:srgbClr val="404040"/>
                </a:solidFill>
                <a:latin typeface="+mn-lt"/>
                <a:cs typeface="Geneva"/>
              </a:rPr>
              <a:t>if</a:t>
            </a:r>
            <a:r>
              <a:rPr lang="tr-TR" sz="1400" i="1" dirty="0">
                <a:solidFill>
                  <a:srgbClr val="404040"/>
                </a:solidFill>
                <a:latin typeface="+mn-lt"/>
                <a:cs typeface="Geneva"/>
              </a:rPr>
              <a:t> </a:t>
            </a:r>
            <a:r>
              <a:rPr lang="tr-TR" sz="1400" i="1" dirty="0" err="1">
                <a:solidFill>
                  <a:srgbClr val="404040"/>
                </a:solidFill>
                <a:latin typeface="+mn-lt"/>
                <a:cs typeface="Geneva"/>
              </a:rPr>
              <a:t>relevant</a:t>
            </a:r>
            <a:r>
              <a:rPr lang="tr-TR" sz="1400" i="1" dirty="0">
                <a:solidFill>
                  <a:srgbClr val="404040"/>
                </a:solidFill>
                <a:latin typeface="+mn-lt"/>
                <a:cs typeface="Geneva"/>
              </a:rPr>
              <a:t>, </a:t>
            </a:r>
            <a:r>
              <a:rPr lang="tr-TR" sz="1400" i="1" dirty="0" err="1">
                <a:solidFill>
                  <a:srgbClr val="404040"/>
                </a:solidFill>
                <a:latin typeface="+mn-lt"/>
                <a:cs typeface="Geneva"/>
              </a:rPr>
              <a:t>secondary</a:t>
            </a:r>
            <a:r>
              <a:rPr lang="tr-TR" sz="1400" i="1" dirty="0">
                <a:solidFill>
                  <a:srgbClr val="404040"/>
                </a:solidFill>
                <a:latin typeface="+mn-lt"/>
                <a:cs typeface="Geneva"/>
              </a:rPr>
              <a:t> </a:t>
            </a:r>
            <a:r>
              <a:rPr lang="tr-TR" sz="1400" i="1" dirty="0" err="1">
                <a:solidFill>
                  <a:srgbClr val="404040"/>
                </a:solidFill>
                <a:latin typeface="+mn-lt"/>
                <a:cs typeface="Geneva"/>
              </a:rPr>
              <a:t>modules</a:t>
            </a:r>
            <a:r>
              <a:rPr lang="tr-TR" sz="140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1 – </a:t>
            </a:r>
            <a:r>
              <a:rPr lang="tr-TR" sz="1300" b="0" i="1" dirty="0" err="1">
                <a:solidFill>
                  <a:srgbClr val="404040"/>
                </a:solidFill>
                <a:latin typeface="+mn-lt"/>
                <a:cs typeface="Geneva"/>
              </a:rPr>
              <a:t>Introduction</a:t>
            </a:r>
            <a:r>
              <a:rPr lang="tr-TR" sz="1300" b="0" i="1" dirty="0">
                <a:solidFill>
                  <a:srgbClr val="404040"/>
                </a:solidFill>
                <a:latin typeface="+mn-lt"/>
                <a:cs typeface="Geneva"/>
              </a:rPr>
              <a:t> </a:t>
            </a:r>
            <a:r>
              <a:rPr lang="tr-TR" sz="1300" b="0" i="1" dirty="0" err="1">
                <a:solidFill>
                  <a:srgbClr val="404040"/>
                </a:solidFill>
                <a:latin typeface="+mn-lt"/>
                <a:cs typeface="Geneva"/>
              </a:rPr>
              <a:t>to</a:t>
            </a:r>
            <a:r>
              <a:rPr lang="tr-TR" sz="1300" b="0" i="1" dirty="0">
                <a:solidFill>
                  <a:srgbClr val="404040"/>
                </a:solidFill>
                <a:latin typeface="+mn-lt"/>
                <a:cs typeface="Geneva"/>
              </a:rPr>
              <a:t> ESG, </a:t>
            </a:r>
            <a:r>
              <a:rPr lang="tr-TR" sz="1300" b="0" i="1" dirty="0" err="1">
                <a:solidFill>
                  <a:srgbClr val="404040"/>
                </a:solidFill>
                <a:latin typeface="+mn-lt"/>
                <a:cs typeface="Geneva"/>
              </a:rPr>
              <a:t>Module</a:t>
            </a:r>
            <a:r>
              <a:rPr lang="tr-TR" sz="1300" b="0" i="1" dirty="0">
                <a:solidFill>
                  <a:srgbClr val="404040"/>
                </a:solidFill>
                <a:latin typeface="+mn-lt"/>
                <a:cs typeface="Geneva"/>
              </a:rPr>
              <a:t> 2 – ESG </a:t>
            </a:r>
            <a:r>
              <a:rPr lang="tr-TR" sz="1300" b="0" i="1" dirty="0" err="1">
                <a:solidFill>
                  <a:srgbClr val="404040"/>
                </a:solidFill>
                <a:latin typeface="+mn-lt"/>
                <a:cs typeface="Geneva"/>
              </a:rPr>
              <a:t>Onboarding</a:t>
            </a:r>
            <a:r>
              <a:rPr lang="tr-TR" sz="1300" b="0" i="1" dirty="0">
                <a:solidFill>
                  <a:srgbClr val="404040"/>
                </a:solidFill>
                <a:latin typeface="+mn-lt"/>
                <a:cs typeface="Geneva"/>
              </a:rPr>
              <a:t>, </a:t>
            </a:r>
            <a:r>
              <a:rPr lang="tr-TR" sz="1300" b="0" i="1" dirty="0" err="1">
                <a:solidFill>
                  <a:srgbClr val="404040"/>
                </a:solidFill>
                <a:latin typeface="+mn-lt"/>
                <a:cs typeface="Geneva"/>
              </a:rPr>
              <a:t>Vision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Responsibility</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3 – ESG Risk Analysis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Materiality</a:t>
            </a:r>
            <a:r>
              <a:rPr lang="tr-TR" sz="1300" b="0" i="1" dirty="0">
                <a:solidFill>
                  <a:srgbClr val="404040"/>
                </a:solidFill>
                <a:latin typeface="+mn-lt"/>
                <a:cs typeface="Geneva"/>
              </a:rPr>
              <a:t> </a:t>
            </a:r>
            <a:r>
              <a:rPr lang="tr-TR" sz="1300" b="0" i="1" dirty="0" err="1">
                <a:solidFill>
                  <a:srgbClr val="404040"/>
                </a:solidFill>
                <a:latin typeface="+mn-lt"/>
                <a:cs typeface="Geneva"/>
              </a:rPr>
              <a:t>Assessment</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4 – ESG </a:t>
            </a:r>
            <a:r>
              <a:rPr lang="tr-TR" sz="1300" b="0" i="1" dirty="0" err="1">
                <a:solidFill>
                  <a:srgbClr val="404040"/>
                </a:solidFill>
                <a:latin typeface="+mn-lt"/>
                <a:cs typeface="Geneva"/>
              </a:rPr>
              <a:t>Strategy</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Implementation</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5 – </a:t>
            </a:r>
            <a:r>
              <a:rPr lang="tr-TR" sz="1300" b="0" i="1" dirty="0" err="1">
                <a:solidFill>
                  <a:srgbClr val="404040"/>
                </a:solidFill>
                <a:latin typeface="+mn-lt"/>
                <a:cs typeface="Geneva"/>
              </a:rPr>
              <a:t>Reporting</a:t>
            </a:r>
            <a:r>
              <a:rPr lang="tr-TR" sz="1300" b="0" i="1" dirty="0">
                <a:solidFill>
                  <a:srgbClr val="404040"/>
                </a:solidFill>
                <a:latin typeface="+mn-lt"/>
                <a:cs typeface="Geneva"/>
              </a:rPr>
              <a:t>, </a:t>
            </a:r>
            <a:r>
              <a:rPr lang="tr-TR" sz="1300" b="0" i="1" dirty="0" err="1">
                <a:solidFill>
                  <a:srgbClr val="404040"/>
                </a:solidFill>
                <a:latin typeface="+mn-lt"/>
                <a:cs typeface="Geneva"/>
              </a:rPr>
              <a:t>Communication</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Branding</a:t>
            </a:r>
            <a:r>
              <a:rPr lang="tr-TR" sz="1300" b="0" i="1" dirty="0">
                <a:solidFill>
                  <a:srgbClr val="404040"/>
                </a:solidFill>
                <a:latin typeface="+mn-lt"/>
                <a:cs typeface="Geneva"/>
              </a:rPr>
              <a:t>, </a:t>
            </a:r>
            <a:r>
              <a:rPr lang="tr-TR" sz="1300" b="0" i="1" dirty="0" err="1">
                <a:solidFill>
                  <a:srgbClr val="404040"/>
                </a:solidFill>
                <a:latin typeface="+mn-lt"/>
                <a:cs typeface="Geneva"/>
              </a:rPr>
              <a:t>Module</a:t>
            </a:r>
            <a:r>
              <a:rPr lang="tr-TR" sz="1300" b="0" i="1" dirty="0">
                <a:solidFill>
                  <a:srgbClr val="404040"/>
                </a:solidFill>
                <a:latin typeface="+mn-lt"/>
                <a:cs typeface="Geneva"/>
              </a:rPr>
              <a:t> 6 – </a:t>
            </a:r>
            <a:r>
              <a:rPr lang="tr-TR" sz="1300" b="0" i="1" dirty="0" err="1">
                <a:solidFill>
                  <a:srgbClr val="404040"/>
                </a:solidFill>
                <a:latin typeface="+mn-lt"/>
                <a:cs typeface="Geneva"/>
              </a:rPr>
              <a:t>Sustainable</a:t>
            </a:r>
            <a:r>
              <a:rPr lang="tr-TR" sz="1300" b="0" i="1" dirty="0">
                <a:solidFill>
                  <a:srgbClr val="404040"/>
                </a:solidFill>
                <a:latin typeface="+mn-lt"/>
                <a:cs typeface="Geneva"/>
              </a:rPr>
              <a:t> </a:t>
            </a:r>
            <a:r>
              <a:rPr lang="tr-TR" sz="1300" b="0" i="1" dirty="0" err="1">
                <a:solidFill>
                  <a:srgbClr val="404040"/>
                </a:solidFill>
                <a:latin typeface="+mn-lt"/>
                <a:cs typeface="Geneva"/>
              </a:rPr>
              <a:t>Financing</a:t>
            </a:r>
            <a:r>
              <a:rPr lang="tr-TR" sz="1300" b="0" i="1" dirty="0">
                <a:solidFill>
                  <a:srgbClr val="404040"/>
                </a:solidFill>
                <a:latin typeface="+mn-lt"/>
                <a:cs typeface="Geneva"/>
              </a:rPr>
              <a:t> </a:t>
            </a:r>
            <a:r>
              <a:rPr lang="tr-TR" sz="1300" b="0" i="1" dirty="0" err="1">
                <a:solidFill>
                  <a:srgbClr val="404040"/>
                </a:solidFill>
                <a:latin typeface="+mn-lt"/>
                <a:cs typeface="Geneva"/>
              </a:rPr>
              <a:t>and</a:t>
            </a:r>
            <a:r>
              <a:rPr lang="tr-TR" sz="1300" b="0" i="1" dirty="0">
                <a:solidFill>
                  <a:srgbClr val="404040"/>
                </a:solidFill>
                <a:latin typeface="+mn-lt"/>
                <a:cs typeface="Geneva"/>
              </a:rPr>
              <a:t> </a:t>
            </a:r>
            <a:r>
              <a:rPr lang="tr-TR" sz="1300" b="0" i="1" dirty="0" err="1">
                <a:solidFill>
                  <a:srgbClr val="404040"/>
                </a:solidFill>
                <a:latin typeface="+mn-lt"/>
                <a:cs typeface="Geneva"/>
              </a:rPr>
              <a:t>Funding</a:t>
            </a:r>
            <a:r>
              <a:rPr lang="tr-TR" sz="1300" b="0" i="1" dirty="0">
                <a:solidFill>
                  <a:srgbClr val="404040"/>
                </a:solidFill>
                <a:latin typeface="+mn-lt"/>
                <a:cs typeface="Geneva"/>
              </a:rPr>
              <a:t> </a:t>
            </a:r>
            <a:r>
              <a:rPr lang="tr-TR" sz="1300" b="0" i="1" dirty="0" err="1">
                <a:solidFill>
                  <a:srgbClr val="404040"/>
                </a:solidFill>
                <a:latin typeface="+mn-lt"/>
                <a:cs typeface="Geneva"/>
              </a:rPr>
              <a:t>Options</a:t>
            </a:r>
            <a:r>
              <a:rPr lang="tr-TR" sz="1300" b="0" i="1" dirty="0">
                <a:solidFill>
                  <a:srgbClr val="404040"/>
                </a:solidFill>
                <a:latin typeface="+mn-lt"/>
                <a:cs typeface="Geneva"/>
              </a:rPr>
              <a:t> </a:t>
            </a:r>
            <a:r>
              <a:rPr lang="tr-TR" sz="1300" b="0" i="1" dirty="0" err="1">
                <a:solidFill>
                  <a:srgbClr val="404040"/>
                </a:solidFill>
                <a:latin typeface="+mn-lt"/>
                <a:cs typeface="Geneva"/>
              </a:rPr>
              <a:t>for</a:t>
            </a:r>
            <a:r>
              <a:rPr lang="tr-TR" sz="1300" b="0" i="1" dirty="0">
                <a:solidFill>
                  <a:srgbClr val="404040"/>
                </a:solidFill>
                <a:latin typeface="+mn-lt"/>
                <a:cs typeface="Geneva"/>
              </a:rPr>
              <a:t> </a:t>
            </a:r>
            <a:r>
              <a:rPr lang="tr-TR" sz="1300" b="0" i="1" dirty="0" err="1">
                <a:solidFill>
                  <a:srgbClr val="404040"/>
                </a:solidFill>
                <a:latin typeface="+mn-lt"/>
                <a:cs typeface="Geneva"/>
              </a:rPr>
              <a:t>SMEs</a:t>
            </a:r>
            <a:r>
              <a:rPr lang="tr-TR" sz="1300" b="0" i="1" dirty="0">
                <a:solidFill>
                  <a:srgbClr val="404040"/>
                </a:solidFill>
                <a:latin typeface="+mn-lt"/>
                <a:cs typeface="Geneva"/>
              </a:rPr>
              <a:t>)</a:t>
            </a:r>
            <a:endParaRPr lang="tr-TR" sz="1300" dirty="0">
              <a:latin typeface="+mn-lt"/>
              <a:cs typeface="Geneva"/>
            </a:endParaRPr>
          </a:p>
        </p:txBody>
      </p:sp>
      <p:sp>
        <p:nvSpPr>
          <p:cNvPr id="22" name="object 15"/>
          <p:cNvSpPr txBox="1"/>
          <p:nvPr/>
        </p:nvSpPr>
        <p:spPr>
          <a:xfrm>
            <a:off x="349251" y="2550736"/>
            <a:ext cx="6180144" cy="1644040"/>
          </a:xfrm>
          <a:prstGeom prst="rect">
            <a:avLst/>
          </a:prstGeom>
        </p:spPr>
        <p:txBody>
          <a:bodyPr vert="horz" wrap="square" lIns="0" tIns="12700" rIns="0" bIns="0" rtlCol="0">
            <a:spAutoFit/>
          </a:bodyPr>
          <a:lstStyle/>
          <a:p>
            <a:pPr>
              <a:lnSpc>
                <a:spcPct val="100000"/>
              </a:lnSpc>
              <a:spcBef>
                <a:spcPts val="1170"/>
              </a:spcBef>
            </a:pPr>
            <a:r>
              <a:rPr lang="en-GB" sz="1600" b="1" dirty="0">
                <a:latin typeface="+mn-lt"/>
                <a:cs typeface="Arial"/>
              </a:rPr>
              <a:t>Primary Module: Module 05 – Reporting, Communication and Branding</a:t>
            </a:r>
            <a:endParaRPr sz="1600" b="1" dirty="0">
              <a:latin typeface="+mn-lt"/>
              <a:cs typeface="Arial"/>
            </a:endParaRPr>
          </a:p>
          <a:p>
            <a:pPr marL="12700">
              <a:lnSpc>
                <a:spcPct val="100000"/>
              </a:lnSpc>
            </a:pPr>
            <a:endParaRPr lang="tr-TR" sz="1600" b="1" dirty="0">
              <a:latin typeface="+mn-lt"/>
              <a:cs typeface="Arial"/>
            </a:endParaRPr>
          </a:p>
          <a:p>
            <a:r>
              <a:rPr lang="en-GB" sz="1400" b="1" dirty="0">
                <a:latin typeface="+mn-lt"/>
              </a:rPr>
              <a:t>Secondary Modules:</a:t>
            </a:r>
          </a:p>
          <a:p>
            <a:r>
              <a:rPr lang="en-GB" sz="1400" b="1" dirty="0">
                <a:latin typeface="+mn-lt"/>
              </a:rPr>
              <a:t>Module 04 – ESG Strategy &amp; Implementation</a:t>
            </a:r>
            <a:r>
              <a:rPr lang="en-GB" sz="1400" dirty="0">
                <a:latin typeface="+mn-lt"/>
              </a:rPr>
              <a:t> (core structure + KPIs) </a:t>
            </a:r>
          </a:p>
          <a:p>
            <a:r>
              <a:rPr lang="en-GB" sz="1400" b="1" dirty="0">
                <a:latin typeface="+mn-lt"/>
              </a:rPr>
              <a:t>Module 02 – ESG Onboarding</a:t>
            </a:r>
            <a:r>
              <a:rPr lang="en-GB" sz="1400" dirty="0">
                <a:latin typeface="+mn-lt"/>
              </a:rPr>
              <a:t> (team alignment, leadership change)</a:t>
            </a:r>
          </a:p>
          <a:p>
            <a:pPr marL="12700">
              <a:lnSpc>
                <a:spcPct val="100000"/>
              </a:lnSpc>
            </a:pPr>
            <a:endParaRPr lang="tr-TR" sz="1600" b="1" dirty="0">
              <a:latin typeface="+mn-lt"/>
              <a:cs typeface="Arial"/>
            </a:endParaRPr>
          </a:p>
          <a:p>
            <a:pPr marL="12700">
              <a:lnSpc>
                <a:spcPct val="100000"/>
              </a:lnSpc>
            </a:pPr>
            <a:endParaRPr sz="1600" dirty="0">
              <a:latin typeface="+mn-lt"/>
              <a:cs typeface="Arial"/>
            </a:endParaRPr>
          </a:p>
        </p:txBody>
      </p:sp>
    </p:spTree>
    <p:extLst>
      <p:ext uri="{BB962C8B-B14F-4D97-AF65-F5344CB8AC3E}">
        <p14:creationId xmlns:p14="http://schemas.microsoft.com/office/powerpoint/2010/main" val="515358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dirty="0"/>
          </a:p>
        </p:txBody>
      </p:sp>
      <p:grpSp>
        <p:nvGrpSpPr>
          <p:cNvPr id="3" name="object 3"/>
          <p:cNvGrpSpPr/>
          <p:nvPr/>
        </p:nvGrpSpPr>
        <p:grpSpPr>
          <a:xfrm>
            <a:off x="8943" y="2245"/>
            <a:ext cx="7544434" cy="10685145"/>
            <a:chOff x="8943" y="2245"/>
            <a:chExt cx="7544434" cy="10685145"/>
          </a:xfrm>
        </p:grpSpPr>
        <p:pic>
          <p:nvPicPr>
            <p:cNvPr id="4" name="object 4"/>
            <p:cNvPicPr/>
            <p:nvPr/>
          </p:nvPicPr>
          <p:blipFill>
            <a:blip r:embed="rId2" cstate="print"/>
            <a:stretch>
              <a:fillRect/>
            </a:stretch>
          </p:blipFill>
          <p:spPr>
            <a:xfrm>
              <a:off x="190331" y="671931"/>
              <a:ext cx="6705599" cy="10015118"/>
            </a:xfrm>
            <a:prstGeom prst="rect">
              <a:avLst/>
            </a:prstGeom>
          </p:spPr>
        </p:pic>
        <p:pic>
          <p:nvPicPr>
            <p:cNvPr id="5" name="object 5"/>
            <p:cNvPicPr/>
            <p:nvPr/>
          </p:nvPicPr>
          <p:blipFill>
            <a:blip r:embed="rId3" cstate="print"/>
            <a:stretch>
              <a:fillRect/>
            </a:stretch>
          </p:blipFill>
          <p:spPr>
            <a:xfrm>
              <a:off x="5076653" y="2245"/>
              <a:ext cx="2476499" cy="4781549"/>
            </a:xfrm>
            <a:prstGeom prst="rect">
              <a:avLst/>
            </a:prstGeom>
          </p:spPr>
        </p:pic>
        <p:pic>
          <p:nvPicPr>
            <p:cNvPr id="6" name="object 6"/>
            <p:cNvPicPr/>
            <p:nvPr/>
          </p:nvPicPr>
          <p:blipFill>
            <a:blip r:embed="rId4" cstate="print"/>
            <a:stretch>
              <a:fillRect/>
            </a:stretch>
          </p:blipFill>
          <p:spPr>
            <a:xfrm>
              <a:off x="8943" y="703024"/>
              <a:ext cx="4638674" cy="447674"/>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dirty="0">
              <a:latin typeface="Geneva"/>
              <a:cs typeface="Geneva"/>
            </a:endParaRPr>
          </a:p>
        </p:txBody>
      </p:sp>
      <p:sp>
        <p:nvSpPr>
          <p:cNvPr id="16" name="object 16"/>
          <p:cNvSpPr txBox="1">
            <a:spLocks noGrp="1"/>
          </p:cNvSpPr>
          <p:nvPr>
            <p:ph type="body" idx="1"/>
          </p:nvPr>
        </p:nvSpPr>
        <p:spPr>
          <a:xfrm>
            <a:off x="107609" y="583030"/>
            <a:ext cx="6185241" cy="6950621"/>
          </a:xfrm>
          <a:prstGeom prst="rect">
            <a:avLst/>
          </a:prstGeom>
        </p:spPr>
        <p:txBody>
          <a:bodyPr vert="horz" wrap="square" lIns="0" tIns="177800" rIns="0" bIns="0" rtlCol="0">
            <a:spAutoFit/>
          </a:bodyPr>
          <a:lstStyle/>
          <a:p>
            <a:pPr marL="12700">
              <a:lnSpc>
                <a:spcPct val="100000"/>
              </a:lnSpc>
              <a:spcBef>
                <a:spcPts val="1400"/>
              </a:spcBef>
            </a:pPr>
            <a:r>
              <a:rPr dirty="0">
                <a:latin typeface="+mn-lt"/>
              </a:rPr>
              <a:t>4. Case Context and Background</a:t>
            </a:r>
          </a:p>
          <a:p>
            <a:pPr marL="186690">
              <a:lnSpc>
                <a:spcPct val="100000"/>
              </a:lnSpc>
              <a:spcBef>
                <a:spcPts val="980"/>
              </a:spcBef>
            </a:pPr>
            <a:r>
              <a:rPr sz="1600" dirty="0">
                <a:solidFill>
                  <a:srgbClr val="000000"/>
                </a:solidFill>
                <a:latin typeface="+mn-lt"/>
              </a:rPr>
              <a:t>Provide a concise but concrete description of the SME’s situation:</a:t>
            </a:r>
            <a:endParaRPr lang="tr-TR" sz="1600" dirty="0">
              <a:latin typeface="+mn-lt"/>
            </a:endParaRPr>
          </a:p>
          <a:p>
            <a:pPr marL="186690">
              <a:lnSpc>
                <a:spcPct val="100000"/>
              </a:lnSpc>
              <a:spcBef>
                <a:spcPts val="980"/>
              </a:spcBef>
            </a:pPr>
            <a:r>
              <a:rPr lang="tr-TR" sz="1200" b="0" i="1" dirty="0">
                <a:solidFill>
                  <a:schemeClr val="tx1"/>
                </a:solidFill>
                <a:latin typeface="+mn-lt"/>
                <a:cs typeface="Geneva"/>
              </a:rPr>
              <a:t>(</a:t>
            </a:r>
            <a:r>
              <a:rPr sz="1200" b="0" i="1" dirty="0">
                <a:solidFill>
                  <a:schemeClr val="tx1"/>
                </a:solidFill>
                <a:latin typeface="+mn-lt"/>
                <a:cs typeface="Geneva"/>
              </a:rPr>
              <a:t>Business model and core activities</a:t>
            </a:r>
            <a:r>
              <a:rPr lang="tr-TR" sz="1200" i="1" dirty="0">
                <a:solidFill>
                  <a:schemeClr val="tx1"/>
                </a:solidFill>
                <a:latin typeface="+mn-lt"/>
                <a:cs typeface="Geneva"/>
              </a:rPr>
              <a:t>, </a:t>
            </a:r>
            <a:r>
              <a:rPr sz="1200" b="0" i="1" dirty="0">
                <a:solidFill>
                  <a:schemeClr val="tx1"/>
                </a:solidFill>
                <a:latin typeface="+mn-lt"/>
                <a:cs typeface="Geneva"/>
              </a:rPr>
              <a:t>ESG maturity level at the start of the case</a:t>
            </a:r>
            <a:r>
              <a:rPr lang="tr-TR" sz="1200" b="0" i="1" dirty="0">
                <a:solidFill>
                  <a:schemeClr val="tx1"/>
                </a:solidFill>
                <a:latin typeface="+mn-lt"/>
                <a:cs typeface="Geneva"/>
              </a:rPr>
              <a:t>, </a:t>
            </a:r>
            <a:r>
              <a:rPr sz="1200" b="0" i="1" dirty="0">
                <a:solidFill>
                  <a:schemeClr val="tx1"/>
                </a:solidFill>
                <a:latin typeface="+mn-lt"/>
                <a:cs typeface="Geneva"/>
              </a:rPr>
              <a:t>Regulatory, market, or stakeholder pressure (if any)</a:t>
            </a:r>
            <a:r>
              <a:rPr lang="tr-TR" sz="1200" i="1" dirty="0">
                <a:solidFill>
                  <a:schemeClr val="tx1"/>
                </a:solidFill>
                <a:latin typeface="+mn-lt"/>
                <a:cs typeface="Geneva"/>
              </a:rPr>
              <a:t>, </a:t>
            </a:r>
            <a:r>
              <a:rPr sz="1200" b="0" i="1" dirty="0">
                <a:solidFill>
                  <a:schemeClr val="tx1"/>
                </a:solidFill>
                <a:latin typeface="+mn-lt"/>
                <a:cs typeface="Geneva"/>
              </a:rPr>
              <a:t>Key internal constraints (resources, knowledge, resistance, finance)</a:t>
            </a:r>
            <a:endParaRPr lang="en-GB" sz="1200" b="0" i="1" dirty="0">
              <a:solidFill>
                <a:schemeClr val="tx1"/>
              </a:solidFill>
              <a:latin typeface="+mn-lt"/>
              <a:cs typeface="Geneva"/>
            </a:endParaRPr>
          </a:p>
          <a:p>
            <a:pPr marL="186690">
              <a:lnSpc>
                <a:spcPct val="100000"/>
              </a:lnSpc>
              <a:spcBef>
                <a:spcPts val="980"/>
              </a:spcBef>
            </a:pPr>
            <a:r>
              <a:rPr lang="en-GB" sz="1200" b="0" i="1" dirty="0">
                <a:solidFill>
                  <a:schemeClr val="tx1"/>
                </a:solidFill>
                <a:latin typeface="+mn-lt"/>
                <a:cs typeface="Geneva"/>
              </a:rPr>
              <a:t>Company J is an online accountancy firm employing over 90 staff, with a  T/O of €7M and has 60% of its sales in the ROI and 40% in export markets. The company operates from 5 locations in Ireland and also has staff in South Africa and India. The company provides a range of financial, business advice and  company compliance services to small and medium firms. </a:t>
            </a:r>
          </a:p>
          <a:p>
            <a:pPr marL="186690">
              <a:lnSpc>
                <a:spcPct val="100000"/>
              </a:lnSpc>
              <a:spcBef>
                <a:spcPts val="980"/>
              </a:spcBef>
            </a:pPr>
            <a:r>
              <a:rPr lang="en-GB" sz="1200" b="0" i="1" dirty="0">
                <a:solidFill>
                  <a:schemeClr val="tx1"/>
                </a:solidFill>
                <a:latin typeface="+mn-lt"/>
                <a:cs typeface="Geneva"/>
              </a:rPr>
              <a:t>Originally a traditional accountancy firm but with a strong focus on developing online services to new start-up firms, the firm identified an opportunity to expand its services after the Brexit vote, and in particular to focus on assisting firms set up in Ireland rather than the UK. With external investor funding and additional marketing capability, the company sought to increase its sales to over €2M within 3 years. At that stage the owner believed there was still significant  growth potential in the business – she bought out the investors, set-up a holding company and a bord of directors. The directors were identified based on their particular skills and experience e.g. marketing, HR and communications, technology etc..  Over the past two years the company has been identifying acquisitions and has in the last 6 months acquired 4 new accountancy firms in Ireland.</a:t>
            </a: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lang="tr-TR" sz="1200" b="0" i="1" dirty="0">
              <a:solidFill>
                <a:schemeClr val="tx1"/>
              </a:solidFill>
              <a:latin typeface="+mn-lt"/>
              <a:cs typeface="Geneva"/>
            </a:endParaRPr>
          </a:p>
          <a:p>
            <a:pPr marL="186690">
              <a:lnSpc>
                <a:spcPct val="100000"/>
              </a:lnSpc>
              <a:spcBef>
                <a:spcPts val="980"/>
              </a:spcBef>
            </a:pPr>
            <a:endParaRPr sz="1200" i="1" dirty="0">
              <a:solidFill>
                <a:schemeClr val="tx1"/>
              </a:solidFill>
              <a:latin typeface="+mn-lt"/>
              <a:cs typeface="Geneva"/>
            </a:endParaRPr>
          </a:p>
        </p:txBody>
      </p:sp>
      <p:pic>
        <p:nvPicPr>
          <p:cNvPr id="17" name="object 17"/>
          <p:cNvPicPr/>
          <p:nvPr/>
        </p:nvPicPr>
        <p:blipFill>
          <a:blip r:embed="rId5" cstate="print"/>
          <a:stretch>
            <a:fillRect/>
          </a:stretch>
        </p:blipFill>
        <p:spPr>
          <a:xfrm>
            <a:off x="7183224" y="10278840"/>
            <a:ext cx="184452" cy="9524"/>
          </a:xfrm>
          <a:prstGeom prst="rect">
            <a:avLst/>
          </a:prstGeom>
        </p:spPr>
      </p:pic>
      <p:pic>
        <p:nvPicPr>
          <p:cNvPr id="19" name="object 6"/>
          <p:cNvPicPr/>
          <p:nvPr/>
        </p:nvPicPr>
        <p:blipFill>
          <a:blip r:embed="rId4" cstate="print"/>
          <a:stretch>
            <a:fillRect/>
          </a:stretch>
        </p:blipFill>
        <p:spPr>
          <a:xfrm>
            <a:off x="8943" y="4975887"/>
            <a:ext cx="5293307" cy="447674"/>
          </a:xfrm>
          <a:prstGeom prst="rect">
            <a:avLst/>
          </a:prstGeom>
        </p:spPr>
      </p:pic>
      <p:sp>
        <p:nvSpPr>
          <p:cNvPr id="20" name="Dikdörtgen 19"/>
          <p:cNvSpPr/>
          <p:nvPr/>
        </p:nvSpPr>
        <p:spPr>
          <a:xfrm>
            <a:off x="28162" y="4958379"/>
            <a:ext cx="5325057" cy="461665"/>
          </a:xfrm>
          <a:prstGeom prst="rect">
            <a:avLst/>
          </a:prstGeom>
        </p:spPr>
        <p:txBody>
          <a:bodyPr wrap="square">
            <a:spAutoFit/>
          </a:bodyPr>
          <a:lstStyle/>
          <a:p>
            <a:r>
              <a:rPr lang="tr-TR" sz="2400" b="1" dirty="0">
                <a:solidFill>
                  <a:schemeClr val="bg1"/>
                </a:solidFill>
                <a:latin typeface="+mn-lt"/>
                <a:ea typeface="+mn-ea"/>
                <a:cs typeface="Arial"/>
              </a:rPr>
              <a:t>5. ESG Challenge / Problem Statement</a:t>
            </a:r>
          </a:p>
        </p:txBody>
      </p:sp>
      <p:sp>
        <p:nvSpPr>
          <p:cNvPr id="21" name="Dikdörtgen 20"/>
          <p:cNvSpPr/>
          <p:nvPr/>
        </p:nvSpPr>
        <p:spPr>
          <a:xfrm>
            <a:off x="266700" y="5413182"/>
            <a:ext cx="5475295" cy="338554"/>
          </a:xfrm>
          <a:prstGeom prst="rect">
            <a:avLst/>
          </a:prstGeom>
        </p:spPr>
        <p:txBody>
          <a:bodyPr wrap="square">
            <a:spAutoFit/>
          </a:bodyPr>
          <a:lstStyle/>
          <a:p>
            <a:r>
              <a:rPr lang="tr-TR" sz="1600" b="1" dirty="0" err="1">
                <a:latin typeface="+mn-lt"/>
              </a:rPr>
              <a:t>Clearly</a:t>
            </a:r>
            <a:r>
              <a:rPr lang="tr-TR" sz="1600" b="1" dirty="0">
                <a:latin typeface="+mn-lt"/>
              </a:rPr>
              <a:t> </a:t>
            </a:r>
            <a:r>
              <a:rPr lang="tr-TR" sz="1600" b="1" dirty="0" err="1">
                <a:latin typeface="+mn-lt"/>
              </a:rPr>
              <a:t>describe</a:t>
            </a:r>
            <a:r>
              <a:rPr lang="tr-TR" sz="1600" b="1" dirty="0">
                <a:latin typeface="+mn-lt"/>
              </a:rPr>
              <a:t> </a:t>
            </a:r>
            <a:r>
              <a:rPr lang="tr-TR" sz="1600" b="1" dirty="0" err="1">
                <a:latin typeface="+mn-lt"/>
              </a:rPr>
              <a:t>the</a:t>
            </a:r>
            <a:r>
              <a:rPr lang="tr-TR" sz="1600" b="1" dirty="0">
                <a:latin typeface="+mn-lt"/>
              </a:rPr>
              <a:t> </a:t>
            </a:r>
            <a:r>
              <a:rPr lang="tr-TR" sz="1600" b="1" dirty="0" err="1">
                <a:latin typeface="+mn-lt"/>
              </a:rPr>
              <a:t>central</a:t>
            </a:r>
            <a:r>
              <a:rPr lang="tr-TR" sz="1600" b="1" dirty="0">
                <a:latin typeface="+mn-lt"/>
              </a:rPr>
              <a:t> ESG-</a:t>
            </a:r>
            <a:r>
              <a:rPr lang="tr-TR" sz="1600" b="1" dirty="0" err="1">
                <a:latin typeface="+mn-lt"/>
              </a:rPr>
              <a:t>related</a:t>
            </a:r>
            <a:r>
              <a:rPr lang="tr-TR" sz="1600" b="1" dirty="0">
                <a:latin typeface="+mn-lt"/>
              </a:rPr>
              <a:t> </a:t>
            </a:r>
            <a:r>
              <a:rPr lang="tr-TR" sz="1600" b="1" dirty="0" err="1">
                <a:latin typeface="+mn-lt"/>
              </a:rPr>
              <a:t>issue</a:t>
            </a:r>
            <a:r>
              <a:rPr lang="tr-TR" sz="1600" b="1" dirty="0">
                <a:latin typeface="+mn-lt"/>
              </a:rPr>
              <a:t>, </a:t>
            </a:r>
            <a:r>
              <a:rPr lang="tr-TR" sz="1600" b="1" dirty="0" err="1">
                <a:latin typeface="+mn-lt"/>
              </a:rPr>
              <a:t>for</a:t>
            </a:r>
            <a:r>
              <a:rPr lang="tr-TR" sz="1600" b="1" dirty="0">
                <a:latin typeface="+mn-lt"/>
              </a:rPr>
              <a:t> </a:t>
            </a:r>
            <a:r>
              <a:rPr lang="tr-TR" sz="1600" b="1" dirty="0" err="1">
                <a:latin typeface="+mn-lt"/>
              </a:rPr>
              <a:t>example</a:t>
            </a:r>
            <a:r>
              <a:rPr lang="tr-TR" sz="1600" b="1" dirty="0">
                <a:latin typeface="+mn-lt"/>
              </a:rPr>
              <a:t>:</a:t>
            </a:r>
          </a:p>
        </p:txBody>
      </p:sp>
      <p:sp>
        <p:nvSpPr>
          <p:cNvPr id="22" name="object 17"/>
          <p:cNvSpPr txBox="1"/>
          <p:nvPr/>
        </p:nvSpPr>
        <p:spPr>
          <a:xfrm>
            <a:off x="273050" y="5760152"/>
            <a:ext cx="6400800" cy="7953459"/>
          </a:xfrm>
          <a:prstGeom prst="rect">
            <a:avLst/>
          </a:prstGeom>
        </p:spPr>
        <p:txBody>
          <a:bodyPr vert="horz" wrap="square" lIns="0" tIns="12700" rIns="0" bIns="0" rtlCol="0">
            <a:spAutoFit/>
          </a:bodyPr>
          <a:lstStyle/>
          <a:p>
            <a:pPr marL="26034">
              <a:lnSpc>
                <a:spcPct val="100000"/>
              </a:lnSpc>
              <a:spcBef>
                <a:spcPts val="100"/>
              </a:spcBef>
            </a:pPr>
            <a:r>
              <a:rPr lang="tr-TR" sz="1200" i="1" dirty="0">
                <a:solidFill>
                  <a:schemeClr val="tx1"/>
                </a:solidFill>
                <a:latin typeface="+mn-lt"/>
                <a:ea typeface="+mn-ea"/>
                <a:cs typeface="Geneva"/>
              </a:rPr>
              <a:t>(</a:t>
            </a:r>
            <a:r>
              <a:rPr sz="1200" i="1" dirty="0">
                <a:solidFill>
                  <a:schemeClr val="tx1"/>
                </a:solidFill>
                <a:latin typeface="+mn-lt"/>
                <a:ea typeface="+mn-ea"/>
                <a:cs typeface="Geneva"/>
              </a:rPr>
              <a:t>Lack of ESG awareness or strategy</a:t>
            </a:r>
            <a:r>
              <a:rPr lang="tr-TR" sz="1200" i="1" dirty="0">
                <a:solidFill>
                  <a:schemeClr val="tx1"/>
                </a:solidFill>
                <a:latin typeface="+mn-lt"/>
                <a:ea typeface="+mn-ea"/>
                <a:cs typeface="Geneva"/>
              </a:rPr>
              <a:t>, </a:t>
            </a:r>
            <a:r>
              <a:rPr sz="1200" i="1" dirty="0">
                <a:solidFill>
                  <a:schemeClr val="tx1"/>
                </a:solidFill>
                <a:latin typeface="+mn-lt"/>
                <a:ea typeface="+mn-ea"/>
                <a:cs typeface="Geneva"/>
              </a:rPr>
              <a:t>Need for ESG onboarding and internal alignment</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risks in the value chain</a:t>
            </a:r>
            <a:r>
              <a:rPr lang="tr-TR" sz="1200" i="1" dirty="0">
                <a:solidFill>
                  <a:schemeClr val="tx1"/>
                </a:solidFill>
                <a:latin typeface="+mn-lt"/>
                <a:ea typeface="+mn-ea"/>
                <a:cs typeface="Geneva"/>
              </a:rPr>
              <a:t>, </a:t>
            </a:r>
            <a:r>
              <a:rPr sz="1200" i="1" dirty="0">
                <a:solidFill>
                  <a:schemeClr val="tx1"/>
                </a:solidFill>
                <a:latin typeface="+mn-lt"/>
                <a:ea typeface="+mn-ea"/>
                <a:cs typeface="Geneva"/>
              </a:rPr>
              <a:t>Materiality prioritisation challenges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ESG reporting and</a:t>
            </a:r>
            <a:r>
              <a:rPr lang="tr-TR" sz="1200" i="1" dirty="0">
                <a:solidFill>
                  <a:schemeClr val="tx1"/>
                </a:solidFill>
                <a:latin typeface="+mn-lt"/>
                <a:ea typeface="+mn-ea"/>
                <a:cs typeface="Geneva"/>
              </a:rPr>
              <a:t> </a:t>
            </a:r>
            <a:r>
              <a:rPr sz="1200" i="1" dirty="0">
                <a:solidFill>
                  <a:schemeClr val="tx1"/>
                </a:solidFill>
                <a:latin typeface="+mn-lt"/>
                <a:ea typeface="+mn-ea"/>
                <a:cs typeface="Geneva"/>
              </a:rPr>
              <a:t>communication difficulties</a:t>
            </a:r>
            <a:r>
              <a:rPr lang="tr-TR" sz="1200" i="1" dirty="0">
                <a:solidFill>
                  <a:schemeClr val="tx1"/>
                </a:solidFill>
                <a:latin typeface="+mn-lt"/>
                <a:ea typeface="+mn-ea"/>
                <a:cs typeface="Geneva"/>
              </a:rPr>
              <a:t>, </a:t>
            </a:r>
            <a:r>
              <a:rPr sz="1200" i="1" dirty="0">
                <a:solidFill>
                  <a:schemeClr val="tx1"/>
                </a:solidFill>
                <a:latin typeface="+mn-lt"/>
                <a:ea typeface="+mn-ea"/>
                <a:cs typeface="Geneva"/>
              </a:rPr>
              <a:t>Financing ESG investments</a:t>
            </a:r>
            <a:r>
              <a:rPr lang="tr-TR" sz="1200" i="1" dirty="0">
                <a:solidFill>
                  <a:schemeClr val="tx1"/>
                </a:solidFill>
                <a:latin typeface="+mn-lt"/>
                <a:ea typeface="+mn-ea"/>
                <a:cs typeface="Geneva"/>
              </a:rPr>
              <a:t>)</a:t>
            </a:r>
            <a:endParaRPr lang="en-GB" sz="1200" i="1" dirty="0">
              <a:solidFill>
                <a:schemeClr val="tx1"/>
              </a:solidFill>
              <a:latin typeface="+mn-lt"/>
              <a:ea typeface="+mn-ea"/>
              <a:cs typeface="Geneva"/>
            </a:endParaRPr>
          </a:p>
          <a:p>
            <a:pPr marL="26034">
              <a:lnSpc>
                <a:spcPct val="100000"/>
              </a:lnSpc>
              <a:spcBef>
                <a:spcPts val="100"/>
              </a:spcBef>
            </a:pPr>
            <a:r>
              <a:rPr lang="en-GB" sz="1200" i="1" dirty="0">
                <a:solidFill>
                  <a:schemeClr val="tx1"/>
                </a:solidFill>
                <a:latin typeface="+mn-lt"/>
                <a:ea typeface="+mn-ea"/>
                <a:cs typeface="Geneva"/>
              </a:rPr>
              <a:t>The key ESG challenge faced by this company was how it could structure itself so as to be capable of long-term growth and sustainability -  so the challenge was one of governance.</a:t>
            </a:r>
          </a:p>
          <a:p>
            <a:pPr marL="26034">
              <a:lnSpc>
                <a:spcPct val="100000"/>
              </a:lnSpc>
              <a:spcBef>
                <a:spcPts val="100"/>
              </a:spcBef>
            </a:pPr>
            <a:r>
              <a:rPr lang="en-GB" sz="1200" i="1" dirty="0">
                <a:solidFill>
                  <a:schemeClr val="tx1"/>
                </a:solidFill>
                <a:latin typeface="+mn-lt"/>
                <a:ea typeface="+mn-ea"/>
                <a:cs typeface="Geneva"/>
              </a:rPr>
              <a:t>In 2017 the firm had a turnover of circa €300K and was trying to develop its sales through targeting new-start up firms. But many new start-up firms fail. With external investment in late 2016 and additional marketing capability brought into the firm by investors, and a new focus on overseas clients, the company grew rapidly to over €2M Turnover with an initial aim of an exit sale after 3 years.</a:t>
            </a:r>
          </a:p>
          <a:p>
            <a:pPr marL="26034">
              <a:lnSpc>
                <a:spcPct val="100000"/>
              </a:lnSpc>
              <a:spcBef>
                <a:spcPts val="100"/>
              </a:spcBef>
            </a:pPr>
            <a:r>
              <a:rPr lang="en-GB" sz="1200" i="1" dirty="0">
                <a:solidFill>
                  <a:schemeClr val="tx1"/>
                </a:solidFill>
                <a:latin typeface="+mn-lt"/>
                <a:ea typeface="+mn-ea"/>
                <a:cs typeface="Geneva"/>
              </a:rPr>
              <a:t>However, the founding owner believing there was significant additional potential in the firm, bought out the original investors and restructured the firm as outlined above. This was not done without a lot of learning by the owner CEO, drawing on the expertise and experience of the new board and in leading and inspiring the staff as the firm grew. Annual growth has been 14-17% p.a.</a:t>
            </a:r>
          </a:p>
          <a:p>
            <a:pPr marL="26034">
              <a:lnSpc>
                <a:spcPct val="100000"/>
              </a:lnSpc>
              <a:spcBef>
                <a:spcPts val="100"/>
              </a:spcBef>
            </a:pPr>
            <a:r>
              <a:rPr lang="en-GB" sz="1200" i="1" dirty="0">
                <a:solidFill>
                  <a:schemeClr val="tx1"/>
                </a:solidFill>
                <a:latin typeface="+mn-lt"/>
                <a:ea typeface="+mn-ea"/>
                <a:cs typeface="Geneva"/>
              </a:rPr>
              <a:t>A key success factor has been the active engagement by the Board and staff in the setting of 5 year goals and objectives, annual targets and performance indicators. There is also a  strong management structure within the company – the board of directors which gives strategic direction and leadership, a Senior Management Team of 6 functional heads and  a 16 person operational management team. The board structure, marketing and IT departments are overheads not common in traditional accountancy firms and the firm consequently needs to work harder to achieve standard accountancy KPIs which are currently slightly below what the standards are for such KPIs as return per employee, return per clients, EBITA etc.</a:t>
            </a:r>
            <a:endParaRPr lang="tr-TR" sz="1200" i="1" dirty="0">
              <a:solidFill>
                <a:schemeClr val="tx1"/>
              </a:solidFill>
              <a:latin typeface="+mn-lt"/>
              <a:ea typeface="+mn-ea"/>
              <a:cs typeface="Geneva"/>
            </a:endParaRPr>
          </a:p>
          <a:p>
            <a:pPr marL="26034">
              <a:lnSpc>
                <a:spcPct val="100000"/>
              </a:lnSpc>
              <a:spcBef>
                <a:spcPts val="100"/>
              </a:spcBef>
            </a:pPr>
            <a:endParaRPr lang="tr-TR" sz="14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lang="tr-TR" sz="1200" dirty="0">
              <a:solidFill>
                <a:schemeClr val="tx1"/>
              </a:solidFill>
              <a:latin typeface="+mn-lt"/>
              <a:ea typeface="+mn-ea"/>
              <a:cs typeface="Geneva"/>
            </a:endParaRPr>
          </a:p>
          <a:p>
            <a:pPr marL="26034">
              <a:lnSpc>
                <a:spcPct val="100000"/>
              </a:lnSpc>
              <a:spcBef>
                <a:spcPts val="100"/>
              </a:spcBef>
            </a:pPr>
            <a:endParaRPr sz="1400" dirty="0">
              <a:solidFill>
                <a:schemeClr val="tx1"/>
              </a:solidFill>
              <a:latin typeface="+mn-lt"/>
              <a:ea typeface="+mn-ea"/>
              <a:cs typeface="Genev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553325" cy="10687050"/>
          </a:xfrm>
          <a:custGeom>
            <a:avLst/>
            <a:gdLst/>
            <a:ahLst/>
            <a:cxnLst/>
            <a:rect l="l" t="t" r="r" b="b"/>
            <a:pathLst>
              <a:path w="7553325" h="10687050">
                <a:moveTo>
                  <a:pt x="7553324" y="10687049"/>
                </a:moveTo>
                <a:lnTo>
                  <a:pt x="0" y="10687049"/>
                </a:lnTo>
                <a:lnTo>
                  <a:pt x="0" y="0"/>
                </a:lnTo>
                <a:lnTo>
                  <a:pt x="7553324" y="0"/>
                </a:lnTo>
                <a:lnTo>
                  <a:pt x="7553324" y="10687049"/>
                </a:lnTo>
                <a:close/>
              </a:path>
            </a:pathLst>
          </a:custGeom>
          <a:solidFill>
            <a:srgbClr val="007772"/>
          </a:solidFill>
        </p:spPr>
        <p:txBody>
          <a:bodyPr wrap="square" lIns="0" tIns="0" rIns="0" bIns="0" rtlCol="0"/>
          <a:lstStyle/>
          <a:p>
            <a:endParaRPr dirty="0"/>
          </a:p>
        </p:txBody>
      </p:sp>
      <p:grpSp>
        <p:nvGrpSpPr>
          <p:cNvPr id="3" name="object 3"/>
          <p:cNvGrpSpPr/>
          <p:nvPr/>
        </p:nvGrpSpPr>
        <p:grpSpPr>
          <a:xfrm>
            <a:off x="0" y="0"/>
            <a:ext cx="7550304" cy="10687050"/>
            <a:chOff x="0" y="0"/>
            <a:chExt cx="7550304" cy="10687050"/>
          </a:xfrm>
        </p:grpSpPr>
        <p:pic>
          <p:nvPicPr>
            <p:cNvPr id="4" name="object 4"/>
            <p:cNvPicPr/>
            <p:nvPr/>
          </p:nvPicPr>
          <p:blipFill>
            <a:blip r:embed="rId2" cstate="print"/>
            <a:stretch>
              <a:fillRect/>
            </a:stretch>
          </p:blipFill>
          <p:spPr>
            <a:xfrm>
              <a:off x="190331" y="230653"/>
              <a:ext cx="6857999" cy="10456397"/>
            </a:xfrm>
            <a:prstGeom prst="rect">
              <a:avLst/>
            </a:prstGeom>
          </p:spPr>
        </p:pic>
        <p:pic>
          <p:nvPicPr>
            <p:cNvPr id="5" name="object 5"/>
            <p:cNvPicPr/>
            <p:nvPr/>
          </p:nvPicPr>
          <p:blipFill>
            <a:blip r:embed="rId3" cstate="print"/>
            <a:stretch>
              <a:fillRect/>
            </a:stretch>
          </p:blipFill>
          <p:spPr>
            <a:xfrm>
              <a:off x="5073805" y="0"/>
              <a:ext cx="2476499" cy="4688743"/>
            </a:xfrm>
            <a:prstGeom prst="rect">
              <a:avLst/>
            </a:prstGeom>
          </p:spPr>
        </p:pic>
        <p:pic>
          <p:nvPicPr>
            <p:cNvPr id="6" name="object 6"/>
            <p:cNvPicPr/>
            <p:nvPr/>
          </p:nvPicPr>
          <p:blipFill>
            <a:blip r:embed="rId4" cstate="print"/>
            <a:stretch>
              <a:fillRect/>
            </a:stretch>
          </p:blipFill>
          <p:spPr>
            <a:xfrm>
              <a:off x="0" y="438894"/>
              <a:ext cx="4600574" cy="571500"/>
            </a:xfrm>
            <a:prstGeom prst="rect">
              <a:avLst/>
            </a:prstGeom>
          </p:spPr>
        </p:pic>
      </p:grpSp>
      <p:sp>
        <p:nvSpPr>
          <p:cNvPr id="7" name="object 7"/>
          <p:cNvSpPr txBox="1"/>
          <p:nvPr/>
        </p:nvSpPr>
        <p:spPr>
          <a:xfrm>
            <a:off x="7214560" y="7662298"/>
            <a:ext cx="149860" cy="2562860"/>
          </a:xfrm>
          <a:prstGeom prst="rect">
            <a:avLst/>
          </a:prstGeom>
        </p:spPr>
        <p:txBody>
          <a:bodyPr vert="vert270" wrap="square" lIns="0" tIns="0" rIns="0" bIns="0" rtlCol="0">
            <a:spAutoFit/>
          </a:bodyPr>
          <a:lstStyle/>
          <a:p>
            <a:pPr marL="12700">
              <a:lnSpc>
                <a:spcPts val="1019"/>
              </a:lnSpc>
            </a:pPr>
            <a:r>
              <a:rPr sz="950" spc="-65" dirty="0">
                <a:solidFill>
                  <a:srgbClr val="FFFFFF"/>
                </a:solidFill>
                <a:latin typeface="Geneva"/>
                <a:cs typeface="Geneva"/>
              </a:rPr>
              <a:t>Promoting</a:t>
            </a:r>
            <a:r>
              <a:rPr sz="950" spc="-45" dirty="0">
                <a:solidFill>
                  <a:srgbClr val="FFFFFF"/>
                </a:solidFill>
                <a:latin typeface="Geneva"/>
                <a:cs typeface="Geneva"/>
              </a:rPr>
              <a:t> </a:t>
            </a:r>
            <a:r>
              <a:rPr sz="950" spc="-80" dirty="0">
                <a:solidFill>
                  <a:srgbClr val="FFFFFF"/>
                </a:solidFill>
                <a:latin typeface="Geneva"/>
                <a:cs typeface="Geneva"/>
              </a:rPr>
              <a:t>ESG</a:t>
            </a:r>
            <a:r>
              <a:rPr sz="950" spc="-40" dirty="0">
                <a:solidFill>
                  <a:srgbClr val="FFFFFF"/>
                </a:solidFill>
                <a:latin typeface="Geneva"/>
                <a:cs typeface="Geneva"/>
              </a:rPr>
              <a:t> </a:t>
            </a:r>
            <a:r>
              <a:rPr sz="950" spc="-75" dirty="0">
                <a:solidFill>
                  <a:srgbClr val="FFFFFF"/>
                </a:solidFill>
                <a:latin typeface="Geneva"/>
                <a:cs typeface="Geneva"/>
              </a:rPr>
              <a:t>Awareness</a:t>
            </a:r>
            <a:r>
              <a:rPr sz="950" spc="-40" dirty="0">
                <a:solidFill>
                  <a:srgbClr val="FFFFFF"/>
                </a:solidFill>
                <a:latin typeface="Geneva"/>
                <a:cs typeface="Geneva"/>
              </a:rPr>
              <a:t> </a:t>
            </a:r>
            <a:r>
              <a:rPr sz="950" spc="-160" dirty="0">
                <a:solidFill>
                  <a:srgbClr val="FFFFFF"/>
                </a:solidFill>
                <a:latin typeface="Geneva"/>
                <a:cs typeface="Geneva"/>
              </a:rPr>
              <a:t>+</a:t>
            </a:r>
            <a:r>
              <a:rPr sz="950" spc="-40" dirty="0">
                <a:solidFill>
                  <a:srgbClr val="FFFFFF"/>
                </a:solidFill>
                <a:latin typeface="Geneva"/>
                <a:cs typeface="Geneva"/>
              </a:rPr>
              <a:t> </a:t>
            </a:r>
            <a:r>
              <a:rPr sz="950" spc="-60" dirty="0">
                <a:solidFill>
                  <a:srgbClr val="FFFFFF"/>
                </a:solidFill>
                <a:latin typeface="Geneva"/>
                <a:cs typeface="Geneva"/>
              </a:rPr>
              <a:t>Risk</a:t>
            </a:r>
            <a:r>
              <a:rPr sz="950" spc="-40" dirty="0">
                <a:solidFill>
                  <a:srgbClr val="FFFFFF"/>
                </a:solidFill>
                <a:latin typeface="Geneva"/>
                <a:cs typeface="Geneva"/>
              </a:rPr>
              <a:t> </a:t>
            </a:r>
            <a:r>
              <a:rPr sz="950" spc="-80" dirty="0">
                <a:solidFill>
                  <a:srgbClr val="FFFFFF"/>
                </a:solidFill>
                <a:latin typeface="Geneva"/>
                <a:cs typeface="Geneva"/>
              </a:rPr>
              <a:t>Literacy</a:t>
            </a:r>
            <a:r>
              <a:rPr sz="950" spc="-40" dirty="0">
                <a:solidFill>
                  <a:srgbClr val="FFFFFF"/>
                </a:solidFill>
                <a:latin typeface="Geneva"/>
                <a:cs typeface="Geneva"/>
              </a:rPr>
              <a:t> </a:t>
            </a:r>
            <a:r>
              <a:rPr sz="950" spc="-25" dirty="0">
                <a:solidFill>
                  <a:srgbClr val="FFFFFF"/>
                </a:solidFill>
                <a:latin typeface="Geneva"/>
                <a:cs typeface="Geneva"/>
              </a:rPr>
              <a:t>in</a:t>
            </a:r>
            <a:r>
              <a:rPr sz="950" spc="-40" dirty="0">
                <a:solidFill>
                  <a:srgbClr val="FFFFFF"/>
                </a:solidFill>
                <a:latin typeface="Geneva"/>
                <a:cs typeface="Geneva"/>
              </a:rPr>
              <a:t> </a:t>
            </a:r>
            <a:r>
              <a:rPr sz="950" spc="-20" dirty="0">
                <a:solidFill>
                  <a:srgbClr val="FFFFFF"/>
                </a:solidFill>
                <a:latin typeface="Geneva"/>
                <a:cs typeface="Geneva"/>
              </a:rPr>
              <a:t>SMEs</a:t>
            </a:r>
            <a:endParaRPr sz="950" dirty="0">
              <a:latin typeface="Geneva"/>
              <a:cs typeface="Geneva"/>
            </a:endParaRPr>
          </a:p>
        </p:txBody>
      </p:sp>
      <p:sp>
        <p:nvSpPr>
          <p:cNvPr id="8" name="object 8" descr="$PPTXTitle"/>
          <p:cNvSpPr txBox="1">
            <a:spLocks noGrp="1"/>
          </p:cNvSpPr>
          <p:nvPr>
            <p:ph type="title"/>
          </p:nvPr>
        </p:nvSpPr>
        <p:spPr>
          <a:xfrm>
            <a:off x="177631" y="478478"/>
            <a:ext cx="4156710" cy="436880"/>
          </a:xfrm>
          <a:prstGeom prst="rect">
            <a:avLst/>
          </a:prstGeom>
        </p:spPr>
        <p:txBody>
          <a:bodyPr vert="horz" wrap="square" lIns="0" tIns="12700" rIns="0" bIns="0" rtlCol="0">
            <a:spAutoFit/>
          </a:bodyPr>
          <a:lstStyle/>
          <a:p>
            <a:pPr marL="12700">
              <a:lnSpc>
                <a:spcPct val="100000"/>
              </a:lnSpc>
              <a:spcBef>
                <a:spcPts val="100"/>
              </a:spcBef>
            </a:pPr>
            <a:r>
              <a:rPr sz="2700" dirty="0">
                <a:latin typeface="+mn-lt"/>
              </a:rPr>
              <a:t>6. Data, Evidence, and Inputs</a:t>
            </a:r>
          </a:p>
        </p:txBody>
      </p:sp>
      <p:sp>
        <p:nvSpPr>
          <p:cNvPr id="9" name="object 9"/>
          <p:cNvSpPr/>
          <p:nvPr/>
        </p:nvSpPr>
        <p:spPr>
          <a:xfrm>
            <a:off x="440486" y="1425333"/>
            <a:ext cx="38100" cy="666750"/>
          </a:xfrm>
          <a:custGeom>
            <a:avLst/>
            <a:gdLst/>
            <a:ahLst/>
            <a:cxnLst/>
            <a:rect l="l" t="t" r="r" b="b"/>
            <a:pathLst>
              <a:path w="38100" h="666750">
                <a:moveTo>
                  <a:pt x="38100" y="645172"/>
                </a:moveTo>
                <a:lnTo>
                  <a:pt x="21577" y="628650"/>
                </a:lnTo>
                <a:lnTo>
                  <a:pt x="16522" y="628650"/>
                </a:lnTo>
                <a:lnTo>
                  <a:pt x="0" y="645172"/>
                </a:lnTo>
                <a:lnTo>
                  <a:pt x="0" y="650227"/>
                </a:lnTo>
                <a:lnTo>
                  <a:pt x="16522" y="666750"/>
                </a:lnTo>
                <a:lnTo>
                  <a:pt x="21577" y="666750"/>
                </a:lnTo>
                <a:lnTo>
                  <a:pt x="38100" y="650227"/>
                </a:lnTo>
                <a:lnTo>
                  <a:pt x="38100" y="647700"/>
                </a:lnTo>
                <a:lnTo>
                  <a:pt x="38100" y="645172"/>
                </a:lnTo>
                <a:close/>
              </a:path>
              <a:path w="38100" h="666750">
                <a:moveTo>
                  <a:pt x="38100" y="435622"/>
                </a:moveTo>
                <a:lnTo>
                  <a:pt x="21577" y="419100"/>
                </a:lnTo>
                <a:lnTo>
                  <a:pt x="16522" y="419100"/>
                </a:lnTo>
                <a:lnTo>
                  <a:pt x="0" y="435622"/>
                </a:lnTo>
                <a:lnTo>
                  <a:pt x="0" y="440677"/>
                </a:lnTo>
                <a:lnTo>
                  <a:pt x="16522" y="457200"/>
                </a:lnTo>
                <a:lnTo>
                  <a:pt x="21577" y="457200"/>
                </a:lnTo>
                <a:lnTo>
                  <a:pt x="38100" y="440677"/>
                </a:lnTo>
                <a:lnTo>
                  <a:pt x="38100" y="438150"/>
                </a:lnTo>
                <a:lnTo>
                  <a:pt x="38100" y="435622"/>
                </a:lnTo>
                <a:close/>
              </a:path>
              <a:path w="38100" h="666750">
                <a:moveTo>
                  <a:pt x="38100" y="226072"/>
                </a:moveTo>
                <a:lnTo>
                  <a:pt x="21577" y="209550"/>
                </a:lnTo>
                <a:lnTo>
                  <a:pt x="16522" y="209550"/>
                </a:lnTo>
                <a:lnTo>
                  <a:pt x="0" y="226072"/>
                </a:lnTo>
                <a:lnTo>
                  <a:pt x="0" y="231127"/>
                </a:lnTo>
                <a:lnTo>
                  <a:pt x="16522" y="247650"/>
                </a:lnTo>
                <a:lnTo>
                  <a:pt x="21577" y="247650"/>
                </a:lnTo>
                <a:lnTo>
                  <a:pt x="38100" y="231127"/>
                </a:lnTo>
                <a:lnTo>
                  <a:pt x="38100" y="228600"/>
                </a:lnTo>
                <a:lnTo>
                  <a:pt x="38100" y="226072"/>
                </a:lnTo>
                <a:close/>
              </a:path>
              <a:path w="38100" h="666750">
                <a:moveTo>
                  <a:pt x="38100" y="16522"/>
                </a:moveTo>
                <a:lnTo>
                  <a:pt x="21577" y="0"/>
                </a:lnTo>
                <a:lnTo>
                  <a:pt x="16522" y="0"/>
                </a:lnTo>
                <a:lnTo>
                  <a:pt x="0" y="16522"/>
                </a:lnTo>
                <a:lnTo>
                  <a:pt x="0" y="21577"/>
                </a:lnTo>
                <a:lnTo>
                  <a:pt x="16522" y="38100"/>
                </a:lnTo>
                <a:lnTo>
                  <a:pt x="21577" y="38100"/>
                </a:lnTo>
                <a:lnTo>
                  <a:pt x="38100" y="21577"/>
                </a:lnTo>
                <a:lnTo>
                  <a:pt x="38100" y="19050"/>
                </a:lnTo>
                <a:lnTo>
                  <a:pt x="38100" y="16522"/>
                </a:lnTo>
                <a:close/>
              </a:path>
            </a:pathLst>
          </a:custGeom>
          <a:solidFill>
            <a:srgbClr val="404040"/>
          </a:solidFill>
        </p:spPr>
        <p:txBody>
          <a:bodyPr wrap="square" lIns="0" tIns="0" rIns="0" bIns="0" rtlCol="0"/>
          <a:lstStyle/>
          <a:p>
            <a:endParaRPr dirty="0"/>
          </a:p>
        </p:txBody>
      </p:sp>
      <p:pic>
        <p:nvPicPr>
          <p:cNvPr id="11" name="object 11"/>
          <p:cNvPicPr/>
          <p:nvPr/>
        </p:nvPicPr>
        <p:blipFill>
          <a:blip r:embed="rId5" cstate="print"/>
          <a:stretch>
            <a:fillRect/>
          </a:stretch>
        </p:blipFill>
        <p:spPr>
          <a:xfrm>
            <a:off x="0" y="4440705"/>
            <a:ext cx="6248399" cy="542924"/>
          </a:xfrm>
          <a:prstGeom prst="rect">
            <a:avLst/>
          </a:prstGeom>
        </p:spPr>
      </p:pic>
      <p:sp>
        <p:nvSpPr>
          <p:cNvPr id="12" name="object 12"/>
          <p:cNvSpPr txBox="1"/>
          <p:nvPr/>
        </p:nvSpPr>
        <p:spPr>
          <a:xfrm>
            <a:off x="82351" y="4454879"/>
            <a:ext cx="6020435" cy="825867"/>
          </a:xfrm>
          <a:prstGeom prst="rect">
            <a:avLst/>
          </a:prstGeom>
        </p:spPr>
        <p:txBody>
          <a:bodyPr vert="horz" wrap="square" lIns="0" tIns="12700" rIns="0" bIns="0" rtlCol="0">
            <a:spAutoFit/>
          </a:bodyPr>
          <a:lstStyle/>
          <a:p>
            <a:pPr marL="12700">
              <a:lnSpc>
                <a:spcPct val="100000"/>
              </a:lnSpc>
              <a:spcBef>
                <a:spcPts val="100"/>
              </a:spcBef>
            </a:pPr>
            <a:r>
              <a:rPr sz="2600" b="1" dirty="0">
                <a:solidFill>
                  <a:srgbClr val="FFFFFF"/>
                </a:solidFill>
                <a:latin typeface="+mn-lt"/>
                <a:cs typeface="Arial"/>
              </a:rPr>
              <a:t>7. Suggested Tools from the PEARL Toolbox</a:t>
            </a:r>
            <a:endParaRPr sz="2600" dirty="0">
              <a:latin typeface="+mn-lt"/>
              <a:cs typeface="Arial"/>
            </a:endParaRPr>
          </a:p>
          <a:p>
            <a:pPr marL="175895">
              <a:lnSpc>
                <a:spcPct val="100000"/>
              </a:lnSpc>
              <a:spcBef>
                <a:spcPts val="1260"/>
              </a:spcBef>
            </a:pPr>
            <a:r>
              <a:rPr sz="1600" b="1" dirty="0">
                <a:latin typeface="+mn-lt"/>
                <a:cs typeface="Arial"/>
              </a:rPr>
              <a:t>Indicate which PEARL tools can be applied in this case and how?</a:t>
            </a:r>
            <a:endParaRPr sz="1600" dirty="0">
              <a:latin typeface="+mn-lt"/>
              <a:cs typeface="Arial"/>
            </a:endParaRPr>
          </a:p>
        </p:txBody>
      </p:sp>
      <p:sp>
        <p:nvSpPr>
          <p:cNvPr id="13" name="object 13"/>
          <p:cNvSpPr txBox="1"/>
          <p:nvPr/>
        </p:nvSpPr>
        <p:spPr>
          <a:xfrm>
            <a:off x="245564" y="5238721"/>
            <a:ext cx="3214092" cy="2616100"/>
          </a:xfrm>
          <a:prstGeom prst="rect">
            <a:avLst/>
          </a:prstGeom>
        </p:spPr>
        <p:txBody>
          <a:bodyPr vert="horz" wrap="square" lIns="0" tIns="58419" rIns="0" bIns="0" rtlCol="0">
            <a:spAutoFit/>
          </a:bodyPr>
          <a:lstStyle/>
          <a:p>
            <a:pPr marL="184150" indent="-171450">
              <a:lnSpc>
                <a:spcPct val="100000"/>
              </a:lnSpc>
              <a:spcBef>
                <a:spcPts val="459"/>
              </a:spcBef>
              <a:buFont typeface="Arial" charset="0"/>
              <a:buChar char="•"/>
              <a:tabLst>
                <a:tab pos="91440" algn="l"/>
              </a:tabLst>
            </a:pPr>
            <a:r>
              <a:rPr sz="1200" i="1" dirty="0">
                <a:latin typeface="+mn-lt"/>
                <a:cs typeface="Geneva"/>
              </a:rPr>
              <a:t>Industry &amp; Competitor Check (M1)</a:t>
            </a:r>
            <a:endParaRPr lang="tr-TR" sz="1200" i="1" dirty="0">
              <a:latin typeface="+mn-lt"/>
              <a:cs typeface="Geneva"/>
            </a:endParaRPr>
          </a:p>
          <a:p>
            <a:pPr marL="184150" indent="-171450">
              <a:lnSpc>
                <a:spcPct val="100000"/>
              </a:lnSpc>
              <a:spcBef>
                <a:spcPts val="459"/>
              </a:spcBef>
              <a:buFont typeface="Arial" charset="0"/>
              <a:buChar char="•"/>
              <a:tabLst>
                <a:tab pos="91440" algn="l"/>
              </a:tabLst>
            </a:pPr>
            <a:r>
              <a:rPr sz="1200" i="1" dirty="0">
                <a:latin typeface="+mn-lt"/>
                <a:cs typeface="Geneva"/>
              </a:rPr>
              <a:t>ESG Team Setup &amp; Responsibilities (M2)</a:t>
            </a:r>
          </a:p>
          <a:p>
            <a:pPr marL="184150" indent="-171450">
              <a:lnSpc>
                <a:spcPct val="100000"/>
              </a:lnSpc>
              <a:spcBef>
                <a:spcPts val="360"/>
              </a:spcBef>
              <a:buFont typeface="Arial" charset="0"/>
              <a:buChar char="•"/>
            </a:pPr>
            <a:r>
              <a:rPr sz="1200" i="1" dirty="0">
                <a:latin typeface="+mn-lt"/>
                <a:cs typeface="Geneva"/>
              </a:rPr>
              <a:t>Stakeholder Analysis (Internal &amp; External) (M2)</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Value Chain Analysis (M3)</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Impact Assessment Matrix (M3)</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Materiality Analysis (M3)</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PDCA Template for ESG Governance (M4)</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Supplier Mapping with Matrix (M4)</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Key Metrics Overview for SMEs Topics(M4)</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Template for ESG Report (VSME Standard) (M5)</a:t>
            </a:r>
            <a:endParaRPr lang="tr-TR" sz="1200" i="1" dirty="0">
              <a:latin typeface="+mn-lt"/>
              <a:cs typeface="Geneva"/>
            </a:endParaRPr>
          </a:p>
          <a:p>
            <a:pPr marL="184150" indent="-171450">
              <a:lnSpc>
                <a:spcPct val="100000"/>
              </a:lnSpc>
              <a:spcBef>
                <a:spcPts val="360"/>
              </a:spcBef>
              <a:buFont typeface="Arial" charset="0"/>
              <a:buChar char="•"/>
            </a:pPr>
            <a:r>
              <a:rPr sz="1200" i="1" dirty="0">
                <a:latin typeface="+mn-lt"/>
                <a:cs typeface="Geneva"/>
              </a:rPr>
              <a:t>ESG Communication Guide for SMEs (M5)</a:t>
            </a:r>
          </a:p>
        </p:txBody>
      </p:sp>
      <p:sp>
        <p:nvSpPr>
          <p:cNvPr id="14" name="object 14"/>
          <p:cNvSpPr txBox="1"/>
          <p:nvPr/>
        </p:nvSpPr>
        <p:spPr>
          <a:xfrm>
            <a:off x="3459656" y="5238721"/>
            <a:ext cx="3565999" cy="2593017"/>
          </a:xfrm>
          <a:prstGeom prst="rect">
            <a:avLst/>
          </a:prstGeom>
        </p:spPr>
        <p:txBody>
          <a:bodyPr vert="horz" wrap="square" lIns="0" tIns="58419" rIns="0" bIns="0" rtlCol="0">
            <a:spAutoFit/>
          </a:bodyPr>
          <a:lstStyle/>
          <a:p>
            <a:pPr marL="208280" indent="-171450">
              <a:lnSpc>
                <a:spcPct val="100000"/>
              </a:lnSpc>
              <a:spcBef>
                <a:spcPts val="459"/>
              </a:spcBef>
              <a:buFont typeface="Arial" charset="0"/>
              <a:buChar char="•"/>
              <a:tabLst>
                <a:tab pos="120650" algn="l"/>
              </a:tabLst>
            </a:pPr>
            <a:r>
              <a:rPr sz="1200" i="1" dirty="0">
                <a:latin typeface="+mn-lt"/>
                <a:cs typeface="Geneva"/>
              </a:rPr>
              <a:t>Project Milestone Plan for ESG Integration (M2)</a:t>
            </a:r>
          </a:p>
          <a:p>
            <a:pPr marL="184150" indent="-171450">
              <a:lnSpc>
                <a:spcPct val="100000"/>
              </a:lnSpc>
              <a:spcBef>
                <a:spcPts val="360"/>
              </a:spcBef>
              <a:buFont typeface="Arial" charset="0"/>
              <a:buChar char="•"/>
              <a:tabLst>
                <a:tab pos="96520" algn="l"/>
              </a:tabLst>
            </a:pPr>
            <a:r>
              <a:rPr sz="1200" i="1" dirty="0">
                <a:latin typeface="+mn-lt"/>
                <a:cs typeface="Geneva"/>
              </a:rPr>
              <a:t>Onboarding Tool for Internal Decision-Makers(M2)</a:t>
            </a:r>
          </a:p>
          <a:p>
            <a:pPr marL="207644" indent="-171450">
              <a:lnSpc>
                <a:spcPct val="100000"/>
              </a:lnSpc>
              <a:spcBef>
                <a:spcPts val="360"/>
              </a:spcBef>
              <a:buFont typeface="Arial" charset="0"/>
              <a:buChar char="•"/>
              <a:tabLst>
                <a:tab pos="120014" algn="l"/>
              </a:tabLst>
            </a:pPr>
            <a:r>
              <a:rPr sz="1200" i="1" dirty="0">
                <a:latin typeface="+mn-lt"/>
                <a:cs typeface="Geneva"/>
              </a:rPr>
              <a:t>ESG Gap Analysis (M3)</a:t>
            </a:r>
          </a:p>
          <a:p>
            <a:pPr marL="198119" indent="-171450">
              <a:lnSpc>
                <a:spcPct val="100000"/>
              </a:lnSpc>
              <a:spcBef>
                <a:spcPts val="360"/>
              </a:spcBef>
              <a:buFont typeface="Arial" charset="0"/>
              <a:buChar char="•"/>
              <a:tabLst>
                <a:tab pos="110489" algn="l"/>
              </a:tabLst>
            </a:pPr>
            <a:r>
              <a:rPr sz="1200" i="1" dirty="0">
                <a:latin typeface="+mn-lt"/>
                <a:cs typeface="Geneva"/>
              </a:rPr>
              <a:t>ESG Risk-Opportunity Matrix (M3)</a:t>
            </a:r>
          </a:p>
          <a:p>
            <a:pPr marL="210819" indent="-171450">
              <a:lnSpc>
                <a:spcPct val="100000"/>
              </a:lnSpc>
              <a:spcBef>
                <a:spcPts val="360"/>
              </a:spcBef>
              <a:buFont typeface="Arial" charset="0"/>
              <a:buChar char="•"/>
              <a:tabLst>
                <a:tab pos="123189" algn="l"/>
              </a:tabLst>
            </a:pPr>
            <a:r>
              <a:rPr sz="1200" i="1" dirty="0">
                <a:latin typeface="+mn-lt"/>
                <a:cs typeface="Geneva"/>
              </a:rPr>
              <a:t>Climate Risk Check for SMEs (M3)</a:t>
            </a:r>
          </a:p>
          <a:p>
            <a:pPr marL="213994" indent="-171450">
              <a:lnSpc>
                <a:spcPct val="100000"/>
              </a:lnSpc>
              <a:spcBef>
                <a:spcPts val="360"/>
              </a:spcBef>
              <a:buFont typeface="Arial" charset="0"/>
              <a:buChar char="•"/>
              <a:tabLst>
                <a:tab pos="126364" algn="l"/>
              </a:tabLst>
            </a:pPr>
            <a:r>
              <a:rPr sz="1200" i="1" dirty="0">
                <a:latin typeface="+mn-lt"/>
                <a:cs typeface="Geneva"/>
              </a:rPr>
              <a:t>Supply Chain Risk Check (M3)</a:t>
            </a:r>
          </a:p>
          <a:p>
            <a:pPr marL="231775" indent="-171450">
              <a:lnSpc>
                <a:spcPct val="100000"/>
              </a:lnSpc>
              <a:spcBef>
                <a:spcPts val="360"/>
              </a:spcBef>
              <a:buFont typeface="Arial" charset="0"/>
              <a:buChar char="•"/>
              <a:tabLst>
                <a:tab pos="144145" algn="l"/>
              </a:tabLst>
            </a:pPr>
            <a:r>
              <a:rPr sz="1200" i="1" dirty="0">
                <a:latin typeface="+mn-lt"/>
                <a:cs typeface="Geneva"/>
              </a:rPr>
              <a:t>CO₂ Footprint Overview for SMEs (M4)</a:t>
            </a:r>
          </a:p>
          <a:p>
            <a:pPr marL="219710" indent="-171450">
              <a:lnSpc>
                <a:spcPct val="100000"/>
              </a:lnSpc>
              <a:spcBef>
                <a:spcPts val="360"/>
              </a:spcBef>
              <a:buFont typeface="Arial" charset="0"/>
              <a:buChar char="•"/>
              <a:tabLst>
                <a:tab pos="132080" algn="l"/>
              </a:tabLst>
            </a:pPr>
            <a:r>
              <a:rPr sz="1200" i="1" dirty="0">
                <a:latin typeface="+mn-lt"/>
                <a:cs typeface="Geneva"/>
              </a:rPr>
              <a:t>Diversity Datapoints (M4)</a:t>
            </a:r>
          </a:p>
          <a:p>
            <a:pPr marL="212725" marR="285750" indent="-171450">
              <a:lnSpc>
                <a:spcPct val="125000"/>
              </a:lnSpc>
              <a:buFont typeface="Arial" charset="0"/>
              <a:buChar char="•"/>
              <a:tabLst>
                <a:tab pos="132080" algn="l"/>
              </a:tabLst>
            </a:pPr>
            <a:r>
              <a:rPr sz="1200" i="1" dirty="0">
                <a:latin typeface="+mn-lt"/>
                <a:cs typeface="Geneva"/>
              </a:rPr>
              <a:t>OKR Framework for ESG Goals with Top 5 ESG VSME Standard) (M4)</a:t>
            </a:r>
          </a:p>
          <a:p>
            <a:pPr marL="225425" indent="-171450">
              <a:lnSpc>
                <a:spcPct val="100000"/>
              </a:lnSpc>
              <a:spcBef>
                <a:spcPts val="360"/>
              </a:spcBef>
              <a:buFont typeface="Arial" charset="0"/>
              <a:buChar char="•"/>
              <a:tabLst>
                <a:tab pos="137795" algn="l"/>
              </a:tabLst>
            </a:pPr>
            <a:r>
              <a:rPr sz="1200" i="1" dirty="0">
                <a:latin typeface="+mn-lt"/>
                <a:cs typeface="Geneva"/>
              </a:rPr>
              <a:t>Sustainable Finance Options for SMEs (M6)</a:t>
            </a:r>
          </a:p>
        </p:txBody>
      </p:sp>
      <p:pic>
        <p:nvPicPr>
          <p:cNvPr id="15" name="object 15"/>
          <p:cNvPicPr/>
          <p:nvPr/>
        </p:nvPicPr>
        <p:blipFill>
          <a:blip r:embed="rId6" cstate="print"/>
          <a:stretch>
            <a:fillRect/>
          </a:stretch>
        </p:blipFill>
        <p:spPr>
          <a:xfrm>
            <a:off x="7180200" y="10278840"/>
            <a:ext cx="190499" cy="9524"/>
          </a:xfrm>
          <a:prstGeom prst="rect">
            <a:avLst/>
          </a:prstGeom>
        </p:spPr>
      </p:pic>
      <p:sp>
        <p:nvSpPr>
          <p:cNvPr id="16" name="Metin kutusu 15"/>
          <p:cNvSpPr txBox="1"/>
          <p:nvPr/>
        </p:nvSpPr>
        <p:spPr>
          <a:xfrm>
            <a:off x="306002" y="7915786"/>
            <a:ext cx="6444048" cy="3785652"/>
          </a:xfrm>
          <a:prstGeom prst="rect">
            <a:avLst/>
          </a:prstGeom>
          <a:noFill/>
        </p:spPr>
        <p:txBody>
          <a:bodyPr wrap="square" rtlCol="0">
            <a:spAutoFit/>
          </a:bodyPr>
          <a:lstStyle/>
          <a:p>
            <a:endParaRPr lang="tr-TR" sz="1200" dirty="0"/>
          </a:p>
          <a:p>
            <a:r>
              <a:rPr lang="en-GB" sz="1200" dirty="0">
                <a:latin typeface="Calibri" panose="020F0502020204030204" pitchFamily="34" charset="0"/>
                <a:ea typeface="Calibri" panose="020F0502020204030204" pitchFamily="34" charset="0"/>
                <a:cs typeface="Calibri" panose="020F0502020204030204" pitchFamily="34" charset="0"/>
              </a:rPr>
              <a:t>Primarily:</a:t>
            </a:r>
            <a:endParaRPr lang="tr-TR" sz="12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tr-TR" sz="1200" dirty="0">
                <a:latin typeface="Calibri" panose="020F0502020204030204" pitchFamily="34" charset="0"/>
                <a:ea typeface="Calibri" panose="020F0502020204030204" pitchFamily="34" charset="0"/>
                <a:cs typeface="Calibri" panose="020F0502020204030204" pitchFamily="34" charset="0"/>
              </a:rPr>
              <a:t>PDCA Template for ESG Governance (M4)</a:t>
            </a:r>
          </a:p>
          <a:p>
            <a:pPr marL="171450" indent="-171450">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OKR Framework for ESG Goals (M4)</a:t>
            </a:r>
          </a:p>
          <a:p>
            <a:pPr marL="171450" indent="-171450">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ESG Key Metrics Overview for SMEs (M4)</a:t>
            </a:r>
          </a:p>
          <a:p>
            <a:pPr marL="171450" indent="-171450">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Supplier Mapping with Matrix (M4)</a:t>
            </a:r>
          </a:p>
          <a:p>
            <a:pPr marL="171450" indent="-171450">
              <a:buFont typeface="Arial" panose="020B0604020202020204" pitchFamily="34" charset="0"/>
              <a:buChar char="•"/>
            </a:pPr>
            <a:r>
              <a:rPr lang="tr-TR" sz="1200" dirty="0">
                <a:latin typeface="Calibri" panose="020F0502020204030204" pitchFamily="34" charset="0"/>
                <a:ea typeface="Calibri" panose="020F0502020204030204" pitchFamily="34" charset="0"/>
                <a:cs typeface="Calibri" panose="020F0502020204030204" pitchFamily="34" charset="0"/>
              </a:rPr>
              <a:t>Diversity Datapoints (M4)</a:t>
            </a:r>
            <a:r>
              <a:rPr lang="en-GB" sz="1200" dirty="0">
                <a:latin typeface="Calibri" panose="020F0502020204030204" pitchFamily="34" charset="0"/>
                <a:ea typeface="Calibri" panose="020F0502020204030204" pitchFamily="34" charset="0"/>
                <a:cs typeface="Calibri" panose="020F0502020204030204" pitchFamily="34" charset="0"/>
              </a:rPr>
              <a:t>  ALSO</a:t>
            </a:r>
          </a:p>
          <a:p>
            <a:pPr marL="171450" indent="-171450">
              <a:buFont typeface="Arial" panose="020B0604020202020204" pitchFamily="34" charset="0"/>
              <a:buChar char="•"/>
            </a:pPr>
            <a:r>
              <a:rPr lang="tr-TR" sz="1200" dirty="0">
                <a:latin typeface="Calibri" panose="020F0502020204030204" pitchFamily="34" charset="0"/>
                <a:ea typeface="Calibri" panose="020F0502020204030204" pitchFamily="34" charset="0"/>
                <a:cs typeface="Calibri" panose="020F0502020204030204" pitchFamily="34" charset="0"/>
              </a:rPr>
              <a:t>ESG Gap Analysis (M3)</a:t>
            </a:r>
            <a:endParaRPr lang="en-GB" sz="12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tr-TR" sz="1200" dirty="0">
                <a:latin typeface="Calibri" panose="020F0502020204030204" pitchFamily="34" charset="0"/>
                <a:ea typeface="Calibri" panose="020F0502020204030204" pitchFamily="34" charset="0"/>
                <a:cs typeface="Calibri" panose="020F0502020204030204" pitchFamily="34" charset="0"/>
              </a:rPr>
              <a:t>ESG Risk-Opportunity Matrix (M3)</a:t>
            </a:r>
            <a:endParaRPr lang="en-GB" sz="12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tr-TR" sz="1200" dirty="0">
                <a:latin typeface="Calibri" panose="020F0502020204030204" pitchFamily="34" charset="0"/>
                <a:ea typeface="Calibri" panose="020F0502020204030204" pitchFamily="34" charset="0"/>
                <a:cs typeface="Calibri" panose="020F0502020204030204" pitchFamily="34" charset="0"/>
              </a:rPr>
              <a:t>Value Chain Analysis (M3)</a:t>
            </a:r>
            <a:endParaRPr lang="en-GB" sz="1200" dirty="0">
              <a:latin typeface="Calibri" panose="020F0502020204030204" pitchFamily="34" charset="0"/>
              <a:ea typeface="Calibri" panose="020F0502020204030204" pitchFamily="34" charset="0"/>
              <a:cs typeface="Calibri" panose="020F0502020204030204" pitchFamily="34" charset="0"/>
            </a:endParaRPr>
          </a:p>
          <a:p>
            <a:pPr marL="171450" indent="-171450">
              <a:buFont typeface="Arial" panose="020B0604020202020204" pitchFamily="34" charset="0"/>
              <a:buChar char="•"/>
            </a:pPr>
            <a:r>
              <a:rPr lang="en-GB" sz="1200" dirty="0">
                <a:latin typeface="Calibri" panose="020F0502020204030204" pitchFamily="34" charset="0"/>
                <a:ea typeface="Calibri" panose="020F0502020204030204" pitchFamily="34" charset="0"/>
                <a:cs typeface="Calibri" panose="020F0502020204030204" pitchFamily="34" charset="0"/>
              </a:rPr>
              <a:t>ESG Team Setup &amp; Responsibilities (M2)</a:t>
            </a:r>
          </a:p>
          <a:p>
            <a:pPr marL="171450" indent="-171450">
              <a:buFont typeface="Arial" panose="020B0604020202020204" pitchFamily="34" charset="0"/>
              <a:buChar char="•"/>
            </a:pPr>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a:p>
            <a:endParaRPr lang="tr-TR" sz="1200" dirty="0"/>
          </a:p>
        </p:txBody>
      </p:sp>
      <p:sp>
        <p:nvSpPr>
          <p:cNvPr id="17" name="Dikdörtgen 16"/>
          <p:cNvSpPr/>
          <p:nvPr/>
        </p:nvSpPr>
        <p:spPr>
          <a:xfrm>
            <a:off x="333704" y="1233680"/>
            <a:ext cx="289764" cy="9303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sp>
        <p:nvSpPr>
          <p:cNvPr id="18" name="object 10"/>
          <p:cNvSpPr txBox="1"/>
          <p:nvPr/>
        </p:nvSpPr>
        <p:spPr>
          <a:xfrm>
            <a:off x="245564" y="1036663"/>
            <a:ext cx="6055554" cy="4458913"/>
          </a:xfrm>
          <a:prstGeom prst="rect">
            <a:avLst/>
          </a:prstGeom>
        </p:spPr>
        <p:txBody>
          <a:bodyPr vert="horz" wrap="square" lIns="0" tIns="72390" rIns="0" bIns="0" rtlCol="0">
            <a:spAutoFit/>
          </a:bodyPr>
          <a:lstStyle/>
          <a:p>
            <a:pPr marL="12700">
              <a:lnSpc>
                <a:spcPct val="100000"/>
              </a:lnSpc>
              <a:spcBef>
                <a:spcPts val="570"/>
              </a:spcBef>
            </a:pPr>
            <a:r>
              <a:rPr sz="1600" b="1" dirty="0">
                <a:solidFill>
                  <a:srgbClr val="404040"/>
                </a:solidFill>
                <a:latin typeface="+mn-lt"/>
                <a:cs typeface="Arial"/>
              </a:rPr>
              <a:t>(Use realistic but simplified data where needed)</a:t>
            </a:r>
            <a:endParaRPr lang="tr-TR" sz="1600" dirty="0">
              <a:latin typeface="+mn-lt"/>
              <a:cs typeface="Arial"/>
            </a:endParaRPr>
          </a:p>
          <a:p>
            <a:pPr marL="12700">
              <a:lnSpc>
                <a:spcPct val="100000"/>
              </a:lnSpc>
              <a:spcBef>
                <a:spcPts val="570"/>
              </a:spcBef>
            </a:pPr>
            <a:r>
              <a:rPr lang="tr-TR" sz="1200" i="1" dirty="0">
                <a:solidFill>
                  <a:srgbClr val="404040"/>
                </a:solidFill>
                <a:latin typeface="+mn-lt"/>
                <a:cs typeface="Geneva"/>
              </a:rPr>
              <a:t>(</a:t>
            </a:r>
            <a:r>
              <a:rPr sz="1200" i="1" dirty="0">
                <a:solidFill>
                  <a:srgbClr val="404040"/>
                </a:solidFill>
                <a:latin typeface="+mn-lt"/>
                <a:cs typeface="Geneva"/>
              </a:rPr>
              <a:t>ESG-related qualitative information</a:t>
            </a:r>
            <a:r>
              <a:rPr lang="tr-TR" sz="1200" i="1" dirty="0">
                <a:latin typeface="+mn-lt"/>
                <a:cs typeface="Geneva"/>
              </a:rPr>
              <a:t>, </a:t>
            </a:r>
            <a:r>
              <a:rPr sz="1200" i="1" dirty="0">
                <a:solidFill>
                  <a:srgbClr val="404040"/>
                </a:solidFill>
                <a:latin typeface="+mn-lt"/>
                <a:cs typeface="Geneva"/>
              </a:rPr>
              <a:t>Basic quantitative indicators (where applicable)</a:t>
            </a:r>
            <a:r>
              <a:rPr lang="tr-TR" sz="1200" i="1" dirty="0">
                <a:solidFill>
                  <a:srgbClr val="404040"/>
                </a:solidFill>
                <a:latin typeface="+mn-lt"/>
                <a:cs typeface="Geneva"/>
              </a:rPr>
              <a:t>, </a:t>
            </a:r>
            <a:r>
              <a:rPr sz="1200" i="1" dirty="0">
                <a:solidFill>
                  <a:srgbClr val="404040"/>
                </a:solidFill>
                <a:latin typeface="+mn-lt"/>
                <a:cs typeface="Geneva"/>
              </a:rPr>
              <a:t>Stakeholder inputs or assumptions</a:t>
            </a:r>
            <a:r>
              <a:rPr lang="tr-TR" sz="1200" i="1" dirty="0">
                <a:latin typeface="+mn-lt"/>
                <a:cs typeface="Geneva"/>
              </a:rPr>
              <a:t>, </a:t>
            </a:r>
            <a:r>
              <a:rPr sz="1200" i="1" dirty="0">
                <a:solidFill>
                  <a:srgbClr val="404040"/>
                </a:solidFill>
                <a:latin typeface="+mn-lt"/>
                <a:cs typeface="Geneva"/>
              </a:rPr>
              <a:t>Regulatory or market references (e.g. CSRD, VSME, customer demands)</a:t>
            </a:r>
            <a:endParaRPr lang="tr-TR" sz="1200" i="1" dirty="0">
              <a:solidFill>
                <a:srgbClr val="404040"/>
              </a:solidFill>
              <a:latin typeface="+mn-lt"/>
              <a:cs typeface="Geneva"/>
            </a:endParaRPr>
          </a:p>
          <a:p>
            <a:pPr marL="12700">
              <a:lnSpc>
                <a:spcPct val="100000"/>
              </a:lnSpc>
              <a:spcBef>
                <a:spcPts val="570"/>
              </a:spcBef>
            </a:pPr>
            <a:r>
              <a:rPr lang="en-GB" sz="1200" dirty="0">
                <a:solidFill>
                  <a:srgbClr val="404040"/>
                </a:solidFill>
                <a:latin typeface="+mn-lt"/>
                <a:cs typeface="Geneva"/>
              </a:rPr>
              <a:t>Standard accountancy performance standards such as return per employee, return per clients, EBIT etc. – these are currently short of the accepted standards due to the additional capital investment in the business.</a:t>
            </a:r>
          </a:p>
          <a:p>
            <a:pPr marL="12700">
              <a:lnSpc>
                <a:spcPct val="100000"/>
              </a:lnSpc>
              <a:spcBef>
                <a:spcPts val="570"/>
              </a:spcBef>
            </a:pPr>
            <a:r>
              <a:rPr lang="en-GB" sz="1200" dirty="0">
                <a:solidFill>
                  <a:srgbClr val="404040"/>
                </a:solidFill>
                <a:latin typeface="+mn-lt"/>
                <a:cs typeface="Geneva"/>
              </a:rPr>
              <a:t>Annual growth rate of 14-17% over recent years.</a:t>
            </a:r>
          </a:p>
          <a:p>
            <a:pPr marL="12700">
              <a:lnSpc>
                <a:spcPct val="100000"/>
              </a:lnSpc>
              <a:spcBef>
                <a:spcPts val="570"/>
              </a:spcBef>
            </a:pPr>
            <a:r>
              <a:rPr lang="en-GB" sz="1200" dirty="0">
                <a:solidFill>
                  <a:srgbClr val="404040"/>
                </a:solidFill>
                <a:latin typeface="+mn-lt"/>
                <a:cs typeface="Geneva"/>
              </a:rPr>
              <a:t>4 New acquisitions o=in the past 6 months- the firm seeks to grow organically , through enhanced technology and by growing exports and acquisitions.</a:t>
            </a: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lang="tr-TR" sz="1200" dirty="0">
              <a:solidFill>
                <a:srgbClr val="404040"/>
              </a:solidFill>
              <a:latin typeface="+mn-lt"/>
              <a:cs typeface="Geneva"/>
            </a:endParaRPr>
          </a:p>
          <a:p>
            <a:pPr marL="12700">
              <a:lnSpc>
                <a:spcPct val="100000"/>
              </a:lnSpc>
              <a:spcBef>
                <a:spcPts val="570"/>
              </a:spcBef>
            </a:pPr>
            <a:endParaRPr sz="1200" dirty="0">
              <a:latin typeface="+mn-lt"/>
              <a:cs typeface="Geneva"/>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409213" y="9956836"/>
            <a:ext cx="561974" cy="295274"/>
          </a:xfrm>
          <a:prstGeom prst="rect">
            <a:avLst/>
          </a:prstGeom>
        </p:spPr>
      </p:pic>
      <p:pic>
        <p:nvPicPr>
          <p:cNvPr id="3" name="object 3"/>
          <p:cNvPicPr/>
          <p:nvPr/>
        </p:nvPicPr>
        <p:blipFill>
          <a:blip r:embed="rId3" cstate="print"/>
          <a:stretch>
            <a:fillRect/>
          </a:stretch>
        </p:blipFill>
        <p:spPr>
          <a:xfrm>
            <a:off x="1046824" y="9947319"/>
            <a:ext cx="581024" cy="304799"/>
          </a:xfrm>
          <a:prstGeom prst="rect">
            <a:avLst/>
          </a:prstGeom>
        </p:spPr>
      </p:pic>
      <p:pic>
        <p:nvPicPr>
          <p:cNvPr id="4" name="object 4"/>
          <p:cNvPicPr/>
          <p:nvPr/>
        </p:nvPicPr>
        <p:blipFill>
          <a:blip r:embed="rId4" cstate="print"/>
          <a:stretch>
            <a:fillRect/>
          </a:stretch>
        </p:blipFill>
        <p:spPr>
          <a:xfrm>
            <a:off x="1684436" y="9937802"/>
            <a:ext cx="1619249" cy="333374"/>
          </a:xfrm>
          <a:prstGeom prst="rect">
            <a:avLst/>
          </a:prstGeom>
        </p:spPr>
      </p:pic>
      <p:pic>
        <p:nvPicPr>
          <p:cNvPr id="5" name="object 5"/>
          <p:cNvPicPr/>
          <p:nvPr/>
        </p:nvPicPr>
        <p:blipFill>
          <a:blip r:embed="rId5" cstate="print"/>
          <a:stretch>
            <a:fillRect/>
          </a:stretch>
        </p:blipFill>
        <p:spPr>
          <a:xfrm>
            <a:off x="129187" y="173347"/>
            <a:ext cx="2419349" cy="1162049"/>
          </a:xfrm>
          <a:prstGeom prst="rect">
            <a:avLst/>
          </a:prstGeom>
        </p:spPr>
      </p:pic>
      <p:pic>
        <p:nvPicPr>
          <p:cNvPr id="6" name="object 6"/>
          <p:cNvPicPr/>
          <p:nvPr/>
        </p:nvPicPr>
        <p:blipFill>
          <a:blip r:embed="rId6" cstate="print"/>
          <a:stretch>
            <a:fillRect/>
          </a:stretch>
        </p:blipFill>
        <p:spPr>
          <a:xfrm>
            <a:off x="37771" y="1524662"/>
            <a:ext cx="4911030" cy="2809874"/>
          </a:xfrm>
          <a:prstGeom prst="rect">
            <a:avLst/>
          </a:prstGeom>
        </p:spPr>
      </p:pic>
      <p:pic>
        <p:nvPicPr>
          <p:cNvPr id="7" name="object 7"/>
          <p:cNvPicPr/>
          <p:nvPr/>
        </p:nvPicPr>
        <p:blipFill>
          <a:blip r:embed="rId7" cstate="print"/>
          <a:stretch>
            <a:fillRect/>
          </a:stretch>
        </p:blipFill>
        <p:spPr>
          <a:xfrm>
            <a:off x="4810702" y="4817649"/>
            <a:ext cx="2742622" cy="5572124"/>
          </a:xfrm>
          <a:prstGeom prst="rect">
            <a:avLst/>
          </a:prstGeom>
        </p:spPr>
      </p:pic>
      <p:sp>
        <p:nvSpPr>
          <p:cNvPr id="9" name="object 9"/>
          <p:cNvSpPr txBox="1"/>
          <p:nvPr/>
        </p:nvSpPr>
        <p:spPr>
          <a:xfrm>
            <a:off x="318176" y="4426482"/>
            <a:ext cx="6216650" cy="8752652"/>
          </a:xfrm>
          <a:prstGeom prst="rect">
            <a:avLst/>
          </a:prstGeom>
        </p:spPr>
        <p:txBody>
          <a:bodyPr vert="horz" wrap="square" lIns="0" tIns="12700" rIns="0" bIns="0" rtlCol="0">
            <a:spAutoFit/>
          </a:bodyPr>
          <a:lstStyle/>
          <a:p>
            <a:pPr marL="12700" marR="5080">
              <a:lnSpc>
                <a:spcPct val="125000"/>
              </a:lnSpc>
              <a:spcBef>
                <a:spcPts val="100"/>
              </a:spcBef>
            </a:pPr>
            <a:r>
              <a:rPr sz="1600" b="1" dirty="0">
                <a:solidFill>
                  <a:srgbClr val="007772"/>
                </a:solidFill>
                <a:latin typeface="+mn-lt"/>
                <a:cs typeface="Arial"/>
              </a:rPr>
              <a:t>After working on this case, which KSAs will learners be able to develop?</a:t>
            </a:r>
            <a:endParaRPr lang="tr-TR" sz="1600" b="1" dirty="0">
              <a:solidFill>
                <a:srgbClr val="007772"/>
              </a:solidFill>
              <a:latin typeface="+mn-lt"/>
              <a:cs typeface="Arial"/>
            </a:endParaRPr>
          </a:p>
          <a:p>
            <a:pPr marL="12700" marR="5080">
              <a:lnSpc>
                <a:spcPct val="125000"/>
              </a:lnSpc>
              <a:spcBef>
                <a:spcPts val="100"/>
              </a:spcBef>
            </a:pPr>
            <a:r>
              <a:rPr sz="1600" b="1" i="1" dirty="0">
                <a:solidFill>
                  <a:srgbClr val="007772"/>
                </a:solidFill>
                <a:latin typeface="+mn-lt"/>
                <a:cs typeface="Arial"/>
              </a:rPr>
              <a:t>(Aligned with Related competences (ref.PEARL framework)</a:t>
            </a:r>
            <a:endParaRPr lang="en-GB" sz="1600" b="1" i="1" dirty="0">
              <a:solidFill>
                <a:srgbClr val="007772"/>
              </a:solidFill>
              <a:latin typeface="+mn-lt"/>
              <a:cs typeface="Arial"/>
            </a:endParaRPr>
          </a:p>
          <a:p>
            <a:pPr marL="12700" marR="5080">
              <a:lnSpc>
                <a:spcPct val="125000"/>
              </a:lnSpc>
              <a:spcBef>
                <a:spcPts val="100"/>
              </a:spcBef>
            </a:pPr>
            <a:endParaRPr lang="en-IE" sz="1600" b="1" i="1" dirty="0">
              <a:solidFill>
                <a:srgbClr val="007772"/>
              </a:solidFill>
              <a:latin typeface="+mn-lt"/>
              <a:cs typeface="Arial"/>
            </a:endParaRPr>
          </a:p>
          <a:p>
            <a:r>
              <a:rPr lang="en-IE" sz="1100" b="1" dirty="0"/>
              <a:t>Knowledge (Module 4)</a:t>
            </a:r>
            <a:endParaRPr lang="en-IE" sz="1100" dirty="0"/>
          </a:p>
          <a:p>
            <a:pPr lvl="0"/>
            <a:r>
              <a:rPr lang="en-IE" sz="1100" dirty="0"/>
              <a:t>Understand how to </a:t>
            </a:r>
            <a:r>
              <a:rPr lang="en-IE" sz="1100" b="1" dirty="0"/>
              <a:t>design and implement ESG strategies</a:t>
            </a:r>
            <a:r>
              <a:rPr lang="en-IE" sz="1100" dirty="0"/>
              <a:t> in a scaling SME. </a:t>
            </a:r>
          </a:p>
          <a:p>
            <a:pPr lvl="0"/>
            <a:r>
              <a:rPr lang="en-IE" sz="1100" dirty="0"/>
              <a:t>Recognise the importance of </a:t>
            </a:r>
            <a:r>
              <a:rPr lang="en-IE" sz="1100" b="1" dirty="0"/>
              <a:t>governance structures (board, leadership, roles)</a:t>
            </a:r>
            <a:r>
              <a:rPr lang="en-IE" sz="1100" dirty="0"/>
              <a:t> in achieving sustainable growth. </a:t>
            </a:r>
          </a:p>
          <a:p>
            <a:pPr lvl="0"/>
            <a:r>
              <a:rPr lang="en-IE" sz="1100" dirty="0"/>
              <a:t>Understand how ESG strategy aligns with </a:t>
            </a:r>
            <a:r>
              <a:rPr lang="en-IE" sz="1100" b="1" dirty="0"/>
              <a:t>business expansion, acquisitions, and internationalisation</a:t>
            </a:r>
            <a:r>
              <a:rPr lang="en-IE" sz="1100" dirty="0"/>
              <a:t>. </a:t>
            </a:r>
          </a:p>
          <a:p>
            <a:pPr lvl="0"/>
            <a:r>
              <a:rPr lang="en-IE" sz="1100" dirty="0"/>
              <a:t>Gain awareness of how ESG links to </a:t>
            </a:r>
            <a:r>
              <a:rPr lang="en-IE" sz="1100" b="1" dirty="0"/>
              <a:t>performance measurement and long-term value creation</a:t>
            </a:r>
            <a:r>
              <a:rPr lang="en-IE" sz="1100" dirty="0"/>
              <a:t>. </a:t>
            </a:r>
          </a:p>
          <a:p>
            <a:r>
              <a:rPr lang="en-IE" sz="1100" b="1" dirty="0"/>
              <a:t>Skills (Module 4)</a:t>
            </a:r>
            <a:endParaRPr lang="en-IE" sz="1100" dirty="0"/>
          </a:p>
          <a:p>
            <a:pPr lvl="0"/>
            <a:r>
              <a:rPr lang="en-IE" sz="1100" dirty="0"/>
              <a:t>Develop and apply </a:t>
            </a:r>
            <a:r>
              <a:rPr lang="en-IE" sz="1100" b="1" dirty="0"/>
              <a:t>ESG strategies aligned with business growth objectives</a:t>
            </a:r>
            <a:r>
              <a:rPr lang="en-IE" sz="1100" dirty="0"/>
              <a:t>. </a:t>
            </a:r>
          </a:p>
          <a:p>
            <a:pPr lvl="0"/>
            <a:r>
              <a:rPr lang="en-IE" sz="1100" dirty="0"/>
              <a:t>Translate ESG strategy into </a:t>
            </a:r>
            <a:r>
              <a:rPr lang="en-IE" sz="1100" b="1" dirty="0"/>
              <a:t>practical actions, KPIs, and governance mechanisms</a:t>
            </a:r>
            <a:r>
              <a:rPr lang="en-IE" sz="1100" dirty="0"/>
              <a:t>. </a:t>
            </a:r>
          </a:p>
          <a:p>
            <a:pPr lvl="0"/>
            <a:r>
              <a:rPr lang="en-IE" sz="1100" dirty="0"/>
              <a:t>Use tools such as </a:t>
            </a:r>
            <a:r>
              <a:rPr lang="en-IE" sz="1100" b="1" dirty="0"/>
              <a:t>OKRs and PDCA cycles</a:t>
            </a:r>
            <a:r>
              <a:rPr lang="en-IE" sz="1100" dirty="0"/>
              <a:t> to implement and monitor ESG initiatives. </a:t>
            </a:r>
          </a:p>
          <a:p>
            <a:pPr lvl="0"/>
            <a:r>
              <a:rPr lang="en-IE" sz="1100" dirty="0"/>
              <a:t>Integrate ESG into </a:t>
            </a:r>
            <a:r>
              <a:rPr lang="en-IE" sz="1100" b="1" dirty="0"/>
              <a:t>strategic decision-making at board and senior management level</a:t>
            </a:r>
            <a:r>
              <a:rPr lang="en-IE" sz="1100" dirty="0"/>
              <a:t>. </a:t>
            </a:r>
          </a:p>
          <a:p>
            <a:pPr lvl="0"/>
            <a:r>
              <a:rPr lang="en-IE" sz="1100" dirty="0"/>
              <a:t>Align ESG initiatives with </a:t>
            </a:r>
            <a:r>
              <a:rPr lang="en-IE" sz="1100" b="1" dirty="0"/>
              <a:t>operational structures across multiple business units</a:t>
            </a:r>
            <a:r>
              <a:rPr lang="en-IE" sz="1100" dirty="0"/>
              <a:t>. </a:t>
            </a:r>
          </a:p>
          <a:p>
            <a:r>
              <a:rPr lang="en-IE" sz="1100" b="1" dirty="0"/>
              <a:t>Attitudes / Competences (Module 4)</a:t>
            </a:r>
            <a:endParaRPr lang="en-IE" sz="1100" dirty="0"/>
          </a:p>
          <a:p>
            <a:pPr lvl="0"/>
            <a:r>
              <a:rPr lang="en-IE" sz="1100" dirty="0"/>
              <a:t>Adopt a </a:t>
            </a:r>
            <a:r>
              <a:rPr lang="en-IE" sz="1100" b="1" dirty="0"/>
              <a:t>strategic and forward-looking mindset</a:t>
            </a:r>
            <a:r>
              <a:rPr lang="en-IE" sz="1100" dirty="0"/>
              <a:t> toward ESG and business sustainability. </a:t>
            </a:r>
          </a:p>
          <a:p>
            <a:pPr lvl="0"/>
            <a:r>
              <a:rPr lang="en-IE" sz="1100" dirty="0"/>
              <a:t>Demonstrate </a:t>
            </a:r>
            <a:r>
              <a:rPr lang="en-IE" sz="1100" b="1" dirty="0"/>
              <a:t>openness to external expertise and continuous learning</a:t>
            </a:r>
            <a:r>
              <a:rPr lang="en-IE" sz="1100" dirty="0"/>
              <a:t> (key founder challenge). </a:t>
            </a:r>
          </a:p>
          <a:p>
            <a:pPr lvl="0"/>
            <a:r>
              <a:rPr lang="en-IE" sz="1100" dirty="0"/>
              <a:t>Build </a:t>
            </a:r>
            <a:r>
              <a:rPr lang="en-IE" sz="1100" b="1" dirty="0"/>
              <a:t>leadership accountability for ESG implementation</a:t>
            </a:r>
            <a:r>
              <a:rPr lang="en-IE" sz="1100" dirty="0"/>
              <a:t>. </a:t>
            </a:r>
          </a:p>
          <a:p>
            <a:pPr lvl="0"/>
            <a:r>
              <a:rPr lang="en-IE" sz="1100" dirty="0"/>
              <a:t>Foster a </a:t>
            </a:r>
            <a:r>
              <a:rPr lang="en-IE" sz="1100" b="1" dirty="0"/>
              <a:t>culture of structured decision-making and continuous improvement</a:t>
            </a:r>
            <a:r>
              <a:rPr lang="en-IE" sz="1100" dirty="0"/>
              <a:t>. </a:t>
            </a:r>
          </a:p>
          <a:p>
            <a:pPr lvl="0"/>
            <a:r>
              <a:rPr lang="en-IE" sz="1100" dirty="0"/>
              <a:t>Embrace </a:t>
            </a:r>
            <a:r>
              <a:rPr lang="en-IE" sz="1100" b="1" dirty="0"/>
              <a:t>change management and organisational adaptation</a:t>
            </a:r>
            <a:r>
              <a:rPr lang="en-IE" sz="1100" dirty="0"/>
              <a:t> during growth. </a:t>
            </a:r>
          </a:p>
          <a:p>
            <a:r>
              <a:rPr lang="en-IE" sz="1100" b="1" dirty="0"/>
              <a:t>Also - Sustainable Finance (Module 6)</a:t>
            </a:r>
            <a:endParaRPr lang="en-IE" sz="1100" dirty="0"/>
          </a:p>
          <a:p>
            <a:pPr lvl="0"/>
            <a:r>
              <a:rPr lang="en-IE" sz="1100" dirty="0"/>
              <a:t>Understand how ESG strategy supports </a:t>
            </a:r>
            <a:r>
              <a:rPr lang="en-IE" sz="1100" b="1" dirty="0"/>
              <a:t>access to sustainable finance and investment readiness</a:t>
            </a:r>
            <a:r>
              <a:rPr lang="en-IE" sz="1100" dirty="0"/>
              <a:t>. </a:t>
            </a:r>
          </a:p>
          <a:p>
            <a:pPr lvl="0"/>
            <a:r>
              <a:rPr lang="en-IE" sz="1100" dirty="0"/>
              <a:t>Recognise the role of ESG in </a:t>
            </a:r>
            <a:r>
              <a:rPr lang="en-IE" sz="1100" b="1" dirty="0"/>
              <a:t>enhancing credibility with investors and stakeholders</a:t>
            </a:r>
            <a:r>
              <a:rPr lang="en-IE" sz="1100" dirty="0"/>
              <a:t>. </a:t>
            </a:r>
          </a:p>
          <a:p>
            <a:r>
              <a:rPr lang="en-IE" sz="1100" dirty="0"/>
              <a:t> </a:t>
            </a:r>
          </a:p>
          <a:p>
            <a:pPr marL="12700" marR="5080">
              <a:lnSpc>
                <a:spcPct val="125000"/>
              </a:lnSpc>
              <a:spcBef>
                <a:spcPts val="100"/>
              </a:spcBef>
            </a:pPr>
            <a:endParaRPr lang="tr-TR" sz="1100" i="1" dirty="0">
              <a:solidFill>
                <a:schemeClr val="tx1"/>
              </a:solidFill>
              <a:latin typeface="+mn-lt"/>
              <a:cs typeface="Arial"/>
            </a:endParaRPr>
          </a:p>
          <a:p>
            <a:pPr marL="12700" marR="5080">
              <a:lnSpc>
                <a:spcPct val="125000"/>
              </a:lnSpc>
              <a:spcBef>
                <a:spcPts val="100"/>
              </a:spcBef>
            </a:pPr>
            <a:endParaRPr lang="tr-TR" sz="1100" dirty="0">
              <a:solidFill>
                <a:schemeClr val="tx1"/>
              </a:solidFill>
              <a:latin typeface="+mn-lt"/>
              <a:cs typeface="Arial"/>
            </a:endParaRPr>
          </a:p>
          <a:p>
            <a:pPr marL="12700" marR="5080">
              <a:lnSpc>
                <a:spcPct val="125000"/>
              </a:lnSpc>
              <a:spcBef>
                <a:spcPts val="100"/>
              </a:spcBef>
            </a:pPr>
            <a:endParaRPr lang="tr-TR" sz="1100" dirty="0">
              <a:solidFill>
                <a:schemeClr val="tx1"/>
              </a:solidFill>
              <a:latin typeface="+mn-lt"/>
              <a:cs typeface="Arial"/>
            </a:endParaRPr>
          </a:p>
          <a:p>
            <a:pPr marL="12700" marR="5080">
              <a:lnSpc>
                <a:spcPct val="125000"/>
              </a:lnSpc>
              <a:spcBef>
                <a:spcPts val="100"/>
              </a:spcBef>
            </a:pPr>
            <a:endParaRPr lang="tr-TR" sz="1100" dirty="0">
              <a:solidFill>
                <a:schemeClr val="tx1"/>
              </a:solidFill>
              <a:latin typeface="+mn-lt"/>
              <a:cs typeface="Arial"/>
            </a:endParaRPr>
          </a:p>
          <a:p>
            <a:pPr marL="12700" marR="5080">
              <a:lnSpc>
                <a:spcPct val="125000"/>
              </a:lnSpc>
              <a:spcBef>
                <a:spcPts val="100"/>
              </a:spcBef>
            </a:pPr>
            <a:endParaRPr lang="tr-TR" sz="1100" dirty="0">
              <a:solidFill>
                <a:schemeClr val="tx1"/>
              </a:solidFill>
              <a:latin typeface="+mn-lt"/>
              <a:cs typeface="Arial"/>
            </a:endParaRPr>
          </a:p>
          <a:p>
            <a:pPr marL="12700" marR="5080">
              <a:lnSpc>
                <a:spcPct val="125000"/>
              </a:lnSpc>
              <a:spcBef>
                <a:spcPts val="100"/>
              </a:spcBef>
            </a:pPr>
            <a:endParaRPr lang="tr-TR" sz="1100" dirty="0">
              <a:solidFill>
                <a:schemeClr val="tx1"/>
              </a:solidFill>
              <a:latin typeface="+mn-lt"/>
              <a:cs typeface="Arial"/>
            </a:endParaRPr>
          </a:p>
          <a:p>
            <a:pPr marL="12700" marR="5080">
              <a:lnSpc>
                <a:spcPct val="125000"/>
              </a:lnSpc>
              <a:spcBef>
                <a:spcPts val="100"/>
              </a:spcBef>
            </a:pPr>
            <a:endParaRPr lang="tr-TR" sz="1100" dirty="0">
              <a:solidFill>
                <a:schemeClr val="tx1"/>
              </a:solidFill>
              <a:latin typeface="+mn-lt"/>
              <a:cs typeface="Arial"/>
            </a:endParaRPr>
          </a:p>
          <a:p>
            <a:pPr marL="12700" marR="5080">
              <a:lnSpc>
                <a:spcPct val="125000"/>
              </a:lnSpc>
              <a:spcBef>
                <a:spcPts val="100"/>
              </a:spcBef>
            </a:pPr>
            <a:endParaRPr lang="tr-TR" sz="1100" dirty="0">
              <a:solidFill>
                <a:schemeClr val="tx1"/>
              </a:solidFill>
              <a:latin typeface="+mn-lt"/>
              <a:cs typeface="Arial"/>
            </a:endParaRPr>
          </a:p>
          <a:p>
            <a:pPr marL="12700" marR="5080">
              <a:lnSpc>
                <a:spcPct val="125000"/>
              </a:lnSpc>
              <a:spcBef>
                <a:spcPts val="100"/>
              </a:spcBef>
            </a:pPr>
            <a:endParaRPr lang="tr-TR" sz="1100" dirty="0">
              <a:solidFill>
                <a:schemeClr val="tx1"/>
              </a:solidFill>
              <a:latin typeface="+mn-lt"/>
              <a:cs typeface="Arial"/>
            </a:endParaRPr>
          </a:p>
          <a:p>
            <a:pPr marL="12700" marR="5080">
              <a:lnSpc>
                <a:spcPct val="125000"/>
              </a:lnSpc>
              <a:spcBef>
                <a:spcPts val="100"/>
              </a:spcBef>
            </a:pPr>
            <a:endParaRPr lang="tr-TR" sz="1100" dirty="0">
              <a:solidFill>
                <a:schemeClr val="tx1"/>
              </a:solidFill>
              <a:latin typeface="+mn-lt"/>
              <a:cs typeface="Arial"/>
            </a:endParaRPr>
          </a:p>
          <a:p>
            <a:pPr marL="12700" marR="5080">
              <a:lnSpc>
                <a:spcPct val="125000"/>
              </a:lnSpc>
              <a:spcBef>
                <a:spcPts val="100"/>
              </a:spcBef>
            </a:pPr>
            <a:endParaRPr lang="tr-TR" sz="11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lang="tr-TR" sz="1600" dirty="0">
              <a:solidFill>
                <a:schemeClr val="tx1"/>
              </a:solidFill>
              <a:latin typeface="+mn-lt"/>
              <a:cs typeface="Arial"/>
            </a:endParaRPr>
          </a:p>
          <a:p>
            <a:pPr marL="12700" marR="5080">
              <a:lnSpc>
                <a:spcPct val="125000"/>
              </a:lnSpc>
              <a:spcBef>
                <a:spcPts val="100"/>
              </a:spcBef>
            </a:pPr>
            <a:endParaRPr sz="1600" dirty="0">
              <a:solidFill>
                <a:schemeClr val="tx1"/>
              </a:solidFill>
              <a:latin typeface="+mn-lt"/>
              <a:cs typeface="Arial"/>
            </a:endParaRPr>
          </a:p>
        </p:txBody>
      </p:sp>
      <p:pic>
        <p:nvPicPr>
          <p:cNvPr id="10" name="object 10"/>
          <p:cNvPicPr/>
          <p:nvPr/>
        </p:nvPicPr>
        <p:blipFill>
          <a:blip r:embed="rId8" cstate="print"/>
          <a:stretch>
            <a:fillRect/>
          </a:stretch>
        </p:blipFill>
        <p:spPr>
          <a:xfrm>
            <a:off x="4666507" y="2212573"/>
            <a:ext cx="2886817" cy="1428749"/>
          </a:xfrm>
          <a:prstGeom prst="rect">
            <a:avLst/>
          </a:prstGeom>
        </p:spPr>
      </p:pic>
      <p:sp>
        <p:nvSpPr>
          <p:cNvPr id="11" name="object 11" descr="$PPTXTitle"/>
          <p:cNvSpPr txBox="1">
            <a:spLocks noGrp="1"/>
          </p:cNvSpPr>
          <p:nvPr>
            <p:ph type="title"/>
          </p:nvPr>
        </p:nvSpPr>
        <p:spPr>
          <a:xfrm>
            <a:off x="5191820" y="2173144"/>
            <a:ext cx="1888490" cy="1397177"/>
          </a:xfrm>
          <a:prstGeom prst="rect">
            <a:avLst/>
          </a:prstGeom>
        </p:spPr>
        <p:txBody>
          <a:bodyPr vert="horz" wrap="square" lIns="0" tIns="12065" rIns="0" bIns="0" rtlCol="0">
            <a:spAutoFit/>
          </a:bodyPr>
          <a:lstStyle/>
          <a:p>
            <a:pPr marL="12700" marR="5080"/>
            <a:r>
              <a:rPr lang="en-GB" dirty="0">
                <a:latin typeface="+mn-lt"/>
              </a:rPr>
              <a:t>8</a:t>
            </a:r>
            <a:r>
              <a:rPr dirty="0">
                <a:latin typeface="+mn-lt"/>
              </a:rPr>
              <a:t>. Expected Learning Outcomes</a:t>
            </a:r>
          </a:p>
        </p:txBody>
      </p:sp>
      <p:sp>
        <p:nvSpPr>
          <p:cNvPr id="12" name="Metin Kutusu 75"/>
          <p:cNvSpPr txBox="1"/>
          <p:nvPr/>
        </p:nvSpPr>
        <p:spPr>
          <a:xfrm>
            <a:off x="3284635" y="9815238"/>
            <a:ext cx="3631565" cy="568960"/>
          </a:xfrm>
          <a:prstGeom prst="rect">
            <a:avLst/>
          </a:prstGeom>
          <a:noFill/>
          <a:ln>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800">
                <a:solidFill>
                  <a:srgbClr val="404040"/>
                </a:solidFill>
                <a:effectLst/>
                <a:ea typeface="+mn-lt"/>
                <a:cs typeface="+mn-lt"/>
              </a:rPr>
              <a:t>Funded by the European Union. </a:t>
            </a:r>
            <a:r>
              <a:rPr lang="en-GB" sz="800">
                <a:solidFill>
                  <a:srgbClr val="404040"/>
                </a:solidFill>
                <a:ea typeface="+mn-lt"/>
                <a:cs typeface="+mn-lt"/>
              </a:rPr>
              <a:t>However, the views </a:t>
            </a:r>
            <a:r>
              <a:rPr lang="en-GB" sz="800">
                <a:solidFill>
                  <a:srgbClr val="404040"/>
                </a:solidFill>
                <a:effectLst/>
                <a:ea typeface="+mn-lt"/>
                <a:cs typeface="+mn-lt"/>
              </a:rPr>
              <a:t>and opinions expressed are </a:t>
            </a:r>
            <a:r>
              <a:rPr lang="en-GB" sz="800">
                <a:solidFill>
                  <a:srgbClr val="404040"/>
                </a:solidFill>
                <a:ea typeface="+mn-lt"/>
                <a:cs typeface="+mn-lt"/>
              </a:rPr>
              <a:t>solely </a:t>
            </a:r>
            <a:r>
              <a:rPr lang="en-GB" sz="800">
                <a:solidFill>
                  <a:srgbClr val="404040"/>
                </a:solidFill>
                <a:effectLst/>
                <a:ea typeface="+mn-lt"/>
                <a:cs typeface="+mn-lt"/>
              </a:rPr>
              <a:t>those of the author(s) and do not necessarily reflect </a:t>
            </a:r>
            <a:r>
              <a:rPr lang="en-GB" sz="800">
                <a:solidFill>
                  <a:srgbClr val="404040"/>
                </a:solidFill>
                <a:ea typeface="+mn-lt"/>
                <a:cs typeface="+mn-lt"/>
              </a:rPr>
              <a:t>the views </a:t>
            </a:r>
            <a:r>
              <a:rPr lang="en-GB" sz="800">
                <a:solidFill>
                  <a:srgbClr val="404040"/>
                </a:solidFill>
                <a:effectLst/>
                <a:ea typeface="+mn-lt"/>
                <a:cs typeface="+mn-lt"/>
              </a:rPr>
              <a:t>of the European Union or </a:t>
            </a:r>
            <a:r>
              <a:rPr lang="en-GB" sz="800">
                <a:solidFill>
                  <a:srgbClr val="404040"/>
                </a:solidFill>
                <a:ea typeface="+mn-lt"/>
                <a:cs typeface="+mn-lt"/>
              </a:rPr>
              <a:t>Turkish </a:t>
            </a:r>
            <a:r>
              <a:rPr lang="en-GB" sz="800">
                <a:solidFill>
                  <a:srgbClr val="404040"/>
                </a:solidFill>
                <a:effectLst/>
                <a:ea typeface="+mn-lt"/>
                <a:cs typeface="+mn-lt"/>
              </a:rPr>
              <a:t>National Agency. Neither the European Union nor the </a:t>
            </a:r>
            <a:r>
              <a:rPr lang="en-GB" sz="800">
                <a:solidFill>
                  <a:srgbClr val="404040"/>
                </a:solidFill>
                <a:ea typeface="+mn-lt"/>
                <a:cs typeface="+mn-lt"/>
              </a:rPr>
              <a:t>grant-awarding body </a:t>
            </a:r>
            <a:r>
              <a:rPr lang="en-GB" sz="800">
                <a:solidFill>
                  <a:srgbClr val="404040"/>
                </a:solidFill>
                <a:effectLst/>
                <a:ea typeface="+mn-lt"/>
                <a:cs typeface="+mn-lt"/>
              </a:rPr>
              <a:t>can be held responsible for </a:t>
            </a:r>
            <a:r>
              <a:rPr lang="en-GB" sz="800">
                <a:solidFill>
                  <a:srgbClr val="404040"/>
                </a:solidFill>
                <a:ea typeface="+mn-lt"/>
                <a:cs typeface="+mn-lt"/>
              </a:rPr>
              <a:t>these views and opinions</a:t>
            </a:r>
            <a:r>
              <a:rPr lang="en-GB" sz="800">
                <a:solidFill>
                  <a:srgbClr val="404040"/>
                </a:solidFill>
                <a:effectLst/>
                <a:ea typeface="+mn-lt"/>
                <a:cs typeface="+mn-lt"/>
              </a:rPr>
              <a:t>.</a:t>
            </a:r>
            <a:endParaRPr lang="en-US">
              <a:ea typeface="+mn-lt"/>
              <a:cs typeface="+mn-lt"/>
            </a:endParaRPr>
          </a:p>
          <a:p>
            <a:pPr>
              <a:spcAft>
                <a:spcPts val="0"/>
              </a:spcAft>
            </a:pPr>
            <a:endParaRPr lang="tr-TR" sz="1100">
              <a:effectLst/>
              <a:latin typeface="Geneva" charset="0"/>
              <a:ea typeface="Geneva" charset="0"/>
              <a:cs typeface="Geneva"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15cf526-2a6a-4f3d-b77f-9503221a0c52">
      <Terms xmlns="http://schemas.microsoft.com/office/infopath/2007/PartnerControls"/>
    </lcf76f155ced4ddcb4097134ff3c332f>
    <TaxCatchAll xmlns="9f396a6c-d077-45c3-abc4-1fb9acdf963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Belge" ma:contentTypeID="0x010100E6204DE06C2D8847A9E51DAC3F31456A" ma:contentTypeVersion="14" ma:contentTypeDescription="Yeni belge oluşturun." ma:contentTypeScope="" ma:versionID="09a77e536fca6bbbf3652a25977bd1b1">
  <xsd:schema xmlns:xsd="http://www.w3.org/2001/XMLSchema" xmlns:xs="http://www.w3.org/2001/XMLSchema" xmlns:p="http://schemas.microsoft.com/office/2006/metadata/properties" xmlns:ns2="115cf526-2a6a-4f3d-b77f-9503221a0c52" xmlns:ns3="9f396a6c-d077-45c3-abc4-1fb9acdf963f" targetNamespace="http://schemas.microsoft.com/office/2006/metadata/properties" ma:root="true" ma:fieldsID="7804c3f41669d072385f5851313058c2" ns2:_="" ns3:_="">
    <xsd:import namespace="115cf526-2a6a-4f3d-b77f-9503221a0c52"/>
    <xsd:import namespace="9f396a6c-d077-45c3-abc4-1fb9acdf963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15cf526-2a6a-4f3d-b77f-9503221a0c5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Resim Etiketleri" ma:readOnly="false" ma:fieldId="{5cf76f15-5ced-4ddc-b409-7134ff3c332f}" ma:taxonomyMulti="true" ma:sspId="9db1c256-a82f-462e-a929-e998d7a0a034"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f396a6c-d077-45c3-abc4-1fb9acdf963f" elementFormDefault="qualified">
    <xsd:import namespace="http://schemas.microsoft.com/office/2006/documentManagement/types"/>
    <xsd:import namespace="http://schemas.microsoft.com/office/infopath/2007/PartnerControls"/>
    <xsd:element name="SharedWithUsers" ma:index="12" nillable="true" ma:displayName="Paylaşılanla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Ayrıntıları ile Paylaşıldı" ma:internalName="SharedWithDetails" ma:readOnly="true">
      <xsd:simpleType>
        <xsd:restriction base="dms:Note">
          <xsd:maxLength value="255"/>
        </xsd:restriction>
      </xsd:simpleType>
    </xsd:element>
    <xsd:element name="TaxCatchAll" ma:index="16" nillable="true" ma:displayName="Taxonomy Catch All Column" ma:hidden="true" ma:list="{58954c68-036f-4f8c-ba74-222864ecab31}" ma:internalName="TaxCatchAll" ma:showField="CatchAllData" ma:web="9f396a6c-d077-45c3-abc4-1fb9acdf96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415973-11F2-40AD-A889-333960364A52}">
  <ds:schemaRefs>
    <ds:schemaRef ds:uri="http://schemas.microsoft.com/office/2006/metadata/properties"/>
    <ds:schemaRef ds:uri="http://schemas.microsoft.com/office/infopath/2007/PartnerControls"/>
    <ds:schemaRef ds:uri="115cf526-2a6a-4f3d-b77f-9503221a0c52"/>
    <ds:schemaRef ds:uri="9f396a6c-d077-45c3-abc4-1fb9acdf963f"/>
  </ds:schemaRefs>
</ds:datastoreItem>
</file>

<file path=customXml/itemProps2.xml><?xml version="1.0" encoding="utf-8"?>
<ds:datastoreItem xmlns:ds="http://schemas.openxmlformats.org/officeDocument/2006/customXml" ds:itemID="{D2AE11C5-1A84-419A-BAA8-E74BB8615049}">
  <ds:schemaRefs>
    <ds:schemaRef ds:uri="http://schemas.microsoft.com/sharepoint/v3/contenttype/forms"/>
  </ds:schemaRefs>
</ds:datastoreItem>
</file>

<file path=customXml/itemProps3.xml><?xml version="1.0" encoding="utf-8"?>
<ds:datastoreItem xmlns:ds="http://schemas.openxmlformats.org/officeDocument/2006/customXml" ds:itemID="{19AB7847-FB22-4C68-8594-290D0CB7746B}"/>
</file>

<file path=docMetadata/LabelInfo.xml><?xml version="1.0" encoding="utf-8"?>
<clbl:labelList xmlns:clbl="http://schemas.microsoft.com/office/2020/mipLabelMetadata">
  <clbl:label id="{47855545-00bb-4800-a65f-e79104ec0fc4}" enabled="0" method="" siteId="{47855545-00bb-4800-a65f-e79104ec0fc4}" removed="1"/>
</clbl:labelList>
</file>

<file path=docProps/app.xml><?xml version="1.0" encoding="utf-8"?>
<Properties xmlns="http://schemas.openxmlformats.org/officeDocument/2006/extended-properties" xmlns:vt="http://schemas.openxmlformats.org/officeDocument/2006/docPropsVTypes">
  <Template/>
  <TotalTime>177</TotalTime>
  <Words>1869</Words>
  <Application>Microsoft Office PowerPoint</Application>
  <PresentationFormat>Custom</PresentationFormat>
  <Paragraphs>190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Case Study Identification</vt:lpstr>
      <vt:lpstr>2. Relevant PEARL Curriculum Module(s)</vt:lpstr>
      <vt:lpstr>PowerPoint Presentation</vt:lpstr>
      <vt:lpstr>6. Data, Evidence, and Inputs</vt:lpstr>
      <vt:lpstr>8. Expected Learning Outcomes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PEARL - vertical ppt.pdf</dc:title>
  <dc:creator>REMODEL</dc:creator>
  <cp:keywords>DAG-wfAaOns,BAF2xn5gXHY,0</cp:keywords>
  <cp:lastModifiedBy>Padraig Gallagher</cp:lastModifiedBy>
  <cp:revision>15</cp:revision>
  <dcterms:created xsi:type="dcterms:W3CDTF">2026-01-18T12:08:26Z</dcterms:created>
  <dcterms:modified xsi:type="dcterms:W3CDTF">2026-09-25T09:27:56Z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2026-01-18T00:00:00Z</vt:filetime>
  </property>
  <property fmtid="{D5CDD505-2E9C-101B-9397-08002B2CF9AE}" pid="3" name="Creator">
    <vt:lpwstr>Canva</vt:lpwstr>
  </property>
  <property fmtid="{D5CDD505-2E9C-101B-9397-08002B2CF9AE}" pid="4" name="LastSaved">
    <vt:filetime>2026-01-18T00:00:00Z</vt:filetime>
  </property>
  <property fmtid="{D5CDD505-2E9C-101B-9397-08002B2CF9AE}" pid="5" name="Producer">
    <vt:lpwstr>Canva</vt:lpwstr>
  </property>
  <property fmtid="{D5CDD505-2E9C-101B-9397-08002B2CF9AE}" pid="6" name="ContentTypeId">
    <vt:lpwstr>0x010100E6204DE06C2D8847A9E51DAC3F31456A</vt:lpwstr>
  </property>
  <property fmtid="{D5CDD505-2E9C-101B-9397-08002B2CF9AE}" pid="7" name="MediaServiceImageTags">
    <vt:lpwstr/>
  </property>
</Properties>
</file>