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6" r:id="rId5"/>
    <p:sldId id="257" r:id="rId6"/>
    <p:sldId id="263" r:id="rId7"/>
    <p:sldId id="259" r:id="rId8"/>
    <p:sldId id="261" r:id="rId9"/>
    <p:sldId id="264" r:id="rId10"/>
    <p:sldId id="262" r:id="rId11"/>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9-25T09:29:09.06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2"/>
  </p:normalViewPr>
  <p:slideViewPr>
    <p:cSldViewPr>
      <p:cViewPr>
        <p:scale>
          <a:sx n="98" d="100"/>
          <a:sy n="98" d="100"/>
        </p:scale>
        <p:origin x="2468" y="-110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29:09.069" v="2" actId="20577"/>
      <pc:docMkLst>
        <pc:docMk/>
      </pc:docMkLst>
      <pc:sldChg chg="modSp">
        <pc:chgData name="Con Bartels" userId="S::con_momentumconsulting.ie#ext#@uludagedutr.onmicrosoft.com::b39c679a-0751-4854-99b6-bfece60c7cf0" providerId="AD" clId="Web-{00000000-0000-0000-0000-000000000000}" dt="2026-09-25T09:29:02.959" v="1" actId="20577"/>
        <pc:sldMkLst>
          <pc:docMk/>
          <pc:sldMk cId="0" sldId="256"/>
        </pc:sldMkLst>
        <pc:spChg chg="mod">
          <ac:chgData name="Con Bartels" userId="S::con_momentumconsulting.ie#ext#@uludagedutr.onmicrosoft.com::b39c679a-0751-4854-99b6-bfece60c7cf0" providerId="AD" clId="Web-{00000000-0000-0000-0000-000000000000}" dt="2026-09-25T09:29:02.959"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29:09.069" v="2" actId="20577"/>
        <pc:sldMkLst>
          <pc:docMk/>
          <pc:sldMk cId="0" sldId="262"/>
        </pc:sldMkLst>
        <pc:spChg chg="mod">
          <ac:chgData name="Con Bartels" userId="S::con_momentumconsulting.ie#ext#@uludagedutr.onmicrosoft.com::b39c679a-0751-4854-99b6-bfece60c7cf0" providerId="AD" clId="Web-{00000000-0000-0000-0000-000000000000}" dt="2026-09-25T09:29:09.069" v="2"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1756699"/>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 </a:t>
            </a:r>
            <a:endParaRPr lang="pl-PL" sz="4000" b="1" dirty="0">
              <a:solidFill>
                <a:srgbClr val="FFFFFF"/>
              </a:solidFill>
              <a:latin typeface="+mn-lt"/>
              <a:ea typeface="Al Bayan Plain" charset="-78"/>
              <a:cs typeface="Al Bayan Plain" charset="-78"/>
            </a:endParaRPr>
          </a:p>
          <a:p>
            <a:pPr marL="12700" marR="5080" lvl="4">
              <a:lnSpc>
                <a:spcPct val="150000"/>
              </a:lnSpc>
              <a:spcBef>
                <a:spcPts val="110"/>
              </a:spcBef>
            </a:pPr>
            <a:r>
              <a:rPr lang="pl-PL" sz="1400" dirty="0"/>
              <a:t>Module 6</a:t>
            </a:r>
            <a:endParaRPr sz="32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9276" y="-158348"/>
            <a:ext cx="7553325" cy="10687049"/>
            <a:chOff x="3175" y="0"/>
            <a:chExt cx="7553325" cy="10687049"/>
          </a:xfrm>
        </p:grpSpPr>
        <p:pic>
          <p:nvPicPr>
            <p:cNvPr id="3" name="object 3"/>
            <p:cNvPicPr/>
            <p:nvPr/>
          </p:nvPicPr>
          <p:blipFill>
            <a:blip r:embed="rId2" cstate="print"/>
            <a:stretch>
              <a:fillRect/>
            </a:stretch>
          </p:blipFill>
          <p:spPr>
            <a:xfrm>
              <a:off x="3175"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3524042"/>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tr-TR" sz="1600" b="1" spc="-114" dirty="0" err="1">
                <a:solidFill>
                  <a:srgbClr val="007771"/>
                </a:solidFill>
                <a:latin typeface="+mn-lt"/>
                <a:cs typeface="Arial"/>
              </a:rPr>
              <a:t>Company</a:t>
            </a:r>
            <a:r>
              <a:rPr lang="tr-TR" sz="1600" b="1" spc="-114" dirty="0">
                <a:solidFill>
                  <a:srgbClr val="007771"/>
                </a:solidFill>
                <a:latin typeface="+mn-lt"/>
                <a:cs typeface="Arial"/>
              </a:rPr>
              <a:t> size (</a:t>
            </a:r>
            <a:r>
              <a:rPr lang="tr-TR" sz="1600" b="1" spc="-114" dirty="0" err="1">
                <a:solidFill>
                  <a:srgbClr val="007771"/>
                </a:solidFill>
                <a:latin typeface="+mn-lt"/>
                <a:cs typeface="Arial"/>
              </a:rPr>
              <a:t>micro</a:t>
            </a:r>
            <a:r>
              <a:rPr lang="tr-TR" sz="1600" b="1" spc="-114" dirty="0">
                <a:solidFill>
                  <a:srgbClr val="007771"/>
                </a:solidFill>
                <a:latin typeface="+mn-lt"/>
                <a:cs typeface="Arial"/>
              </a:rPr>
              <a:t> / </a:t>
            </a:r>
            <a:r>
              <a:rPr lang="tr-TR" sz="1600" b="1" spc="-114" dirty="0" err="1">
                <a:solidFill>
                  <a:srgbClr val="007771"/>
                </a:solidFill>
                <a:latin typeface="+mn-lt"/>
                <a:cs typeface="Arial"/>
              </a:rPr>
              <a:t>small</a:t>
            </a:r>
            <a:r>
              <a:rPr lang="tr-TR" sz="1600" b="1" spc="-114" dirty="0">
                <a:solidFill>
                  <a:srgbClr val="007771"/>
                </a:solidFill>
                <a:latin typeface="+mn-lt"/>
                <a:cs typeface="Arial"/>
              </a:rPr>
              <a:t> / </a:t>
            </a:r>
            <a:r>
              <a:rPr lang="tr-TR" sz="1600" b="1" spc="-114" dirty="0" err="1">
                <a:solidFill>
                  <a:srgbClr val="007771"/>
                </a:solidFill>
                <a:latin typeface="+mn-lt"/>
                <a:cs typeface="Arial"/>
              </a:rPr>
              <a:t>medium</a:t>
            </a:r>
            <a:r>
              <a:rPr lang="tr-TR" sz="1600" b="1" spc="-114" dirty="0">
                <a:solidFill>
                  <a:srgbClr val="007771"/>
                </a:solidFill>
                <a:latin typeface="+mn-lt"/>
                <a:cs typeface="Arial"/>
              </a:rPr>
              <a:t>):</a:t>
            </a:r>
          </a:p>
          <a:p>
            <a:pPr marL="12700">
              <a:lnSpc>
                <a:spcPct val="100000"/>
              </a:lnSpc>
              <a:spcBef>
                <a:spcPts val="100"/>
              </a:spcBef>
            </a:pPr>
            <a:endParaRPr lang="tr-TR" sz="1600" b="1" spc="-114" dirty="0">
              <a:solidFill>
                <a:srgbClr val="007771"/>
              </a:solidFill>
              <a:latin typeface="+mn-lt"/>
              <a:cs typeface="Arial"/>
            </a:endParaRPr>
          </a:p>
          <a:p>
            <a:pPr marL="12700">
              <a:spcBef>
                <a:spcPts val="100"/>
              </a:spcBef>
            </a:pPr>
            <a:r>
              <a:rPr lang="pl-PL" sz="1600" dirty="0"/>
              <a:t>Small</a:t>
            </a:r>
          </a:p>
          <a:p>
            <a:pPr marL="12700">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endParaRPr sz="1600" dirty="0">
              <a:latin typeface="+mn-lt"/>
              <a:cs typeface="Arial"/>
            </a:endParaRPr>
          </a:p>
          <a:p>
            <a:pPr>
              <a:lnSpc>
                <a:spcPct val="100000"/>
              </a:lnSpc>
            </a:pPr>
            <a:endParaRPr sz="1600" dirty="0">
              <a:latin typeface="+mn-lt"/>
              <a:cs typeface="Arial"/>
            </a:endParaRPr>
          </a:p>
          <a:p>
            <a:pPr>
              <a:lnSpc>
                <a:spcPct val="100000"/>
              </a:lnSpc>
              <a:spcBef>
                <a:spcPts val="25"/>
              </a:spcBef>
            </a:pPr>
            <a:r>
              <a:rPr lang="pl-PL" sz="1600" dirty="0" err="1">
                <a:latin typeface="+mn-lt"/>
                <a:cs typeface="Arial"/>
              </a:rPr>
              <a:t>Private</a:t>
            </a: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endParaRPr lang="tr-TR" sz="1600" b="1" spc="-10" dirty="0">
              <a:solidFill>
                <a:srgbClr val="007771"/>
              </a:solidFill>
              <a:latin typeface="+mn-lt"/>
              <a:cs typeface="Arial"/>
            </a:endParaRPr>
          </a:p>
          <a:p>
            <a:pPr marL="12700"/>
            <a:r>
              <a:rPr lang="pl-PL" sz="1600" dirty="0" err="1">
                <a:cs typeface="Arial"/>
              </a:rPr>
              <a:t>Local</a:t>
            </a:r>
            <a:endParaRPr lang="pl-PL" sz="1600" dirty="0">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3416320"/>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p>
          <a:p>
            <a:pPr lvl="0">
              <a:lnSpc>
                <a:spcPct val="120000"/>
              </a:lnSpc>
              <a:buSzPts val="1000"/>
              <a:tabLst>
                <a:tab pos="457200" algn="l"/>
              </a:tabLst>
            </a:pP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a:t>
            </a:r>
          </a:p>
          <a:p>
            <a:pPr lvl="0">
              <a:lnSpc>
                <a:spcPct val="120000"/>
              </a:lnSpc>
              <a:buSzPts val="1000"/>
              <a:tabLst>
                <a:tab pos="457200" algn="l"/>
              </a:tabLst>
            </a:pP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
        <p:nvSpPr>
          <p:cNvPr id="7" name="pole tekstowe 6">
            <a:extLst>
              <a:ext uri="{FF2B5EF4-FFF2-40B4-BE49-F238E27FC236}">
                <a16:creationId xmlns:a16="http://schemas.microsoft.com/office/drawing/2014/main" id="{B1F3DAA5-79B2-4EC2-9974-36CB029B3B6A}"/>
              </a:ext>
            </a:extLst>
          </p:cNvPr>
          <p:cNvSpPr txBox="1"/>
          <p:nvPr/>
        </p:nvSpPr>
        <p:spPr>
          <a:xfrm>
            <a:off x="3486861" y="3973608"/>
            <a:ext cx="3124200" cy="646331"/>
          </a:xfrm>
          <a:prstGeom prst="rect">
            <a:avLst/>
          </a:prstGeom>
          <a:noFill/>
        </p:spPr>
        <p:txBody>
          <a:bodyPr wrap="square" rtlCol="0">
            <a:spAutoFit/>
          </a:bodyPr>
          <a:lstStyle/>
          <a:p>
            <a:r>
              <a:rPr lang="en-US" sz="1800" b="1" dirty="0"/>
              <a:t>Sustainable Financing for a Small Danish </a:t>
            </a:r>
            <a:r>
              <a:rPr lang="pl-PL" b="1" dirty="0"/>
              <a:t>Company</a:t>
            </a:r>
            <a:endParaRPr lang="pl-PL" sz="1400" dirty="0"/>
          </a:p>
        </p:txBody>
      </p:sp>
      <p:sp>
        <p:nvSpPr>
          <p:cNvPr id="15" name="pole tekstowe 14">
            <a:extLst>
              <a:ext uri="{FF2B5EF4-FFF2-40B4-BE49-F238E27FC236}">
                <a16:creationId xmlns:a16="http://schemas.microsoft.com/office/drawing/2014/main" id="{BAB62538-AF06-1726-2C46-30579ED3B6CB}"/>
              </a:ext>
            </a:extLst>
          </p:cNvPr>
          <p:cNvSpPr txBox="1"/>
          <p:nvPr/>
        </p:nvSpPr>
        <p:spPr>
          <a:xfrm>
            <a:off x="3577515" y="4880377"/>
            <a:ext cx="2838450" cy="369332"/>
          </a:xfrm>
          <a:prstGeom prst="rect">
            <a:avLst/>
          </a:prstGeom>
          <a:noFill/>
        </p:spPr>
        <p:txBody>
          <a:bodyPr wrap="square" rtlCol="0">
            <a:spAutoFit/>
          </a:bodyPr>
          <a:lstStyle/>
          <a:p>
            <a:r>
              <a:rPr lang="pl-PL" dirty="0"/>
              <a:t>EUEI</a:t>
            </a:r>
          </a:p>
        </p:txBody>
      </p:sp>
      <p:sp>
        <p:nvSpPr>
          <p:cNvPr id="16" name="pole tekstowe 15">
            <a:extLst>
              <a:ext uri="{FF2B5EF4-FFF2-40B4-BE49-F238E27FC236}">
                <a16:creationId xmlns:a16="http://schemas.microsoft.com/office/drawing/2014/main" id="{9816BA1D-D17C-285C-0998-D51DEC45359C}"/>
              </a:ext>
            </a:extLst>
          </p:cNvPr>
          <p:cNvSpPr txBox="1"/>
          <p:nvPr/>
        </p:nvSpPr>
        <p:spPr>
          <a:xfrm>
            <a:off x="3509085" y="5443773"/>
            <a:ext cx="2583988" cy="369332"/>
          </a:xfrm>
          <a:prstGeom prst="rect">
            <a:avLst/>
          </a:prstGeom>
          <a:noFill/>
        </p:spPr>
        <p:txBody>
          <a:bodyPr wrap="square" rtlCol="0">
            <a:spAutoFit/>
          </a:bodyPr>
          <a:lstStyle/>
          <a:p>
            <a:r>
              <a:rPr lang="pl-PL" dirty="0" err="1"/>
              <a:t>Denmark</a:t>
            </a:r>
            <a:endParaRPr lang="pl-PL" dirty="0"/>
          </a:p>
        </p:txBody>
      </p:sp>
      <p:sp>
        <p:nvSpPr>
          <p:cNvPr id="17" name="pole tekstowe 16">
            <a:extLst>
              <a:ext uri="{FF2B5EF4-FFF2-40B4-BE49-F238E27FC236}">
                <a16:creationId xmlns:a16="http://schemas.microsoft.com/office/drawing/2014/main" id="{5518EC5A-E043-F7DD-ECC4-73EE076CC787}"/>
              </a:ext>
            </a:extLst>
          </p:cNvPr>
          <p:cNvSpPr txBox="1"/>
          <p:nvPr/>
        </p:nvSpPr>
        <p:spPr>
          <a:xfrm>
            <a:off x="3531947" y="6102320"/>
            <a:ext cx="2686050" cy="369332"/>
          </a:xfrm>
          <a:prstGeom prst="rect">
            <a:avLst/>
          </a:prstGeom>
          <a:noFill/>
        </p:spPr>
        <p:txBody>
          <a:bodyPr wrap="square" rtlCol="0">
            <a:spAutoFit/>
          </a:bodyPr>
          <a:lstStyle/>
          <a:p>
            <a:r>
              <a:rPr lang="pl-PL" sz="1800" dirty="0"/>
              <a:t>Services</a:t>
            </a:r>
            <a:endParaRPr lang="pl-PL" dirty="0"/>
          </a:p>
        </p:txBody>
      </p:sp>
      <p:sp>
        <p:nvSpPr>
          <p:cNvPr id="20" name="pole tekstowe 19">
            <a:extLst>
              <a:ext uri="{FF2B5EF4-FFF2-40B4-BE49-F238E27FC236}">
                <a16:creationId xmlns:a16="http://schemas.microsoft.com/office/drawing/2014/main" id="{8403140F-4C2C-E378-3E1F-0D8F4FDAFD2A}"/>
              </a:ext>
            </a:extLst>
          </p:cNvPr>
          <p:cNvSpPr txBox="1"/>
          <p:nvPr/>
        </p:nvSpPr>
        <p:spPr>
          <a:xfrm>
            <a:off x="3467811" y="6674577"/>
            <a:ext cx="4128229" cy="900246"/>
          </a:xfrm>
          <a:prstGeom prst="rect">
            <a:avLst/>
          </a:prstGeom>
          <a:noFill/>
        </p:spPr>
        <p:txBody>
          <a:bodyPr wrap="square" rtlCol="0">
            <a:spAutoFit/>
          </a:bodyPr>
          <a:lstStyle/>
          <a:p>
            <a:r>
              <a:rPr lang="en-US" sz="1050" dirty="0"/>
              <a:t>A café serving coffee and baked goods, popular among both locals and tourists. The owner wants to operate in a more sustainable way - reducing waste, using eco-friendly and fair-trade products, and improving working conditions for baristas - but is unsure which actions are most important and where to start.</a:t>
            </a:r>
            <a:endParaRPr lang="pl-PL"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114044" y="-248640"/>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072743" cy="1818447"/>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r>
              <a:rPr lang="en-US" sz="1400" dirty="0"/>
              <a:t>Lack of knowledge about available financing options for green investments (such as loans, leasing, and grants), combined with uncertainty about investment costs, financial risks, and potential impact on the company’s cash flow and budget.</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4" name="object 14"/>
          <p:cNvSpPr txBox="1"/>
          <p:nvPr/>
        </p:nvSpPr>
        <p:spPr>
          <a:xfrm>
            <a:off x="327352" y="6796632"/>
            <a:ext cx="5965498" cy="2059538"/>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r>
              <a:rPr lang="en-US" sz="1400" dirty="0"/>
              <a:t>Small and medium-sized enterprises in Europe often have the opportunity to invest in simple green technologies, but they frequently lack knowledge of how to finance these projects in a safe and cost-effective way.</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p:cNvSpPr txBox="1"/>
          <p:nvPr/>
        </p:nvSpPr>
        <p:spPr>
          <a:xfrm>
            <a:off x="327352" y="8487718"/>
            <a:ext cx="6049642" cy="3149580"/>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r>
              <a:rPr lang="en-US" sz="1400" b="1" dirty="0"/>
              <a:t>Competence gaps:</a:t>
            </a:r>
            <a:endParaRPr lang="en-US" sz="1400" dirty="0"/>
          </a:p>
          <a:p>
            <a:r>
              <a:rPr lang="en-US" sz="1400" b="1" dirty="0"/>
              <a:t>Knowledge:</a:t>
            </a:r>
            <a:r>
              <a:rPr lang="en-US" sz="1400" dirty="0"/>
              <a:t> lack of awareness of financing instruments for green investments (e.g. leasing, loans, grants) </a:t>
            </a:r>
          </a:p>
          <a:p>
            <a:r>
              <a:rPr lang="en-US" sz="1400" b="1" dirty="0"/>
              <a:t>Skills:</a:t>
            </a:r>
            <a:r>
              <a:rPr lang="en-US" sz="1400" dirty="0"/>
              <a:t> lack of ability to assess the financial viability and cost-effectiveness of investments </a:t>
            </a:r>
          </a:p>
          <a:p>
            <a:r>
              <a:rPr lang="en-US" sz="1400" b="1" dirty="0"/>
              <a:t>Attitudes:</a:t>
            </a:r>
            <a:r>
              <a:rPr lang="en-US" sz="1400" dirty="0"/>
              <a:t> fear of financial risk and administrative complexity</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0" y="2550736"/>
            <a:ext cx="5366727" cy="2598147"/>
          </a:xfrm>
          <a:prstGeom prst="rect">
            <a:avLst/>
          </a:prstGeom>
        </p:spPr>
        <p:txBody>
          <a:bodyPr vert="horz" wrap="square" lIns="0" tIns="12700" rIns="0" bIns="0" rtlCol="0">
            <a:spAutoFit/>
          </a:bodyPr>
          <a:lstStyle/>
          <a:p>
            <a:pPr marL="12700">
              <a:lnSpc>
                <a:spcPct val="100000"/>
              </a:lnSpc>
              <a:spcBef>
                <a:spcPts val="100"/>
              </a:spcBef>
            </a:pPr>
            <a:r>
              <a:rPr sz="1600" b="1" dirty="0">
                <a:latin typeface="+mn-lt"/>
                <a:cs typeface="Arial"/>
              </a:rPr>
              <a:t>Primary Module:</a:t>
            </a:r>
            <a:endParaRPr sz="1600" dirty="0">
              <a:latin typeface="+mn-lt"/>
              <a:cs typeface="Arial"/>
            </a:endParaRPr>
          </a:p>
          <a:p>
            <a:pPr>
              <a:lnSpc>
                <a:spcPct val="100000"/>
              </a:lnSpc>
              <a:spcBef>
                <a:spcPts val="1170"/>
              </a:spcBef>
            </a:pPr>
            <a:r>
              <a:rPr lang="en-US" sz="1800" b="1" dirty="0"/>
              <a:t>Module 6 – Sustainable Financing and Funding Options for SMEs</a:t>
            </a:r>
            <a:endParaRPr lang="pl-PL" sz="1800" b="1" dirty="0"/>
          </a:p>
          <a:p>
            <a:pPr>
              <a:lnSpc>
                <a:spcPct val="100000"/>
              </a:lnSpc>
              <a:spcBef>
                <a:spcPts val="1170"/>
              </a:spcBef>
            </a:pPr>
            <a:endParaRPr lang="tr-TR" sz="1600" b="1" dirty="0">
              <a:latin typeface="+mn-lt"/>
              <a:cs typeface="Arial"/>
            </a:endParaRPr>
          </a:p>
          <a:p>
            <a:pPr marL="12700">
              <a:lnSpc>
                <a:spcPct val="100000"/>
              </a:lnSpc>
            </a:pPr>
            <a:r>
              <a:rPr sz="1600" b="1" dirty="0">
                <a:latin typeface="+mn-lt"/>
                <a:cs typeface="Arial"/>
              </a:rPr>
              <a:t>Secondary / Supporting Modules (if any):</a:t>
            </a: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09" y="583030"/>
            <a:ext cx="6185241" cy="6196568"/>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pPr marL="186690">
              <a:lnSpc>
                <a:spcPct val="100000"/>
              </a:lnSpc>
              <a:spcBef>
                <a:spcPts val="980"/>
              </a:spcBef>
            </a:pPr>
            <a:r>
              <a:rPr lang="tr-TR" sz="1200" b="0" i="1" dirty="0">
                <a:solidFill>
                  <a:schemeClr val="tx1"/>
                </a:solidFill>
                <a:latin typeface="+mn-lt"/>
                <a:cs typeface="Geneva"/>
              </a:rPr>
              <a:t>(</a:t>
            </a:r>
            <a:r>
              <a:rPr sz="1200" b="0" i="1" dirty="0">
                <a:solidFill>
                  <a:schemeClr val="tx1"/>
                </a:solidFill>
                <a:latin typeface="+mn-lt"/>
                <a:cs typeface="Geneva"/>
              </a:rPr>
              <a:t>Business model and core activities</a:t>
            </a:r>
            <a:r>
              <a:rPr lang="tr-TR" sz="1200" i="1" dirty="0">
                <a:solidFill>
                  <a:schemeClr val="tx1"/>
                </a:solidFill>
                <a:latin typeface="+mn-lt"/>
                <a:cs typeface="Geneva"/>
              </a:rPr>
              <a:t>, </a:t>
            </a:r>
            <a:r>
              <a:rPr sz="1200" b="0" i="1" dirty="0">
                <a:solidFill>
                  <a:schemeClr val="tx1"/>
                </a:solidFill>
                <a:latin typeface="+mn-lt"/>
                <a:cs typeface="Geneva"/>
              </a:rPr>
              <a:t>ESG maturity level at the start of the case</a:t>
            </a:r>
            <a:r>
              <a:rPr lang="tr-TR" sz="1200" b="0" i="1" dirty="0">
                <a:solidFill>
                  <a:schemeClr val="tx1"/>
                </a:solidFill>
                <a:latin typeface="+mn-lt"/>
                <a:cs typeface="Geneva"/>
              </a:rPr>
              <a:t>, </a:t>
            </a:r>
            <a:r>
              <a:rPr sz="1200" b="0" i="1" dirty="0">
                <a:solidFill>
                  <a:schemeClr val="tx1"/>
                </a:solidFill>
                <a:latin typeface="+mn-lt"/>
                <a:cs typeface="Geneva"/>
              </a:rPr>
              <a:t>Regulatory, market, or stakeholder pressure (if any)</a:t>
            </a:r>
            <a:r>
              <a:rPr lang="tr-TR" sz="1200" i="1" dirty="0">
                <a:solidFill>
                  <a:schemeClr val="tx1"/>
                </a:solidFill>
                <a:latin typeface="+mn-lt"/>
                <a:cs typeface="Geneva"/>
              </a:rPr>
              <a:t>, </a:t>
            </a:r>
            <a:r>
              <a:rPr sz="1200" b="0" i="1" dirty="0">
                <a:solidFill>
                  <a:schemeClr val="tx1"/>
                </a:solidFill>
                <a:latin typeface="+mn-lt"/>
                <a:cs typeface="Geneva"/>
              </a:rPr>
              <a:t>Key internal constraints (resources, knowledge, resistance, finance)</a:t>
            </a:r>
            <a:endParaRPr lang="pl-PL" sz="1200" b="0" i="1" dirty="0">
              <a:solidFill>
                <a:schemeClr val="tx1"/>
              </a:solidFill>
              <a:latin typeface="+mn-lt"/>
              <a:cs typeface="Geneva"/>
            </a:endParaRPr>
          </a:p>
          <a:p>
            <a:pPr marL="186690">
              <a:spcBef>
                <a:spcPts val="980"/>
              </a:spcBef>
            </a:pPr>
            <a:r>
              <a:rPr lang="en-US" sz="1200" b="0" dirty="0">
                <a:solidFill>
                  <a:schemeClr val="tx1"/>
                </a:solidFill>
                <a:cs typeface="Geneva"/>
              </a:rPr>
              <a:t>The SME is a small, founder-owned service company based in Copenhagen with around 10 employees. The company provides B2B design services and operates locally and nationally.</a:t>
            </a:r>
            <a:r>
              <a:rPr lang="pl-PL" sz="1200" b="0" dirty="0">
                <a:solidFill>
                  <a:schemeClr val="tx1"/>
                </a:solidFill>
                <a:cs typeface="Geneva"/>
              </a:rPr>
              <a:t> </a:t>
            </a:r>
            <a:r>
              <a:rPr lang="en-US" sz="1200" b="0" dirty="0">
                <a:solidFill>
                  <a:schemeClr val="tx1"/>
                </a:solidFill>
                <a:cs typeface="Geneva"/>
              </a:rPr>
              <a:t>The owner is considering investing in solar panels for the office to reduce electricity costs and improve the company’s environmental performance and brand image. However, the company has no prior experience in financing green investments and is uncertain about the most suitable funding options.</a:t>
            </a:r>
            <a:r>
              <a:rPr lang="pl-PL" sz="1200" b="0" dirty="0">
                <a:solidFill>
                  <a:schemeClr val="tx1"/>
                </a:solidFill>
                <a:cs typeface="Geneva"/>
              </a:rPr>
              <a:t> </a:t>
            </a:r>
            <a:r>
              <a:rPr lang="en-US" sz="1200" b="0" dirty="0">
                <a:solidFill>
                  <a:schemeClr val="tx1"/>
                </a:solidFill>
                <a:cs typeface="Geneva"/>
              </a:rPr>
              <a:t>At the start of the case, ESG maturity is low to medium: the company is open to sustainability improvements but has no structured investment strategy or experience in evaluating or financing green projects. Sustainability actions are mainly driven by cost-saving potential and reputational benefits rather than a formal ESG plan.</a:t>
            </a:r>
            <a:r>
              <a:rPr lang="pl-PL" sz="1200" b="0" dirty="0">
                <a:solidFill>
                  <a:schemeClr val="tx1"/>
                </a:solidFill>
                <a:cs typeface="Geneva"/>
              </a:rPr>
              <a:t> </a:t>
            </a:r>
            <a:r>
              <a:rPr lang="en-US" sz="1200" b="0" dirty="0">
                <a:solidFill>
                  <a:schemeClr val="tx1"/>
                </a:solidFill>
                <a:cs typeface="Geneva"/>
              </a:rPr>
              <a:t>The company faces increasing energy costs and growing client expectations regarding sustainability. At the same time, internal constraints include limited financial knowledge, uncertainty about investment risks and payback time, and lack of familiarity with available financing instruments such as green loans, leasing, or public grants.</a:t>
            </a:r>
            <a:endParaRPr lang="tr-TR" sz="1400" b="0" i="1" dirty="0">
              <a:solidFill>
                <a:schemeClr val="tx1"/>
              </a:solidFill>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p:cNvPicPr/>
          <p:nvPr/>
        </p:nvPicPr>
        <p:blipFill>
          <a:blip r:embed="rId4" cstate="print"/>
          <a:stretch>
            <a:fillRect/>
          </a:stretch>
        </p:blipFill>
        <p:spPr>
          <a:xfrm>
            <a:off x="8943" y="4975887"/>
            <a:ext cx="5293307" cy="447674"/>
          </a:xfrm>
          <a:prstGeom prst="rect">
            <a:avLst/>
          </a:prstGeom>
        </p:spPr>
      </p:pic>
      <p:sp>
        <p:nvSpPr>
          <p:cNvPr id="20" name="Dikdörtgen 19"/>
          <p:cNvSpPr/>
          <p:nvPr/>
        </p:nvSpPr>
        <p:spPr>
          <a:xfrm>
            <a:off x="28162" y="4958379"/>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266700" y="5413182"/>
            <a:ext cx="5475295" cy="338554"/>
          </a:xfrm>
          <a:prstGeom prst="rect">
            <a:avLst/>
          </a:prstGeom>
        </p:spPr>
        <p:txBody>
          <a:bodyPr wrap="square">
            <a:spAutoFit/>
          </a:bodyPr>
          <a:lstStyle/>
          <a:p>
            <a:r>
              <a:rPr lang="tr-TR" sz="1600" b="1" dirty="0" err="1">
                <a:latin typeface="+mn-lt"/>
              </a:rPr>
              <a:t>Clearly</a:t>
            </a:r>
            <a:r>
              <a:rPr lang="tr-TR" sz="1600" b="1" dirty="0">
                <a:latin typeface="+mn-lt"/>
              </a:rPr>
              <a:t> </a:t>
            </a:r>
            <a:r>
              <a:rPr lang="tr-TR" sz="1600" b="1" dirty="0" err="1">
                <a:latin typeface="+mn-lt"/>
              </a:rPr>
              <a:t>describe</a:t>
            </a:r>
            <a:r>
              <a:rPr lang="tr-TR" sz="1600" b="1" dirty="0">
                <a:latin typeface="+mn-lt"/>
              </a:rPr>
              <a:t> </a:t>
            </a:r>
            <a:r>
              <a:rPr lang="tr-TR" sz="1600" b="1" dirty="0" err="1">
                <a:latin typeface="+mn-lt"/>
              </a:rPr>
              <a:t>the</a:t>
            </a:r>
            <a:r>
              <a:rPr lang="tr-TR" sz="1600" b="1" dirty="0">
                <a:latin typeface="+mn-lt"/>
              </a:rPr>
              <a:t> </a:t>
            </a:r>
            <a:r>
              <a:rPr lang="tr-TR" sz="1600" b="1" dirty="0" err="1">
                <a:latin typeface="+mn-lt"/>
              </a:rPr>
              <a:t>central</a:t>
            </a:r>
            <a:r>
              <a:rPr lang="tr-TR" sz="1600" b="1" dirty="0">
                <a:latin typeface="+mn-lt"/>
              </a:rPr>
              <a:t> ESG-</a:t>
            </a:r>
            <a:r>
              <a:rPr lang="tr-TR" sz="1600" b="1" dirty="0" err="1">
                <a:latin typeface="+mn-lt"/>
              </a:rPr>
              <a:t>related</a:t>
            </a:r>
            <a:r>
              <a:rPr lang="tr-TR" sz="1600" b="1" dirty="0">
                <a:latin typeface="+mn-lt"/>
              </a:rPr>
              <a:t> </a:t>
            </a:r>
            <a:r>
              <a:rPr lang="tr-TR" sz="1600" b="1" dirty="0" err="1">
                <a:latin typeface="+mn-lt"/>
              </a:rPr>
              <a:t>issue</a:t>
            </a:r>
            <a:r>
              <a:rPr lang="tr-TR" sz="1600" b="1" dirty="0">
                <a:latin typeface="+mn-lt"/>
              </a:rPr>
              <a:t>, </a:t>
            </a:r>
            <a:r>
              <a:rPr lang="tr-TR" sz="1600" b="1" dirty="0" err="1">
                <a:latin typeface="+mn-lt"/>
              </a:rPr>
              <a:t>for</a:t>
            </a:r>
            <a:r>
              <a:rPr lang="tr-TR" sz="1600" b="1" dirty="0">
                <a:latin typeface="+mn-lt"/>
              </a:rPr>
              <a:t> </a:t>
            </a:r>
            <a:r>
              <a:rPr lang="tr-TR" sz="1600" b="1" dirty="0" err="1">
                <a:latin typeface="+mn-lt"/>
              </a:rPr>
              <a:t>example</a:t>
            </a:r>
            <a:r>
              <a:rPr lang="tr-TR" sz="1600" b="1" dirty="0">
                <a:latin typeface="+mn-lt"/>
              </a:rPr>
              <a:t>:</a:t>
            </a:r>
          </a:p>
        </p:txBody>
      </p:sp>
      <p:sp>
        <p:nvSpPr>
          <p:cNvPr id="22" name="object 17"/>
          <p:cNvSpPr txBox="1"/>
          <p:nvPr/>
        </p:nvSpPr>
        <p:spPr>
          <a:xfrm>
            <a:off x="273050" y="5760152"/>
            <a:ext cx="6400800" cy="7794441"/>
          </a:xfrm>
          <a:prstGeom prst="rect">
            <a:avLst/>
          </a:prstGeom>
        </p:spPr>
        <p:txBody>
          <a:bodyPr vert="horz" wrap="square" lIns="0" tIns="12700" rIns="0" bIns="0" rtlCol="0">
            <a:spAutoFit/>
          </a:bodyPr>
          <a:lstStyle/>
          <a:p>
            <a:pPr marL="26034">
              <a:lnSpc>
                <a:spcPct val="100000"/>
              </a:lnSpc>
              <a:spcBef>
                <a:spcPts val="100"/>
              </a:spcBef>
            </a:pPr>
            <a:r>
              <a:rPr lang="tr-TR" sz="1200" i="1" dirty="0">
                <a:solidFill>
                  <a:schemeClr val="tx1"/>
                </a:solidFill>
                <a:latin typeface="+mn-lt"/>
                <a:ea typeface="+mn-ea"/>
                <a:cs typeface="Geneva"/>
              </a:rPr>
              <a:t>(</a:t>
            </a:r>
            <a:r>
              <a:rPr sz="1200" i="1" dirty="0">
                <a:solidFill>
                  <a:schemeClr val="tx1"/>
                </a:solidFill>
                <a:latin typeface="+mn-lt"/>
                <a:ea typeface="+mn-ea"/>
                <a:cs typeface="Geneva"/>
              </a:rPr>
              <a:t>Lack of ESG awareness or strategy</a:t>
            </a:r>
            <a:r>
              <a:rPr lang="tr-TR" sz="1200" i="1" dirty="0">
                <a:solidFill>
                  <a:schemeClr val="tx1"/>
                </a:solidFill>
                <a:latin typeface="+mn-lt"/>
                <a:ea typeface="+mn-ea"/>
                <a:cs typeface="Geneva"/>
              </a:rPr>
              <a:t>, </a:t>
            </a:r>
            <a:r>
              <a:rPr sz="1200" i="1" dirty="0">
                <a:solidFill>
                  <a:schemeClr val="tx1"/>
                </a:solidFill>
                <a:latin typeface="+mn-lt"/>
                <a:ea typeface="+mn-ea"/>
                <a:cs typeface="Geneva"/>
              </a:rPr>
              <a:t>Need for ESG onboarding and internal alignment</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risks in the value chain</a:t>
            </a:r>
            <a:r>
              <a:rPr lang="tr-TR" sz="1200" i="1" dirty="0">
                <a:solidFill>
                  <a:schemeClr val="tx1"/>
                </a:solidFill>
                <a:latin typeface="+mn-lt"/>
                <a:ea typeface="+mn-ea"/>
                <a:cs typeface="Geneva"/>
              </a:rPr>
              <a:t>, </a:t>
            </a:r>
            <a:r>
              <a:rPr sz="1200" i="1" dirty="0">
                <a:solidFill>
                  <a:schemeClr val="tx1"/>
                </a:solidFill>
                <a:latin typeface="+mn-lt"/>
                <a:ea typeface="+mn-ea"/>
                <a:cs typeface="Geneva"/>
              </a:rPr>
              <a:t>Materiality prioritisation challenges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reporting and</a:t>
            </a:r>
            <a:r>
              <a:rPr lang="tr-TR" sz="1200" i="1" dirty="0">
                <a:solidFill>
                  <a:schemeClr val="tx1"/>
                </a:solidFill>
                <a:latin typeface="+mn-lt"/>
                <a:ea typeface="+mn-ea"/>
                <a:cs typeface="Geneva"/>
              </a:rPr>
              <a:t> </a:t>
            </a:r>
            <a:r>
              <a:rPr sz="1200" i="1" dirty="0">
                <a:solidFill>
                  <a:schemeClr val="tx1"/>
                </a:solidFill>
                <a:latin typeface="+mn-lt"/>
                <a:ea typeface="+mn-ea"/>
                <a:cs typeface="Geneva"/>
              </a:rPr>
              <a:t>communication difficulties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Financing ESG investments</a:t>
            </a:r>
            <a:r>
              <a:rPr lang="tr-TR" sz="1200" i="1" dirty="0">
                <a:solidFill>
                  <a:schemeClr val="tx1"/>
                </a:solidFill>
                <a:latin typeface="+mn-lt"/>
                <a:ea typeface="+mn-ea"/>
                <a:cs typeface="Geneva"/>
              </a:rPr>
              <a:t>)</a:t>
            </a:r>
          </a:p>
          <a:p>
            <a:pPr marL="26034">
              <a:lnSpc>
                <a:spcPct val="100000"/>
              </a:lnSpc>
              <a:spcBef>
                <a:spcPts val="100"/>
              </a:spcBef>
            </a:pPr>
            <a:endParaRPr lang="tr-TR" sz="1400" dirty="0">
              <a:solidFill>
                <a:schemeClr val="tx1"/>
              </a:solidFill>
              <a:latin typeface="+mn-lt"/>
              <a:ea typeface="+mn-ea"/>
              <a:cs typeface="Geneva"/>
            </a:endParaRPr>
          </a:p>
          <a:p>
            <a:r>
              <a:rPr lang="en-US" sz="1100" b="1" dirty="0"/>
              <a:t>Task 1 – </a:t>
            </a:r>
            <a:r>
              <a:rPr lang="en-US" sz="1100" b="1" dirty="0" err="1"/>
              <a:t>Prioritise</a:t>
            </a:r>
            <a:r>
              <a:rPr lang="en-US" sz="1100" b="1" dirty="0"/>
              <a:t> green investments</a:t>
            </a:r>
          </a:p>
          <a:p>
            <a:r>
              <a:rPr lang="en-US" sz="1100" dirty="0"/>
              <a:t>The company is considering several possible sustainability investments (e.g. solar panels, LED lighting, energy monitoring system, basic office efficiency improvements).</a:t>
            </a:r>
          </a:p>
          <a:p>
            <a:r>
              <a:rPr lang="en-US" sz="1100" dirty="0"/>
              <a:t>Your task is to:</a:t>
            </a:r>
            <a:r>
              <a:rPr lang="pl-PL" sz="1100" dirty="0"/>
              <a:t> </a:t>
            </a:r>
            <a:r>
              <a:rPr lang="en-US" sz="1100" dirty="0"/>
              <a:t>rank these investments from most to least important for the company</a:t>
            </a:r>
            <a:r>
              <a:rPr lang="pl-PL" sz="1100" dirty="0"/>
              <a:t> </a:t>
            </a:r>
            <a:r>
              <a:rPr lang="en-US" sz="1100" dirty="0"/>
              <a:t>consider the following criteria: expected cost savings</a:t>
            </a:r>
            <a:r>
              <a:rPr lang="pl-PL" sz="1100" dirty="0"/>
              <a:t>, </a:t>
            </a:r>
            <a:r>
              <a:rPr lang="en-US" sz="1100" dirty="0"/>
              <a:t>implementation difficulty</a:t>
            </a:r>
            <a:r>
              <a:rPr lang="pl-PL" sz="1100" dirty="0"/>
              <a:t>, </a:t>
            </a:r>
            <a:r>
              <a:rPr lang="en-US" sz="1100" dirty="0"/>
              <a:t>speed of return on investment</a:t>
            </a:r>
            <a:r>
              <a:rPr lang="pl-PL" sz="1100" dirty="0"/>
              <a:t>; </a:t>
            </a:r>
            <a:r>
              <a:rPr lang="en-US" sz="1100" dirty="0"/>
              <a:t>visibility for clients (brand value) briefly justify your ranking in simple business terms </a:t>
            </a:r>
          </a:p>
          <a:p>
            <a:r>
              <a:rPr lang="en-US" sz="1100" dirty="0"/>
              <a:t>Focus: </a:t>
            </a:r>
            <a:r>
              <a:rPr lang="en-US" sz="1100" i="1" dirty="0"/>
              <a:t>decision-making under limited budget and uncertainty</a:t>
            </a:r>
            <a:endParaRPr lang="pl-PL" sz="1100" i="1" dirty="0"/>
          </a:p>
          <a:p>
            <a:r>
              <a:rPr lang="en-US" sz="1100" b="1" dirty="0"/>
              <a:t>Task 2 – Choose the best financing solution</a:t>
            </a:r>
          </a:p>
          <a:p>
            <a:r>
              <a:rPr lang="en-US" sz="1100" dirty="0"/>
              <a:t>The company needs external funding to implement at least one investment.</a:t>
            </a:r>
            <a:r>
              <a:rPr lang="pl-PL" sz="1100" dirty="0"/>
              <a:t> </a:t>
            </a:r>
            <a:r>
              <a:rPr lang="en-US" sz="1100" dirty="0"/>
              <a:t>Your task is to:</a:t>
            </a:r>
            <a:r>
              <a:rPr lang="pl-PL" sz="1100" dirty="0"/>
              <a:t> </a:t>
            </a:r>
            <a:r>
              <a:rPr lang="en-US" sz="1100" dirty="0"/>
              <a:t>choose the most suitable financing option(s) for this SME: green loan</a:t>
            </a:r>
            <a:r>
              <a:rPr lang="pl-PL" sz="1100" dirty="0"/>
              <a:t>, </a:t>
            </a:r>
            <a:r>
              <a:rPr lang="en-US" sz="1100" dirty="0"/>
              <a:t>leasing</a:t>
            </a:r>
            <a:r>
              <a:rPr lang="pl-PL" sz="1100" dirty="0"/>
              <a:t>, </a:t>
            </a:r>
            <a:r>
              <a:rPr lang="en-US" sz="1100" dirty="0"/>
              <a:t>public grants or subsidies</a:t>
            </a:r>
            <a:r>
              <a:rPr lang="pl-PL" sz="1100" dirty="0"/>
              <a:t>, </a:t>
            </a:r>
            <a:r>
              <a:rPr lang="en-US" sz="1100" dirty="0"/>
              <a:t>compare at least two options based on: </a:t>
            </a:r>
          </a:p>
          <a:p>
            <a:pPr lvl="1"/>
            <a:r>
              <a:rPr lang="en-US" sz="1100" dirty="0"/>
              <a:t>financial burden (cost, repayment) </a:t>
            </a:r>
          </a:p>
          <a:p>
            <a:pPr lvl="1"/>
            <a:r>
              <a:rPr lang="en-US" sz="1100" dirty="0"/>
              <a:t>accessibility (requirements, complexity) </a:t>
            </a:r>
          </a:p>
          <a:p>
            <a:pPr lvl="1"/>
            <a:r>
              <a:rPr lang="en-US" sz="1100" dirty="0"/>
              <a:t>flexibility for a small business </a:t>
            </a:r>
          </a:p>
          <a:p>
            <a:r>
              <a:rPr lang="en-US" sz="1100" dirty="0"/>
              <a:t>recommend the best option and explain why it fits this company </a:t>
            </a:r>
          </a:p>
          <a:p>
            <a:r>
              <a:rPr lang="en-US" sz="1100" dirty="0"/>
              <a:t>Focus: </a:t>
            </a:r>
            <a:r>
              <a:rPr lang="en-US" sz="1100" i="1" dirty="0"/>
              <a:t>simple financial reasoning, SME perspective</a:t>
            </a:r>
            <a:endParaRPr lang="pl-PL" sz="1100" i="1" dirty="0"/>
          </a:p>
          <a:p>
            <a:r>
              <a:rPr lang="en-US" sz="1100" b="1" dirty="0"/>
              <a:t>Task 3 – Create a simple ESG investment plan</a:t>
            </a:r>
          </a:p>
          <a:p>
            <a:r>
              <a:rPr lang="en-US" sz="1100" dirty="0"/>
              <a:t>Based on your decisions, prepare a short implementation plan.</a:t>
            </a:r>
            <a:r>
              <a:rPr lang="pl-PL" sz="1100" dirty="0"/>
              <a:t> </a:t>
            </a:r>
            <a:r>
              <a:rPr lang="en-US" sz="1100" dirty="0"/>
              <a:t>Your plan should include:</a:t>
            </a:r>
          </a:p>
          <a:p>
            <a:r>
              <a:rPr lang="en-US" sz="1100" dirty="0"/>
              <a:t>which investment will be implemented first and why </a:t>
            </a:r>
          </a:p>
          <a:p>
            <a:r>
              <a:rPr lang="en-US" sz="1100" dirty="0"/>
              <a:t>how it will be financed </a:t>
            </a:r>
          </a:p>
          <a:p>
            <a:r>
              <a:rPr lang="en-US" sz="1100" dirty="0"/>
              <a:t>expected benefits (cost reduction, energy savings, ESG impact) </a:t>
            </a:r>
          </a:p>
          <a:p>
            <a:r>
              <a:rPr lang="en-US" sz="1100" dirty="0"/>
              <a:t>one simple idea on how the company can communicate this investment to clients (e.g. website message, office signage, client presentation) </a:t>
            </a:r>
          </a:p>
          <a:p>
            <a:r>
              <a:rPr lang="en-US" sz="1100" dirty="0"/>
              <a:t>Focus: </a:t>
            </a:r>
            <a:r>
              <a:rPr lang="en-US" sz="1100" i="1" dirty="0"/>
              <a:t>connecting finance, ESG impact, and basic communication</a:t>
            </a:r>
            <a:endParaRPr lang="en-US" sz="1100" dirty="0"/>
          </a:p>
          <a:p>
            <a:endParaRPr lang="en-US" sz="1100" dirty="0"/>
          </a:p>
          <a:p>
            <a:endParaRPr lang="en-US" sz="1100" dirty="0"/>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sz="1400" dirty="0">
              <a:solidFill>
                <a:schemeClr val="tx1"/>
              </a:solidFill>
              <a:latin typeface="+mn-lt"/>
              <a:ea typeface="+mn-ea"/>
              <a:cs typeface="Gene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4440705"/>
            <a:ext cx="6248399" cy="542924"/>
          </a:xfrm>
          <a:prstGeom prst="rect">
            <a:avLst/>
          </a:prstGeom>
        </p:spPr>
      </p:pic>
      <p:sp>
        <p:nvSpPr>
          <p:cNvPr id="12" name="object 12"/>
          <p:cNvSpPr txBox="1"/>
          <p:nvPr/>
        </p:nvSpPr>
        <p:spPr>
          <a:xfrm>
            <a:off x="82351" y="4454879"/>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sp>
        <p:nvSpPr>
          <p:cNvPr id="13" name="object 13"/>
          <p:cNvSpPr txBox="1"/>
          <p:nvPr/>
        </p:nvSpPr>
        <p:spPr>
          <a:xfrm>
            <a:off x="245564" y="5238721"/>
            <a:ext cx="3214092" cy="1956945"/>
          </a:xfrm>
          <a:prstGeom prst="rect">
            <a:avLst/>
          </a:prstGeom>
        </p:spPr>
        <p:txBody>
          <a:bodyPr vert="horz" wrap="square" lIns="0" tIns="58419" rIns="0" bIns="0" rtlCol="0">
            <a:spAutoFit/>
          </a:bodyPr>
          <a:lstStyle/>
          <a:p>
            <a:pPr marL="184150" indent="-171450">
              <a:lnSpc>
                <a:spcPct val="100000"/>
              </a:lnSpc>
              <a:spcBef>
                <a:spcPts val="459"/>
              </a:spcBef>
              <a:buFont typeface="Arial" charset="0"/>
              <a:buChar char="•"/>
              <a:tabLst>
                <a:tab pos="91440" algn="l"/>
              </a:tabLst>
            </a:pPr>
            <a:r>
              <a:rPr sz="1200" i="1" dirty="0">
                <a:latin typeface="+mn-lt"/>
                <a:cs typeface="Geneva"/>
              </a:rPr>
              <a:t>Industry &amp; Competitor Check (M1)</a:t>
            </a:r>
            <a:endParaRPr lang="pl-PL" sz="1200" i="1" dirty="0">
              <a:latin typeface="+mn-lt"/>
              <a:cs typeface="Geneva"/>
            </a:endParaRPr>
          </a:p>
          <a:p>
            <a:r>
              <a:rPr lang="en-AU" sz="1000" dirty="0"/>
              <a:t>Identification</a:t>
            </a:r>
            <a:r>
              <a:rPr lang="pl-PL" sz="1000" dirty="0"/>
              <a:t> </a:t>
            </a:r>
            <a:r>
              <a:rPr lang="en-AU" sz="1000" dirty="0"/>
              <a:t>of</a:t>
            </a:r>
            <a:r>
              <a:rPr lang="pl-PL" sz="1000" dirty="0"/>
              <a:t> </a:t>
            </a:r>
            <a:r>
              <a:rPr lang="en-AU" sz="1000" dirty="0"/>
              <a:t>market</a:t>
            </a:r>
            <a:r>
              <a:rPr lang="pl-PL" sz="1000" dirty="0"/>
              <a:t> </a:t>
            </a:r>
            <a:r>
              <a:rPr lang="en-AU" sz="1000" dirty="0"/>
              <a:t>trends</a:t>
            </a:r>
            <a:r>
              <a:rPr lang="pl-PL" sz="1000" dirty="0"/>
              <a:t> in the </a:t>
            </a:r>
            <a:r>
              <a:rPr lang="pl-PL" sz="1000" dirty="0" err="1"/>
              <a:t>this</a:t>
            </a:r>
            <a:r>
              <a:rPr lang="pl-PL" sz="1000" dirty="0"/>
              <a:t> </a:t>
            </a:r>
            <a:r>
              <a:rPr lang="pl-PL" sz="1000" dirty="0" err="1"/>
              <a:t>respective</a:t>
            </a:r>
            <a:r>
              <a:rPr lang="pl-PL" sz="1000" dirty="0"/>
              <a:t> </a:t>
            </a:r>
            <a:r>
              <a:rPr lang="pl-PL" sz="1000" dirty="0" err="1"/>
              <a:t>case</a:t>
            </a:r>
            <a:endParaRPr lang="tr-TR" sz="10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ESG Impact Assessment Matrix (M3)</a:t>
            </a:r>
            <a:r>
              <a:rPr lang="en-AU" sz="1200" dirty="0"/>
              <a:t> </a:t>
            </a:r>
          </a:p>
          <a:p>
            <a:r>
              <a:rPr lang="en-AU" sz="1000" dirty="0"/>
              <a:t>Identification</a:t>
            </a:r>
            <a:r>
              <a:rPr lang="pl-PL" sz="1000" dirty="0"/>
              <a:t> </a:t>
            </a:r>
            <a:r>
              <a:rPr lang="en-AU" sz="1000" dirty="0"/>
              <a:t>and evaluation</a:t>
            </a:r>
            <a:r>
              <a:rPr lang="pl-PL" sz="1000" dirty="0"/>
              <a:t> </a:t>
            </a:r>
            <a:r>
              <a:rPr lang="en-AU" sz="1000" dirty="0"/>
              <a:t>of</a:t>
            </a:r>
            <a:r>
              <a:rPr lang="pl-PL" sz="1000" dirty="0"/>
              <a:t> </a:t>
            </a:r>
            <a:r>
              <a:rPr lang="en-AU" sz="1000" dirty="0"/>
              <a:t>ESG risks</a:t>
            </a:r>
            <a:r>
              <a:rPr lang="pl-PL" sz="1000" dirty="0"/>
              <a:t> </a:t>
            </a:r>
            <a:r>
              <a:rPr lang="en-AU" sz="1000" dirty="0"/>
              <a:t>and opportunities</a:t>
            </a:r>
            <a:r>
              <a:rPr lang="pl-PL" sz="1000" dirty="0"/>
              <a:t> </a:t>
            </a:r>
            <a:r>
              <a:rPr lang="en-AU" sz="1000" dirty="0"/>
              <a:t>in a structured</a:t>
            </a:r>
            <a:r>
              <a:rPr lang="pl-PL" sz="1000" dirty="0"/>
              <a:t> </a:t>
            </a:r>
            <a:r>
              <a:rPr lang="en-AU" sz="1000" dirty="0"/>
              <a:t>format.</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Template for ESG Report (VSME Standard) (M5)</a:t>
            </a:r>
            <a:endParaRPr lang="en-AU" sz="1200" dirty="0"/>
          </a:p>
          <a:p>
            <a:r>
              <a:rPr lang="en-AU" sz="1000" dirty="0"/>
              <a:t>Standardized</a:t>
            </a:r>
            <a:r>
              <a:rPr lang="pl-PL" sz="1000" dirty="0"/>
              <a:t> </a:t>
            </a:r>
            <a:r>
              <a:rPr lang="en-AU" sz="1000" dirty="0"/>
              <a:t>reporting</a:t>
            </a:r>
            <a:r>
              <a:rPr lang="pl-PL" sz="1000" dirty="0"/>
              <a:t> </a:t>
            </a:r>
            <a:r>
              <a:rPr lang="en-AU" sz="1000" dirty="0"/>
              <a:t>template</a:t>
            </a:r>
            <a:r>
              <a:rPr lang="pl-PL" sz="1000" dirty="0"/>
              <a:t> </a:t>
            </a:r>
            <a:r>
              <a:rPr lang="en-AU" sz="1000" dirty="0"/>
              <a:t>tailored</a:t>
            </a:r>
            <a:r>
              <a:rPr lang="pl-PL" sz="1000" dirty="0"/>
              <a:t> </a:t>
            </a:r>
            <a:r>
              <a:rPr lang="en-AU" sz="1000" dirty="0"/>
              <a:t>for</a:t>
            </a:r>
            <a:r>
              <a:rPr lang="pl-PL" sz="1000" dirty="0"/>
              <a:t> </a:t>
            </a:r>
            <a:r>
              <a:rPr lang="en-AU" sz="1000" dirty="0"/>
              <a:t>small</a:t>
            </a:r>
            <a:r>
              <a:rPr lang="pl-PL" sz="1000" dirty="0"/>
              <a:t> </a:t>
            </a:r>
            <a:r>
              <a:rPr lang="en-AU" sz="1000" dirty="0"/>
              <a:t>and medium-sized</a:t>
            </a:r>
            <a:r>
              <a:rPr lang="pl-PL" sz="1000" dirty="0"/>
              <a:t> </a:t>
            </a:r>
            <a:r>
              <a:rPr lang="en-AU" sz="1000" dirty="0"/>
              <a:t>enterprises(SMEs).</a:t>
            </a:r>
          </a:p>
          <a:p>
            <a:pPr marL="184150" indent="-171450">
              <a:lnSpc>
                <a:spcPct val="100000"/>
              </a:lnSpc>
              <a:spcBef>
                <a:spcPts val="360"/>
              </a:spcBef>
              <a:buFont typeface="Arial" charset="0"/>
              <a:buChar char="•"/>
            </a:pPr>
            <a:endParaRPr lang="pl-PL" sz="1200" i="1" dirty="0">
              <a:latin typeface="+mn-lt"/>
              <a:cs typeface="Geneva"/>
            </a:endParaRPr>
          </a:p>
          <a:p>
            <a:pPr marL="12700">
              <a:lnSpc>
                <a:spcPct val="100000"/>
              </a:lnSpc>
              <a:spcBef>
                <a:spcPts val="360"/>
              </a:spcBef>
            </a:pPr>
            <a:endParaRPr lang="tr-TR" sz="1200" i="1" dirty="0">
              <a:latin typeface="+mn-lt"/>
              <a:cs typeface="Geneva"/>
            </a:endParaRPr>
          </a:p>
        </p:txBody>
      </p:sp>
      <p:sp>
        <p:nvSpPr>
          <p:cNvPr id="14" name="object 14"/>
          <p:cNvSpPr txBox="1"/>
          <p:nvPr/>
        </p:nvSpPr>
        <p:spPr>
          <a:xfrm>
            <a:off x="3459656" y="5238721"/>
            <a:ext cx="3565999" cy="1608132"/>
          </a:xfrm>
          <a:prstGeom prst="rect">
            <a:avLst/>
          </a:prstGeom>
        </p:spPr>
        <p:txBody>
          <a:bodyPr vert="horz" wrap="square" lIns="0" tIns="58419" rIns="0" bIns="0" rtlCol="0">
            <a:spAutoFit/>
          </a:bodyPr>
          <a:lstStyle/>
          <a:p>
            <a:pPr marL="212725" marR="285750" indent="-171450">
              <a:lnSpc>
                <a:spcPct val="125000"/>
              </a:lnSpc>
              <a:buFont typeface="Arial" charset="0"/>
              <a:buChar char="•"/>
              <a:tabLst>
                <a:tab pos="132080" algn="l"/>
              </a:tabLst>
            </a:pPr>
            <a:r>
              <a:rPr sz="1200" i="1" dirty="0">
                <a:latin typeface="+mn-lt"/>
                <a:cs typeface="Geneva"/>
              </a:rPr>
              <a:t>OKR Framework for ESG Goals with Top 5 ESG VSME Standard) (M4)</a:t>
            </a:r>
            <a:endParaRPr lang="en-AU" sz="1200" dirty="0"/>
          </a:p>
          <a:p>
            <a:r>
              <a:rPr lang="en-AU" sz="1000" dirty="0"/>
              <a:t>Overview</a:t>
            </a:r>
            <a:r>
              <a:rPr lang="pl-PL" sz="1000" dirty="0"/>
              <a:t> </a:t>
            </a:r>
            <a:r>
              <a:rPr lang="en-AU" sz="1000" dirty="0"/>
              <a:t>of</a:t>
            </a:r>
            <a:r>
              <a:rPr lang="pl-PL" sz="1000" dirty="0"/>
              <a:t> </a:t>
            </a:r>
            <a:r>
              <a:rPr lang="en-AU" sz="1000" dirty="0"/>
              <a:t>sustainable</a:t>
            </a:r>
            <a:r>
              <a:rPr lang="pl-PL" sz="1000" dirty="0"/>
              <a:t> </a:t>
            </a:r>
            <a:r>
              <a:rPr lang="en-AU" sz="1000" dirty="0"/>
              <a:t>financing</a:t>
            </a:r>
            <a:r>
              <a:rPr lang="pl-PL" sz="1000" dirty="0"/>
              <a:t> </a:t>
            </a:r>
            <a:r>
              <a:rPr lang="en-AU" sz="1000" dirty="0"/>
              <a:t>opportunities</a:t>
            </a:r>
            <a:r>
              <a:rPr lang="pl-PL" sz="1000" dirty="0"/>
              <a:t> </a:t>
            </a:r>
            <a:r>
              <a:rPr lang="en-AU" sz="1000" dirty="0"/>
              <a:t>and ESG funding</a:t>
            </a:r>
            <a:r>
              <a:rPr lang="pl-PL" sz="1000" dirty="0"/>
              <a:t> </a:t>
            </a:r>
            <a:r>
              <a:rPr lang="en-AU" sz="1000" dirty="0"/>
              <a:t>programs.</a:t>
            </a:r>
            <a:endParaRPr sz="1200" i="1" dirty="0">
              <a:latin typeface="+mn-lt"/>
              <a:cs typeface="Geneva"/>
            </a:endParaRPr>
          </a:p>
          <a:p>
            <a:pPr marL="225425" indent="-171450">
              <a:lnSpc>
                <a:spcPct val="100000"/>
              </a:lnSpc>
              <a:spcBef>
                <a:spcPts val="360"/>
              </a:spcBef>
              <a:buFont typeface="Arial" charset="0"/>
              <a:buChar char="•"/>
              <a:tabLst>
                <a:tab pos="137795" algn="l"/>
              </a:tabLst>
            </a:pPr>
            <a:r>
              <a:rPr sz="1200" i="1" dirty="0">
                <a:latin typeface="+mn-lt"/>
                <a:cs typeface="Geneva"/>
              </a:rPr>
              <a:t>Sustainable Finance Options for SMEs (M6)</a:t>
            </a:r>
            <a:endParaRPr lang="pl-PL" sz="1200" i="1" dirty="0">
              <a:latin typeface="+mn-lt"/>
              <a:cs typeface="Geneva"/>
            </a:endParaRPr>
          </a:p>
          <a:p>
            <a:r>
              <a:rPr lang="en-AU" sz="1000" dirty="0"/>
              <a:t>Overview</a:t>
            </a:r>
            <a:r>
              <a:rPr lang="pl-PL" sz="1000" dirty="0"/>
              <a:t> </a:t>
            </a:r>
            <a:r>
              <a:rPr lang="en-AU" sz="1000" dirty="0"/>
              <a:t>of</a:t>
            </a:r>
            <a:r>
              <a:rPr lang="pl-PL" sz="1000" dirty="0"/>
              <a:t> </a:t>
            </a:r>
            <a:r>
              <a:rPr lang="en-AU" sz="1000" dirty="0"/>
              <a:t>sustainable</a:t>
            </a:r>
            <a:r>
              <a:rPr lang="pl-PL" sz="1000" dirty="0"/>
              <a:t> </a:t>
            </a:r>
            <a:r>
              <a:rPr lang="en-AU" sz="1000" dirty="0"/>
              <a:t>financing</a:t>
            </a:r>
            <a:r>
              <a:rPr lang="pl-PL" sz="1000" dirty="0"/>
              <a:t> </a:t>
            </a:r>
            <a:r>
              <a:rPr lang="en-AU" sz="1000" dirty="0"/>
              <a:t>opportunities</a:t>
            </a:r>
            <a:r>
              <a:rPr lang="pl-PL" sz="1000" dirty="0"/>
              <a:t> </a:t>
            </a:r>
            <a:r>
              <a:rPr lang="en-AU" sz="1000" dirty="0"/>
              <a:t>and ESG funding</a:t>
            </a:r>
            <a:r>
              <a:rPr lang="pl-PL" sz="1000" dirty="0"/>
              <a:t> </a:t>
            </a:r>
            <a:r>
              <a:rPr lang="en-AU" sz="1000" dirty="0"/>
              <a:t>programs.</a:t>
            </a:r>
          </a:p>
          <a:p>
            <a:pPr marL="53975">
              <a:lnSpc>
                <a:spcPct val="100000"/>
              </a:lnSpc>
              <a:spcBef>
                <a:spcPts val="360"/>
              </a:spcBef>
              <a:tabLst>
                <a:tab pos="137795" algn="l"/>
              </a:tabLst>
            </a:pPr>
            <a:endParaRPr sz="1200" i="1" dirty="0">
              <a:latin typeface="+mn-lt"/>
              <a:cs typeface="Geneva"/>
            </a:endParaRP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157230" y="8393123"/>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2596865"/>
          </a:xfrm>
          <a:prstGeom prst="rect">
            <a:avLst/>
          </a:prstGeom>
        </p:spPr>
        <p:txBody>
          <a:bodyPr vert="horz" wrap="square" lIns="0" tIns="72390" rIns="0" bIns="0" rtlCol="0">
            <a:spAutoFit/>
          </a:bodyPr>
          <a:lstStyle/>
          <a:p>
            <a:pPr marL="12700">
              <a:lnSpc>
                <a:spcPct val="100000"/>
              </a:lnSpc>
              <a:spcBef>
                <a:spcPts val="570"/>
              </a:spcBef>
            </a:pPr>
            <a:r>
              <a:rPr sz="1600" b="1" dirty="0">
                <a:solidFill>
                  <a:srgbClr val="404040"/>
                </a:solidFill>
                <a:latin typeface="+mn-lt"/>
                <a:cs typeface="Arial"/>
              </a:rPr>
              <a:t>(Use realistic but simplified data where needed)</a:t>
            </a:r>
            <a:endParaRPr lang="tr-TR" sz="1600" dirty="0">
              <a:latin typeface="+mn-lt"/>
              <a:cs typeface="Arial"/>
            </a:endParaRPr>
          </a:p>
          <a:p>
            <a:pPr marL="12700">
              <a:lnSpc>
                <a:spcPct val="100000"/>
              </a:lnSpc>
              <a:spcBef>
                <a:spcPts val="570"/>
              </a:spcBef>
            </a:pPr>
            <a:r>
              <a:rPr lang="tr-TR" sz="1200" i="1" dirty="0">
                <a:solidFill>
                  <a:srgbClr val="404040"/>
                </a:solidFill>
                <a:latin typeface="+mn-lt"/>
                <a:cs typeface="Geneva"/>
              </a:rPr>
              <a:t>(</a:t>
            </a:r>
            <a:r>
              <a:rPr sz="1200" i="1" dirty="0">
                <a:solidFill>
                  <a:srgbClr val="404040"/>
                </a:solidFill>
                <a:latin typeface="+mn-lt"/>
                <a:cs typeface="Geneva"/>
              </a:rPr>
              <a:t>ESG-related qualitative information</a:t>
            </a:r>
            <a:r>
              <a:rPr lang="tr-TR" sz="1200" i="1" dirty="0">
                <a:latin typeface="+mn-lt"/>
                <a:cs typeface="Geneva"/>
              </a:rPr>
              <a:t>, </a:t>
            </a:r>
            <a:r>
              <a:rPr sz="1200" i="1" dirty="0">
                <a:solidFill>
                  <a:srgbClr val="404040"/>
                </a:solidFill>
                <a:latin typeface="+mn-lt"/>
                <a:cs typeface="Geneva"/>
              </a:rPr>
              <a:t>Basic quantitative indicators (where applicable)</a:t>
            </a:r>
            <a:r>
              <a:rPr lang="tr-TR" sz="1200" i="1" dirty="0">
                <a:solidFill>
                  <a:srgbClr val="404040"/>
                </a:solidFill>
                <a:latin typeface="+mn-lt"/>
                <a:cs typeface="Geneva"/>
              </a:rPr>
              <a:t>, </a:t>
            </a:r>
            <a:r>
              <a:rPr sz="1200" i="1" dirty="0">
                <a:solidFill>
                  <a:srgbClr val="404040"/>
                </a:solidFill>
                <a:latin typeface="+mn-lt"/>
                <a:cs typeface="Geneva"/>
              </a:rPr>
              <a:t>Stakeholder inputs or assumptions</a:t>
            </a:r>
            <a:r>
              <a:rPr lang="tr-TR" sz="1200" i="1" dirty="0">
                <a:latin typeface="+mn-lt"/>
                <a:cs typeface="Geneva"/>
              </a:rPr>
              <a:t>, </a:t>
            </a:r>
            <a:r>
              <a:rPr sz="1200" i="1" dirty="0">
                <a:solidFill>
                  <a:srgbClr val="404040"/>
                </a:solidFill>
                <a:latin typeface="+mn-lt"/>
                <a:cs typeface="Geneva"/>
              </a:rPr>
              <a:t>Regulatory or market references (e.g. CSRD, VSME, customer demands)</a:t>
            </a: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sp>
        <p:nvSpPr>
          <p:cNvPr id="10" name="Rectangle 1">
            <a:extLst>
              <a:ext uri="{FF2B5EF4-FFF2-40B4-BE49-F238E27FC236}">
                <a16:creationId xmlns:a16="http://schemas.microsoft.com/office/drawing/2014/main" id="{F9B5F00E-2377-BF70-5C09-CECDAEC717C1}"/>
              </a:ext>
            </a:extLst>
          </p:cNvPr>
          <p:cNvSpPr>
            <a:spLocks noChangeArrowheads="1"/>
          </p:cNvSpPr>
          <p:nvPr/>
        </p:nvSpPr>
        <p:spPr bwMode="auto">
          <a:xfrm>
            <a:off x="242543" y="-4196287"/>
            <a:ext cx="5835650" cy="8771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000" b="0" i="0" u="none" strike="noStrike" cap="none" normalizeH="0" baseline="0" dirty="0">
                <a:ln>
                  <a:noFill/>
                </a:ln>
                <a:solidFill>
                  <a:schemeClr val="tx1"/>
                </a:solidFill>
                <a:effectLst/>
                <a:latin typeface="Arial" panose="020B0604020202020204" pitchFamily="34" charset="0"/>
              </a:rPr>
              <a:t> Small service </a:t>
            </a:r>
            <a:r>
              <a:rPr kumimoji="0" lang="pl-PL" altLang="pl-PL" sz="1000" b="0" i="0" u="none" strike="noStrike" cap="none" normalizeH="0" baseline="0" dirty="0" err="1">
                <a:ln>
                  <a:noFill/>
                </a:ln>
                <a:solidFill>
                  <a:schemeClr val="tx1"/>
                </a:solidFill>
                <a:effectLst/>
                <a:latin typeface="Arial" panose="020B0604020202020204" pitchFamily="34" charset="0"/>
              </a:rPr>
              <a:t>company</a:t>
            </a:r>
            <a:r>
              <a:rPr kumimoji="0" lang="pl-PL" altLang="pl-PL" sz="1000" b="0" i="0" u="none" strike="noStrike" cap="none" normalizeH="0" baseline="0" dirty="0">
                <a:ln>
                  <a:noFill/>
                </a:ln>
                <a:solidFill>
                  <a:schemeClr val="tx1"/>
                </a:solidFill>
                <a:effectLst/>
                <a:latin typeface="Arial" panose="020B0604020202020204" pitchFamily="34" charset="0"/>
              </a:rPr>
              <a:t> in </a:t>
            </a:r>
            <a:r>
              <a:rPr kumimoji="0" lang="pl-PL" altLang="pl-PL" sz="1000" b="0" i="0" u="none" strike="noStrike" cap="none" normalizeH="0" baseline="0" dirty="0" err="1">
                <a:ln>
                  <a:noFill/>
                </a:ln>
                <a:solidFill>
                  <a:schemeClr val="tx1"/>
                </a:solidFill>
                <a:effectLst/>
                <a:latin typeface="Arial" panose="020B0604020202020204" pitchFamily="34" charset="0"/>
              </a:rPr>
              <a:t>Copenhagen</a:t>
            </a:r>
            <a:r>
              <a:rPr kumimoji="0" lang="pl-PL" altLang="pl-PL" sz="1000" b="0" i="0" u="none" strike="noStrike" cap="none" normalizeH="0" baseline="0" dirty="0">
                <a:ln>
                  <a:noFill/>
                </a:ln>
                <a:solidFill>
                  <a:schemeClr val="tx1"/>
                </a:solidFill>
                <a:effectLst/>
                <a:latin typeface="Arial" panose="020B0604020202020204" pitchFamily="34" charset="0"/>
              </a:rPr>
              <a:t> with </a:t>
            </a:r>
            <a:r>
              <a:rPr kumimoji="0" lang="pl-PL" altLang="pl-PL" sz="1000" b="0" i="0" u="none" strike="noStrike" cap="none" normalizeH="0" baseline="0" dirty="0" err="1">
                <a:ln>
                  <a:noFill/>
                </a:ln>
                <a:solidFill>
                  <a:schemeClr val="tx1"/>
                </a:solidFill>
                <a:effectLst/>
                <a:latin typeface="Arial" panose="020B0604020202020204" pitchFamily="34" charset="0"/>
              </a:rPr>
              <a:t>around</a:t>
            </a:r>
            <a:r>
              <a:rPr kumimoji="0" lang="pl-PL" altLang="pl-PL" sz="1000" b="0" i="0" u="none" strike="noStrike" cap="none" normalizeH="0" baseline="0" dirty="0">
                <a:ln>
                  <a:noFill/>
                </a:ln>
                <a:solidFill>
                  <a:schemeClr val="tx1"/>
                </a:solidFill>
                <a:effectLst/>
                <a:latin typeface="Arial" panose="020B0604020202020204" pitchFamily="34" charset="0"/>
              </a:rPr>
              <a:t> 10 </a:t>
            </a:r>
            <a:r>
              <a:rPr kumimoji="0" lang="pl-PL" altLang="pl-PL" sz="1000" b="0" i="0" u="none" strike="noStrike" cap="none" normalizeH="0" baseline="0" dirty="0" err="1">
                <a:ln>
                  <a:noFill/>
                </a:ln>
                <a:solidFill>
                  <a:schemeClr val="tx1"/>
                </a:solidFill>
                <a:effectLst/>
                <a:latin typeface="Arial" panose="020B0604020202020204" pitchFamily="34" charset="0"/>
              </a:rPr>
              <a:t>employees</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operating</a:t>
            </a:r>
            <a:r>
              <a:rPr kumimoji="0" lang="pl-PL" altLang="pl-PL" sz="1000" b="0" i="0" u="none" strike="noStrike" cap="none" normalizeH="0" baseline="0" dirty="0">
                <a:ln>
                  <a:noFill/>
                </a:ln>
                <a:solidFill>
                  <a:schemeClr val="tx1"/>
                </a:solidFill>
                <a:effectLst/>
                <a:latin typeface="Arial" panose="020B0604020202020204" pitchFamily="34" charset="0"/>
              </a:rPr>
              <a:t> from a </a:t>
            </a:r>
            <a:r>
              <a:rPr kumimoji="0" lang="pl-PL" altLang="pl-PL" sz="1000" b="0" i="0" u="none" strike="noStrike" cap="none" normalizeH="0" baseline="0" dirty="0" err="1">
                <a:ln>
                  <a:noFill/>
                </a:ln>
                <a:solidFill>
                  <a:schemeClr val="tx1"/>
                </a:solidFill>
                <a:effectLst/>
                <a:latin typeface="Arial" panose="020B0604020202020204" pitchFamily="34" charset="0"/>
              </a:rPr>
              <a:t>rented</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office</a:t>
            </a:r>
            <a:r>
              <a:rPr kumimoji="0" lang="pl-PL" altLang="pl-PL" sz="1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Increasing</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electricity</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costs</a:t>
            </a:r>
            <a:r>
              <a:rPr kumimoji="0" lang="pl-PL" altLang="pl-PL" sz="1000" b="0" i="0" u="none" strike="noStrike" cap="none" normalizeH="0" baseline="0" dirty="0">
                <a:ln>
                  <a:noFill/>
                </a:ln>
                <a:solidFill>
                  <a:schemeClr val="tx1"/>
                </a:solidFill>
                <a:effectLst/>
                <a:latin typeface="Arial" panose="020B0604020202020204" pitchFamily="34" charset="0"/>
              </a:rPr>
              <a:t> and no </a:t>
            </a:r>
            <a:r>
              <a:rPr kumimoji="0" lang="pl-PL" altLang="pl-PL" sz="1000" b="0" i="0" u="none" strike="noStrike" cap="none" normalizeH="0" baseline="0" dirty="0" err="1">
                <a:ln>
                  <a:noFill/>
                </a:ln>
                <a:solidFill>
                  <a:schemeClr val="tx1"/>
                </a:solidFill>
                <a:effectLst/>
                <a:latin typeface="Arial" panose="020B0604020202020204" pitchFamily="34" charset="0"/>
              </a:rPr>
              <a:t>existing</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renewable</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energy</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solutions</a:t>
            </a:r>
            <a:r>
              <a:rPr kumimoji="0" lang="pl-PL" altLang="pl-PL" sz="1000" b="0" i="0" u="none" strike="noStrike" cap="none" normalizeH="0" baseline="0" dirty="0">
                <a:ln>
                  <a:noFill/>
                </a:ln>
                <a:solidFill>
                  <a:schemeClr val="tx1"/>
                </a:solidFill>
                <a:effectLst/>
                <a:latin typeface="Arial" panose="020B0604020202020204" pitchFamily="34" charset="0"/>
              </a:rPr>
              <a:t> in place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Building</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allows</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installation</a:t>
            </a:r>
            <a:r>
              <a:rPr kumimoji="0" lang="pl-PL" altLang="pl-PL" sz="1000" b="0" i="0" u="none" strike="noStrike" cap="none" normalizeH="0" baseline="0" dirty="0">
                <a:ln>
                  <a:noFill/>
                </a:ln>
                <a:solidFill>
                  <a:schemeClr val="tx1"/>
                </a:solidFill>
                <a:effectLst/>
                <a:latin typeface="Arial" panose="020B0604020202020204" pitchFamily="34" charset="0"/>
              </a:rPr>
              <a:t> of </a:t>
            </a:r>
            <a:r>
              <a:rPr kumimoji="0" lang="pl-PL" altLang="pl-PL" sz="1000" b="0" i="0" u="none" strike="noStrike" cap="none" normalizeH="0" baseline="0" dirty="0" err="1">
                <a:ln>
                  <a:noFill/>
                </a:ln>
                <a:solidFill>
                  <a:schemeClr val="tx1"/>
                </a:solidFill>
                <a:effectLst/>
                <a:latin typeface="Arial" panose="020B0604020202020204" pitchFamily="34" charset="0"/>
              </a:rPr>
              <a:t>solar</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panels</a:t>
            </a:r>
            <a:r>
              <a:rPr kumimoji="0" lang="pl-PL" altLang="pl-PL" sz="1000" b="0" i="0" u="none" strike="noStrike" cap="none" normalizeH="0" baseline="0" dirty="0">
                <a:ln>
                  <a:noFill/>
                </a:ln>
                <a:solidFill>
                  <a:schemeClr val="tx1"/>
                </a:solidFill>
                <a:effectLst/>
                <a:latin typeface="Arial" panose="020B0604020202020204" pitchFamily="34" charset="0"/>
              </a:rPr>
              <a:t>, but </a:t>
            </a:r>
            <a:r>
              <a:rPr kumimoji="0" lang="pl-PL" altLang="pl-PL" sz="1000" b="0" i="0" u="none" strike="noStrike" cap="none" normalizeH="0" baseline="0" dirty="0" err="1">
                <a:ln>
                  <a:noFill/>
                </a:ln>
                <a:solidFill>
                  <a:schemeClr val="tx1"/>
                </a:solidFill>
                <a:effectLst/>
                <a:latin typeface="Arial" panose="020B0604020202020204" pitchFamily="34" charset="0"/>
              </a:rPr>
              <a:t>requires</a:t>
            </a:r>
            <a:r>
              <a:rPr kumimoji="0" lang="pl-PL" altLang="pl-PL" sz="1000" b="0" i="0" u="none" strike="noStrike" cap="none" normalizeH="0" baseline="0" dirty="0">
                <a:ln>
                  <a:noFill/>
                </a:ln>
                <a:solidFill>
                  <a:schemeClr val="tx1"/>
                </a:solidFill>
                <a:effectLst/>
                <a:latin typeface="Arial" panose="020B0604020202020204" pitchFamily="34" charset="0"/>
              </a:rPr>
              <a:t> high </a:t>
            </a:r>
            <a:r>
              <a:rPr kumimoji="0" lang="pl-PL" altLang="pl-PL" sz="1000" b="0" i="0" u="none" strike="noStrike" cap="none" normalizeH="0" baseline="0" dirty="0" err="1">
                <a:ln>
                  <a:noFill/>
                </a:ln>
                <a:solidFill>
                  <a:schemeClr val="tx1"/>
                </a:solidFill>
                <a:effectLst/>
                <a:latin typeface="Arial" panose="020B0604020202020204" pitchFamily="34" charset="0"/>
              </a:rPr>
              <a:t>upfront</a:t>
            </a:r>
            <a:r>
              <a:rPr kumimoji="0" lang="pl-PL" altLang="pl-PL" sz="1000" b="0" i="0" u="none" strike="noStrike" cap="none" normalizeH="0" baseline="0" dirty="0">
                <a:ln>
                  <a:noFill/>
                </a:ln>
                <a:solidFill>
                  <a:schemeClr val="tx1"/>
                </a:solidFill>
                <a:effectLst/>
                <a:latin typeface="Arial" panose="020B0604020202020204" pitchFamily="34" charset="0"/>
              </a:rPr>
              <a:t> investment and landlord </a:t>
            </a:r>
            <a:r>
              <a:rPr kumimoji="0" lang="pl-PL" altLang="pl-PL" sz="1000" b="0" i="0" u="none" strike="noStrike" cap="none" normalizeH="0" baseline="0" dirty="0" err="1">
                <a:ln>
                  <a:noFill/>
                </a:ln>
                <a:solidFill>
                  <a:schemeClr val="tx1"/>
                </a:solidFill>
                <a:effectLst/>
                <a:latin typeface="Arial" panose="020B0604020202020204" pitchFamily="34" charset="0"/>
              </a:rPr>
              <a:t>approval</a:t>
            </a:r>
            <a:r>
              <a:rPr kumimoji="0" lang="pl-PL" altLang="pl-PL" sz="1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Possible</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investments</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include</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solar</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panels</a:t>
            </a:r>
            <a:r>
              <a:rPr kumimoji="0" lang="pl-PL" altLang="pl-PL" sz="1000" b="0" i="0" u="none" strike="noStrike" cap="none" normalizeH="0" baseline="0" dirty="0">
                <a:ln>
                  <a:noFill/>
                </a:ln>
                <a:solidFill>
                  <a:schemeClr val="tx1"/>
                </a:solidFill>
                <a:effectLst/>
                <a:latin typeface="Arial" panose="020B0604020202020204" pitchFamily="34" charset="0"/>
              </a:rPr>
              <a:t> (high </a:t>
            </a:r>
            <a:r>
              <a:rPr kumimoji="0" lang="pl-PL" altLang="pl-PL" sz="1000" b="0" i="0" u="none" strike="noStrike" cap="none" normalizeH="0" baseline="0" dirty="0" err="1">
                <a:ln>
                  <a:noFill/>
                </a:ln>
                <a:solidFill>
                  <a:schemeClr val="tx1"/>
                </a:solidFill>
                <a:effectLst/>
                <a:latin typeface="Arial" panose="020B0604020202020204" pitchFamily="34" charset="0"/>
              </a:rPr>
              <a:t>cost</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long</a:t>
            </a:r>
            <a:r>
              <a:rPr kumimoji="0" lang="pl-PL" altLang="pl-PL" sz="1000" b="0" i="0" u="none" strike="noStrike" cap="none" normalizeH="0" baseline="0" dirty="0">
                <a:ln>
                  <a:noFill/>
                </a:ln>
                <a:solidFill>
                  <a:schemeClr val="tx1"/>
                </a:solidFill>
                <a:effectLst/>
                <a:latin typeface="Arial" panose="020B0604020202020204" pitchFamily="34" charset="0"/>
              </a:rPr>
              <a:t>-term </a:t>
            </a:r>
            <a:r>
              <a:rPr kumimoji="0" lang="pl-PL" altLang="pl-PL" sz="1000" b="0" i="0" u="none" strike="noStrike" cap="none" normalizeH="0" baseline="0" dirty="0" err="1">
                <a:ln>
                  <a:noFill/>
                </a:ln>
                <a:solidFill>
                  <a:schemeClr val="tx1"/>
                </a:solidFill>
                <a:effectLst/>
                <a:latin typeface="Arial" panose="020B0604020202020204" pitchFamily="34" charset="0"/>
              </a:rPr>
              <a:t>savings</a:t>
            </a:r>
            <a:r>
              <a:rPr kumimoji="0" lang="pl-PL" altLang="pl-PL" sz="1000" b="0" i="0" u="none" strike="noStrike" cap="none" normalizeH="0" baseline="0" dirty="0">
                <a:ln>
                  <a:noFill/>
                </a:ln>
                <a:solidFill>
                  <a:schemeClr val="tx1"/>
                </a:solidFill>
                <a:effectLst/>
                <a:latin typeface="Arial" panose="020B0604020202020204" pitchFamily="34" charset="0"/>
              </a:rPr>
              <a:t>), LED </a:t>
            </a:r>
            <a:r>
              <a:rPr kumimoji="0" lang="pl-PL" altLang="pl-PL" sz="1000" b="0" i="0" u="none" strike="noStrike" cap="none" normalizeH="0" baseline="0" dirty="0" err="1">
                <a:ln>
                  <a:noFill/>
                </a:ln>
                <a:solidFill>
                  <a:schemeClr val="tx1"/>
                </a:solidFill>
                <a:effectLst/>
                <a:latin typeface="Arial" panose="020B0604020202020204" pitchFamily="34" charset="0"/>
              </a:rPr>
              <a:t>lighting</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low</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cost</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quick</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payback</a:t>
            </a:r>
            <a:r>
              <a:rPr kumimoji="0" lang="pl-PL" altLang="pl-PL" sz="1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tabLst/>
            </a:pPr>
            <a:r>
              <a:rPr kumimoji="0" lang="pl-PL" altLang="pl-PL" sz="1000" b="0" i="0" u="none" strike="noStrike" cap="none" normalizeH="0" baseline="0" dirty="0" err="1">
                <a:ln>
                  <a:noFill/>
                </a:ln>
                <a:solidFill>
                  <a:schemeClr val="tx1"/>
                </a:solidFill>
                <a:effectLst/>
                <a:latin typeface="Arial" panose="020B0604020202020204" pitchFamily="34" charset="0"/>
              </a:rPr>
              <a:t>energy</a:t>
            </a:r>
            <a:r>
              <a:rPr kumimoji="0" lang="pl-PL" altLang="pl-PL" sz="1000" b="0" i="0" u="none" strike="noStrike" cap="none" normalizeH="0" baseline="0" dirty="0">
                <a:ln>
                  <a:noFill/>
                </a:ln>
                <a:solidFill>
                  <a:schemeClr val="tx1"/>
                </a:solidFill>
                <a:effectLst/>
                <a:latin typeface="Arial" panose="020B0604020202020204" pitchFamily="34" charset="0"/>
              </a:rPr>
              <a:t> monitoring system (</a:t>
            </a:r>
            <a:r>
              <a:rPr kumimoji="0" lang="pl-PL" altLang="pl-PL" sz="1000" b="0" i="0" u="none" strike="noStrike" cap="none" normalizeH="0" baseline="0" dirty="0" err="1">
                <a:ln>
                  <a:noFill/>
                </a:ln>
                <a:solidFill>
                  <a:schemeClr val="tx1"/>
                </a:solidFill>
                <a:effectLst/>
                <a:latin typeface="Arial" panose="020B0604020202020204" pitchFamily="34" charset="0"/>
              </a:rPr>
              <a:t>low</a:t>
            </a:r>
            <a:r>
              <a:rPr kumimoji="0" lang="pl-PL" altLang="pl-PL" sz="1000" b="0" i="0" u="none" strike="noStrike" cap="none" normalizeH="0" baseline="0" dirty="0">
                <a:ln>
                  <a:noFill/>
                </a:ln>
                <a:solidFill>
                  <a:schemeClr val="tx1"/>
                </a:solidFill>
                <a:effectLst/>
                <a:latin typeface="Arial" panose="020B0604020202020204" pitchFamily="34" charset="0"/>
              </a:rPr>
              <a:t> to medium </a:t>
            </a:r>
            <a:r>
              <a:rPr kumimoji="0" lang="pl-PL" altLang="pl-PL" sz="1000" b="0" i="0" u="none" strike="noStrike" cap="none" normalizeH="0" baseline="0" dirty="0" err="1">
                <a:ln>
                  <a:noFill/>
                </a:ln>
                <a:solidFill>
                  <a:schemeClr val="tx1"/>
                </a:solidFill>
                <a:effectLst/>
                <a:latin typeface="Arial" panose="020B0604020202020204" pitchFamily="34" charset="0"/>
              </a:rPr>
              <a:t>cost</a:t>
            </a:r>
            <a:r>
              <a:rPr kumimoji="0" lang="pl-PL" altLang="pl-PL" sz="1000" b="0" i="0" u="none" strike="noStrike" cap="none" normalizeH="0" baseline="0" dirty="0">
                <a:ln>
                  <a:noFill/>
                </a:ln>
                <a:solidFill>
                  <a:schemeClr val="tx1"/>
                </a:solidFill>
                <a:effectLst/>
                <a:latin typeface="Arial" panose="020B0604020202020204" pitchFamily="34" charset="0"/>
              </a:rPr>
              <a:t>), and </a:t>
            </a:r>
            <a:r>
              <a:rPr kumimoji="0" lang="pl-PL" altLang="pl-PL" sz="1000" b="0" i="0" u="none" strike="noStrike" cap="none" normalizeH="0" baseline="0" dirty="0" err="1">
                <a:ln>
                  <a:noFill/>
                </a:ln>
                <a:solidFill>
                  <a:schemeClr val="tx1"/>
                </a:solidFill>
                <a:effectLst/>
                <a:latin typeface="Arial" panose="020B0604020202020204" pitchFamily="34" charset="0"/>
              </a:rPr>
              <a:t>basic</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efficiency</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improvements</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very</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low</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cost</a:t>
            </a:r>
            <a:r>
              <a:rPr kumimoji="0" lang="pl-PL" altLang="pl-PL" sz="1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000" b="0" i="0" u="none" strike="noStrike" cap="none" normalizeH="0" baseline="0" dirty="0">
                <a:ln>
                  <a:noFill/>
                </a:ln>
                <a:solidFill>
                  <a:schemeClr val="tx1"/>
                </a:solidFill>
                <a:effectLst/>
                <a:latin typeface="Arial" panose="020B0604020202020204" pitchFamily="34" charset="0"/>
              </a:rPr>
              <a:t> No </a:t>
            </a:r>
            <a:r>
              <a:rPr kumimoji="0" lang="pl-PL" altLang="pl-PL" sz="1000" b="0" i="0" u="none" strike="noStrike" cap="none" normalizeH="0" baseline="0" dirty="0" err="1">
                <a:ln>
                  <a:noFill/>
                </a:ln>
                <a:solidFill>
                  <a:schemeClr val="tx1"/>
                </a:solidFill>
                <a:effectLst/>
                <a:latin typeface="Arial" panose="020B0604020202020204" pitchFamily="34" charset="0"/>
              </a:rPr>
              <a:t>previous</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experience</a:t>
            </a:r>
            <a:r>
              <a:rPr kumimoji="0" lang="pl-PL" altLang="pl-PL" sz="1000" b="0" i="0" u="none" strike="noStrike" cap="none" normalizeH="0" baseline="0" dirty="0">
                <a:ln>
                  <a:noFill/>
                </a:ln>
                <a:solidFill>
                  <a:schemeClr val="tx1"/>
                </a:solidFill>
                <a:effectLst/>
                <a:latin typeface="Arial" panose="020B0604020202020204" pitchFamily="34" charset="0"/>
              </a:rPr>
              <a:t> with </a:t>
            </a:r>
            <a:r>
              <a:rPr kumimoji="0" lang="pl-PL" altLang="pl-PL" sz="1000" b="0" i="0" u="none" strike="noStrike" cap="none" normalizeH="0" baseline="0" dirty="0" err="1">
                <a:ln>
                  <a:noFill/>
                </a:ln>
                <a:solidFill>
                  <a:schemeClr val="tx1"/>
                </a:solidFill>
                <a:effectLst/>
                <a:latin typeface="Arial" panose="020B0604020202020204" pitchFamily="34" charset="0"/>
              </a:rPr>
              <a:t>external</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financing</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or</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green</a:t>
            </a:r>
            <a:r>
              <a:rPr kumimoji="0" lang="pl-PL" altLang="pl-PL" sz="1000" b="0" i="0" u="none" strike="noStrike" cap="none" normalizeH="0" baseline="0" dirty="0">
                <a:ln>
                  <a:noFill/>
                </a:ln>
                <a:solidFill>
                  <a:schemeClr val="tx1"/>
                </a:solidFill>
                <a:effectLst/>
                <a:latin typeface="Arial" panose="020B0604020202020204" pitchFamily="34" charset="0"/>
              </a:rPr>
              <a:t> investment </a:t>
            </a:r>
            <a:r>
              <a:rPr kumimoji="0" lang="pl-PL" altLang="pl-PL" sz="1000" b="0" i="0" u="none" strike="noStrike" cap="none" normalizeH="0" baseline="0" dirty="0" err="1">
                <a:ln>
                  <a:noFill/>
                </a:ln>
                <a:solidFill>
                  <a:schemeClr val="tx1"/>
                </a:solidFill>
                <a:effectLst/>
                <a:latin typeface="Arial" panose="020B0604020202020204" pitchFamily="34" charset="0"/>
              </a:rPr>
              <a:t>planning</a:t>
            </a:r>
            <a:r>
              <a:rPr kumimoji="0" lang="pl-PL" altLang="pl-PL" sz="1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Available</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financing</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options</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include</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green</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loans</a:t>
            </a:r>
            <a:r>
              <a:rPr kumimoji="0" lang="pl-PL" altLang="pl-PL" sz="1000" b="0" i="0" u="none" strike="noStrike" cap="none" normalizeH="0" baseline="0" dirty="0">
                <a:ln>
                  <a:noFill/>
                </a:ln>
                <a:solidFill>
                  <a:schemeClr val="tx1"/>
                </a:solidFill>
                <a:effectLst/>
                <a:latin typeface="Arial" panose="020B0604020202020204" pitchFamily="34" charset="0"/>
              </a:rPr>
              <a:t>, leasing, and public </a:t>
            </a:r>
            <a:r>
              <a:rPr kumimoji="0" lang="pl-PL" altLang="pl-PL" sz="1000" b="0" i="0" u="none" strike="noStrike" cap="none" normalizeH="0" baseline="0" dirty="0" err="1">
                <a:ln>
                  <a:noFill/>
                </a:ln>
                <a:solidFill>
                  <a:schemeClr val="tx1"/>
                </a:solidFill>
                <a:effectLst/>
                <a:latin typeface="Arial" panose="020B0604020202020204" pitchFamily="34" charset="0"/>
              </a:rPr>
              <a:t>or</a:t>
            </a:r>
            <a:r>
              <a:rPr kumimoji="0" lang="pl-PL" altLang="pl-PL" sz="1000" b="0" i="0" u="none" strike="noStrike" cap="none" normalizeH="0" baseline="0" dirty="0">
                <a:ln>
                  <a:noFill/>
                </a:ln>
                <a:solidFill>
                  <a:schemeClr val="tx1"/>
                </a:solidFill>
                <a:effectLst/>
                <a:latin typeface="Arial" panose="020B0604020202020204" pitchFamily="34" charset="0"/>
              </a:rPr>
              <a:t> EU SME </a:t>
            </a:r>
            <a:r>
              <a:rPr kumimoji="0" lang="pl-PL" altLang="pl-PL" sz="1000" b="0" i="0" u="none" strike="noStrike" cap="none" normalizeH="0" baseline="0" dirty="0" err="1">
                <a:ln>
                  <a:noFill/>
                </a:ln>
                <a:solidFill>
                  <a:schemeClr val="tx1"/>
                </a:solidFill>
                <a:effectLst/>
                <a:latin typeface="Arial" panose="020B0604020202020204" pitchFamily="34" charset="0"/>
              </a:rPr>
              <a:t>grants</a:t>
            </a:r>
            <a:r>
              <a:rPr kumimoji="0" lang="pl-PL" altLang="pl-PL" sz="1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Customers</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are</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mainly</a:t>
            </a:r>
            <a:r>
              <a:rPr kumimoji="0" lang="pl-PL" altLang="pl-PL" sz="1000" b="0" i="0" u="none" strike="noStrike" cap="none" normalizeH="0" baseline="0" dirty="0">
                <a:ln>
                  <a:noFill/>
                </a:ln>
                <a:solidFill>
                  <a:schemeClr val="tx1"/>
                </a:solidFill>
                <a:effectLst/>
                <a:latin typeface="Arial" panose="020B0604020202020204" pitchFamily="34" charset="0"/>
              </a:rPr>
              <a:t> B2B and </a:t>
            </a:r>
            <a:r>
              <a:rPr kumimoji="0" lang="pl-PL" altLang="pl-PL" sz="1000" b="0" i="0" u="none" strike="noStrike" cap="none" normalizeH="0" baseline="0" dirty="0" err="1">
                <a:ln>
                  <a:noFill/>
                </a:ln>
                <a:solidFill>
                  <a:schemeClr val="tx1"/>
                </a:solidFill>
                <a:effectLst/>
                <a:latin typeface="Arial" panose="020B0604020202020204" pitchFamily="34" charset="0"/>
              </a:rPr>
              <a:t>increasingly</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expect</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sustainability</a:t>
            </a:r>
            <a:r>
              <a:rPr kumimoji="0" lang="pl-PL" altLang="pl-PL" sz="1000" b="0" i="0" u="none" strike="noStrike" cap="none" normalizeH="0" baseline="0" dirty="0">
                <a:ln>
                  <a:noFill/>
                </a:ln>
                <a:solidFill>
                  <a:schemeClr val="tx1"/>
                </a:solidFill>
                <a:effectLst/>
                <a:latin typeface="Arial" panose="020B0604020202020204" pitchFamily="34" charset="0"/>
              </a:rPr>
              <a:t> and </a:t>
            </a:r>
            <a:r>
              <a:rPr kumimoji="0" lang="pl-PL" altLang="pl-PL" sz="1000" b="0" i="0" u="none" strike="noStrike" cap="none" normalizeH="0" baseline="0" dirty="0" err="1">
                <a:ln>
                  <a:noFill/>
                </a:ln>
                <a:solidFill>
                  <a:schemeClr val="tx1"/>
                </a:solidFill>
                <a:effectLst/>
                <a:latin typeface="Arial" panose="020B0604020202020204" pitchFamily="34" charset="0"/>
              </a:rPr>
              <a:t>energy</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efficiency</a:t>
            </a:r>
            <a:r>
              <a:rPr kumimoji="0" lang="pl-PL" altLang="pl-PL" sz="1000" b="0" i="0" u="none" strike="noStrike" cap="none" normalizeH="0" baseline="0" dirty="0">
                <a:ln>
                  <a:noFill/>
                </a:ln>
                <a:solidFill>
                  <a:schemeClr val="tx1"/>
                </a:solidFill>
                <a:effectLst/>
                <a:latin typeface="Arial" panose="020B0604020202020204" pitchFamily="34" charset="0"/>
              </a:rPr>
              <a:t> from </a:t>
            </a:r>
            <a:r>
              <a:rPr kumimoji="0" lang="pl-PL" altLang="pl-PL" sz="1000" b="0" i="0" u="none" strike="noStrike" cap="none" normalizeH="0" baseline="0" dirty="0" err="1">
                <a:ln>
                  <a:noFill/>
                </a:ln>
                <a:solidFill>
                  <a:schemeClr val="tx1"/>
                </a:solidFill>
                <a:effectLst/>
                <a:latin typeface="Arial" panose="020B0604020202020204" pitchFamily="34" charset="0"/>
              </a:rPr>
              <a:t>suppliers</a:t>
            </a:r>
            <a:r>
              <a:rPr kumimoji="0" lang="pl-PL" altLang="pl-PL" sz="1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000" b="0" i="0" u="none" strike="noStrike" cap="none" normalizeH="0" baseline="0" dirty="0">
                <a:ln>
                  <a:noFill/>
                </a:ln>
                <a:solidFill>
                  <a:schemeClr val="tx1"/>
                </a:solidFill>
                <a:effectLst/>
                <a:latin typeface="Arial" panose="020B0604020202020204" pitchFamily="34" charset="0"/>
              </a:rPr>
              <a:t> No ESG </a:t>
            </a:r>
            <a:r>
              <a:rPr kumimoji="0" lang="pl-PL" altLang="pl-PL" sz="1000" b="0" i="0" u="none" strike="noStrike" cap="none" normalizeH="0" baseline="0" dirty="0" err="1">
                <a:ln>
                  <a:noFill/>
                </a:ln>
                <a:solidFill>
                  <a:schemeClr val="tx1"/>
                </a:solidFill>
                <a:effectLst/>
                <a:latin typeface="Arial" panose="020B0604020202020204" pitchFamily="34" charset="0"/>
              </a:rPr>
              <a:t>reporting</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obligations</a:t>
            </a:r>
            <a:r>
              <a:rPr kumimoji="0" lang="pl-PL" altLang="pl-PL" sz="1000" b="0" i="0" u="none" strike="noStrike" cap="none" normalizeH="0" baseline="0" dirty="0">
                <a:ln>
                  <a:noFill/>
                </a:ln>
                <a:solidFill>
                  <a:schemeClr val="tx1"/>
                </a:solidFill>
                <a:effectLst/>
                <a:latin typeface="Arial" panose="020B0604020202020204" pitchFamily="34" charset="0"/>
              </a:rPr>
              <a:t>, but </a:t>
            </a:r>
            <a:r>
              <a:rPr kumimoji="0" lang="pl-PL" altLang="pl-PL" sz="1000" b="0" i="0" u="none" strike="noStrike" cap="none" normalizeH="0" baseline="0" dirty="0" err="1">
                <a:ln>
                  <a:noFill/>
                </a:ln>
                <a:solidFill>
                  <a:schemeClr val="tx1"/>
                </a:solidFill>
                <a:effectLst/>
                <a:latin typeface="Arial" panose="020B0604020202020204" pitchFamily="34" charset="0"/>
              </a:rPr>
              <a:t>growing</a:t>
            </a:r>
            <a:r>
              <a:rPr kumimoji="0" lang="pl-PL" altLang="pl-PL" sz="1000" b="0" i="0" u="none" strike="noStrike" cap="none" normalizeH="0" baseline="0" dirty="0">
                <a:ln>
                  <a:noFill/>
                </a:ln>
                <a:solidFill>
                  <a:schemeClr val="tx1"/>
                </a:solidFill>
                <a:effectLst/>
                <a:latin typeface="Arial" panose="020B0604020202020204" pitchFamily="34" charset="0"/>
              </a:rPr>
              <a:t> market </a:t>
            </a:r>
            <a:r>
              <a:rPr kumimoji="0" lang="pl-PL" altLang="pl-PL" sz="1000" b="0" i="0" u="none" strike="noStrike" cap="none" normalizeH="0" baseline="0" dirty="0" err="1">
                <a:ln>
                  <a:noFill/>
                </a:ln>
                <a:solidFill>
                  <a:schemeClr val="tx1"/>
                </a:solidFill>
                <a:effectLst/>
                <a:latin typeface="Arial" panose="020B0604020202020204" pitchFamily="34" charset="0"/>
              </a:rPr>
              <a:t>expectations</a:t>
            </a:r>
            <a:r>
              <a:rPr kumimoji="0" lang="pl-PL" altLang="pl-PL" sz="1000" b="0" i="0" u="none" strike="noStrike" cap="none" normalizeH="0" baseline="0" dirty="0">
                <a:ln>
                  <a:noFill/>
                </a:ln>
                <a:solidFill>
                  <a:schemeClr val="tx1"/>
                </a:solidFill>
                <a:effectLst/>
                <a:latin typeface="Arial" panose="020B0604020202020204" pitchFamily="34" charset="0"/>
              </a:rPr>
              <a:t> and </a:t>
            </a:r>
            <a:r>
              <a:rPr kumimoji="0" lang="pl-PL" altLang="pl-PL" sz="1000" b="0" i="0" u="none" strike="noStrike" cap="none" normalizeH="0" baseline="0" dirty="0" err="1">
                <a:ln>
                  <a:noFill/>
                </a:ln>
                <a:solidFill>
                  <a:schemeClr val="tx1"/>
                </a:solidFill>
                <a:effectLst/>
                <a:latin typeface="Arial" panose="020B0604020202020204" pitchFamily="34" charset="0"/>
              </a:rPr>
              <a:t>voluntary</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frameworks</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like</a:t>
            </a:r>
            <a:r>
              <a:rPr kumimoji="0" lang="pl-PL" altLang="pl-PL" sz="1000" b="0" i="0" u="none" strike="noStrike" cap="none" normalizeH="0" baseline="0" dirty="0">
                <a:ln>
                  <a:noFill/>
                </a:ln>
                <a:solidFill>
                  <a:schemeClr val="tx1"/>
                </a:solidFill>
                <a:effectLst/>
                <a:latin typeface="Arial" panose="020B0604020202020204" pitchFamily="34" charset="0"/>
              </a:rPr>
              <a:t> VSME </a:t>
            </a:r>
            <a:r>
              <a:rPr kumimoji="0" lang="pl-PL" altLang="pl-PL" sz="1000" b="0" i="0" u="none" strike="noStrike" cap="none" normalizeH="0" baseline="0" dirty="0" err="1">
                <a:ln>
                  <a:noFill/>
                </a:ln>
                <a:solidFill>
                  <a:schemeClr val="tx1"/>
                </a:solidFill>
                <a:effectLst/>
                <a:latin typeface="Arial" panose="020B0604020202020204" pitchFamily="34" charset="0"/>
              </a:rPr>
              <a:t>are</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influencing</a:t>
            </a:r>
            <a:r>
              <a:rPr kumimoji="0" lang="pl-PL" altLang="pl-PL" sz="1000" b="0" i="0" u="none" strike="noStrike" cap="none" normalizeH="0" baseline="0" dirty="0">
                <a:ln>
                  <a:noFill/>
                </a:ln>
                <a:solidFill>
                  <a:schemeClr val="tx1"/>
                </a:solidFill>
                <a:effectLst/>
                <a:latin typeface="Arial" panose="020B0604020202020204" pitchFamily="34" charset="0"/>
              </a:rPr>
              <a:t> the </a:t>
            </a:r>
            <a:r>
              <a:rPr kumimoji="0" lang="pl-PL" altLang="pl-PL" sz="1000" b="0" i="0" u="none" strike="noStrike" cap="none" normalizeH="0" baseline="0" dirty="0" err="1">
                <a:ln>
                  <a:noFill/>
                </a:ln>
                <a:solidFill>
                  <a:schemeClr val="tx1"/>
                </a:solidFill>
                <a:effectLst/>
                <a:latin typeface="Arial" panose="020B0604020202020204" pitchFamily="34" charset="0"/>
              </a:rPr>
              <a:t>sector</a:t>
            </a:r>
            <a:r>
              <a:rPr kumimoji="0" lang="pl-PL" altLang="pl-PL" sz="1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Internal</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constraints</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include</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limited</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financial</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knowledge</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uncertainty</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about</a:t>
            </a:r>
            <a:r>
              <a:rPr kumimoji="0" lang="pl-PL" altLang="pl-PL" sz="1000" b="0" i="0" u="none" strike="noStrike" cap="none" normalizeH="0" baseline="0" dirty="0">
                <a:ln>
                  <a:noFill/>
                </a:ln>
                <a:solidFill>
                  <a:schemeClr val="tx1"/>
                </a:solidFill>
                <a:effectLst/>
                <a:latin typeface="Arial" panose="020B0604020202020204" pitchFamily="34" charset="0"/>
              </a:rPr>
              <a:t> return on investment, and </a:t>
            </a:r>
            <a:r>
              <a:rPr kumimoji="0" lang="pl-PL" altLang="pl-PL" sz="1000" b="0" i="0" u="none" strike="noStrike" cap="none" normalizeH="0" baseline="0" dirty="0" err="1">
                <a:ln>
                  <a:noFill/>
                </a:ln>
                <a:solidFill>
                  <a:schemeClr val="tx1"/>
                </a:solidFill>
                <a:effectLst/>
                <a:latin typeface="Arial" panose="020B0604020202020204" pitchFamily="34" charset="0"/>
              </a:rPr>
              <a:t>preference</a:t>
            </a:r>
            <a:r>
              <a:rPr kumimoji="0" lang="pl-PL" altLang="pl-PL" sz="1000" b="0" i="0" u="none" strike="noStrike" cap="none" normalizeH="0" baseline="0" dirty="0">
                <a:ln>
                  <a:noFill/>
                </a:ln>
                <a:solidFill>
                  <a:schemeClr val="tx1"/>
                </a:solidFill>
                <a:effectLst/>
                <a:latin typeface="Arial" panose="020B0604020202020204" pitchFamily="34" charset="0"/>
              </a:rPr>
              <a:t> for </a:t>
            </a:r>
            <a:r>
              <a:rPr kumimoji="0" lang="pl-PL" altLang="pl-PL" sz="1000" b="0" i="0" u="none" strike="noStrike" cap="none" normalizeH="0" baseline="0" dirty="0" err="1">
                <a:ln>
                  <a:noFill/>
                </a:ln>
                <a:solidFill>
                  <a:schemeClr val="tx1"/>
                </a:solidFill>
                <a:effectLst/>
                <a:latin typeface="Arial" panose="020B0604020202020204" pitchFamily="34" charset="0"/>
              </a:rPr>
              <a:t>low-risk</a:t>
            </a:r>
            <a:r>
              <a:rPr kumimoji="0" lang="pl-PL" altLang="pl-PL" sz="1000" b="0" i="0" u="none" strike="noStrike" cap="none" normalizeH="0" baseline="0" dirty="0">
                <a:ln>
                  <a:noFill/>
                </a:ln>
                <a:solidFill>
                  <a:schemeClr val="tx1"/>
                </a:solidFill>
                <a:effectLst/>
                <a:latin typeface="Arial" panose="020B0604020202020204" pitchFamily="34" charset="0"/>
              </a:rPr>
              <a:t> </a:t>
            </a:r>
            <a:r>
              <a:rPr kumimoji="0" lang="pl-PL" altLang="pl-PL" sz="1000" b="0" i="0" u="none" strike="noStrike" cap="none" normalizeH="0" baseline="0" dirty="0" err="1">
                <a:ln>
                  <a:noFill/>
                </a:ln>
                <a:solidFill>
                  <a:schemeClr val="tx1"/>
                </a:solidFill>
                <a:effectLst/>
                <a:latin typeface="Arial" panose="020B0604020202020204" pitchFamily="34" charset="0"/>
              </a:rPr>
              <a:t>solutions</a:t>
            </a:r>
            <a:r>
              <a:rPr kumimoji="0" lang="pl-PL" altLang="pl-PL" sz="1000" b="0" i="0" u="none" strike="noStrike" cap="none" normalizeH="0" baseline="0" dirty="0">
                <a:ln>
                  <a:noFill/>
                </a:ln>
                <a:solidFill>
                  <a:schemeClr val="tx1"/>
                </a:solidFill>
                <a:effectLst/>
                <a:latin typeface="Arial" panose="020B0604020202020204" pitchFamily="34" charset="0"/>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7">
            <a:extLst>
              <a:ext uri="{FF2B5EF4-FFF2-40B4-BE49-F238E27FC236}">
                <a16:creationId xmlns:a16="http://schemas.microsoft.com/office/drawing/2014/main" id="{6DD59385-40FF-1973-1873-B8071CEBA73A}"/>
              </a:ext>
            </a:extLst>
          </p:cNvPr>
          <p:cNvSpPr txBox="1"/>
          <p:nvPr/>
        </p:nvSpPr>
        <p:spPr>
          <a:xfrm>
            <a:off x="273050" y="92075"/>
            <a:ext cx="6934200" cy="8494633"/>
          </a:xfrm>
          <a:prstGeom prst="rect">
            <a:avLst/>
          </a:prstGeom>
          <a:noFill/>
        </p:spPr>
        <p:txBody>
          <a:bodyPr wrap="square" rtlCol="0">
            <a:spAutoFit/>
          </a:bodyPr>
          <a:lstStyle/>
          <a:p>
            <a:r>
              <a:rPr lang="en-US" sz="1100" b="1" dirty="0"/>
              <a:t>Task 1 – </a:t>
            </a:r>
            <a:r>
              <a:rPr lang="en-US" sz="1100" b="1" dirty="0" err="1"/>
              <a:t>Prioritise</a:t>
            </a:r>
            <a:r>
              <a:rPr lang="en-US" sz="1100" b="1" dirty="0"/>
              <a:t> green investments</a:t>
            </a:r>
          </a:p>
          <a:p>
            <a:r>
              <a:rPr lang="en-US" sz="1100" dirty="0"/>
              <a:t>The most important investment for the company is LED lighting and basic energy efficiency improvements, because it requires low upfront cost, is easy to implement, and delivers immediate savings on electricity bills. It also has low implementation risk, making it the safest first step for a small company.</a:t>
            </a:r>
          </a:p>
          <a:p>
            <a:r>
              <a:rPr lang="en-US" sz="1100" dirty="0"/>
              <a:t>The second priority is an energy monitoring system, as it helps the company understand energy usage patterns and identify further savings opportunities. It has medium cost and medium implementation effort, but supports better long-term decision-making.</a:t>
            </a:r>
          </a:p>
          <a:p>
            <a:r>
              <a:rPr lang="en-US" sz="1100" dirty="0"/>
              <a:t>The third priority is solar panels, as they provide the highest long-term environmental and financial benefits, but require high investment, longer payback time, and external approval (e.g. landlord).</a:t>
            </a:r>
          </a:p>
          <a:p>
            <a:r>
              <a:rPr lang="en-US" sz="1100" dirty="0"/>
              <a:t>The least priority is general or minor office efficiency changes, as they have limited impact compared to the other investments.</a:t>
            </a:r>
          </a:p>
          <a:p>
            <a:r>
              <a:rPr lang="en-US" sz="1100" dirty="0"/>
              <a:t>Overall, the ranking is based on balancing quick financial savings, ease of implementation, and long-term ESG impact under limited budget conditions.</a:t>
            </a:r>
          </a:p>
          <a:p>
            <a:endParaRPr lang="pl-PL" sz="1100" dirty="0"/>
          </a:p>
          <a:p>
            <a:r>
              <a:rPr lang="en-US" sz="1100" b="1" dirty="0"/>
              <a:t>Task 2 – Choose the best financing solution</a:t>
            </a:r>
          </a:p>
          <a:p>
            <a:r>
              <a:rPr lang="en-US" sz="1100" dirty="0"/>
              <a:t>The most relevant financing options are green loans and public grants, with leasing as a secondary option.</a:t>
            </a:r>
          </a:p>
          <a:p>
            <a:r>
              <a:rPr lang="en-US" sz="1100" dirty="0"/>
              <a:t>A green loan offers relatively low interest rates and allows the company to own the investment, but it requires repayment capacity and financial planning. It is accessible but still requires some documentation and credit assessment.</a:t>
            </a:r>
          </a:p>
          <a:p>
            <a:r>
              <a:rPr lang="en-US" sz="1100" dirty="0"/>
              <a:t>A public grant or subsidy is the most attractive option financially, as it reduces upfront costs significantly or fully, but it is more difficult to access due to competition, application procedures, and longer approval time.</a:t>
            </a:r>
          </a:p>
          <a:p>
            <a:r>
              <a:rPr lang="en-US" sz="1100" dirty="0"/>
              <a:t>Leasing is the most flexible option, with low upfront cost and predictable monthly payments, making it easier for small companies with limited cash flow. However, it is usually more expensive in the long term and does not provide ownership of the asset.</a:t>
            </a:r>
          </a:p>
          <a:p>
            <a:r>
              <a:rPr lang="en-US" sz="1100" dirty="0"/>
              <a:t>The best recommendation is a combination of a green loan and/or public grant, as this provides a balance between affordability, ownership, and long-term financial efficiency. Leasing should be considered only if cash flow constraints are strong or if access to grants is not possible.</a:t>
            </a:r>
            <a:endParaRPr lang="pl-PL" sz="1100" dirty="0"/>
          </a:p>
          <a:p>
            <a:endParaRPr lang="pl-PL" sz="1100" dirty="0"/>
          </a:p>
          <a:p>
            <a:r>
              <a:rPr lang="en-US" sz="1100" b="1" dirty="0"/>
              <a:t>Task 3 – Create a simple ESG investment plan</a:t>
            </a:r>
          </a:p>
          <a:p>
            <a:r>
              <a:rPr lang="en-US" sz="1100" dirty="0"/>
              <a:t>The company should start with LED lighting and basic energy efficiency improvements, as this provides quick cost savings, low risk, and immediate implementation. It also builds internal experience before moving to larger investments such as solar panels.</a:t>
            </a:r>
          </a:p>
          <a:p>
            <a:r>
              <a:rPr lang="en-US" sz="1100" dirty="0"/>
              <a:t>The investment can be financed through a green loan or public grant, depending on availability. If grants are accessible, they should be </a:t>
            </a:r>
            <a:r>
              <a:rPr lang="en-US" sz="1100" dirty="0" err="1"/>
              <a:t>prioritised</a:t>
            </a:r>
            <a:r>
              <a:rPr lang="en-US" sz="1100" dirty="0"/>
              <a:t>; otherwise, a green loan provides a stable and realistic financing solution for SMEs.</a:t>
            </a:r>
          </a:p>
          <a:p>
            <a:r>
              <a:rPr lang="en-US" sz="1100" dirty="0"/>
              <a:t>Expected benefits include reduced electricity costs, improved energy efficiency, and a lower carbon footprint. From an ESG perspective, the company strengthens its environmental performance and demonstrates commitment to sustainability in a practical and credible way.</a:t>
            </a:r>
          </a:p>
          <a:p>
            <a:r>
              <a:rPr lang="en-US" sz="1100" dirty="0"/>
              <a:t>For communication, the company can use a simple message such as:</a:t>
            </a:r>
            <a:br>
              <a:rPr lang="en-US" sz="1100" dirty="0"/>
            </a:br>
            <a:r>
              <a:rPr lang="en-US" sz="1100" dirty="0"/>
              <a:t>“We are improving our office energy efficiency to reduce our environmental impact and energy consumption.”</a:t>
            </a:r>
            <a:br>
              <a:rPr lang="en-US" sz="1100" dirty="0"/>
            </a:br>
            <a:r>
              <a:rPr lang="en-US" sz="1100" dirty="0"/>
              <a:t>This can be shared on the company website, in client presentations, or in email signatures, ensuring transparency without overclaiming or greenwashing.</a:t>
            </a:r>
          </a:p>
          <a:p>
            <a:r>
              <a:rPr lang="en-US" sz="1100" dirty="0"/>
              <a:t>Overall, the plan focuses on starting with low-risk, high-impact actions, combining realistic financing, and using simple communication to strengthen ESG credibility.</a:t>
            </a:r>
          </a:p>
          <a:p>
            <a:endParaRPr lang="en-US" sz="1100" dirty="0"/>
          </a:p>
          <a:p>
            <a:endParaRPr lang="en-US" sz="1100" dirty="0"/>
          </a:p>
          <a:p>
            <a:endParaRPr lang="pl-PL" sz="1100" dirty="0"/>
          </a:p>
          <a:p>
            <a:endParaRPr lang="pl-PL" dirty="0"/>
          </a:p>
        </p:txBody>
      </p:sp>
    </p:spTree>
    <p:extLst>
      <p:ext uri="{BB962C8B-B14F-4D97-AF65-F5344CB8AC3E}">
        <p14:creationId xmlns:p14="http://schemas.microsoft.com/office/powerpoint/2010/main" val="3346194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6668492"/>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a:t>
            </a:r>
            <a:r>
              <a:rPr sz="1600" b="1" i="1" dirty="0" err="1">
                <a:solidFill>
                  <a:srgbClr val="007772"/>
                </a:solidFill>
                <a:latin typeface="+mn-lt"/>
                <a:cs typeface="Arial"/>
              </a:rPr>
              <a:t>ref.PEARL</a:t>
            </a:r>
            <a:r>
              <a:rPr sz="1600" b="1" i="1" dirty="0">
                <a:solidFill>
                  <a:srgbClr val="007772"/>
                </a:solidFill>
                <a:latin typeface="+mn-lt"/>
                <a:cs typeface="Arial"/>
              </a:rPr>
              <a:t> framework)</a:t>
            </a:r>
            <a:endParaRPr lang="pl-PL" sz="1600" i="1" dirty="0">
              <a:solidFill>
                <a:schemeClr val="tx1"/>
              </a:solidFill>
              <a:latin typeface="+mn-lt"/>
              <a:cs typeface="Arial"/>
            </a:endParaRPr>
          </a:p>
          <a:p>
            <a:pPr marL="12700" marR="5080" algn="just">
              <a:lnSpc>
                <a:spcPct val="125000"/>
              </a:lnSpc>
              <a:spcBef>
                <a:spcPts val="100"/>
              </a:spcBef>
            </a:pPr>
            <a:r>
              <a:rPr lang="pl-PL" sz="1400" dirty="0" err="1">
                <a:solidFill>
                  <a:schemeClr val="tx1"/>
                </a:solidFill>
                <a:latin typeface="+mj-lt"/>
                <a:cs typeface="Arial"/>
              </a:rPr>
              <a:t>Learners</a:t>
            </a:r>
            <a:r>
              <a:rPr lang="pl-PL" sz="1400" dirty="0">
                <a:solidFill>
                  <a:schemeClr val="tx1"/>
                </a:solidFill>
                <a:latin typeface="+mj-lt"/>
                <a:cs typeface="Arial"/>
              </a:rPr>
              <a:t> </a:t>
            </a:r>
            <a:r>
              <a:rPr lang="pl-PL" sz="1400" dirty="0" err="1">
                <a:solidFill>
                  <a:schemeClr val="tx1"/>
                </a:solidFill>
                <a:latin typeface="+mj-lt"/>
                <a:cs typeface="Arial"/>
              </a:rPr>
              <a:t>will</a:t>
            </a:r>
            <a:r>
              <a:rPr lang="pl-PL" sz="1400" dirty="0">
                <a:solidFill>
                  <a:schemeClr val="tx1"/>
                </a:solidFill>
                <a:latin typeface="+mj-lt"/>
                <a:cs typeface="Arial"/>
              </a:rPr>
              <a:t> be </a:t>
            </a:r>
            <a:r>
              <a:rPr lang="pl-PL" sz="1400" dirty="0" err="1">
                <a:solidFill>
                  <a:schemeClr val="tx1"/>
                </a:solidFill>
                <a:latin typeface="+mj-lt"/>
                <a:cs typeface="Arial"/>
              </a:rPr>
              <a:t>able</a:t>
            </a:r>
            <a:r>
              <a:rPr lang="pl-PL" sz="1400" dirty="0">
                <a:solidFill>
                  <a:schemeClr val="tx1"/>
                </a:solidFill>
                <a:latin typeface="+mj-lt"/>
                <a:cs typeface="Arial"/>
              </a:rPr>
              <a:t> to </a:t>
            </a:r>
            <a:r>
              <a:rPr lang="pl-PL" sz="1400" dirty="0" err="1">
                <a:solidFill>
                  <a:schemeClr val="tx1"/>
                </a:solidFill>
                <a:latin typeface="+mj-lt"/>
                <a:cs typeface="Arial"/>
              </a:rPr>
              <a:t>develop</a:t>
            </a:r>
            <a:r>
              <a:rPr lang="pl-PL" sz="1400" dirty="0">
                <a:solidFill>
                  <a:schemeClr val="tx1"/>
                </a:solidFill>
                <a:latin typeface="+mj-lt"/>
                <a:cs typeface="Arial"/>
              </a:rPr>
              <a:t> </a:t>
            </a:r>
            <a:r>
              <a:rPr lang="pl-PL" sz="1400" dirty="0" err="1">
                <a:solidFill>
                  <a:schemeClr val="tx1"/>
                </a:solidFill>
                <a:latin typeface="+mj-lt"/>
                <a:cs typeface="Arial"/>
              </a:rPr>
              <a:t>both</a:t>
            </a:r>
            <a:r>
              <a:rPr lang="pl-PL" sz="1400" dirty="0">
                <a:solidFill>
                  <a:schemeClr val="tx1"/>
                </a:solidFill>
                <a:latin typeface="+mj-lt"/>
                <a:cs typeface="Arial"/>
              </a:rPr>
              <a:t> </a:t>
            </a:r>
            <a:r>
              <a:rPr lang="pl-PL" sz="1400" dirty="0">
                <a:latin typeface="+mj-lt"/>
                <a:cs typeface="Arial"/>
              </a:rPr>
              <a:t>e</a:t>
            </a:r>
            <a:r>
              <a:rPr lang="en-AU" sz="1400" dirty="0" err="1">
                <a:latin typeface="+mj-lt"/>
              </a:rPr>
              <a:t>ntrepreneurial</a:t>
            </a:r>
            <a:r>
              <a:rPr lang="en-AU" sz="1400" dirty="0">
                <a:latin typeface="+mj-lt"/>
              </a:rPr>
              <a:t> </a:t>
            </a:r>
            <a:r>
              <a:rPr lang="pl-PL" sz="1400" dirty="0">
                <a:latin typeface="+mj-lt"/>
              </a:rPr>
              <a:t>c</a:t>
            </a:r>
            <a:r>
              <a:rPr lang="en-AU" sz="1400" dirty="0" err="1">
                <a:latin typeface="+mj-lt"/>
              </a:rPr>
              <a:t>ompetences</a:t>
            </a:r>
            <a:r>
              <a:rPr lang="en-AU" sz="1400" dirty="0">
                <a:latin typeface="+mj-lt"/>
              </a:rPr>
              <a:t> </a:t>
            </a:r>
            <a:r>
              <a:rPr lang="pl-PL" sz="1400" dirty="0">
                <a:latin typeface="+mj-lt"/>
              </a:rPr>
              <a:t>and </a:t>
            </a:r>
            <a:r>
              <a:rPr lang="pl-PL" sz="1400" dirty="0" err="1">
                <a:latin typeface="+mj-lt"/>
              </a:rPr>
              <a:t>green</a:t>
            </a:r>
            <a:r>
              <a:rPr lang="pl-PL" sz="1400" dirty="0">
                <a:latin typeface="+mj-lt"/>
              </a:rPr>
              <a:t> </a:t>
            </a:r>
            <a:r>
              <a:rPr lang="pl-PL" sz="1400" dirty="0" err="1">
                <a:latin typeface="+mj-lt"/>
              </a:rPr>
              <a:t>competences</a:t>
            </a:r>
            <a:r>
              <a:rPr lang="pl-PL" sz="1400" dirty="0">
                <a:latin typeface="+mj-lt"/>
              </a:rPr>
              <a:t>. </a:t>
            </a:r>
            <a:r>
              <a:rPr lang="pl-PL" sz="1400" dirty="0" err="1">
                <a:latin typeface="+mj-lt"/>
              </a:rPr>
              <a:t>They</a:t>
            </a:r>
            <a:r>
              <a:rPr lang="pl-PL" sz="1400" dirty="0">
                <a:latin typeface="+mj-lt"/>
              </a:rPr>
              <a:t> </a:t>
            </a:r>
            <a:r>
              <a:rPr lang="pl-PL" sz="1400" dirty="0" err="1">
                <a:latin typeface="+mj-lt"/>
              </a:rPr>
              <a:t>will</a:t>
            </a:r>
            <a:r>
              <a:rPr lang="pl-PL" sz="1400" dirty="0">
                <a:latin typeface="+mj-lt"/>
              </a:rPr>
              <a:t> </a:t>
            </a:r>
            <a:r>
              <a:rPr lang="pl-PL" sz="1400" dirty="0" err="1">
                <a:latin typeface="+mj-lt"/>
              </a:rPr>
              <a:t>learn</a:t>
            </a:r>
            <a:r>
              <a:rPr lang="pl-PL" sz="1400" dirty="0">
                <a:latin typeface="+mj-lt"/>
              </a:rPr>
              <a:t> </a:t>
            </a:r>
            <a:r>
              <a:rPr lang="pl-PL" sz="1400" dirty="0" err="1">
                <a:latin typeface="+mj-lt"/>
              </a:rPr>
              <a:t>how</a:t>
            </a:r>
            <a:r>
              <a:rPr lang="pl-PL" sz="1400" dirty="0">
                <a:latin typeface="+mj-lt"/>
              </a:rPr>
              <a:t> to </a:t>
            </a:r>
            <a:r>
              <a:rPr lang="pl-PL" sz="1400" dirty="0" err="1">
                <a:latin typeface="+mj-lt"/>
              </a:rPr>
              <a:t>proritise</a:t>
            </a:r>
            <a:r>
              <a:rPr lang="pl-PL" sz="1400" dirty="0">
                <a:latin typeface="+mj-lt"/>
              </a:rPr>
              <a:t> </a:t>
            </a:r>
            <a:r>
              <a:rPr lang="pl-PL" sz="1400" dirty="0" err="1">
                <a:latin typeface="+mj-lt"/>
              </a:rPr>
              <a:t>green</a:t>
            </a:r>
            <a:r>
              <a:rPr lang="pl-PL" sz="1400" dirty="0">
                <a:latin typeface="+mj-lt"/>
              </a:rPr>
              <a:t> </a:t>
            </a:r>
            <a:r>
              <a:rPr lang="pl-PL" sz="1400" dirty="0" err="1">
                <a:latin typeface="+mj-lt"/>
              </a:rPr>
              <a:t>solutions</a:t>
            </a:r>
            <a:r>
              <a:rPr lang="pl-PL" sz="1400" dirty="0">
                <a:latin typeface="+mj-lt"/>
              </a:rPr>
              <a:t> in order to </a:t>
            </a:r>
            <a:r>
              <a:rPr lang="pl-PL" sz="1400" dirty="0" err="1">
                <a:latin typeface="+mj-lt"/>
              </a:rPr>
              <a:t>implement</a:t>
            </a:r>
            <a:r>
              <a:rPr lang="pl-PL" sz="1400" dirty="0">
                <a:latin typeface="+mj-lt"/>
              </a:rPr>
              <a:t> </a:t>
            </a:r>
            <a:r>
              <a:rPr lang="pl-PL" sz="1400" dirty="0" err="1">
                <a:latin typeface="+mj-lt"/>
              </a:rPr>
              <a:t>quick</a:t>
            </a:r>
            <a:r>
              <a:rPr lang="pl-PL" sz="1400" dirty="0">
                <a:latin typeface="+mj-lt"/>
              </a:rPr>
              <a:t> </a:t>
            </a:r>
            <a:r>
              <a:rPr lang="pl-PL" sz="1400" dirty="0" err="1">
                <a:latin typeface="+mj-lt"/>
              </a:rPr>
              <a:t>financial</a:t>
            </a:r>
            <a:r>
              <a:rPr lang="pl-PL" sz="1400" dirty="0">
                <a:latin typeface="+mj-lt"/>
              </a:rPr>
              <a:t> </a:t>
            </a:r>
            <a:r>
              <a:rPr lang="pl-PL" sz="1400" dirty="0" err="1">
                <a:latin typeface="+mj-lt"/>
              </a:rPr>
              <a:t>savings</a:t>
            </a:r>
            <a:r>
              <a:rPr lang="pl-PL" sz="1400" dirty="0">
                <a:latin typeface="+mj-lt"/>
              </a:rPr>
              <a:t> in the </a:t>
            </a:r>
            <a:r>
              <a:rPr lang="pl-PL" sz="1400" dirty="0" err="1">
                <a:latin typeface="+mj-lt"/>
              </a:rPr>
              <a:t>company</a:t>
            </a:r>
            <a:r>
              <a:rPr lang="pl-PL" sz="1400" dirty="0">
                <a:latin typeface="+mj-lt"/>
              </a:rPr>
              <a:t>. </a:t>
            </a:r>
            <a:r>
              <a:rPr lang="pl-PL" sz="1400" dirty="0" err="1">
                <a:latin typeface="+mj-lt"/>
              </a:rPr>
              <a:t>Moreover</a:t>
            </a:r>
            <a:r>
              <a:rPr lang="pl-PL" sz="1400" dirty="0">
                <a:latin typeface="+mj-lt"/>
              </a:rPr>
              <a:t>, </a:t>
            </a:r>
            <a:r>
              <a:rPr lang="pl-PL" sz="1400" dirty="0" err="1">
                <a:latin typeface="+mj-lt"/>
              </a:rPr>
              <a:t>they</a:t>
            </a:r>
            <a:r>
              <a:rPr lang="pl-PL" sz="1400" dirty="0">
                <a:latin typeface="+mj-lt"/>
              </a:rPr>
              <a:t> </a:t>
            </a:r>
            <a:r>
              <a:rPr lang="pl-PL" sz="1400" dirty="0" err="1">
                <a:latin typeface="+mj-lt"/>
              </a:rPr>
              <a:t>will</a:t>
            </a:r>
            <a:r>
              <a:rPr lang="pl-PL" sz="1400" dirty="0">
                <a:latin typeface="+mj-lt"/>
              </a:rPr>
              <a:t> </a:t>
            </a:r>
            <a:r>
              <a:rPr lang="pl-PL" sz="1400" dirty="0" err="1">
                <a:latin typeface="+mj-lt"/>
              </a:rPr>
              <a:t>aquire</a:t>
            </a:r>
            <a:r>
              <a:rPr lang="pl-PL" sz="1400" dirty="0">
                <a:latin typeface="+mj-lt"/>
              </a:rPr>
              <a:t> </a:t>
            </a:r>
            <a:r>
              <a:rPr lang="pl-PL" sz="1400" dirty="0" err="1">
                <a:latin typeface="+mj-lt"/>
              </a:rPr>
              <a:t>knowledge</a:t>
            </a:r>
            <a:r>
              <a:rPr lang="pl-PL" sz="1400" dirty="0">
                <a:latin typeface="+mj-lt"/>
              </a:rPr>
              <a:t> of </a:t>
            </a:r>
            <a:r>
              <a:rPr lang="pl-PL" sz="1400" dirty="0" err="1">
                <a:latin typeface="+mj-lt"/>
              </a:rPr>
              <a:t>creating</a:t>
            </a:r>
            <a:r>
              <a:rPr lang="pl-PL" sz="1400" dirty="0">
                <a:latin typeface="+mj-lt"/>
              </a:rPr>
              <a:t> a </a:t>
            </a:r>
            <a:r>
              <a:rPr lang="pl-PL" sz="1400" dirty="0" err="1">
                <a:latin typeface="+mj-lt"/>
              </a:rPr>
              <a:t>simple</a:t>
            </a:r>
            <a:r>
              <a:rPr lang="pl-PL" sz="1400" dirty="0">
                <a:latin typeface="+mj-lt"/>
              </a:rPr>
              <a:t> ESG Investment plan, </a:t>
            </a:r>
            <a:r>
              <a:rPr lang="pl-PL" sz="1400" dirty="0" err="1">
                <a:latin typeface="+mj-lt"/>
              </a:rPr>
              <a:t>understand</a:t>
            </a:r>
            <a:r>
              <a:rPr lang="pl-PL" sz="1400" dirty="0">
                <a:latin typeface="+mj-lt"/>
              </a:rPr>
              <a:t> ESG </a:t>
            </a:r>
            <a:r>
              <a:rPr lang="pl-PL" sz="1400" dirty="0" err="1">
                <a:latin typeface="+mj-lt"/>
              </a:rPr>
              <a:t>finance</a:t>
            </a:r>
            <a:r>
              <a:rPr lang="pl-PL" sz="1400" dirty="0">
                <a:latin typeface="+mj-lt"/>
              </a:rPr>
              <a:t> </a:t>
            </a:r>
            <a:r>
              <a:rPr lang="pl-PL" sz="1400" dirty="0" err="1">
                <a:latin typeface="+mj-lt"/>
              </a:rPr>
              <a:t>mechanisms</a:t>
            </a:r>
            <a:r>
              <a:rPr lang="pl-PL" sz="1400" dirty="0">
                <a:latin typeface="+mj-lt"/>
              </a:rPr>
              <a:t> and </a:t>
            </a:r>
            <a:r>
              <a:rPr lang="pl-PL" sz="1400" dirty="0" err="1">
                <a:latin typeface="+mj-lt"/>
              </a:rPr>
              <a:t>economic</a:t>
            </a:r>
            <a:r>
              <a:rPr lang="pl-PL" sz="1400" dirty="0">
                <a:latin typeface="+mj-lt"/>
              </a:rPr>
              <a:t> </a:t>
            </a:r>
            <a:r>
              <a:rPr lang="pl-PL" sz="1400" dirty="0" err="1">
                <a:latin typeface="+mj-lt"/>
              </a:rPr>
              <a:t>sustainability</a:t>
            </a:r>
            <a:r>
              <a:rPr lang="pl-PL" sz="1400" dirty="0">
                <a:latin typeface="+mj-lt"/>
              </a:rPr>
              <a:t>, </a:t>
            </a:r>
            <a:r>
              <a:rPr lang="pl-PL" sz="1400" dirty="0" err="1">
                <a:latin typeface="+mj-lt"/>
              </a:rPr>
              <a:t>evaluate</a:t>
            </a:r>
            <a:r>
              <a:rPr lang="pl-PL" sz="1400" dirty="0">
                <a:latin typeface="+mj-lt"/>
              </a:rPr>
              <a:t> and </a:t>
            </a:r>
            <a:r>
              <a:rPr lang="pl-PL" sz="1400" dirty="0" err="1">
                <a:latin typeface="+mj-lt"/>
              </a:rPr>
              <a:t>manage</a:t>
            </a:r>
            <a:r>
              <a:rPr lang="pl-PL" sz="1400" dirty="0">
                <a:latin typeface="+mj-lt"/>
              </a:rPr>
              <a:t> </a:t>
            </a:r>
            <a:r>
              <a:rPr lang="pl-PL" sz="1400" dirty="0" err="1">
                <a:latin typeface="+mj-lt"/>
              </a:rPr>
              <a:t>financial</a:t>
            </a:r>
            <a:r>
              <a:rPr lang="pl-PL" sz="1400" dirty="0">
                <a:latin typeface="+mj-lt"/>
              </a:rPr>
              <a:t> </a:t>
            </a:r>
            <a:r>
              <a:rPr lang="pl-PL" sz="1400" dirty="0" err="1">
                <a:latin typeface="+mj-lt"/>
              </a:rPr>
              <a:t>resources</a:t>
            </a:r>
            <a:r>
              <a:rPr lang="pl-PL" sz="1400" dirty="0">
                <a:latin typeface="+mj-lt"/>
              </a:rPr>
              <a:t> for ESG </a:t>
            </a:r>
            <a:r>
              <a:rPr lang="pl-PL" sz="1400" dirty="0" err="1">
                <a:latin typeface="+mj-lt"/>
              </a:rPr>
              <a:t>actions</a:t>
            </a:r>
            <a:r>
              <a:rPr lang="pl-PL" sz="1400" dirty="0">
                <a:latin typeface="+mj-lt"/>
              </a:rPr>
              <a:t>, </a:t>
            </a:r>
            <a:r>
              <a:rPr lang="pl-PL" sz="1400" dirty="0" err="1">
                <a:latin typeface="+mj-lt"/>
              </a:rPr>
              <a:t>enhance</a:t>
            </a:r>
            <a:r>
              <a:rPr lang="pl-PL" sz="1400" dirty="0">
                <a:latin typeface="+mj-lt"/>
              </a:rPr>
              <a:t> </a:t>
            </a:r>
            <a:r>
              <a:rPr lang="pl-PL" sz="1400" dirty="0" err="1">
                <a:latin typeface="+mj-lt"/>
              </a:rPr>
              <a:t>capacity</a:t>
            </a:r>
            <a:r>
              <a:rPr lang="pl-PL" sz="1400" dirty="0">
                <a:latin typeface="+mj-lt"/>
              </a:rPr>
              <a:t> to </a:t>
            </a:r>
            <a:r>
              <a:rPr lang="pl-PL" sz="1400" dirty="0" err="1">
                <a:latin typeface="+mj-lt"/>
              </a:rPr>
              <a:t>access</a:t>
            </a:r>
            <a:r>
              <a:rPr lang="pl-PL" sz="1400" dirty="0">
                <a:latin typeface="+mj-lt"/>
              </a:rPr>
              <a:t> and </a:t>
            </a:r>
            <a:r>
              <a:rPr lang="pl-PL" sz="1400" dirty="0" err="1">
                <a:latin typeface="+mj-lt"/>
              </a:rPr>
              <a:t>utilize</a:t>
            </a:r>
            <a:r>
              <a:rPr lang="pl-PL" sz="1400" dirty="0">
                <a:latin typeface="+mj-lt"/>
              </a:rPr>
              <a:t> ESG-</a:t>
            </a:r>
            <a:r>
              <a:rPr lang="pl-PL" sz="1400" dirty="0" err="1">
                <a:latin typeface="+mj-lt"/>
              </a:rPr>
              <a:t>related</a:t>
            </a:r>
            <a:r>
              <a:rPr lang="pl-PL" sz="1400" dirty="0">
                <a:latin typeface="+mj-lt"/>
              </a:rPr>
              <a:t> </a:t>
            </a:r>
            <a:r>
              <a:rPr lang="pl-PL" sz="1400" dirty="0" err="1">
                <a:latin typeface="+mj-lt"/>
              </a:rPr>
              <a:t>funding</a:t>
            </a:r>
            <a:r>
              <a:rPr lang="pl-PL" sz="1400" dirty="0">
                <a:latin typeface="+mj-lt"/>
              </a:rPr>
              <a:t> and investment </a:t>
            </a:r>
            <a:r>
              <a:rPr lang="pl-PL" sz="1400" dirty="0" err="1">
                <a:latin typeface="+mj-lt"/>
              </a:rPr>
              <a:t>opportunities</a:t>
            </a:r>
            <a:r>
              <a:rPr lang="pl-PL" sz="1400" dirty="0">
                <a:latin typeface="+mj-lt"/>
              </a:rPr>
              <a:t>.</a:t>
            </a:r>
          </a:p>
          <a:p>
            <a:pPr marL="12700" marR="5080" algn="just">
              <a:lnSpc>
                <a:spcPct val="125000"/>
              </a:lnSpc>
              <a:spcBef>
                <a:spcPts val="100"/>
              </a:spcBef>
            </a:pPr>
            <a:r>
              <a:rPr lang="pl-PL" sz="1400" dirty="0">
                <a:latin typeface="+mj-lt"/>
              </a:rPr>
              <a:t>  </a:t>
            </a:r>
            <a:endParaRPr lang="tr-TR" sz="1400" dirty="0">
              <a:solidFill>
                <a:schemeClr val="tx1"/>
              </a:solidFill>
              <a:latin typeface="+mj-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BC7488-BE0D-4014-AD64-B288C463945A}"/>
</file>

<file path=customXml/itemProps2.xml><?xml version="1.0" encoding="utf-8"?>
<ds:datastoreItem xmlns:ds="http://schemas.openxmlformats.org/officeDocument/2006/customXml" ds:itemID="{A88013E5-F2DF-4F2E-B722-7B737FD59654}">
  <ds:schemaRefs>
    <ds:schemaRef ds:uri="http://www.w3.org/XML/1998/namespace"/>
    <ds:schemaRef ds:uri="http://schemas.microsoft.com/office/2006/metadata/properties"/>
    <ds:schemaRef ds:uri="http://purl.org/dc/dcmitype/"/>
    <ds:schemaRef ds:uri="http://schemas.openxmlformats.org/package/2006/metadata/core-properties"/>
    <ds:schemaRef ds:uri="http://schemas.microsoft.com/office/infopath/2007/PartnerControls"/>
    <ds:schemaRef ds:uri="http://schemas.microsoft.com/office/2006/documentManagement/types"/>
    <ds:schemaRef ds:uri="9f396a6c-d077-45c3-abc4-1fb9acdf963f"/>
    <ds:schemaRef ds:uri="115cf526-2a6a-4f3d-b77f-9503221a0c52"/>
    <ds:schemaRef ds:uri="http://purl.org/dc/terms/"/>
    <ds:schemaRef ds:uri="http://purl.org/dc/elements/1.1/"/>
  </ds:schemaRefs>
</ds:datastoreItem>
</file>

<file path=customXml/itemProps3.xml><?xml version="1.0" encoding="utf-8"?>
<ds:datastoreItem xmlns:ds="http://schemas.openxmlformats.org/officeDocument/2006/customXml" ds:itemID="{320843F0-8D2C-48E0-9E5F-455EE30542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382</TotalTime>
  <Words>2040</Words>
  <Application>Microsoft Office PowerPoint</Application>
  <PresentationFormat>Custom</PresentationFormat>
  <Paragraphs>217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Case Study Identification</vt:lpstr>
      <vt:lpstr>2. Relevant PEARL Curriculum Module(s)</vt:lpstr>
      <vt:lpstr>PowerPoint Presentation</vt:lpstr>
      <vt:lpstr>6. Data, Evidence, and Inputs</vt:lpstr>
      <vt:lpstr>PowerPoint Presentation</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Konto Microsoft</cp:lastModifiedBy>
  <cp:revision>39</cp:revision>
  <dcterms:created xsi:type="dcterms:W3CDTF">2026-01-18T12:08:26Z</dcterms:created>
  <dcterms:modified xsi:type="dcterms:W3CDTF">2026-09-25T09:29:11Z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