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7" r:id="rId6"/>
    <p:sldId id="263" r:id="rId7"/>
    <p:sldId id="259" r:id="rId8"/>
    <p:sldId id="261" r:id="rId9"/>
    <p:sldId id="264" r:id="rId10"/>
    <p:sldId id="262" r:id="rId11"/>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28:52.70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p:scale>
          <a:sx n="89" d="100"/>
          <a:sy n="89" d="100"/>
        </p:scale>
        <p:origin x="92" y="-32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8:52.702" v="2" actId="20577"/>
      <pc:docMkLst>
        <pc:docMk/>
      </pc:docMkLst>
      <pc:sldChg chg="modSp">
        <pc:chgData name="Con Bartels" userId="S::con_momentumconsulting.ie#ext#@uludagedutr.onmicrosoft.com::b39c679a-0751-4854-99b6-bfece60c7cf0" providerId="AD" clId="Web-{00000000-0000-0000-0000-000000000000}" dt="2026-09-25T09:28:47.499" v="1" actId="20577"/>
        <pc:sldMkLst>
          <pc:docMk/>
          <pc:sldMk cId="0" sldId="256"/>
        </pc:sldMkLst>
        <pc:spChg chg="mod">
          <ac:chgData name="Con Bartels" userId="S::con_momentumconsulting.ie#ext#@uludagedutr.onmicrosoft.com::b39c679a-0751-4854-99b6-bfece60c7cf0" providerId="AD" clId="Web-{00000000-0000-0000-0000-000000000000}" dt="2026-09-25T09:28:47.499"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8:52.702" v="2" actId="20577"/>
        <pc:sldMkLst>
          <pc:docMk/>
          <pc:sldMk cId="0" sldId="262"/>
        </pc:sldMkLst>
        <pc:spChg chg="mod">
          <ac:chgData name="Con Bartels" userId="S::con_momentumconsulting.ie#ext#@uludagedutr.onmicrosoft.com::b39c679a-0751-4854-99b6-bfece60c7cf0" providerId="AD" clId="Web-{00000000-0000-0000-0000-000000000000}" dt="2026-09-25T09:28:52.702"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30250" y="6873875"/>
            <a:ext cx="3080813" cy="1455527"/>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r>
              <a:rPr lang="pl-PL" sz="4000" b="1" dirty="0">
                <a:solidFill>
                  <a:srgbClr val="FFFFFF"/>
                </a:solidFill>
                <a:latin typeface="+mn-lt"/>
                <a:ea typeface="Al Bayan Plain" charset="-78"/>
                <a:cs typeface="Al Bayan Plain" charset="-78"/>
              </a:rPr>
              <a:t> 5</a:t>
            </a:r>
            <a:r>
              <a:rPr sz="4000" b="1" dirty="0">
                <a:solidFill>
                  <a:srgbClr val="FFFFFF"/>
                </a:solidFill>
                <a:latin typeface="+mn-lt"/>
                <a:ea typeface="Al Bayan Plain" charset="-78"/>
                <a:cs typeface="Al Bayan Plain" charset="-78"/>
              </a:rPr>
              <a:t> </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2346796"/>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pl-PL"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p>
          <a:p>
            <a:r>
              <a:rPr lang="en-US" sz="1800" dirty="0"/>
              <a:t>Small (30 employees)</a:t>
            </a:r>
            <a:endParaRPr lang="pl-PL" sz="1800" dirty="0"/>
          </a:p>
          <a:p>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spcBef>
                <a:spcPts val="25"/>
              </a:spcBef>
            </a:pPr>
            <a:r>
              <a:rPr lang="en-US" sz="1800" dirty="0"/>
              <a:t>Family-owned</a:t>
            </a:r>
            <a:endParaRPr lang="pl-PL" sz="1800" dirty="0"/>
          </a:p>
          <a:p>
            <a:pPr>
              <a:spcBef>
                <a:spcPts val="25"/>
              </a:spcBef>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r>
              <a:rPr lang="en-US" sz="1800" dirty="0"/>
              <a:t>Regional / national (Poland)</a:t>
            </a: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655573" y="4206827"/>
            <a:ext cx="5710321" cy="3651769"/>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r>
              <a:rPr lang="pl-PL" b="1" dirty="0">
                <a:solidFill>
                  <a:schemeClr val="tx1"/>
                </a:solidFill>
                <a:effectLst/>
                <a:latin typeface="Calibri" charset="0"/>
                <a:ea typeface="Calibri" charset="0"/>
                <a:cs typeface="Times New Roman" charset="0"/>
              </a:rPr>
              <a:t>    </a:t>
            </a:r>
            <a:r>
              <a:rPr lang="en-US" sz="1000" dirty="0"/>
              <a:t>Green Loan or Grant? – Financing ESG Transformation in a Small Food Company</a:t>
            </a:r>
            <a:endParaRPr lang="pl-PL" sz="1000" dirty="0"/>
          </a:p>
          <a:p>
            <a:pPr lvl="0">
              <a:lnSpc>
                <a:spcPct val="120000"/>
              </a:lnSpc>
              <a:buSzPts val="1000"/>
              <a:tabLst>
                <a:tab pos="457200" algn="l"/>
              </a:tabLst>
            </a:pPr>
            <a:r>
              <a:rPr lang="en-US" sz="1600" b="1" dirty="0">
                <a:solidFill>
                  <a:schemeClr val="tx1"/>
                </a:solidFill>
                <a:effectLst/>
                <a:latin typeface="Calibri" charset="0"/>
                <a:ea typeface="Calibri" charset="0"/>
                <a:cs typeface="Times New Roman" charset="0"/>
              </a:rPr>
              <a:t>Partner Institution:</a:t>
            </a:r>
            <a:r>
              <a:rPr lang="pl-PL" sz="1600" b="1" dirty="0">
                <a:solidFill>
                  <a:schemeClr val="tx1"/>
                </a:solidFill>
                <a:effectLst/>
                <a:latin typeface="Calibri" charset="0"/>
                <a:ea typeface="Calibri" charset="0"/>
                <a:cs typeface="Times New Roman" charset="0"/>
              </a:rPr>
              <a:t> 	</a:t>
            </a:r>
            <a:r>
              <a:rPr lang="en-US" sz="1400" dirty="0"/>
              <a:t>Northern Chamber of Commerce in Szczecin</a:t>
            </a:r>
            <a:endParaRPr lang="en-US" dirty="0"/>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r>
              <a:rPr lang="pl-PL" b="1" dirty="0">
                <a:solidFill>
                  <a:schemeClr val="tx1"/>
                </a:solidFill>
                <a:effectLst/>
                <a:latin typeface="Calibri" charset="0"/>
                <a:ea typeface="Calibri" charset="0"/>
                <a:cs typeface="Times New Roman" charset="0"/>
              </a:rPr>
              <a:t>		</a:t>
            </a:r>
            <a:r>
              <a:rPr lang="pl-PL" dirty="0"/>
              <a:t>Poland</a:t>
            </a:r>
            <a:endParaRPr lang="pl-PL" dirty="0">
              <a:solidFill>
                <a:schemeClr val="tx1"/>
              </a:solidFill>
              <a:latin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r>
              <a:rPr lang="pl-PL" b="1" dirty="0">
                <a:solidFill>
                  <a:schemeClr val="tx1"/>
                </a:solidFill>
                <a:effectLst/>
                <a:latin typeface="Calibri" charset="0"/>
                <a:ea typeface="Calibri" charset="0"/>
                <a:cs typeface="Times New Roman" charset="0"/>
              </a:rPr>
              <a:t>   </a:t>
            </a:r>
            <a:r>
              <a:rPr lang="en-US" sz="1600" dirty="0"/>
              <a:t>Food &amp; Beverage / small-scale bakery</a:t>
            </a:r>
            <a:endParaRPr lang="pl-PL" sz="1600" dirty="0"/>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algn="just"/>
            <a:r>
              <a:rPr lang="en-US" b="1" dirty="0">
                <a:solidFill>
                  <a:schemeClr val="tx1"/>
                </a:solidFill>
                <a:effectLst/>
                <a:latin typeface="Calibri" charset="0"/>
                <a:ea typeface="Calibri" charset="0"/>
                <a:cs typeface="Times New Roman" charset="0"/>
              </a:rPr>
              <a:t>SME Profile:</a:t>
            </a:r>
            <a:r>
              <a:rPr lang="pl-PL" b="1" dirty="0">
                <a:solidFill>
                  <a:schemeClr val="tx1"/>
                </a:solidFill>
                <a:effectLst/>
                <a:latin typeface="Calibri" charset="0"/>
                <a:ea typeface="Calibri" charset="0"/>
                <a:cs typeface="Times New Roman" charset="0"/>
              </a:rPr>
              <a:t> 	</a:t>
            </a:r>
          </a:p>
          <a:p>
            <a:pPr algn="just"/>
            <a:endParaRPr lang="pl-PL" sz="1050" b="1" dirty="0">
              <a:solidFill>
                <a:schemeClr val="tx1"/>
              </a:solidFill>
              <a:latin typeface="Calibri" charset="0"/>
              <a:cs typeface="Times New Roman" charset="0"/>
            </a:endParaRPr>
          </a:p>
          <a:p>
            <a:pPr algn="just"/>
            <a:r>
              <a:rPr lang="en-US" sz="1050" dirty="0"/>
              <a:t>A small bakery from Bydgoszcz, specializing in traditional bread, aims to reduce its energy and water consumption and introduce eco-friendly packaging. The company has no experience in securing ESG financing and is uncertain whether to choose a green loan, a grant, or green leasing.</a:t>
            </a: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2290" y="14946"/>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566279" cy="303159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r>
              <a:rPr lang="en-US" sz="900" dirty="0"/>
              <a:t>This case illustrates the ESG challenge of financing sustainability initiatives in SMEs. Specifically, it highlights the dilemma faced by a small family-owned bakery in Bydgoszcz:</a:t>
            </a:r>
          </a:p>
          <a:p>
            <a:r>
              <a:rPr lang="en-US" sz="900" dirty="0"/>
              <a:t>Challenge: The company wants to implement ESG measures—energy-efficient ovens, eco-friendly packaging, and solar panels—but has no experience with ESG financing. </a:t>
            </a:r>
          </a:p>
          <a:p>
            <a:r>
              <a:rPr lang="en-US" sz="900" dirty="0"/>
              <a:t>Decision</a:t>
            </a:r>
            <a:r>
              <a:rPr lang="pl-PL" sz="900" dirty="0"/>
              <a:t>: </a:t>
            </a:r>
            <a:r>
              <a:rPr lang="en-US" sz="900" dirty="0"/>
              <a:t>The bakery must choose between several financing options—green loans, EU grants, green leasing, or crowdfunding—without clear knowledge of costs, benefits, and risks associated with each. </a:t>
            </a:r>
          </a:p>
          <a:p>
            <a:r>
              <a:rPr lang="en-US" sz="900" dirty="0"/>
              <a:t>Underlying ESG issue: Many SMEs want to improve environmental performance and sustainability but lack guidance on practical funding solutions, which can delay or prevent meaningful ESG action. </a:t>
            </a:r>
          </a:p>
          <a:p>
            <a:r>
              <a:rPr lang="en-US" sz="900" dirty="0"/>
              <a:t>In short, the case illustrates the practical barrier of ESG funding uncertainty that prevents small businesses from taking sustainability actions.</a:t>
            </a:r>
          </a:p>
          <a:p>
            <a:pPr marL="12700">
              <a:lnSpc>
                <a:spcPct val="100000"/>
              </a:lnSpc>
              <a:spcBef>
                <a:spcPts val="100"/>
              </a:spcBef>
            </a:pPr>
            <a:endParaRPr lang="tr-TR" sz="900" b="1" dirty="0">
              <a:solidFill>
                <a:srgbClr val="404040"/>
              </a:solidFill>
              <a:latin typeface="+mn-lt"/>
              <a:cs typeface="Arial"/>
            </a:endParaRPr>
          </a:p>
          <a:p>
            <a:pPr marL="12700">
              <a:lnSpc>
                <a:spcPct val="100000"/>
              </a:lnSpc>
              <a:spcBef>
                <a:spcPts val="100"/>
              </a:spcBef>
            </a:pPr>
            <a:endParaRPr lang="pl-PL" sz="900" b="1" dirty="0">
              <a:solidFill>
                <a:srgbClr val="404040"/>
              </a:solidFill>
              <a:latin typeface="+mn-lt"/>
              <a:cs typeface="Arial"/>
            </a:endParaRPr>
          </a:p>
          <a:p>
            <a:pPr marL="12700">
              <a:lnSpc>
                <a:spcPct val="100000"/>
              </a:lnSpc>
              <a:spcBef>
                <a:spcPts val="100"/>
              </a:spcBef>
            </a:pPr>
            <a:endParaRPr lang="pl-PL" sz="900" b="1" dirty="0">
              <a:solidFill>
                <a:srgbClr val="404040"/>
              </a:solidFill>
              <a:latin typeface="+mn-lt"/>
              <a:cs typeface="Arial"/>
            </a:endParaRPr>
          </a:p>
          <a:p>
            <a:pPr marL="12700">
              <a:lnSpc>
                <a:spcPct val="100000"/>
              </a:lnSpc>
              <a:spcBef>
                <a:spcPts val="100"/>
              </a:spcBef>
            </a:pPr>
            <a:r>
              <a:rPr lang="en-US" sz="900" dirty="0"/>
              <a:t>This case is relevant because many small and medium-sized enterprises want to adopt ESG practices—such as energy efficiency, waste reduction, or eco-friendly packaging—but lack knowledge of available financing options. SMEs often face limited capital and resources, and uncertainty about loans, grants, or leasing can prevent them from implementing sustainability initiatives. By exploring this case, SMEs can learn how to assess costs, evaluate funding sources, and make informed decisions that support both their environmental impact and financial sustainability.</a:t>
            </a:r>
            <a:endParaRPr lang="tr-TR" sz="900"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6303" y="6943168"/>
            <a:ext cx="5965498" cy="487313"/>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p:txBody>
      </p:sp>
      <p:sp>
        <p:nvSpPr>
          <p:cNvPr id="15" name="object 15"/>
          <p:cNvSpPr txBox="1"/>
          <p:nvPr/>
        </p:nvSpPr>
        <p:spPr>
          <a:xfrm>
            <a:off x="327352" y="8487718"/>
            <a:ext cx="6049642" cy="2731517"/>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r>
              <a:rPr lang="pl-PL" sz="1600" b="1" dirty="0">
                <a:solidFill>
                  <a:srgbClr val="404040"/>
                </a:solidFill>
                <a:latin typeface="+mn-lt"/>
                <a:cs typeface="Arial"/>
              </a:rPr>
              <a:t> </a:t>
            </a:r>
          </a:p>
          <a:p>
            <a:pPr marL="12700">
              <a:lnSpc>
                <a:spcPct val="100000"/>
              </a:lnSpc>
              <a:spcBef>
                <a:spcPts val="100"/>
              </a:spcBef>
            </a:pPr>
            <a:r>
              <a:rPr lang="en-US" sz="1400" dirty="0">
                <a:solidFill>
                  <a:schemeClr val="tx1"/>
                </a:solidFill>
                <a:latin typeface="+mn-lt"/>
                <a:cs typeface="Arial"/>
              </a:rPr>
              <a:t>Knowledge: Lack of understanding of ESG financing instruments such as green loans, grants, green leasing, and crowdfunding.</a:t>
            </a:r>
            <a:endParaRPr lang="pl-PL" sz="1400" dirty="0">
              <a:solidFill>
                <a:schemeClr val="tx1"/>
              </a:solidFill>
              <a:latin typeface="+mn-lt"/>
              <a:cs typeface="Arial"/>
            </a:endParaRPr>
          </a:p>
          <a:p>
            <a:pPr marL="12700">
              <a:lnSpc>
                <a:spcPct val="100000"/>
              </a:lnSpc>
              <a:spcBef>
                <a:spcPts val="100"/>
              </a:spcBef>
            </a:pPr>
            <a:r>
              <a:rPr lang="en-US" sz="1400" dirty="0">
                <a:solidFill>
                  <a:schemeClr val="tx1"/>
                </a:solidFill>
                <a:latin typeface="+mn-lt"/>
                <a:cs typeface="Arial"/>
              </a:rPr>
              <a:t>Skills: Limited ability to assess costs, benefits, and risks of different financing options and to create a realistic financing plan for sustainability initiatives.</a:t>
            </a:r>
            <a:endParaRPr lang="pl-PL" sz="1400" dirty="0">
              <a:solidFill>
                <a:schemeClr val="tx1"/>
              </a:solidFill>
              <a:latin typeface="+mn-lt"/>
              <a:cs typeface="Arial"/>
            </a:endParaRPr>
          </a:p>
          <a:p>
            <a:pPr marL="12700">
              <a:lnSpc>
                <a:spcPct val="100000"/>
              </a:lnSpc>
              <a:spcBef>
                <a:spcPts val="100"/>
              </a:spcBef>
            </a:pPr>
            <a:r>
              <a:rPr lang="en-US" sz="1400" dirty="0">
                <a:solidFill>
                  <a:schemeClr val="tx1"/>
                </a:solidFill>
                <a:latin typeface="+mn-lt"/>
                <a:cs typeface="Arial"/>
              </a:rPr>
              <a:t>Attitudes: Uncertainty and apprehension about taking on debt, dealing with bureaucratic procedures, and managing financial risk related to ESG investments.</a:t>
            </a:r>
            <a:endParaRPr lang="pl-PL" sz="1400" dirty="0">
              <a:solidFill>
                <a:schemeClr val="tx1"/>
              </a:solidFill>
              <a:latin typeface="+mn-lt"/>
              <a:cs typeface="Arial"/>
            </a:endParaRPr>
          </a:p>
          <a:p>
            <a:pPr marL="12700">
              <a:lnSpc>
                <a:spcPct val="100000"/>
              </a:lnSpc>
              <a:spcBef>
                <a:spcPts val="100"/>
              </a:spcBef>
            </a:pPr>
            <a:endParaRPr lang="tr-TR" sz="1400" b="1" dirty="0">
              <a:solidFill>
                <a:schemeClr val="tx1"/>
              </a:solidFill>
              <a:latin typeface="+mn-lt"/>
              <a:cs typeface="Arial"/>
            </a:endParaRPr>
          </a:p>
          <a:p>
            <a:pPr marL="12700">
              <a:lnSpc>
                <a:spcPct val="100000"/>
              </a:lnSpc>
              <a:spcBef>
                <a:spcPts val="100"/>
              </a:spcBef>
            </a:pPr>
            <a:endParaRPr lang="tr-TR" sz="1400" b="1" dirty="0">
              <a:solidFill>
                <a:schemeClr val="tx1"/>
              </a:solidFill>
              <a:latin typeface="+mn-lt"/>
              <a:cs typeface="Arial"/>
            </a:endParaRPr>
          </a:p>
          <a:p>
            <a:pPr marL="12700">
              <a:lnSpc>
                <a:spcPct val="100000"/>
              </a:lnSpc>
              <a:spcBef>
                <a:spcPts val="100"/>
              </a:spcBef>
            </a:pPr>
            <a:endParaRPr lang="tr-TR" sz="1400" b="1" dirty="0">
              <a:solidFill>
                <a:schemeClr val="tx1"/>
              </a:solidFill>
              <a:latin typeface="+mn-lt"/>
              <a:cs typeface="Arial"/>
            </a:endParaRPr>
          </a:p>
          <a:p>
            <a:pPr marL="12700">
              <a:lnSpc>
                <a:spcPct val="100000"/>
              </a:lnSpc>
              <a:spcBef>
                <a:spcPts val="100"/>
              </a:spcBef>
            </a:pPr>
            <a:endParaRPr lang="tr-TR" sz="1400" b="1" dirty="0">
              <a:solidFill>
                <a:schemeClr val="tx1"/>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105705"/>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pl-PL" sz="1800" i="1" dirty="0"/>
              <a:t> Module 6 – </a:t>
            </a:r>
            <a:r>
              <a:rPr lang="pl-PL" sz="1800" i="1" dirty="0" err="1"/>
              <a:t>Sustainable</a:t>
            </a:r>
            <a:r>
              <a:rPr lang="pl-PL" sz="1800" i="1" dirty="0"/>
              <a:t> </a:t>
            </a:r>
            <a:r>
              <a:rPr lang="pl-PL" sz="1800" i="1" dirty="0" err="1"/>
              <a:t>Financing</a:t>
            </a:r>
            <a:r>
              <a:rPr lang="pl-PL" sz="1800" i="1" dirty="0"/>
              <a:t> and </a:t>
            </a:r>
            <a:r>
              <a:rPr lang="pl-PL" sz="1800" i="1" dirty="0" err="1"/>
              <a:t>Funding</a:t>
            </a:r>
            <a:r>
              <a:rPr lang="pl-PL" sz="1800" i="1" dirty="0"/>
              <a:t> </a:t>
            </a:r>
            <a:r>
              <a:rPr lang="pl-PL" sz="1800" i="1" dirty="0" err="1"/>
              <a:t>Options</a:t>
            </a:r>
            <a:r>
              <a:rPr lang="pl-PL" sz="1800" i="1" dirty="0"/>
              <a:t> for </a:t>
            </a:r>
            <a:r>
              <a:rPr lang="pl-PL" sz="1800" i="1" dirty="0" err="1"/>
              <a:t>SMEs</a:t>
            </a:r>
            <a:r>
              <a:rPr lang="pl-PL" sz="1800" i="1" dirty="0"/>
              <a:t>)</a:t>
            </a:r>
          </a:p>
          <a:p>
            <a:pPr>
              <a:lnSpc>
                <a:spcPct val="100000"/>
              </a:lnSpc>
              <a:spcBef>
                <a:spcPts val="1170"/>
              </a:spcBef>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
        <p:nvSpPr>
          <p:cNvPr id="11" name="Rectangle 2">
            <a:extLst>
              <a:ext uri="{FF2B5EF4-FFF2-40B4-BE49-F238E27FC236}">
                <a16:creationId xmlns:a16="http://schemas.microsoft.com/office/drawing/2014/main" id="{6F4349F8-6244-2655-950C-B85C4DAD5230}"/>
              </a:ext>
            </a:extLst>
          </p:cNvPr>
          <p:cNvSpPr>
            <a:spLocks noChangeArrowheads="1"/>
          </p:cNvSpPr>
          <p:nvPr/>
        </p:nvSpPr>
        <p:spPr bwMode="auto">
          <a:xfrm>
            <a:off x="0" y="0"/>
            <a:ext cx="75565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Knowledge:</a:t>
            </a:r>
            <a:r>
              <a:rPr kumimoji="0" lang="pl-PL" altLang="pl-PL" sz="1800" b="0" i="0" u="none" strike="noStrike" cap="none" normalizeH="0" baseline="0">
                <a:ln>
                  <a:noFill/>
                </a:ln>
                <a:solidFill>
                  <a:schemeClr val="tx1"/>
                </a:solidFill>
                <a:effectLst/>
                <a:latin typeface="Arial" panose="020B0604020202020204" pitchFamily="34" charset="0"/>
              </a:rPr>
              <a:t> Lack of understanding of ESG financing instruments such as green loans, grants, green leasing, and crowdfunding.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Skills:</a:t>
            </a:r>
            <a:r>
              <a:rPr kumimoji="0" lang="pl-PL" altLang="pl-PL" sz="1800" b="0" i="0" u="none" strike="noStrike" cap="none" normalizeH="0" baseline="0">
                <a:ln>
                  <a:noFill/>
                </a:ln>
                <a:solidFill>
                  <a:schemeClr val="tx1"/>
                </a:solidFill>
                <a:effectLst/>
                <a:latin typeface="Arial" panose="020B0604020202020204" pitchFamily="34" charset="0"/>
              </a:rPr>
              <a:t> Limited ability to </a:t>
            </a:r>
            <a:r>
              <a:rPr kumimoji="0" lang="pl-PL" altLang="pl-PL" sz="1800" b="1" i="0" u="none" strike="noStrike" cap="none" normalizeH="0" baseline="0">
                <a:ln>
                  <a:noFill/>
                </a:ln>
                <a:solidFill>
                  <a:schemeClr val="tx1"/>
                </a:solidFill>
                <a:effectLst/>
                <a:latin typeface="Arial" panose="020B0604020202020204" pitchFamily="34" charset="0"/>
              </a:rPr>
              <a:t>assess costs, benefits, and risks</a:t>
            </a:r>
            <a:r>
              <a:rPr kumimoji="0" lang="pl-PL" altLang="pl-PL" sz="1800" b="0" i="0" u="none" strike="noStrike" cap="none" normalizeH="0" baseline="0">
                <a:ln>
                  <a:noFill/>
                </a:ln>
                <a:solidFill>
                  <a:schemeClr val="tx1"/>
                </a:solidFill>
                <a:effectLst/>
                <a:latin typeface="Arial" panose="020B0604020202020204" pitchFamily="34" charset="0"/>
              </a:rPr>
              <a:t> of different financing options and to create a realistic financing plan for sustainability initiatives.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Attitudes:</a:t>
            </a:r>
            <a:r>
              <a:rPr kumimoji="0" lang="pl-PL" altLang="pl-PL" sz="1800" b="0" i="0" u="none" strike="noStrike" cap="none" normalizeH="0" baseline="0">
                <a:ln>
                  <a:noFill/>
                </a:ln>
                <a:solidFill>
                  <a:schemeClr val="tx1"/>
                </a:solidFill>
                <a:effectLst/>
                <a:latin typeface="Arial" panose="020B0604020202020204" pitchFamily="34" charset="0"/>
              </a:rPr>
              <a:t> Uncertainty and apprehension about taking on debt, dealing with bureaucratic procedures, and managing financial risk related to ESG investments. </a:t>
            </a:r>
          </a:p>
        </p:txBody>
      </p:sp>
      <p:sp>
        <p:nvSpPr>
          <p:cNvPr id="12" name="Rectangle 3">
            <a:extLst>
              <a:ext uri="{FF2B5EF4-FFF2-40B4-BE49-F238E27FC236}">
                <a16:creationId xmlns:a16="http://schemas.microsoft.com/office/drawing/2014/main" id="{DDB9A945-EE87-08C8-2342-B3E2A082C67C}"/>
              </a:ext>
            </a:extLst>
          </p:cNvPr>
          <p:cNvSpPr>
            <a:spLocks noChangeArrowheads="1"/>
          </p:cNvSpPr>
          <p:nvPr/>
        </p:nvSpPr>
        <p:spPr bwMode="auto">
          <a:xfrm>
            <a:off x="152400" y="152400"/>
            <a:ext cx="75565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Knowledge:</a:t>
            </a:r>
            <a:r>
              <a:rPr kumimoji="0" lang="pl-PL" altLang="pl-PL" sz="1800" b="0" i="0" u="none" strike="noStrike" cap="none" normalizeH="0" baseline="0">
                <a:ln>
                  <a:noFill/>
                </a:ln>
                <a:solidFill>
                  <a:schemeClr val="tx1"/>
                </a:solidFill>
                <a:effectLst/>
                <a:latin typeface="Arial" panose="020B0604020202020204" pitchFamily="34" charset="0"/>
              </a:rPr>
              <a:t> Lack of understanding of ESG financing instruments such as green loans, grants, green leasing, and crowdfunding.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Skills:</a:t>
            </a:r>
            <a:r>
              <a:rPr kumimoji="0" lang="pl-PL" altLang="pl-PL" sz="1800" b="0" i="0" u="none" strike="noStrike" cap="none" normalizeH="0" baseline="0">
                <a:ln>
                  <a:noFill/>
                </a:ln>
                <a:solidFill>
                  <a:schemeClr val="tx1"/>
                </a:solidFill>
                <a:effectLst/>
                <a:latin typeface="Arial" panose="020B0604020202020204" pitchFamily="34" charset="0"/>
              </a:rPr>
              <a:t> Limited ability to </a:t>
            </a:r>
            <a:r>
              <a:rPr kumimoji="0" lang="pl-PL" altLang="pl-PL" sz="1800" b="1" i="0" u="none" strike="noStrike" cap="none" normalizeH="0" baseline="0">
                <a:ln>
                  <a:noFill/>
                </a:ln>
                <a:solidFill>
                  <a:schemeClr val="tx1"/>
                </a:solidFill>
                <a:effectLst/>
                <a:latin typeface="Arial" panose="020B0604020202020204" pitchFamily="34" charset="0"/>
              </a:rPr>
              <a:t>assess costs, benefits, and risks</a:t>
            </a:r>
            <a:r>
              <a:rPr kumimoji="0" lang="pl-PL" altLang="pl-PL" sz="1800" b="0" i="0" u="none" strike="noStrike" cap="none" normalizeH="0" baseline="0">
                <a:ln>
                  <a:noFill/>
                </a:ln>
                <a:solidFill>
                  <a:schemeClr val="tx1"/>
                </a:solidFill>
                <a:effectLst/>
                <a:latin typeface="Arial" panose="020B0604020202020204" pitchFamily="34" charset="0"/>
              </a:rPr>
              <a:t> of different financing options and to create a realistic financing plan for sustainability initiatives.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Attitudes:</a:t>
            </a:r>
            <a:r>
              <a:rPr kumimoji="0" lang="pl-PL" altLang="pl-PL" sz="1800" b="0" i="0" u="none" strike="noStrike" cap="none" normalizeH="0" baseline="0">
                <a:ln>
                  <a:noFill/>
                </a:ln>
                <a:solidFill>
                  <a:schemeClr val="tx1"/>
                </a:solidFill>
                <a:effectLst/>
                <a:latin typeface="Arial" panose="020B0604020202020204" pitchFamily="34" charset="0"/>
              </a:rPr>
              <a:t> Uncertainty and apprehension about taking on debt, dealing with bureaucratic procedures, and managing financial risk related to ESG investments. </a:t>
            </a:r>
          </a:p>
        </p:txBody>
      </p:sp>
      <p:sp>
        <p:nvSpPr>
          <p:cNvPr id="16" name="Rectangle 4">
            <a:extLst>
              <a:ext uri="{FF2B5EF4-FFF2-40B4-BE49-F238E27FC236}">
                <a16:creationId xmlns:a16="http://schemas.microsoft.com/office/drawing/2014/main" id="{7B8752B9-E2E0-A008-12E0-B18BEC49CC90}"/>
              </a:ext>
            </a:extLst>
          </p:cNvPr>
          <p:cNvSpPr>
            <a:spLocks noChangeArrowheads="1"/>
          </p:cNvSpPr>
          <p:nvPr/>
        </p:nvSpPr>
        <p:spPr bwMode="auto">
          <a:xfrm>
            <a:off x="304800" y="304800"/>
            <a:ext cx="75565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Knowledge:</a:t>
            </a:r>
            <a:r>
              <a:rPr kumimoji="0" lang="pl-PL" altLang="pl-PL" sz="1800" b="0" i="0" u="none" strike="noStrike" cap="none" normalizeH="0" baseline="0">
                <a:ln>
                  <a:noFill/>
                </a:ln>
                <a:solidFill>
                  <a:schemeClr val="tx1"/>
                </a:solidFill>
                <a:effectLst/>
                <a:latin typeface="Arial" panose="020B0604020202020204" pitchFamily="34" charset="0"/>
              </a:rPr>
              <a:t> Lack of understanding of ESG financing instruments such as green loans, grants, green leasing, and crowdfunding.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Skills:</a:t>
            </a:r>
            <a:r>
              <a:rPr kumimoji="0" lang="pl-PL" altLang="pl-PL" sz="1800" b="0" i="0" u="none" strike="noStrike" cap="none" normalizeH="0" baseline="0">
                <a:ln>
                  <a:noFill/>
                </a:ln>
                <a:solidFill>
                  <a:schemeClr val="tx1"/>
                </a:solidFill>
                <a:effectLst/>
                <a:latin typeface="Arial" panose="020B0604020202020204" pitchFamily="34" charset="0"/>
              </a:rPr>
              <a:t> Limited ability to </a:t>
            </a:r>
            <a:r>
              <a:rPr kumimoji="0" lang="pl-PL" altLang="pl-PL" sz="1800" b="1" i="0" u="none" strike="noStrike" cap="none" normalizeH="0" baseline="0">
                <a:ln>
                  <a:noFill/>
                </a:ln>
                <a:solidFill>
                  <a:schemeClr val="tx1"/>
                </a:solidFill>
                <a:effectLst/>
                <a:latin typeface="Arial" panose="020B0604020202020204" pitchFamily="34" charset="0"/>
              </a:rPr>
              <a:t>assess costs, benefits, and risks</a:t>
            </a:r>
            <a:r>
              <a:rPr kumimoji="0" lang="pl-PL" altLang="pl-PL" sz="1800" b="0" i="0" u="none" strike="noStrike" cap="none" normalizeH="0" baseline="0">
                <a:ln>
                  <a:noFill/>
                </a:ln>
                <a:solidFill>
                  <a:schemeClr val="tx1"/>
                </a:solidFill>
                <a:effectLst/>
                <a:latin typeface="Arial" panose="020B0604020202020204" pitchFamily="34" charset="0"/>
              </a:rPr>
              <a:t> of different financing options and to create a realistic financing plan for sustainability initiatives.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Attitudes:</a:t>
            </a:r>
            <a:r>
              <a:rPr kumimoji="0" lang="pl-PL" altLang="pl-PL" sz="1800" b="0" i="0" u="none" strike="noStrike" cap="none" normalizeH="0" baseline="0">
                <a:ln>
                  <a:noFill/>
                </a:ln>
                <a:solidFill>
                  <a:schemeClr val="tx1"/>
                </a:solidFill>
                <a:effectLst/>
                <a:latin typeface="Arial" panose="020B0604020202020204" pitchFamily="34" charset="0"/>
              </a:rPr>
              <a:t> Uncertainty and apprehension about taking on debt, dealing with bureaucratic procedures, and managing financial risk related to ESG investments. </a:t>
            </a:r>
          </a:p>
        </p:txBody>
      </p:sp>
      <p:sp>
        <p:nvSpPr>
          <p:cNvPr id="19" name="Rectangle 5">
            <a:extLst>
              <a:ext uri="{FF2B5EF4-FFF2-40B4-BE49-F238E27FC236}">
                <a16:creationId xmlns:a16="http://schemas.microsoft.com/office/drawing/2014/main" id="{438B64AC-E7B8-FA68-73B4-725C16413CD7}"/>
              </a:ext>
            </a:extLst>
          </p:cNvPr>
          <p:cNvSpPr>
            <a:spLocks noChangeArrowheads="1"/>
          </p:cNvSpPr>
          <p:nvPr/>
        </p:nvSpPr>
        <p:spPr bwMode="auto">
          <a:xfrm>
            <a:off x="457200" y="457200"/>
            <a:ext cx="75565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Knowledge:</a:t>
            </a:r>
            <a:r>
              <a:rPr kumimoji="0" lang="pl-PL" altLang="pl-PL" sz="1800" b="0" i="0" u="none" strike="noStrike" cap="none" normalizeH="0" baseline="0">
                <a:ln>
                  <a:noFill/>
                </a:ln>
                <a:solidFill>
                  <a:schemeClr val="tx1"/>
                </a:solidFill>
                <a:effectLst/>
                <a:latin typeface="Arial" panose="020B0604020202020204" pitchFamily="34" charset="0"/>
              </a:rPr>
              <a:t> Lack of understanding of ESG financing instruments such as green loans, grants, green leasing, and crowdfunding.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Skills:</a:t>
            </a:r>
            <a:r>
              <a:rPr kumimoji="0" lang="pl-PL" altLang="pl-PL" sz="1800" b="0" i="0" u="none" strike="noStrike" cap="none" normalizeH="0" baseline="0">
                <a:ln>
                  <a:noFill/>
                </a:ln>
                <a:solidFill>
                  <a:schemeClr val="tx1"/>
                </a:solidFill>
                <a:effectLst/>
                <a:latin typeface="Arial" panose="020B0604020202020204" pitchFamily="34" charset="0"/>
              </a:rPr>
              <a:t> Limited ability to </a:t>
            </a:r>
            <a:r>
              <a:rPr kumimoji="0" lang="pl-PL" altLang="pl-PL" sz="1800" b="1" i="0" u="none" strike="noStrike" cap="none" normalizeH="0" baseline="0">
                <a:ln>
                  <a:noFill/>
                </a:ln>
                <a:solidFill>
                  <a:schemeClr val="tx1"/>
                </a:solidFill>
                <a:effectLst/>
                <a:latin typeface="Arial" panose="020B0604020202020204" pitchFamily="34" charset="0"/>
              </a:rPr>
              <a:t>assess costs, benefits, and risks</a:t>
            </a:r>
            <a:r>
              <a:rPr kumimoji="0" lang="pl-PL" altLang="pl-PL" sz="1800" b="0" i="0" u="none" strike="noStrike" cap="none" normalizeH="0" baseline="0">
                <a:ln>
                  <a:noFill/>
                </a:ln>
                <a:solidFill>
                  <a:schemeClr val="tx1"/>
                </a:solidFill>
                <a:effectLst/>
                <a:latin typeface="Arial" panose="020B0604020202020204" pitchFamily="34" charset="0"/>
              </a:rPr>
              <a:t> of different financing options and to create a realistic financing plan for sustainability initiatives.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800" b="1" i="0" u="none" strike="noStrike" cap="none" normalizeH="0" baseline="0">
                <a:ln>
                  <a:noFill/>
                </a:ln>
                <a:solidFill>
                  <a:schemeClr val="tx1"/>
                </a:solidFill>
                <a:effectLst/>
                <a:latin typeface="Arial" panose="020B0604020202020204" pitchFamily="34" charset="0"/>
              </a:rPr>
              <a:t>Attitudes:</a:t>
            </a:r>
            <a:r>
              <a:rPr kumimoji="0" lang="pl-PL" altLang="pl-PL" sz="1800" b="0" i="0" u="none" strike="noStrike" cap="none" normalizeH="0" baseline="0">
                <a:ln>
                  <a:noFill/>
                </a:ln>
                <a:solidFill>
                  <a:schemeClr val="tx1"/>
                </a:solidFill>
                <a:effectLst/>
                <a:latin typeface="Arial" panose="020B0604020202020204" pitchFamily="34" charset="0"/>
              </a:rPr>
              <a:t> Uncertainty and apprehension about taking on debt, dealing with bureaucratic procedures, and managing financial risk related to ESG investments. </a:t>
            </a: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10" y="583030"/>
            <a:ext cx="5674646" cy="3713837"/>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tr-TR" sz="1200" b="0" i="1" dirty="0">
              <a:solidFill>
                <a:schemeClr val="tx1"/>
              </a:solidFill>
              <a:latin typeface="+mn-lt"/>
              <a:cs typeface="Geneva"/>
            </a:endParaRPr>
          </a:p>
          <a:p>
            <a:pPr marL="186690" algn="just">
              <a:lnSpc>
                <a:spcPct val="100000"/>
              </a:lnSpc>
              <a:spcBef>
                <a:spcPts val="980"/>
              </a:spcBef>
            </a:pPr>
            <a:r>
              <a:rPr lang="en-US" sz="1200" b="0" dirty="0">
                <a:solidFill>
                  <a:schemeClr val="tx1"/>
                </a:solidFill>
              </a:rPr>
              <a:t>A small, family-owned bakery in Bydgoszcz with 30 employees specializes in traditional bread. The company aims to reduce energy and water consumption, switch to eco-friendly packaging, and install solar panels. Revenues are stable but capital for investment is limited, and the bakery has no prior experience with ESG financing, making it uncertain whether to pursue a green loan, EU grant, or green leasing.</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5488682"/>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pPr marL="26034" algn="just">
              <a:spcBef>
                <a:spcPts val="100"/>
              </a:spcBef>
            </a:pPr>
            <a:r>
              <a:rPr lang="en-US" sz="1200" dirty="0"/>
              <a:t>The central ESG-related issue in this case is financing ESG investments. The bakery wants to implement energy efficiency measures, eco-friendly packaging, and renewable energy solutions but lacks knowledge of available financing options, faces uncertainty about costs and risks, and is unsure which instruments—green loans, EU grants, or green leasing—best fit its needs. This illustrates a common SME challenge: having the intent and strategy for sustainability but lacking practical access to funding to make it happen.</a:t>
            </a: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208575" y="3730086"/>
            <a:ext cx="6248399" cy="542924"/>
          </a:xfrm>
          <a:prstGeom prst="rect">
            <a:avLst/>
          </a:prstGeom>
        </p:spPr>
      </p:pic>
      <p:sp>
        <p:nvSpPr>
          <p:cNvPr id="12" name="object 12"/>
          <p:cNvSpPr txBox="1"/>
          <p:nvPr/>
        </p:nvSpPr>
        <p:spPr>
          <a:xfrm>
            <a:off x="113694" y="3802076"/>
            <a:ext cx="6020435" cy="1225977"/>
          </a:xfrm>
          <a:prstGeom prst="rect">
            <a:avLst/>
          </a:prstGeom>
        </p:spPr>
        <p:txBody>
          <a:bodyPr vert="horz" wrap="square" lIns="0" tIns="12700" rIns="0" bIns="0" rtlCol="0">
            <a:spAutoFit/>
          </a:bodyPr>
          <a:lstStyle/>
          <a:p>
            <a:pPr marL="12700">
              <a:lnSpc>
                <a:spcPct val="100000"/>
              </a:lnSpc>
              <a:spcBef>
                <a:spcPts val="100"/>
              </a:spcBef>
            </a:pPr>
            <a:r>
              <a:rPr lang="pl-PL" sz="2600" b="1" dirty="0">
                <a:solidFill>
                  <a:srgbClr val="FFFFFF"/>
                </a:solidFill>
                <a:latin typeface="+mn-lt"/>
                <a:cs typeface="Arial"/>
              </a:rPr>
              <a:t>  </a:t>
            </a: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1187504"/>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r>
              <a:rPr sz="1200" i="1" dirty="0">
                <a:latin typeface="+mn-lt"/>
                <a:cs typeface="Geneva"/>
              </a:rPr>
              <a:t>Industry &amp; Competitor Check (M1)</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Materiality Analysis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PDCA Template for ESG Governance (M4)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Supplier Mapping with Matrix (M4)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Communication Guide for SMEs (M5)</a:t>
            </a:r>
          </a:p>
        </p:txBody>
      </p:sp>
      <p:sp>
        <p:nvSpPr>
          <p:cNvPr id="14" name="object 14"/>
          <p:cNvSpPr txBox="1"/>
          <p:nvPr/>
        </p:nvSpPr>
        <p:spPr>
          <a:xfrm>
            <a:off x="3459656" y="5238721"/>
            <a:ext cx="3565999" cy="715579"/>
          </a:xfrm>
          <a:prstGeom prst="rect">
            <a:avLst/>
          </a:prstGeom>
        </p:spPr>
        <p:txBody>
          <a:bodyPr vert="horz" wrap="square" lIns="0" tIns="58419" rIns="0" bIns="0" rtlCol="0">
            <a:spAutoFit/>
          </a:bodyPr>
          <a:lstStyle/>
          <a:p>
            <a:pPr marL="184150" indent="-171450">
              <a:lnSpc>
                <a:spcPct val="100000"/>
              </a:lnSpc>
              <a:spcBef>
                <a:spcPts val="360"/>
              </a:spcBef>
              <a:buFont typeface="Arial" charset="0"/>
              <a:buChar char="•"/>
              <a:tabLst>
                <a:tab pos="96520" algn="l"/>
              </a:tabLst>
            </a:pPr>
            <a:r>
              <a:rPr sz="1200" i="1" dirty="0">
                <a:latin typeface="+mn-lt"/>
                <a:cs typeface="Geneva"/>
              </a:rPr>
              <a:t>Onboarding Tool for Internal Decision-Makers(M2)</a:t>
            </a:r>
          </a:p>
          <a:p>
            <a:pPr marL="207644" indent="-171450">
              <a:lnSpc>
                <a:spcPct val="100000"/>
              </a:lnSpc>
              <a:spcBef>
                <a:spcPts val="360"/>
              </a:spcBef>
              <a:buFont typeface="Arial" charset="0"/>
              <a:buChar char="•"/>
              <a:tabLst>
                <a:tab pos="120014" algn="l"/>
              </a:tabLst>
            </a:pPr>
            <a:r>
              <a:rPr sz="1200" i="1" dirty="0">
                <a:latin typeface="+mn-lt"/>
                <a:cs typeface="Geneva"/>
              </a:rPr>
              <a:t>ESG Gap Analysis (M3)</a:t>
            </a:r>
          </a:p>
          <a:p>
            <a:pPr marL="225425" indent="-171450">
              <a:lnSpc>
                <a:spcPct val="100000"/>
              </a:lnSpc>
              <a:spcBef>
                <a:spcPts val="360"/>
              </a:spcBef>
              <a:buFont typeface="Arial" charset="0"/>
              <a:buChar char="•"/>
              <a:tabLst>
                <a:tab pos="137795" algn="l"/>
              </a:tabLst>
            </a:pPr>
            <a:r>
              <a:rPr sz="1200" i="1" dirty="0">
                <a:latin typeface="+mn-lt"/>
                <a:cs typeface="Geneva"/>
              </a:rPr>
              <a:t>Sustainable Finance Options for SMEs (M6)</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3520194"/>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gn="just">
              <a:lnSpc>
                <a:spcPct val="100000"/>
              </a:lnSpc>
              <a:spcBef>
                <a:spcPts val="570"/>
              </a:spcBef>
            </a:pPr>
            <a:r>
              <a:rPr lang="en-US" sz="1200" dirty="0"/>
              <a:t>The bakery wants to reduce energy and water use, switch to eco-friendly packaging, and install solar panels. It has 30 employees and stable revenue, but limited capital for investments. The owners have no experience with ESG financing and are unsure whether to use a green loan, EU grant, or leasing. Local banks offer green loans, and EU programs support energy efficiency for SMEs. Customers increasingly expect sustainable products, and ESG reporting standards like CSRD are becoming more relevant.</a:t>
            </a: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7D8E169-C87C-66F4-86C7-FBA6D7C3D7A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ED69B52-6D6D-CC04-2356-C3BFA1E3E25C}"/>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A79EDD70-A20E-AADF-8A4A-CDF864909705}"/>
              </a:ext>
            </a:extLst>
          </p:cNvPr>
          <p:cNvGrpSpPr/>
          <p:nvPr/>
        </p:nvGrpSpPr>
        <p:grpSpPr>
          <a:xfrm>
            <a:off x="63262" y="12700"/>
            <a:ext cx="7315607" cy="10795109"/>
            <a:chOff x="234697" y="0"/>
            <a:chExt cx="7315607" cy="10795109"/>
          </a:xfrm>
        </p:grpSpPr>
        <p:pic>
          <p:nvPicPr>
            <p:cNvPr id="4" name="object 4">
              <a:extLst>
                <a:ext uri="{FF2B5EF4-FFF2-40B4-BE49-F238E27FC236}">
                  <a16:creationId xmlns:a16="http://schemas.microsoft.com/office/drawing/2014/main" id="{41C3ECD4-9AE0-1EA7-A42D-06E0D15DDAF5}"/>
                </a:ext>
              </a:extLst>
            </p:cNvPr>
            <p:cNvPicPr/>
            <p:nvPr/>
          </p:nvPicPr>
          <p:blipFill>
            <a:blip r:embed="rId2" cstate="print"/>
            <a:stretch>
              <a:fillRect/>
            </a:stretch>
          </p:blipFill>
          <p:spPr>
            <a:xfrm>
              <a:off x="261381" y="338712"/>
              <a:ext cx="6857999" cy="10456397"/>
            </a:xfrm>
            <a:prstGeom prst="rect">
              <a:avLst/>
            </a:prstGeom>
          </p:spPr>
        </p:pic>
        <p:pic>
          <p:nvPicPr>
            <p:cNvPr id="5" name="object 5">
              <a:extLst>
                <a:ext uri="{FF2B5EF4-FFF2-40B4-BE49-F238E27FC236}">
                  <a16:creationId xmlns:a16="http://schemas.microsoft.com/office/drawing/2014/main" id="{B99C7B5D-715A-680B-4490-DB76799CD061}"/>
                </a:ext>
              </a:extLst>
            </p:cNvPr>
            <p:cNvPicPr/>
            <p:nvPr/>
          </p:nvPicPr>
          <p:blipFill>
            <a:blip r:embed="rId3" cstate="print"/>
            <a:stretch>
              <a:fillRect/>
            </a:stretch>
          </p:blipFill>
          <p:spPr>
            <a:xfrm>
              <a:off x="5073805" y="0"/>
              <a:ext cx="2476499" cy="4688743"/>
            </a:xfrm>
            <a:prstGeom prst="rect">
              <a:avLst/>
            </a:prstGeom>
          </p:spPr>
        </p:pic>
        <p:pic>
          <p:nvPicPr>
            <p:cNvPr id="6" name="object 6">
              <a:extLst>
                <a:ext uri="{FF2B5EF4-FFF2-40B4-BE49-F238E27FC236}">
                  <a16:creationId xmlns:a16="http://schemas.microsoft.com/office/drawing/2014/main" id="{F4364DBF-004C-D941-BF2C-BD83EF9054CC}"/>
                </a:ext>
              </a:extLst>
            </p:cNvPr>
            <p:cNvPicPr/>
            <p:nvPr/>
          </p:nvPicPr>
          <p:blipFill>
            <a:blip r:embed="rId4" cstate="print"/>
            <a:stretch>
              <a:fillRect/>
            </a:stretch>
          </p:blipFill>
          <p:spPr>
            <a:xfrm>
              <a:off x="234697" y="440057"/>
              <a:ext cx="4600574" cy="571500"/>
            </a:xfrm>
            <a:prstGeom prst="rect">
              <a:avLst/>
            </a:prstGeom>
          </p:spPr>
        </p:pic>
      </p:grpSp>
      <p:sp>
        <p:nvSpPr>
          <p:cNvPr id="7" name="object 7">
            <a:extLst>
              <a:ext uri="{FF2B5EF4-FFF2-40B4-BE49-F238E27FC236}">
                <a16:creationId xmlns:a16="http://schemas.microsoft.com/office/drawing/2014/main" id="{54439A74-F934-B533-53F9-DDD5A420D0CE}"/>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a:extLst>
              <a:ext uri="{FF2B5EF4-FFF2-40B4-BE49-F238E27FC236}">
                <a16:creationId xmlns:a16="http://schemas.microsoft.com/office/drawing/2014/main" id="{F368E548-1D31-5040-F7A3-9324D1354657}"/>
              </a:ext>
            </a:extLst>
          </p:cNvPr>
          <p:cNvSpPr txBox="1">
            <a:spLocks noGrp="1"/>
          </p:cNvSpPr>
          <p:nvPr>
            <p:ph type="title"/>
          </p:nvPr>
        </p:nvSpPr>
        <p:spPr>
          <a:xfrm>
            <a:off x="177631" y="478478"/>
            <a:ext cx="4156710" cy="443711"/>
          </a:xfrm>
          <a:prstGeom prst="rect">
            <a:avLst/>
          </a:prstGeom>
        </p:spPr>
        <p:txBody>
          <a:bodyPr vert="horz" wrap="square" lIns="0" tIns="12700" rIns="0" bIns="0" rtlCol="0">
            <a:spAutoFit/>
          </a:bodyPr>
          <a:lstStyle/>
          <a:p>
            <a:pPr marL="12700">
              <a:lnSpc>
                <a:spcPct val="100000"/>
              </a:lnSpc>
              <a:spcBef>
                <a:spcPts val="100"/>
              </a:spcBef>
            </a:pPr>
            <a:r>
              <a:rPr lang="de-DE" sz="2800" dirty="0"/>
              <a:t>8. </a:t>
            </a:r>
            <a:r>
              <a:rPr lang="de-DE" sz="2800" dirty="0" err="1"/>
              <a:t>Suggested</a:t>
            </a:r>
            <a:r>
              <a:rPr lang="de-DE" sz="2800" dirty="0"/>
              <a:t> Solution</a:t>
            </a:r>
            <a:r>
              <a:rPr lang="pl-PL" sz="2700" dirty="0">
                <a:latin typeface="+mn-lt"/>
              </a:rPr>
              <a:t> </a:t>
            </a:r>
            <a:endParaRPr sz="2700" dirty="0">
              <a:latin typeface="+mn-lt"/>
            </a:endParaRPr>
          </a:p>
        </p:txBody>
      </p:sp>
      <p:sp>
        <p:nvSpPr>
          <p:cNvPr id="9" name="object 9">
            <a:extLst>
              <a:ext uri="{FF2B5EF4-FFF2-40B4-BE49-F238E27FC236}">
                <a16:creationId xmlns:a16="http://schemas.microsoft.com/office/drawing/2014/main" id="{4BD94B5E-2691-6539-739D-C8C8DB4E6ABF}"/>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5" name="object 15">
            <a:extLst>
              <a:ext uri="{FF2B5EF4-FFF2-40B4-BE49-F238E27FC236}">
                <a16:creationId xmlns:a16="http://schemas.microsoft.com/office/drawing/2014/main" id="{F9D6A526-265B-3F52-A366-997C497A6C44}"/>
              </a:ext>
            </a:extLst>
          </p:cNvPr>
          <p:cNvPicPr/>
          <p:nvPr/>
        </p:nvPicPr>
        <p:blipFill>
          <a:blip r:embed="rId5" cstate="print"/>
          <a:stretch>
            <a:fillRect/>
          </a:stretch>
        </p:blipFill>
        <p:spPr>
          <a:xfrm>
            <a:off x="7180200" y="10278840"/>
            <a:ext cx="190499" cy="9524"/>
          </a:xfrm>
          <a:prstGeom prst="rect">
            <a:avLst/>
          </a:prstGeom>
        </p:spPr>
      </p:pic>
      <p:sp>
        <p:nvSpPr>
          <p:cNvPr id="16" name="Metin kutusu 15">
            <a:extLst>
              <a:ext uri="{FF2B5EF4-FFF2-40B4-BE49-F238E27FC236}">
                <a16:creationId xmlns:a16="http://schemas.microsoft.com/office/drawing/2014/main" id="{878C767C-0AF5-7214-08F6-AFBE71C4CE81}"/>
              </a:ext>
            </a:extLst>
          </p:cNvPr>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21" name="pole tekstowe 20">
            <a:extLst>
              <a:ext uri="{FF2B5EF4-FFF2-40B4-BE49-F238E27FC236}">
                <a16:creationId xmlns:a16="http://schemas.microsoft.com/office/drawing/2014/main" id="{882500A9-F44A-D722-0F79-B83B3D8A103E}"/>
              </a:ext>
            </a:extLst>
          </p:cNvPr>
          <p:cNvSpPr txBox="1"/>
          <p:nvPr/>
        </p:nvSpPr>
        <p:spPr>
          <a:xfrm>
            <a:off x="459536" y="1125602"/>
            <a:ext cx="5204664" cy="9479518"/>
          </a:xfrm>
          <a:prstGeom prst="rect">
            <a:avLst/>
          </a:prstGeom>
          <a:noFill/>
        </p:spPr>
        <p:txBody>
          <a:bodyPr wrap="square" rtlCol="0">
            <a:spAutoFit/>
          </a:bodyPr>
          <a:lstStyle/>
          <a:p>
            <a:pPr algn="just"/>
            <a:r>
              <a:rPr lang="en-US" sz="1600" dirty="0">
                <a:latin typeface="+mn-lt"/>
              </a:rPr>
              <a:t>Imagine you are a small bakery from Bydgoszcz looking to finance ESG initiatives like reducing energy and water use or introducing eco-friendly packaging. Even without prior experience, you can approach this in a simple and practical way.</a:t>
            </a:r>
          </a:p>
          <a:p>
            <a:pPr algn="just"/>
            <a:r>
              <a:rPr lang="en-US" sz="1600" b="1" dirty="0">
                <a:latin typeface="+mn-lt"/>
              </a:rPr>
              <a:t>Start by understanding your needs.</a:t>
            </a:r>
            <a:r>
              <a:rPr lang="en-US" sz="1600" dirty="0">
                <a:latin typeface="+mn-lt"/>
              </a:rPr>
              <a:t> List the planned ESG investments and estimate their costs. At the same time, identify which actions will bring savings — for example, lower energy bills. This gives you a clear picture of both costs and benefits.</a:t>
            </a:r>
          </a:p>
          <a:p>
            <a:pPr algn="just"/>
            <a:r>
              <a:rPr lang="en-US" sz="1600" b="1" dirty="0">
                <a:latin typeface="+mn-lt"/>
              </a:rPr>
              <a:t>Explore your financing options.</a:t>
            </a:r>
            <a:r>
              <a:rPr lang="en-US" sz="1600" dirty="0">
                <a:latin typeface="+mn-lt"/>
              </a:rPr>
              <a:t> You can consider:</a:t>
            </a:r>
          </a:p>
          <a:p>
            <a:pPr algn="just"/>
            <a:r>
              <a:rPr lang="en-US" sz="1600" dirty="0">
                <a:latin typeface="+mn-lt"/>
              </a:rPr>
              <a:t>green loans from banks, </a:t>
            </a:r>
          </a:p>
          <a:p>
            <a:pPr algn="just"/>
            <a:r>
              <a:rPr lang="en-US" sz="1600" dirty="0">
                <a:latin typeface="+mn-lt"/>
              </a:rPr>
              <a:t>EU grants for SMEs, </a:t>
            </a:r>
          </a:p>
          <a:p>
            <a:pPr algn="just"/>
            <a:r>
              <a:rPr lang="en-US" sz="1600" dirty="0">
                <a:latin typeface="+mn-lt"/>
              </a:rPr>
              <a:t>leasing of energy-efficient equipment, </a:t>
            </a:r>
          </a:p>
          <a:p>
            <a:pPr algn="just"/>
            <a:r>
              <a:rPr lang="en-US" sz="1600" dirty="0">
                <a:latin typeface="+mn-lt"/>
              </a:rPr>
              <a:t>or even ESG crowdfunding. </a:t>
            </a:r>
          </a:p>
          <a:p>
            <a:pPr algn="just"/>
            <a:r>
              <a:rPr lang="en-US" sz="1600" b="1" dirty="0">
                <a:latin typeface="+mn-lt"/>
              </a:rPr>
              <a:t>Compare the options carefully.</a:t>
            </a:r>
            <a:r>
              <a:rPr lang="en-US" sz="1600" dirty="0">
                <a:latin typeface="+mn-lt"/>
              </a:rPr>
              <a:t> Each comes with trade-offs: loans are fast but increase debt, grants are attractive but require time and paperwork, leasing lowers upfront costs but may cost more overall, while crowdfunding can support your image but is less predictable.</a:t>
            </a:r>
          </a:p>
          <a:p>
            <a:pPr algn="just"/>
            <a:r>
              <a:rPr lang="en-US" sz="1600" b="1" dirty="0">
                <a:latin typeface="+mn-lt"/>
              </a:rPr>
              <a:t>Choose a smart combination.</a:t>
            </a:r>
            <a:r>
              <a:rPr lang="en-US" sz="1600" dirty="0">
                <a:latin typeface="+mn-lt"/>
              </a:rPr>
              <a:t> Instead of relying on one source, combine them if possible — for example, use a grant for modernization, leasing for equipment, and your own funds for smaller changes like packaging.</a:t>
            </a:r>
          </a:p>
          <a:p>
            <a:pPr algn="just"/>
            <a:r>
              <a:rPr lang="en-US" sz="1600" b="1" dirty="0">
                <a:latin typeface="+mn-lt"/>
              </a:rPr>
              <a:t>Prepare a simple plan and take action.</a:t>
            </a:r>
            <a:r>
              <a:rPr lang="en-US" sz="1600" dirty="0">
                <a:latin typeface="+mn-lt"/>
              </a:rPr>
              <a:t> Outline what you want to do, what impact it will have, and what savings you expect. This will help you apply for funding and stay organized.</a:t>
            </a:r>
          </a:p>
          <a:p>
            <a:pPr algn="just"/>
            <a:r>
              <a:rPr lang="en-US" sz="1600" b="1" dirty="0">
                <a:latin typeface="+mn-lt"/>
              </a:rPr>
              <a:t>Track your results and communicate them.</a:t>
            </a:r>
            <a:r>
              <a:rPr lang="en-US" sz="1600" dirty="0">
                <a:latin typeface="+mn-lt"/>
              </a:rPr>
              <a:t> Monitor energy and water savings and share the outcomes with banks, institutions, or partners. This builds credibility and makes future financing easier.</a:t>
            </a:r>
          </a:p>
          <a:p>
            <a:pPr algn="just"/>
            <a:r>
              <a:rPr lang="en-US" sz="1600" b="1" dirty="0">
                <a:latin typeface="+mn-lt"/>
              </a:rPr>
              <a:t>Key takeaway:</a:t>
            </a:r>
            <a:r>
              <a:rPr lang="en-US" sz="1600" dirty="0">
                <a:latin typeface="+mn-lt"/>
              </a:rPr>
              <a:t> you don’t need a perfect financing strategy — start small, combine different options, and focus on practical results that support both sustainability and your business.</a:t>
            </a:r>
          </a:p>
          <a:p>
            <a:pPr algn="just"/>
            <a:endParaRPr lang="pl-PL" dirty="0"/>
          </a:p>
        </p:txBody>
      </p:sp>
    </p:spTree>
    <p:extLst>
      <p:ext uri="{BB962C8B-B14F-4D97-AF65-F5344CB8AC3E}">
        <p14:creationId xmlns:p14="http://schemas.microsoft.com/office/powerpoint/2010/main" val="907505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8566448"/>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gn="just">
              <a:lnSpc>
                <a:spcPct val="125000"/>
              </a:lnSpc>
              <a:spcBef>
                <a:spcPts val="100"/>
              </a:spcBef>
            </a:pPr>
            <a:r>
              <a:rPr lang="pl-PL" sz="1600" dirty="0" err="1">
                <a:solidFill>
                  <a:schemeClr val="tx1"/>
                </a:solidFill>
                <a:latin typeface="+mn-lt"/>
                <a:cs typeface="Arial"/>
              </a:rPr>
              <a:t>Working</a:t>
            </a:r>
            <a:r>
              <a:rPr lang="pl-PL" sz="1600" dirty="0">
                <a:solidFill>
                  <a:schemeClr val="tx1"/>
                </a:solidFill>
                <a:latin typeface="+mn-lt"/>
                <a:cs typeface="Arial"/>
              </a:rPr>
              <a:t> on </a:t>
            </a:r>
            <a:r>
              <a:rPr lang="pl-PL" sz="1600" dirty="0" err="1">
                <a:solidFill>
                  <a:schemeClr val="tx1"/>
                </a:solidFill>
                <a:latin typeface="+mn-lt"/>
                <a:cs typeface="Arial"/>
              </a:rPr>
              <a:t>this</a:t>
            </a:r>
            <a:r>
              <a:rPr lang="pl-PL" sz="1600" dirty="0">
                <a:solidFill>
                  <a:schemeClr val="tx1"/>
                </a:solidFill>
                <a:latin typeface="+mn-lt"/>
                <a:cs typeface="Arial"/>
              </a:rPr>
              <a:t> </a:t>
            </a:r>
            <a:r>
              <a:rPr lang="pl-PL" sz="1600" dirty="0" err="1">
                <a:solidFill>
                  <a:schemeClr val="tx1"/>
                </a:solidFill>
                <a:latin typeface="+mn-lt"/>
                <a:cs typeface="Arial"/>
              </a:rPr>
              <a:t>case</a:t>
            </a:r>
            <a:r>
              <a:rPr lang="pl-PL" sz="1600" dirty="0">
                <a:solidFill>
                  <a:schemeClr val="tx1"/>
                </a:solidFill>
                <a:latin typeface="+mn-lt"/>
                <a:cs typeface="Arial"/>
              </a:rPr>
              <a:t> </a:t>
            </a:r>
            <a:r>
              <a:rPr lang="pl-PL" sz="1600" dirty="0" err="1">
                <a:solidFill>
                  <a:schemeClr val="tx1"/>
                </a:solidFill>
                <a:latin typeface="+mn-lt"/>
                <a:cs typeface="Arial"/>
              </a:rPr>
              <a:t>learners</a:t>
            </a:r>
            <a:r>
              <a:rPr lang="pl-PL" sz="1600" dirty="0">
                <a:solidFill>
                  <a:schemeClr val="tx1"/>
                </a:solidFill>
                <a:latin typeface="+mn-lt"/>
                <a:cs typeface="Arial"/>
              </a:rPr>
              <a:t> </a:t>
            </a:r>
            <a:r>
              <a:rPr lang="pl-PL" sz="1600" dirty="0" err="1">
                <a:solidFill>
                  <a:schemeClr val="tx1"/>
                </a:solidFill>
                <a:latin typeface="+mn-lt"/>
                <a:cs typeface="Arial"/>
              </a:rPr>
              <a:t>will</a:t>
            </a:r>
            <a:r>
              <a:rPr lang="pl-PL" sz="1600" dirty="0">
                <a:solidFill>
                  <a:schemeClr val="tx1"/>
                </a:solidFill>
                <a:latin typeface="+mn-lt"/>
                <a:cs typeface="Arial"/>
              </a:rPr>
              <a:t> be </a:t>
            </a:r>
            <a:r>
              <a:rPr lang="pl-PL" sz="1600" dirty="0" err="1">
                <a:solidFill>
                  <a:schemeClr val="tx1"/>
                </a:solidFill>
                <a:latin typeface="+mn-lt"/>
                <a:cs typeface="Arial"/>
              </a:rPr>
              <a:t>able</a:t>
            </a:r>
            <a:r>
              <a:rPr lang="pl-PL" sz="1600" dirty="0">
                <a:solidFill>
                  <a:schemeClr val="tx1"/>
                </a:solidFill>
                <a:latin typeface="+mn-lt"/>
                <a:cs typeface="Arial"/>
              </a:rPr>
              <a:t> to </a:t>
            </a:r>
            <a:r>
              <a:rPr lang="pl-PL" sz="1600" dirty="0" err="1">
                <a:solidFill>
                  <a:schemeClr val="tx1"/>
                </a:solidFill>
                <a:latin typeface="+mn-lt"/>
                <a:cs typeface="Arial"/>
              </a:rPr>
              <a:t>develop</a:t>
            </a:r>
            <a:r>
              <a:rPr lang="pl-PL" sz="1600" dirty="0">
                <a:solidFill>
                  <a:schemeClr val="tx1"/>
                </a:solidFill>
                <a:latin typeface="+mn-lt"/>
                <a:cs typeface="Arial"/>
              </a:rPr>
              <a:t> </a:t>
            </a:r>
            <a:r>
              <a:rPr lang="pl-PL" sz="1600" dirty="0" err="1">
                <a:solidFill>
                  <a:schemeClr val="tx1"/>
                </a:solidFill>
                <a:latin typeface="+mn-lt"/>
                <a:cs typeface="Arial"/>
              </a:rPr>
              <a:t>entrepreneurial</a:t>
            </a:r>
            <a:r>
              <a:rPr lang="pl-PL" sz="1600" dirty="0">
                <a:solidFill>
                  <a:schemeClr val="tx1"/>
                </a:solidFill>
                <a:latin typeface="+mn-lt"/>
                <a:cs typeface="Arial"/>
              </a:rPr>
              <a:t> </a:t>
            </a:r>
            <a:r>
              <a:rPr lang="pl-PL" sz="1600" dirty="0" err="1">
                <a:solidFill>
                  <a:schemeClr val="tx1"/>
                </a:solidFill>
                <a:latin typeface="+mn-lt"/>
                <a:cs typeface="Arial"/>
              </a:rPr>
              <a:t>competences</a:t>
            </a:r>
            <a:r>
              <a:rPr lang="pl-PL" sz="1600" dirty="0">
                <a:solidFill>
                  <a:schemeClr val="tx1"/>
                </a:solidFill>
                <a:latin typeface="+mn-lt"/>
                <a:cs typeface="Arial"/>
              </a:rPr>
              <a:t>, </a:t>
            </a:r>
            <a:r>
              <a:rPr lang="pl-PL" sz="1600" dirty="0" err="1">
                <a:solidFill>
                  <a:schemeClr val="tx1"/>
                </a:solidFill>
                <a:latin typeface="+mn-lt"/>
                <a:cs typeface="Arial"/>
              </a:rPr>
              <a:t>particurally</a:t>
            </a:r>
            <a:r>
              <a:rPr lang="pl-PL" sz="1600" dirty="0">
                <a:solidFill>
                  <a:schemeClr val="tx1"/>
                </a:solidFill>
                <a:latin typeface="+mn-lt"/>
                <a:cs typeface="Arial"/>
              </a:rPr>
              <a:t> </a:t>
            </a:r>
            <a:r>
              <a:rPr lang="pl-PL" sz="1600" dirty="0" err="1">
                <a:solidFill>
                  <a:schemeClr val="tx1"/>
                </a:solidFill>
                <a:latin typeface="+mn-lt"/>
                <a:cs typeface="Arial"/>
              </a:rPr>
              <a:t>knowledge</a:t>
            </a:r>
            <a:r>
              <a:rPr lang="pl-PL" sz="1600" dirty="0">
                <a:solidFill>
                  <a:schemeClr val="tx1"/>
                </a:solidFill>
                <a:latin typeface="+mn-lt"/>
                <a:cs typeface="Arial"/>
              </a:rPr>
              <a:t> of ESG </a:t>
            </a:r>
            <a:r>
              <a:rPr lang="pl-PL" sz="1600" dirty="0" err="1">
                <a:solidFill>
                  <a:schemeClr val="tx1"/>
                </a:solidFill>
                <a:latin typeface="+mn-lt"/>
                <a:cs typeface="Arial"/>
              </a:rPr>
              <a:t>resources</a:t>
            </a:r>
            <a:r>
              <a:rPr lang="pl-PL" sz="1600" dirty="0">
                <a:solidFill>
                  <a:schemeClr val="tx1"/>
                </a:solidFill>
                <a:latin typeface="+mn-lt"/>
                <a:cs typeface="Arial"/>
              </a:rPr>
              <a:t> (</a:t>
            </a:r>
            <a:r>
              <a:rPr lang="pl-PL" sz="1600" dirty="0" err="1">
                <a:solidFill>
                  <a:schemeClr val="tx1"/>
                </a:solidFill>
                <a:latin typeface="+mn-lt"/>
                <a:cs typeface="Arial"/>
              </a:rPr>
              <a:t>financial</a:t>
            </a:r>
            <a:r>
              <a:rPr lang="pl-PL" sz="1600" dirty="0">
                <a:solidFill>
                  <a:schemeClr val="tx1"/>
                </a:solidFill>
                <a:latin typeface="+mn-lt"/>
                <a:cs typeface="Arial"/>
              </a:rPr>
              <a:t>, </a:t>
            </a:r>
            <a:r>
              <a:rPr lang="pl-PL" sz="1600" dirty="0" err="1">
                <a:solidFill>
                  <a:schemeClr val="tx1"/>
                </a:solidFill>
                <a:latin typeface="+mn-lt"/>
                <a:cs typeface="Arial"/>
              </a:rPr>
              <a:t>human</a:t>
            </a:r>
            <a:r>
              <a:rPr lang="pl-PL" sz="1600" dirty="0">
                <a:solidFill>
                  <a:schemeClr val="tx1"/>
                </a:solidFill>
                <a:latin typeface="+mn-lt"/>
                <a:cs typeface="Arial"/>
              </a:rPr>
              <a:t> </a:t>
            </a:r>
            <a:r>
              <a:rPr lang="pl-PL" sz="1600" dirty="0" err="1">
                <a:solidFill>
                  <a:schemeClr val="tx1"/>
                </a:solidFill>
                <a:latin typeface="+mn-lt"/>
                <a:cs typeface="Arial"/>
              </a:rPr>
              <a:t>informational</a:t>
            </a:r>
            <a:r>
              <a:rPr lang="pl-PL" sz="1600" dirty="0">
                <a:solidFill>
                  <a:schemeClr val="tx1"/>
                </a:solidFill>
                <a:latin typeface="+mn-lt"/>
                <a:cs typeface="Arial"/>
              </a:rPr>
              <a:t>, </a:t>
            </a:r>
            <a:r>
              <a:rPr lang="pl-PL" sz="1600" dirty="0" err="1">
                <a:solidFill>
                  <a:schemeClr val="tx1"/>
                </a:solidFill>
                <a:latin typeface="+mn-lt"/>
                <a:cs typeface="Arial"/>
              </a:rPr>
              <a:t>planning</a:t>
            </a:r>
            <a:r>
              <a:rPr lang="pl-PL" sz="1600" dirty="0">
                <a:solidFill>
                  <a:schemeClr val="tx1"/>
                </a:solidFill>
                <a:latin typeface="+mn-lt"/>
                <a:cs typeface="Arial"/>
              </a:rPr>
              <a:t>, p</a:t>
            </a:r>
            <a:r>
              <a:rPr lang="en-AU" sz="1600" dirty="0" err="1">
                <a:latin typeface="+mj-lt"/>
              </a:rPr>
              <a:t>lanning</a:t>
            </a:r>
            <a:r>
              <a:rPr lang="en-AU" sz="1600" dirty="0">
                <a:latin typeface="+mj-lt"/>
              </a:rPr>
              <a:t> and managing ESG resources effectively</a:t>
            </a:r>
            <a:r>
              <a:rPr lang="pl-PL" sz="1600" dirty="0">
                <a:latin typeface="+mj-lt"/>
              </a:rPr>
              <a:t>, </a:t>
            </a:r>
            <a:r>
              <a:rPr lang="pl-PL" sz="1600" dirty="0">
                <a:latin typeface="+mn-lt"/>
              </a:rPr>
              <a:t>u</a:t>
            </a:r>
            <a:r>
              <a:rPr lang="en-AU" sz="1600" dirty="0" err="1">
                <a:latin typeface="+mn-lt"/>
              </a:rPr>
              <a:t>nderstanding</a:t>
            </a:r>
            <a:r>
              <a:rPr lang="en-AU" sz="1600" dirty="0">
                <a:latin typeface="+mn-lt"/>
              </a:rPr>
              <a:t> ESG finance mechanisms and economic </a:t>
            </a:r>
            <a:r>
              <a:rPr lang="pl-PL" sz="1600" dirty="0">
                <a:latin typeface="+mn-lt"/>
              </a:rPr>
              <a:t>s</a:t>
            </a:r>
            <a:r>
              <a:rPr lang="en-AU" sz="1600" dirty="0" err="1">
                <a:latin typeface="+mn-lt"/>
              </a:rPr>
              <a:t>ustainability</a:t>
            </a:r>
            <a:r>
              <a:rPr lang="pl-PL" sz="1600" dirty="0">
                <a:latin typeface="+mn-lt"/>
              </a:rPr>
              <a:t>, e</a:t>
            </a:r>
            <a:r>
              <a:rPr lang="en-AU" sz="1600" dirty="0">
                <a:latin typeface="+mn-lt"/>
              </a:rPr>
              <a:t>valuating and managing financial resources for ESG actions</a:t>
            </a:r>
            <a:r>
              <a:rPr lang="pl-PL" sz="1600" dirty="0">
                <a:latin typeface="+mn-lt"/>
              </a:rPr>
              <a:t>,</a:t>
            </a:r>
            <a:r>
              <a:rPr lang="en-AU" sz="1600" dirty="0"/>
              <a:t> </a:t>
            </a:r>
            <a:r>
              <a:rPr lang="en-AU" sz="1600" dirty="0">
                <a:latin typeface="+mn-lt"/>
              </a:rPr>
              <a:t>Enhancing </a:t>
            </a:r>
            <a:r>
              <a:rPr lang="en-AU" sz="1600" dirty="0">
                <a:latin typeface="+mj-lt"/>
              </a:rPr>
              <a:t>SMEs' capacity to access and utilize ESG-related funding and investments. </a:t>
            </a:r>
            <a:r>
              <a:rPr lang="pl-PL" sz="1600" dirty="0" err="1">
                <a:latin typeface="+mj-lt"/>
              </a:rPr>
              <a:t>This</a:t>
            </a:r>
            <a:r>
              <a:rPr lang="pl-PL" sz="1600" dirty="0">
                <a:latin typeface="+mj-lt"/>
              </a:rPr>
              <a:t> </a:t>
            </a:r>
            <a:r>
              <a:rPr lang="pl-PL" sz="1600" dirty="0" err="1">
                <a:latin typeface="+mj-lt"/>
              </a:rPr>
              <a:t>will</a:t>
            </a:r>
            <a:r>
              <a:rPr lang="pl-PL" sz="1600" dirty="0">
                <a:latin typeface="+mj-lt"/>
              </a:rPr>
              <a:t> </a:t>
            </a:r>
            <a:r>
              <a:rPr lang="pl-PL" sz="1600" dirty="0" err="1">
                <a:latin typeface="+mj-lt"/>
              </a:rPr>
              <a:t>also</a:t>
            </a:r>
            <a:r>
              <a:rPr lang="pl-PL" sz="1600" dirty="0">
                <a:latin typeface="+mj-lt"/>
              </a:rPr>
              <a:t> </a:t>
            </a:r>
            <a:r>
              <a:rPr lang="pl-PL" sz="1600" dirty="0" err="1">
                <a:latin typeface="+mj-lt"/>
              </a:rPr>
              <a:t>naturally</a:t>
            </a:r>
            <a:r>
              <a:rPr lang="pl-PL" sz="1600" dirty="0">
                <a:latin typeface="+mj-lt"/>
              </a:rPr>
              <a:t> </a:t>
            </a:r>
            <a:r>
              <a:rPr lang="pl-PL" sz="1600" dirty="0" err="1">
                <a:latin typeface="+mj-lt"/>
              </a:rPr>
              <a:t>enhance</a:t>
            </a:r>
            <a:r>
              <a:rPr lang="pl-PL" sz="1600" dirty="0">
                <a:latin typeface="+mj-lt"/>
              </a:rPr>
              <a:t> </a:t>
            </a:r>
            <a:r>
              <a:rPr lang="pl-PL" sz="1600" dirty="0" err="1">
                <a:latin typeface="+mj-lt"/>
              </a:rPr>
              <a:t>their</a:t>
            </a:r>
            <a:r>
              <a:rPr lang="pl-PL" sz="1600" dirty="0">
                <a:latin typeface="+mj-lt"/>
              </a:rPr>
              <a:t> </a:t>
            </a:r>
            <a:r>
              <a:rPr lang="pl-PL" sz="1600" dirty="0" err="1">
                <a:latin typeface="+mj-lt"/>
              </a:rPr>
              <a:t>digital</a:t>
            </a:r>
            <a:r>
              <a:rPr lang="pl-PL" sz="1600" dirty="0">
                <a:latin typeface="+mj-lt"/>
              </a:rPr>
              <a:t> </a:t>
            </a:r>
            <a:r>
              <a:rPr lang="pl-PL" sz="1600" dirty="0" err="1">
                <a:latin typeface="+mj-lt"/>
              </a:rPr>
              <a:t>competences</a:t>
            </a:r>
            <a:r>
              <a:rPr lang="pl-PL" sz="1600" dirty="0">
                <a:latin typeface="+mj-lt"/>
              </a:rPr>
              <a:t> in </a:t>
            </a:r>
            <a:r>
              <a:rPr lang="pl-PL" sz="1600" dirty="0" err="1">
                <a:latin typeface="+mj-lt"/>
              </a:rPr>
              <a:t>digitl</a:t>
            </a:r>
            <a:r>
              <a:rPr lang="pl-PL" sz="1600" dirty="0">
                <a:latin typeface="+mj-lt"/>
              </a:rPr>
              <a:t> </a:t>
            </a:r>
            <a:r>
              <a:rPr lang="pl-PL" sz="1600" dirty="0" err="1">
                <a:latin typeface="+mj-lt"/>
              </a:rPr>
              <a:t>content</a:t>
            </a:r>
            <a:r>
              <a:rPr lang="pl-PL" sz="1600" dirty="0">
                <a:latin typeface="+mj-lt"/>
              </a:rPr>
              <a:t> </a:t>
            </a:r>
            <a:r>
              <a:rPr lang="pl-PL" sz="1600" dirty="0" err="1">
                <a:latin typeface="+mj-lt"/>
              </a:rPr>
              <a:t>creation</a:t>
            </a:r>
            <a:r>
              <a:rPr lang="pl-PL" sz="1600" dirty="0">
                <a:latin typeface="+mj-lt"/>
              </a:rPr>
              <a:t>, </a:t>
            </a:r>
            <a:r>
              <a:rPr lang="pl-PL" sz="1600" dirty="0" err="1">
                <a:latin typeface="+mj-lt"/>
              </a:rPr>
              <a:t>safery</a:t>
            </a:r>
            <a:r>
              <a:rPr lang="pl-PL" sz="1600" dirty="0">
                <a:latin typeface="+mj-lt"/>
              </a:rPr>
              <a:t>, </a:t>
            </a:r>
            <a:r>
              <a:rPr lang="pl-PL" sz="1600" dirty="0" err="1">
                <a:latin typeface="+mj-lt"/>
              </a:rPr>
              <a:t>or</a:t>
            </a:r>
            <a:r>
              <a:rPr lang="pl-PL" sz="1600" dirty="0">
                <a:latin typeface="+mj-lt"/>
              </a:rPr>
              <a:t> problem </a:t>
            </a:r>
            <a:r>
              <a:rPr lang="pl-PL" sz="1600" dirty="0" err="1">
                <a:latin typeface="+mj-lt"/>
              </a:rPr>
              <a:t>solving</a:t>
            </a:r>
            <a:r>
              <a:rPr lang="pl-PL" sz="1600" dirty="0">
                <a:latin typeface="+mj-lt"/>
              </a:rPr>
              <a:t>.</a:t>
            </a:r>
            <a:r>
              <a:rPr lang="en-AU" sz="1600" dirty="0">
                <a:latin typeface="+mj-lt"/>
              </a:rPr>
              <a:t>	</a:t>
            </a:r>
          </a:p>
          <a:p>
            <a:pPr marL="12700" marR="5080">
              <a:lnSpc>
                <a:spcPct val="125000"/>
              </a:lnSpc>
              <a:spcBef>
                <a:spcPts val="100"/>
              </a:spcBef>
            </a:pPr>
            <a:r>
              <a:rPr lang="en-AU" sz="1600" dirty="0">
                <a:latin typeface="+mn-lt"/>
              </a:rPr>
              <a:t> </a:t>
            </a:r>
            <a:r>
              <a:rPr lang="en-AU" sz="1600" dirty="0"/>
              <a:t>	</a:t>
            </a:r>
          </a:p>
          <a:p>
            <a:pPr marL="12700" marR="5080">
              <a:lnSpc>
                <a:spcPct val="125000"/>
              </a:lnSpc>
              <a:spcBef>
                <a:spcPts val="100"/>
              </a:spcBef>
            </a:pPr>
            <a:r>
              <a:rPr lang="en-AU" sz="1600" dirty="0">
                <a:latin typeface="+mn-lt"/>
              </a:rPr>
              <a:t> </a:t>
            </a:r>
            <a:r>
              <a:rPr lang="en-AU" sz="1600" dirty="0"/>
              <a:t>	</a:t>
            </a:r>
          </a:p>
          <a:p>
            <a:pPr marL="12700" marR="5080">
              <a:lnSpc>
                <a:spcPct val="125000"/>
              </a:lnSpc>
              <a:spcBef>
                <a:spcPts val="100"/>
              </a:spcBef>
            </a:pPr>
            <a:r>
              <a:rPr lang="en-AU" sz="1600" dirty="0">
                <a:latin typeface="+mj-lt"/>
              </a:rPr>
              <a:t> </a:t>
            </a:r>
            <a:r>
              <a:rPr lang="en-AU" sz="1600" dirty="0"/>
              <a:t>	</a:t>
            </a: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Props1.xml><?xml version="1.0" encoding="utf-8"?>
<ds:datastoreItem xmlns:ds="http://schemas.openxmlformats.org/officeDocument/2006/customXml" ds:itemID="{38A26097-5B58-4252-A4BE-A39CDDB83C3A}"/>
</file>

<file path=customXml/itemProps2.xml><?xml version="1.0" encoding="utf-8"?>
<ds:datastoreItem xmlns:ds="http://schemas.openxmlformats.org/officeDocument/2006/customXml" ds:itemID="{320843F0-8D2C-48E0-9E5F-455EE3054287}">
  <ds:schemaRefs>
    <ds:schemaRef ds:uri="http://schemas.microsoft.com/sharepoint/v3/contenttype/forms"/>
  </ds:schemaRefs>
</ds:datastoreItem>
</file>

<file path=customXml/itemProps3.xml><?xml version="1.0" encoding="utf-8"?>
<ds:datastoreItem xmlns:ds="http://schemas.openxmlformats.org/officeDocument/2006/customXml" ds:itemID="{A88013E5-F2DF-4F2E-B722-7B737FD59654}">
  <ds:schemaRefs>
    <ds:schemaRef ds:uri="http://purl.org/dc/terms/"/>
    <ds:schemaRef ds:uri="9f396a6c-d077-45c3-abc4-1fb9acdf963f"/>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115cf526-2a6a-4f3d-b77f-9503221a0c5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805</TotalTime>
  <Words>1829</Words>
  <Application>Microsoft Office PowerPoint</Application>
  <PresentationFormat>Custom</PresentationFormat>
  <Paragraphs>172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Case Study Identification</vt:lpstr>
      <vt:lpstr>2. Relevant PEARL Curriculum Module(s)</vt:lpstr>
      <vt:lpstr>PowerPoint Presentation</vt:lpstr>
      <vt:lpstr>6. Data, Evidence, and Inputs</vt:lpstr>
      <vt:lpstr>8. Suggested Solution </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Konto Microsoft</cp:lastModifiedBy>
  <cp:revision>32</cp:revision>
  <dcterms:created xsi:type="dcterms:W3CDTF">2026-01-18T12:08:26Z</dcterms:created>
  <dcterms:modified xsi:type="dcterms:W3CDTF">2026-09-25T09:28:55Z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