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sldIdLst>
    <p:sldId id="256" r:id="rId5"/>
    <p:sldId id="257" r:id="rId6"/>
    <p:sldId id="263" r:id="rId7"/>
    <p:sldId id="259" r:id="rId8"/>
    <p:sldId id="266" r:id="rId9"/>
    <p:sldId id="261" r:id="rId10"/>
    <p:sldId id="264" r:id="rId11"/>
    <p:sldId id="262" r:id="rId12"/>
  </p:sldIdLst>
  <p:sldSz cx="7556500" cy="10699750"/>
  <p:notesSz cx="7556500" cy="106997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6" dt="2026-09-25T09:28:43.472"/>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4612"/>
  </p:normalViewPr>
  <p:slideViewPr>
    <p:cSldViewPr>
      <p:cViewPr>
        <p:scale>
          <a:sx n="66" d="100"/>
          <a:sy n="66" d="100"/>
        </p:scale>
        <p:origin x="1830" y="-78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 Bartels" userId="S::con_momentumconsulting.ie#ext#@uludagedutr.onmicrosoft.com::b39c679a-0751-4854-99b6-bfece60c7cf0" providerId="AD" clId="Web-{00000000-0000-0000-0000-000000000000}"/>
    <pc:docChg chg="modSld">
      <pc:chgData name="Con Bartels" userId="S::con_momentumconsulting.ie#ext#@uludagedutr.onmicrosoft.com::b39c679a-0751-4854-99b6-bfece60c7cf0" providerId="AD" clId="Web-{00000000-0000-0000-0000-000000000000}" dt="2026-09-25T09:28:34.518" v="3" actId="20577"/>
      <pc:docMkLst>
        <pc:docMk/>
      </pc:docMkLst>
      <pc:sldChg chg="modSp">
        <pc:chgData name="Con Bartels" userId="S::con_momentumconsulting.ie#ext#@uludagedutr.onmicrosoft.com::b39c679a-0751-4854-99b6-bfece60c7cf0" providerId="AD" clId="Web-{00000000-0000-0000-0000-000000000000}" dt="2026-09-25T09:28:16.299" v="1" actId="20577"/>
        <pc:sldMkLst>
          <pc:docMk/>
          <pc:sldMk cId="0" sldId="256"/>
        </pc:sldMkLst>
        <pc:spChg chg="mod">
          <ac:chgData name="Con Bartels" userId="S::con_momentumconsulting.ie#ext#@uludagedutr.onmicrosoft.com::b39c679a-0751-4854-99b6-bfece60c7cf0" providerId="AD" clId="Web-{00000000-0000-0000-0000-000000000000}" dt="2026-09-25T09:28:16.299" v="1" actId="20577"/>
          <ac:spMkLst>
            <pc:docMk/>
            <pc:sldMk cId="0" sldId="256"/>
            <ac:spMk id="4" creationId="{00000000-0000-0000-0000-000000000000}"/>
          </ac:spMkLst>
        </pc:spChg>
      </pc:sldChg>
      <pc:sldChg chg="modSp">
        <pc:chgData name="Con Bartels" userId="S::con_momentumconsulting.ie#ext#@uludagedutr.onmicrosoft.com::b39c679a-0751-4854-99b6-bfece60c7cf0" providerId="AD" clId="Web-{00000000-0000-0000-0000-000000000000}" dt="2026-09-25T09:28:34.518" v="3" actId="20577"/>
        <pc:sldMkLst>
          <pc:docMk/>
          <pc:sldMk cId="0" sldId="262"/>
        </pc:sldMkLst>
        <pc:spChg chg="mod">
          <ac:chgData name="Con Bartels" userId="S::con_momentumconsulting.ie#ext#@uludagedutr.onmicrosoft.com::b39c679a-0751-4854-99b6-bfece60c7cf0" providerId="AD" clId="Web-{00000000-0000-0000-0000-000000000000}" dt="2026-09-25T09:28:34.518" v="3" actId="20577"/>
          <ac:spMkLst>
            <pc:docMk/>
            <pc:sldMk cId="0" sldId="262"/>
            <ac:spMk id="12" creationId="{00000000-0000-0000-0000-000000000000}"/>
          </ac:spMkLst>
        </pc:spChg>
      </pc:sldChg>
      <pc:sldChg chg="modSp">
        <pc:chgData name="Con Bartels" userId="S::con_momentumconsulting.ie#ext#@uludagedutr.onmicrosoft.com::b39c679a-0751-4854-99b6-bfece60c7cf0" providerId="AD" clId="Web-{00000000-0000-0000-0000-000000000000}" dt="2026-09-25T09:28:26.518" v="2" actId="20577"/>
        <pc:sldMkLst>
          <pc:docMk/>
          <pc:sldMk cId="3656743976" sldId="264"/>
        </pc:sldMkLst>
        <pc:spChg chg="mod">
          <ac:chgData name="Con Bartels" userId="S::con_momentumconsulting.ie#ext#@uludagedutr.onmicrosoft.com::b39c679a-0751-4854-99b6-bfece60c7cf0" providerId="AD" clId="Web-{00000000-0000-0000-0000-000000000000}" dt="2026-09-25T09:28:26.518" v="2" actId="20577"/>
          <ac:spMkLst>
            <pc:docMk/>
            <pc:sldMk cId="3656743976" sldId="264"/>
            <ac:spMk id="12" creationId="{821787D6-F5CD-8A90-02A4-95C044E875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32AF1C40-38C0-174B-837D-917882A680E3}" type="datetimeFigureOut">
              <a:rPr lang="tr-TR" smtClean="0"/>
              <a:t>25.09.2026</a:t>
            </a:fld>
            <a:endParaRPr lang="tr-TR"/>
          </a:p>
        </p:txBody>
      </p:sp>
      <p:sp>
        <p:nvSpPr>
          <p:cNvPr id="4" name="Slayt Görüntüsü Yer Tutucusu 3"/>
          <p:cNvSpPr>
            <a:spLocks noGrp="1" noRot="1" noChangeAspect="1"/>
          </p:cNvSpPr>
          <p:nvPr>
            <p:ph type="sldImg" idx="2"/>
          </p:nvPr>
        </p:nvSpPr>
        <p:spPr>
          <a:xfrm>
            <a:off x="2503488" y="1338263"/>
            <a:ext cx="2549525" cy="36099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755650" y="5149850"/>
            <a:ext cx="6045200" cy="4213225"/>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10163175"/>
            <a:ext cx="3275013" cy="53657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4279900" y="10163175"/>
            <a:ext cx="3275013" cy="536575"/>
          </a:xfrm>
          <a:prstGeom prst="rect">
            <a:avLst/>
          </a:prstGeom>
        </p:spPr>
        <p:txBody>
          <a:bodyPr vert="horz" lIns="91440" tIns="45720" rIns="91440" bIns="45720" rtlCol="0" anchor="b"/>
          <a:lstStyle>
            <a:lvl1pPr algn="r">
              <a:defRPr sz="1200"/>
            </a:lvl1pPr>
          </a:lstStyle>
          <a:p>
            <a:fld id="{99C70B2E-D354-0246-859E-7D36B038F276}" type="slidenum">
              <a:rPr lang="tr-TR" smtClean="0"/>
              <a:t>‹#›</a:t>
            </a:fld>
            <a:endParaRPr lang="tr-TR"/>
          </a:p>
        </p:txBody>
      </p:sp>
    </p:spTree>
    <p:extLst>
      <p:ext uri="{BB962C8B-B14F-4D97-AF65-F5344CB8AC3E}">
        <p14:creationId xmlns:p14="http://schemas.microsoft.com/office/powerpoint/2010/main" val="792123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6922"/>
            <a:ext cx="6428422" cy="2246947"/>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subTitle" idx="4"/>
          </p:nvPr>
        </p:nvSpPr>
        <p:spPr>
          <a:xfrm>
            <a:off x="1134427" y="5991860"/>
            <a:ext cx="5293995" cy="2674937"/>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sz="half" idx="2"/>
          </p:nvPr>
        </p:nvSpPr>
        <p:spPr>
          <a:xfrm>
            <a:off x="378142" y="2460942"/>
            <a:ext cx="3289839" cy="70618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60942"/>
            <a:ext cx="3289839" cy="70618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260408"/>
            <a:ext cx="4240222" cy="2972918"/>
          </a:xfrm>
          <a:prstGeom prst="rect">
            <a:avLst/>
          </a:prstGeom>
        </p:spPr>
      </p:pic>
      <p:pic>
        <p:nvPicPr>
          <p:cNvPr id="17" name="bg object 17"/>
          <p:cNvPicPr/>
          <p:nvPr/>
        </p:nvPicPr>
        <p:blipFill>
          <a:blip r:embed="rId3" cstate="print"/>
          <a:stretch>
            <a:fillRect/>
          </a:stretch>
        </p:blipFill>
        <p:spPr>
          <a:xfrm>
            <a:off x="3754264" y="600301"/>
            <a:ext cx="3477935" cy="1667502"/>
          </a:xfrm>
          <a:prstGeom prst="rect">
            <a:avLst/>
          </a:prstGeom>
        </p:spPr>
      </p:pic>
      <p:pic>
        <p:nvPicPr>
          <p:cNvPr id="18" name="bg object 18"/>
          <p:cNvPicPr/>
          <p:nvPr/>
        </p:nvPicPr>
        <p:blipFill>
          <a:blip r:embed="rId4" cstate="print"/>
          <a:stretch>
            <a:fillRect/>
          </a:stretch>
        </p:blipFill>
        <p:spPr>
          <a:xfrm>
            <a:off x="457373" y="9795647"/>
            <a:ext cx="562185" cy="295378"/>
          </a:xfrm>
          <a:prstGeom prst="rect">
            <a:avLst/>
          </a:prstGeom>
        </p:spPr>
      </p:pic>
      <p:pic>
        <p:nvPicPr>
          <p:cNvPr id="19" name="bg object 19"/>
          <p:cNvPicPr/>
          <p:nvPr/>
        </p:nvPicPr>
        <p:blipFill>
          <a:blip r:embed="rId5" cstate="print"/>
          <a:stretch>
            <a:fillRect/>
          </a:stretch>
        </p:blipFill>
        <p:spPr>
          <a:xfrm>
            <a:off x="1095787" y="9795647"/>
            <a:ext cx="581242" cy="304906"/>
          </a:xfrm>
          <a:prstGeom prst="rect">
            <a:avLst/>
          </a:prstGeom>
        </p:spPr>
      </p:pic>
      <p:pic>
        <p:nvPicPr>
          <p:cNvPr id="20" name="bg object 20"/>
          <p:cNvPicPr/>
          <p:nvPr/>
        </p:nvPicPr>
        <p:blipFill>
          <a:blip r:embed="rId6" cstate="print"/>
          <a:stretch>
            <a:fillRect/>
          </a:stretch>
        </p:blipFill>
        <p:spPr>
          <a:xfrm>
            <a:off x="1743733" y="9776572"/>
            <a:ext cx="1619859" cy="333499"/>
          </a:xfrm>
          <a:prstGeom prst="rect">
            <a:avLst/>
          </a:prstGeom>
        </p:spPr>
      </p:pic>
      <p:pic>
        <p:nvPicPr>
          <p:cNvPr id="21" name="bg object 21"/>
          <p:cNvPicPr/>
          <p:nvPr/>
        </p:nvPicPr>
        <p:blipFill>
          <a:blip r:embed="rId7" cstate="print"/>
          <a:stretch>
            <a:fillRect/>
          </a:stretch>
        </p:blipFill>
        <p:spPr>
          <a:xfrm>
            <a:off x="0" y="2782473"/>
            <a:ext cx="7562850" cy="5783854"/>
          </a:xfrm>
          <a:prstGeom prst="rect">
            <a:avLst/>
          </a:prstGeom>
        </p:spPr>
      </p:pic>
      <p:pic>
        <p:nvPicPr>
          <p:cNvPr id="22" name="bg object 22"/>
          <p:cNvPicPr/>
          <p:nvPr/>
        </p:nvPicPr>
        <p:blipFill>
          <a:blip r:embed="rId8" cstate="print"/>
          <a:stretch>
            <a:fillRect/>
          </a:stretch>
        </p:blipFill>
        <p:spPr>
          <a:xfrm>
            <a:off x="0" y="2782473"/>
            <a:ext cx="7562850" cy="4835443"/>
          </a:xfrm>
          <a:prstGeom prst="rect">
            <a:avLst/>
          </a:prstGeom>
        </p:spPr>
      </p:pic>
      <p:pic>
        <p:nvPicPr>
          <p:cNvPr id="23" name="bg object 23"/>
          <p:cNvPicPr/>
          <p:nvPr/>
        </p:nvPicPr>
        <p:blipFill>
          <a:blip r:embed="rId9" cstate="print"/>
          <a:stretch>
            <a:fillRect/>
          </a:stretch>
        </p:blipFill>
        <p:spPr>
          <a:xfrm>
            <a:off x="4312764" y="3950963"/>
            <a:ext cx="3249249" cy="674561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191820" y="2109644"/>
            <a:ext cx="1888490" cy="1482725"/>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a:xfrm>
            <a:off x="103565" y="4881093"/>
            <a:ext cx="6546215" cy="2183765"/>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a:xfrm>
            <a:off x="2571369" y="9950768"/>
            <a:ext cx="2420112" cy="53498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50768"/>
            <a:ext cx="1739455" cy="53498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a:xfrm>
            <a:off x="5445252" y="9950768"/>
            <a:ext cx="1739455" cy="53498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www.pearlproject.eu/" TargetMode="Externa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24.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4.jpg"/><Relationship Id="rId7" Type="http://schemas.openxmlformats.org/officeDocument/2006/relationships/image" Target="../media/image23.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22.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45036" y="6331368"/>
            <a:ext cx="3080813" cy="2173672"/>
          </a:xfrm>
          <a:prstGeom prst="rect">
            <a:avLst/>
          </a:prstGeom>
        </p:spPr>
        <p:txBody>
          <a:bodyPr vert="horz" wrap="square" lIns="0" tIns="107950" rIns="0" bIns="0" rtlCol="0">
            <a:spAutoFit/>
          </a:bodyPr>
          <a:lstStyle/>
          <a:p>
            <a:pPr marL="12700" lvl="4">
              <a:spcBef>
                <a:spcPts val="850"/>
              </a:spcBef>
            </a:pPr>
            <a:r>
              <a:rPr sz="4000" b="1" dirty="0">
                <a:solidFill>
                  <a:srgbClr val="FFFFFF"/>
                </a:solidFill>
                <a:latin typeface="+mn-lt"/>
                <a:ea typeface="Al Bayan Plain" charset="-78"/>
                <a:cs typeface="Al Bayan Plain" charset="-78"/>
              </a:rPr>
              <a:t>PEARL</a:t>
            </a:r>
            <a:endParaRPr sz="4000" dirty="0">
              <a:latin typeface="+mn-lt"/>
              <a:ea typeface="Al Bayan Plain" charset="-78"/>
              <a:cs typeface="Al Bayan Plain" charset="-78"/>
            </a:endParaRPr>
          </a:p>
          <a:p>
            <a:pPr marL="12700" marR="5080" lvl="4">
              <a:lnSpc>
                <a:spcPts val="5550"/>
              </a:lnSpc>
              <a:spcBef>
                <a:spcPts val="110"/>
              </a:spcBef>
            </a:pPr>
            <a:r>
              <a:rPr sz="4000" b="1" dirty="0">
                <a:solidFill>
                  <a:srgbClr val="FFFFFF"/>
                </a:solidFill>
                <a:latin typeface="+mn-lt"/>
                <a:ea typeface="Al Bayan Plain" charset="-78"/>
                <a:cs typeface="Al Bayan Plain" charset="-78"/>
              </a:rPr>
              <a:t>Case Study</a:t>
            </a:r>
            <a:br>
              <a:rPr lang="tr-TR" sz="4000" b="1" dirty="0">
                <a:solidFill>
                  <a:srgbClr val="FFFFFF"/>
                </a:solidFill>
                <a:latin typeface="+mn-lt"/>
                <a:ea typeface="Al Bayan Plain" charset="-78"/>
                <a:cs typeface="Al Bayan Plain" charset="-78"/>
              </a:rPr>
            </a:br>
            <a:r>
              <a:rPr lang="tr-TR" sz="4000" b="1" dirty="0" err="1">
                <a:solidFill>
                  <a:srgbClr val="FFFFFF"/>
                </a:solidFill>
                <a:latin typeface="+mn-lt"/>
                <a:ea typeface="Al Bayan Plain" charset="-78"/>
                <a:cs typeface="Al Bayan Plain" charset="-78"/>
              </a:rPr>
              <a:t>Module</a:t>
            </a:r>
            <a:r>
              <a:rPr lang="tr-TR" sz="4000" b="1" dirty="0">
                <a:solidFill>
                  <a:srgbClr val="FFFFFF"/>
                </a:solidFill>
                <a:latin typeface="+mn-lt"/>
                <a:ea typeface="Al Bayan Plain" charset="-78"/>
                <a:cs typeface="Al Bayan Plain" charset="-78"/>
              </a:rPr>
              <a:t> 6</a:t>
            </a:r>
            <a:r>
              <a:rPr sz="4000" b="1" dirty="0">
                <a:solidFill>
                  <a:srgbClr val="FFFFFF"/>
                </a:solidFill>
                <a:latin typeface="+mn-lt"/>
                <a:ea typeface="Al Bayan Plain" charset="-78"/>
                <a:cs typeface="Al Bayan Plain" charset="-78"/>
              </a:rPr>
              <a:t> </a:t>
            </a:r>
            <a:endParaRPr sz="4000" dirty="0">
              <a:latin typeface="+mn-lt"/>
              <a:ea typeface="Al Bayan Plain" charset="-78"/>
              <a:cs typeface="Al Bayan Plain" charset="-78"/>
            </a:endParaRPr>
          </a:p>
        </p:txBody>
      </p:sp>
      <p:sp>
        <p:nvSpPr>
          <p:cNvPr id="4" name="Metin Kutusu 75"/>
          <p:cNvSpPr txBox="1"/>
          <p:nvPr/>
        </p:nvSpPr>
        <p:spPr>
          <a:xfrm>
            <a:off x="3321050" y="9617075"/>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dirty="0">
                <a:solidFill>
                  <a:srgbClr val="404040"/>
                </a:solidFill>
                <a:effectLst/>
                <a:ea typeface="+mn-lt"/>
                <a:cs typeface="+mn-lt"/>
              </a:rPr>
              <a:t>Funded by the European Union. </a:t>
            </a:r>
            <a:r>
              <a:rPr lang="en-GB" sz="800" dirty="0">
                <a:solidFill>
                  <a:srgbClr val="404040"/>
                </a:solidFill>
                <a:ea typeface="+mn-lt"/>
                <a:cs typeface="+mn-lt"/>
              </a:rPr>
              <a:t>However, the views </a:t>
            </a:r>
            <a:r>
              <a:rPr lang="en-GB" sz="800" dirty="0">
                <a:solidFill>
                  <a:srgbClr val="404040"/>
                </a:solidFill>
                <a:effectLst/>
                <a:ea typeface="+mn-lt"/>
                <a:cs typeface="+mn-lt"/>
              </a:rPr>
              <a:t>and opinions expressed are </a:t>
            </a:r>
            <a:r>
              <a:rPr lang="en-GB" sz="800" dirty="0">
                <a:solidFill>
                  <a:srgbClr val="404040"/>
                </a:solidFill>
                <a:ea typeface="+mn-lt"/>
                <a:cs typeface="+mn-lt"/>
              </a:rPr>
              <a:t>solely </a:t>
            </a:r>
            <a:r>
              <a:rPr lang="en-GB" sz="800" dirty="0">
                <a:solidFill>
                  <a:srgbClr val="404040"/>
                </a:solidFill>
                <a:effectLst/>
                <a:ea typeface="+mn-lt"/>
                <a:cs typeface="+mn-lt"/>
              </a:rPr>
              <a:t>those of the author(s) and do not necessarily reflect </a:t>
            </a:r>
            <a:r>
              <a:rPr lang="en-GB" sz="800" dirty="0">
                <a:solidFill>
                  <a:srgbClr val="404040"/>
                </a:solidFill>
                <a:ea typeface="+mn-lt"/>
                <a:cs typeface="+mn-lt"/>
              </a:rPr>
              <a:t>the views </a:t>
            </a:r>
            <a:r>
              <a:rPr lang="en-GB" sz="800" dirty="0">
                <a:solidFill>
                  <a:srgbClr val="404040"/>
                </a:solidFill>
                <a:effectLst/>
                <a:ea typeface="+mn-lt"/>
                <a:cs typeface="+mn-lt"/>
              </a:rPr>
              <a:t>of the European Union or </a:t>
            </a:r>
            <a:r>
              <a:rPr lang="en-GB" sz="800" dirty="0">
                <a:solidFill>
                  <a:srgbClr val="404040"/>
                </a:solidFill>
                <a:ea typeface="+mn-lt"/>
                <a:cs typeface="+mn-lt"/>
              </a:rPr>
              <a:t>Turkish </a:t>
            </a:r>
            <a:r>
              <a:rPr lang="en-GB" sz="800" dirty="0">
                <a:solidFill>
                  <a:srgbClr val="404040"/>
                </a:solidFill>
                <a:effectLst/>
                <a:ea typeface="+mn-lt"/>
                <a:cs typeface="+mn-lt"/>
              </a:rPr>
              <a:t>National Agency. Neither the European Union nor the </a:t>
            </a:r>
            <a:r>
              <a:rPr lang="en-GB" sz="800" dirty="0">
                <a:solidFill>
                  <a:srgbClr val="404040"/>
                </a:solidFill>
                <a:ea typeface="+mn-lt"/>
                <a:cs typeface="+mn-lt"/>
              </a:rPr>
              <a:t>grant-awarding body </a:t>
            </a:r>
            <a:r>
              <a:rPr lang="en-GB" sz="800" dirty="0">
                <a:solidFill>
                  <a:srgbClr val="404040"/>
                </a:solidFill>
                <a:effectLst/>
                <a:ea typeface="+mn-lt"/>
                <a:cs typeface="+mn-lt"/>
              </a:rPr>
              <a:t>can be held responsible for </a:t>
            </a:r>
            <a:r>
              <a:rPr lang="en-GB" sz="800" dirty="0">
                <a:solidFill>
                  <a:srgbClr val="404040"/>
                </a:solidFill>
                <a:ea typeface="+mn-lt"/>
                <a:cs typeface="+mn-lt"/>
              </a:rPr>
              <a:t>these views and opinions</a:t>
            </a:r>
            <a:r>
              <a:rPr lang="en-GB" sz="800" dirty="0">
                <a:solidFill>
                  <a:srgbClr val="404040"/>
                </a:solidFill>
                <a:effectLst/>
                <a:ea typeface="+mn-lt"/>
                <a:cs typeface="+mn-lt"/>
              </a:rPr>
              <a:t>.</a:t>
            </a:r>
            <a:endParaRPr lang="en-US" dirty="0">
              <a:ea typeface="+mn-lt"/>
              <a:cs typeface="+mn-lt"/>
            </a:endParaRPr>
          </a:p>
          <a:p>
            <a:endParaRPr lang="tr-TR" sz="1100">
              <a:effectLst/>
              <a:latin typeface="Geneva" charset="0"/>
              <a:ea typeface="Geneva" charset="0"/>
              <a:cs typeface="Geneva"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577" y="72961"/>
            <a:ext cx="7553325" cy="10687050"/>
            <a:chOff x="0" y="0"/>
            <a:chExt cx="7553325" cy="10687050"/>
          </a:xfrm>
        </p:grpSpPr>
        <p:pic>
          <p:nvPicPr>
            <p:cNvPr id="3" name="object 3"/>
            <p:cNvPicPr/>
            <p:nvPr/>
          </p:nvPicPr>
          <p:blipFill>
            <a:blip r:embed="rId2" cstate="print"/>
            <a:stretch>
              <a:fillRect/>
            </a:stretch>
          </p:blipFill>
          <p:spPr>
            <a:xfrm>
              <a:off x="0" y="0"/>
              <a:ext cx="7553325" cy="10687049"/>
            </a:xfrm>
            <a:prstGeom prst="rect">
              <a:avLst/>
            </a:prstGeom>
          </p:spPr>
        </p:pic>
        <p:pic>
          <p:nvPicPr>
            <p:cNvPr id="4" name="object 4"/>
            <p:cNvPicPr/>
            <p:nvPr/>
          </p:nvPicPr>
          <p:blipFill>
            <a:blip r:embed="rId3" cstate="print"/>
            <a:stretch>
              <a:fillRect/>
            </a:stretch>
          </p:blipFill>
          <p:spPr>
            <a:xfrm>
              <a:off x="970693" y="1077620"/>
              <a:ext cx="6581773" cy="2686049"/>
            </a:xfrm>
            <a:prstGeom prst="rect">
              <a:avLst/>
            </a:prstGeom>
          </p:spPr>
        </p:pic>
        <p:pic>
          <p:nvPicPr>
            <p:cNvPr id="5" name="object 5"/>
            <p:cNvPicPr/>
            <p:nvPr/>
          </p:nvPicPr>
          <p:blipFill>
            <a:blip r:embed="rId4" cstate="print"/>
            <a:stretch>
              <a:fillRect/>
            </a:stretch>
          </p:blipFill>
          <p:spPr>
            <a:xfrm>
              <a:off x="5356823" y="877895"/>
              <a:ext cx="2196501" cy="4991099"/>
            </a:xfrm>
            <a:prstGeom prst="rect">
              <a:avLst/>
            </a:prstGeom>
          </p:spPr>
        </p:pic>
      </p:grpSp>
      <p:sp>
        <p:nvSpPr>
          <p:cNvPr id="6" name="object 6"/>
          <p:cNvSpPr txBox="1"/>
          <p:nvPr/>
        </p:nvSpPr>
        <p:spPr>
          <a:xfrm>
            <a:off x="7214561" y="7662129"/>
            <a:ext cx="149860" cy="2562860"/>
          </a:xfrm>
          <a:prstGeom prst="rect">
            <a:avLst/>
          </a:prstGeom>
        </p:spPr>
        <p:txBody>
          <a:bodyPr vert="vert270" wrap="square" lIns="0" tIns="0" rIns="0" bIns="0" rtlCol="0">
            <a:spAutoFit/>
          </a:bodyPr>
          <a:lstStyle/>
          <a:p>
            <a:pPr marL="12700">
              <a:lnSpc>
                <a:spcPts val="1019"/>
              </a:lnSpc>
            </a:pPr>
            <a:r>
              <a:rPr sz="950" spc="-65" dirty="0">
                <a:solidFill>
                  <a:srgbClr val="379A67"/>
                </a:solidFill>
                <a:latin typeface="Geneva"/>
                <a:cs typeface="Geneva"/>
              </a:rPr>
              <a:t>Promoting</a:t>
            </a:r>
            <a:r>
              <a:rPr sz="950" spc="-45" dirty="0">
                <a:solidFill>
                  <a:srgbClr val="379A67"/>
                </a:solidFill>
                <a:latin typeface="Geneva"/>
                <a:cs typeface="Geneva"/>
              </a:rPr>
              <a:t> </a:t>
            </a:r>
            <a:r>
              <a:rPr sz="950" spc="-80" dirty="0">
                <a:solidFill>
                  <a:srgbClr val="379A67"/>
                </a:solidFill>
                <a:latin typeface="Geneva"/>
                <a:cs typeface="Geneva"/>
              </a:rPr>
              <a:t>ESG</a:t>
            </a:r>
            <a:r>
              <a:rPr sz="950" spc="-40" dirty="0">
                <a:solidFill>
                  <a:srgbClr val="379A67"/>
                </a:solidFill>
                <a:latin typeface="Geneva"/>
                <a:cs typeface="Geneva"/>
              </a:rPr>
              <a:t> </a:t>
            </a:r>
            <a:r>
              <a:rPr sz="950" spc="-75" dirty="0">
                <a:solidFill>
                  <a:srgbClr val="379A67"/>
                </a:solidFill>
                <a:latin typeface="Geneva"/>
                <a:cs typeface="Geneva"/>
              </a:rPr>
              <a:t>Awareness</a:t>
            </a:r>
            <a:r>
              <a:rPr sz="950" spc="-40" dirty="0">
                <a:solidFill>
                  <a:srgbClr val="379A67"/>
                </a:solidFill>
                <a:latin typeface="Geneva"/>
                <a:cs typeface="Geneva"/>
              </a:rPr>
              <a:t> </a:t>
            </a:r>
            <a:r>
              <a:rPr sz="950" spc="-160" dirty="0">
                <a:solidFill>
                  <a:srgbClr val="379A67"/>
                </a:solidFill>
                <a:latin typeface="Geneva"/>
                <a:cs typeface="Geneva"/>
              </a:rPr>
              <a:t>+</a:t>
            </a:r>
            <a:r>
              <a:rPr sz="950" spc="-40" dirty="0">
                <a:solidFill>
                  <a:srgbClr val="379A67"/>
                </a:solidFill>
                <a:latin typeface="Geneva"/>
                <a:cs typeface="Geneva"/>
              </a:rPr>
              <a:t> </a:t>
            </a:r>
            <a:r>
              <a:rPr sz="950" spc="-60" dirty="0">
                <a:solidFill>
                  <a:srgbClr val="379A67"/>
                </a:solidFill>
                <a:latin typeface="Geneva"/>
                <a:cs typeface="Geneva"/>
              </a:rPr>
              <a:t>Risk</a:t>
            </a:r>
            <a:r>
              <a:rPr sz="950" spc="-40" dirty="0">
                <a:solidFill>
                  <a:srgbClr val="379A67"/>
                </a:solidFill>
                <a:latin typeface="Geneva"/>
                <a:cs typeface="Geneva"/>
              </a:rPr>
              <a:t> </a:t>
            </a:r>
            <a:r>
              <a:rPr sz="950" spc="-80" dirty="0">
                <a:solidFill>
                  <a:srgbClr val="379A67"/>
                </a:solidFill>
                <a:latin typeface="Geneva"/>
                <a:cs typeface="Geneva"/>
              </a:rPr>
              <a:t>Literacy</a:t>
            </a:r>
            <a:r>
              <a:rPr sz="950" spc="-40" dirty="0">
                <a:solidFill>
                  <a:srgbClr val="379A67"/>
                </a:solidFill>
                <a:latin typeface="Geneva"/>
                <a:cs typeface="Geneva"/>
              </a:rPr>
              <a:t> </a:t>
            </a:r>
            <a:r>
              <a:rPr sz="950" spc="-25" dirty="0">
                <a:solidFill>
                  <a:srgbClr val="379A67"/>
                </a:solidFill>
                <a:latin typeface="Geneva"/>
                <a:cs typeface="Geneva"/>
              </a:rPr>
              <a:t>in</a:t>
            </a:r>
            <a:r>
              <a:rPr sz="950" spc="-40" dirty="0">
                <a:solidFill>
                  <a:srgbClr val="379A67"/>
                </a:solidFill>
                <a:latin typeface="Geneva"/>
                <a:cs typeface="Geneva"/>
              </a:rPr>
              <a:t> </a:t>
            </a:r>
            <a:r>
              <a:rPr sz="950" spc="-20" dirty="0">
                <a:solidFill>
                  <a:srgbClr val="379A67"/>
                </a:solidFill>
                <a:latin typeface="Geneva"/>
                <a:cs typeface="Geneva"/>
              </a:rPr>
              <a:t>SMEs</a:t>
            </a:r>
            <a:endParaRPr sz="950">
              <a:latin typeface="Geneva"/>
              <a:cs typeface="Geneva"/>
            </a:endParaRPr>
          </a:p>
        </p:txBody>
      </p:sp>
      <p:sp>
        <p:nvSpPr>
          <p:cNvPr id="8" name="object 8"/>
          <p:cNvSpPr txBox="1"/>
          <p:nvPr/>
        </p:nvSpPr>
        <p:spPr>
          <a:xfrm>
            <a:off x="561580" y="7239399"/>
            <a:ext cx="330835" cy="2694940"/>
          </a:xfrm>
          <a:prstGeom prst="rect">
            <a:avLst/>
          </a:prstGeom>
        </p:spPr>
        <p:txBody>
          <a:bodyPr vert="vert270" wrap="square" lIns="0" tIns="0" rIns="0" bIns="0" rtlCol="0">
            <a:spAutoFit/>
          </a:bodyPr>
          <a:lstStyle/>
          <a:p>
            <a:pPr marL="12700">
              <a:lnSpc>
                <a:spcPts val="2380"/>
              </a:lnSpc>
            </a:pPr>
            <a:r>
              <a:rPr sz="2400" spc="-140" dirty="0">
                <a:solidFill>
                  <a:srgbClr val="FFFFFF"/>
                </a:solidFill>
                <a:latin typeface="Geneva"/>
                <a:cs typeface="Geneva"/>
                <a:hlinkClick r:id="rId5"/>
              </a:rPr>
              <a:t>www.</a:t>
            </a:r>
            <a:r>
              <a:rPr sz="2400" b="1" spc="-140" dirty="0">
                <a:solidFill>
                  <a:srgbClr val="FFFFFF"/>
                </a:solidFill>
                <a:latin typeface="Arial"/>
                <a:cs typeface="Arial"/>
                <a:hlinkClick r:id="rId5"/>
              </a:rPr>
              <a:t>pearlproject</a:t>
            </a:r>
            <a:r>
              <a:rPr sz="2400" spc="-140" dirty="0">
                <a:solidFill>
                  <a:srgbClr val="FFFFFF"/>
                </a:solidFill>
                <a:latin typeface="Geneva"/>
                <a:cs typeface="Geneva"/>
                <a:hlinkClick r:id="rId5"/>
              </a:rPr>
              <a:t>.eu</a:t>
            </a:r>
            <a:endParaRPr sz="2400">
              <a:latin typeface="Geneva"/>
              <a:cs typeface="Geneva"/>
            </a:endParaRPr>
          </a:p>
        </p:txBody>
      </p:sp>
      <p:pic>
        <p:nvPicPr>
          <p:cNvPr id="9" name="object 9"/>
          <p:cNvPicPr/>
          <p:nvPr/>
        </p:nvPicPr>
        <p:blipFill>
          <a:blip r:embed="rId6" cstate="print"/>
          <a:stretch>
            <a:fillRect/>
          </a:stretch>
        </p:blipFill>
        <p:spPr>
          <a:xfrm>
            <a:off x="612047" y="2790721"/>
            <a:ext cx="5076824" cy="561974"/>
          </a:xfrm>
          <a:prstGeom prst="rect">
            <a:avLst/>
          </a:prstGeom>
        </p:spPr>
      </p:pic>
      <p:sp>
        <p:nvSpPr>
          <p:cNvPr id="10" name="object 10" descr="$PPTXTitle"/>
          <p:cNvSpPr txBox="1">
            <a:spLocks noGrp="1"/>
          </p:cNvSpPr>
          <p:nvPr>
            <p:ph type="title"/>
          </p:nvPr>
        </p:nvSpPr>
        <p:spPr>
          <a:xfrm>
            <a:off x="628080" y="2796093"/>
            <a:ext cx="4923155" cy="482600"/>
          </a:xfrm>
          <a:prstGeom prst="rect">
            <a:avLst/>
          </a:prstGeom>
        </p:spPr>
        <p:txBody>
          <a:bodyPr vert="horz" wrap="square" lIns="0" tIns="12700" rIns="0" bIns="0" rtlCol="0">
            <a:spAutoFit/>
          </a:bodyPr>
          <a:lstStyle/>
          <a:p>
            <a:pPr marL="12700">
              <a:lnSpc>
                <a:spcPct val="100000"/>
              </a:lnSpc>
              <a:spcBef>
                <a:spcPts val="100"/>
              </a:spcBef>
              <a:tabLst>
                <a:tab pos="1033780" algn="l"/>
                <a:tab pos="2262505" algn="l"/>
              </a:tabLst>
            </a:pPr>
            <a:r>
              <a:rPr spc="-20" dirty="0"/>
              <a:t>Case</a:t>
            </a:r>
            <a:r>
              <a:rPr dirty="0"/>
              <a:t>	</a:t>
            </a:r>
            <a:r>
              <a:rPr spc="-20" dirty="0"/>
              <a:t>Study</a:t>
            </a:r>
            <a:r>
              <a:rPr dirty="0"/>
              <a:t>	</a:t>
            </a:r>
            <a:r>
              <a:rPr spc="130" dirty="0"/>
              <a:t>Identification</a:t>
            </a:r>
          </a:p>
        </p:txBody>
      </p:sp>
      <p:sp>
        <p:nvSpPr>
          <p:cNvPr id="18" name="object 18"/>
          <p:cNvSpPr txBox="1"/>
          <p:nvPr/>
        </p:nvSpPr>
        <p:spPr>
          <a:xfrm>
            <a:off x="1655573" y="7473229"/>
            <a:ext cx="5379609" cy="2785378"/>
          </a:xfrm>
          <a:prstGeom prst="rect">
            <a:avLst/>
          </a:prstGeom>
        </p:spPr>
        <p:txBody>
          <a:bodyPr vert="horz" wrap="square" lIns="0" tIns="12700" rIns="0" bIns="0" rtlCol="0">
            <a:spAutoFit/>
          </a:bodyPr>
          <a:lstStyle/>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r>
              <a:rPr lang="tr-TR" sz="1600" b="1" spc="-114" dirty="0" err="1">
                <a:solidFill>
                  <a:srgbClr val="007771"/>
                </a:solidFill>
                <a:latin typeface="+mn-lt"/>
                <a:cs typeface="Arial"/>
              </a:rPr>
              <a:t>Company</a:t>
            </a:r>
            <a:r>
              <a:rPr lang="tr-TR" sz="1600" b="1" spc="-114" dirty="0">
                <a:solidFill>
                  <a:srgbClr val="007771"/>
                </a:solidFill>
                <a:latin typeface="+mn-lt"/>
                <a:cs typeface="Arial"/>
              </a:rPr>
              <a:t> size (</a:t>
            </a:r>
            <a:r>
              <a:rPr lang="tr-TR" sz="1600" b="1" spc="-114" dirty="0" err="1">
                <a:solidFill>
                  <a:srgbClr val="007771"/>
                </a:solidFill>
                <a:latin typeface="+mn-lt"/>
                <a:cs typeface="Arial"/>
              </a:rPr>
              <a:t>micro</a:t>
            </a:r>
            <a:r>
              <a:rPr lang="tr-TR" sz="1600" b="1" spc="-114" dirty="0">
                <a:solidFill>
                  <a:srgbClr val="007771"/>
                </a:solidFill>
                <a:latin typeface="+mn-lt"/>
                <a:cs typeface="Arial"/>
              </a:rPr>
              <a:t> / </a:t>
            </a:r>
            <a:r>
              <a:rPr lang="tr-TR" sz="1600" b="1" spc="-114" dirty="0" err="1">
                <a:solidFill>
                  <a:srgbClr val="007771"/>
                </a:solidFill>
                <a:latin typeface="+mn-lt"/>
                <a:cs typeface="Arial"/>
              </a:rPr>
              <a:t>small</a:t>
            </a:r>
            <a:r>
              <a:rPr lang="tr-TR" sz="1600" b="1" spc="-114" dirty="0">
                <a:solidFill>
                  <a:srgbClr val="007771"/>
                </a:solidFill>
                <a:latin typeface="+mn-lt"/>
                <a:cs typeface="Arial"/>
              </a:rPr>
              <a:t> / </a:t>
            </a:r>
            <a:r>
              <a:rPr lang="tr-TR" sz="1600" b="1" spc="-114" dirty="0" err="1">
                <a:solidFill>
                  <a:srgbClr val="007771"/>
                </a:solidFill>
                <a:latin typeface="+mn-lt"/>
                <a:cs typeface="Arial"/>
              </a:rPr>
              <a:t>medium</a:t>
            </a:r>
            <a:r>
              <a:rPr lang="tr-TR" sz="1600" b="1" spc="-114" dirty="0">
                <a:solidFill>
                  <a:srgbClr val="007771"/>
                </a:solidFill>
                <a:latin typeface="+mn-lt"/>
                <a:cs typeface="Arial"/>
              </a:rPr>
              <a:t>): </a:t>
            </a:r>
          </a:p>
          <a:p>
            <a:pPr marL="12700">
              <a:lnSpc>
                <a:spcPct val="100000"/>
              </a:lnSpc>
              <a:spcBef>
                <a:spcPts val="100"/>
              </a:spcBef>
            </a:pPr>
            <a:r>
              <a:rPr lang="tr-TR" sz="1600" spc="-114" dirty="0" err="1">
                <a:solidFill>
                  <a:srgbClr val="007771"/>
                </a:solidFill>
                <a:latin typeface="+mn-lt"/>
                <a:cs typeface="Arial"/>
              </a:rPr>
              <a:t>Medium-sized</a:t>
            </a:r>
            <a:r>
              <a:rPr lang="tr-TR" sz="1600" spc="-114" dirty="0">
                <a:solidFill>
                  <a:srgbClr val="007771"/>
                </a:solidFill>
                <a:latin typeface="+mn-lt"/>
                <a:cs typeface="Arial"/>
              </a:rPr>
              <a:t> (60 </a:t>
            </a:r>
            <a:r>
              <a:rPr lang="tr-TR" sz="1600" spc="-114" dirty="0" err="1">
                <a:solidFill>
                  <a:srgbClr val="007771"/>
                </a:solidFill>
                <a:latin typeface="+mn-lt"/>
                <a:cs typeface="Arial"/>
              </a:rPr>
              <a:t>employees</a:t>
            </a:r>
            <a:r>
              <a:rPr lang="tr-TR" sz="1600" spc="-114" dirty="0">
                <a:solidFill>
                  <a:srgbClr val="007771"/>
                </a:solidFill>
                <a:latin typeface="+mn-lt"/>
                <a:cs typeface="Arial"/>
              </a:rPr>
              <a:t>)</a:t>
            </a:r>
          </a:p>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r>
              <a:rPr sz="1600" b="1" spc="-114" dirty="0">
                <a:solidFill>
                  <a:srgbClr val="007771"/>
                </a:solidFill>
                <a:latin typeface="+mn-lt"/>
                <a:cs typeface="Arial"/>
              </a:rPr>
              <a:t>Ownership</a:t>
            </a:r>
            <a:r>
              <a:rPr sz="1600" b="1" spc="5" dirty="0">
                <a:solidFill>
                  <a:srgbClr val="007771"/>
                </a:solidFill>
                <a:latin typeface="+mn-lt"/>
                <a:cs typeface="Arial"/>
              </a:rPr>
              <a:t> </a:t>
            </a:r>
            <a:r>
              <a:rPr sz="1600" b="1" spc="-90" dirty="0">
                <a:solidFill>
                  <a:srgbClr val="007771"/>
                </a:solidFill>
                <a:latin typeface="+mn-lt"/>
                <a:cs typeface="Arial"/>
              </a:rPr>
              <a:t>structure</a:t>
            </a:r>
            <a:r>
              <a:rPr sz="1600" b="1" spc="10" dirty="0">
                <a:solidFill>
                  <a:srgbClr val="007771"/>
                </a:solidFill>
                <a:latin typeface="+mn-lt"/>
                <a:cs typeface="Arial"/>
              </a:rPr>
              <a:t> </a:t>
            </a:r>
            <a:r>
              <a:rPr sz="1600" b="1" spc="-75" dirty="0">
                <a:solidFill>
                  <a:srgbClr val="007771"/>
                </a:solidFill>
                <a:latin typeface="+mn-lt"/>
                <a:cs typeface="Arial"/>
              </a:rPr>
              <a:t>(family-</a:t>
            </a:r>
            <a:r>
              <a:rPr sz="1600" b="1" spc="-85" dirty="0">
                <a:solidFill>
                  <a:srgbClr val="007771"/>
                </a:solidFill>
                <a:latin typeface="+mn-lt"/>
                <a:cs typeface="Arial"/>
              </a:rPr>
              <a:t>owned,</a:t>
            </a:r>
            <a:r>
              <a:rPr sz="1600" b="1" spc="10" dirty="0">
                <a:solidFill>
                  <a:srgbClr val="007771"/>
                </a:solidFill>
                <a:latin typeface="+mn-lt"/>
                <a:cs typeface="Arial"/>
              </a:rPr>
              <a:t> </a:t>
            </a:r>
            <a:r>
              <a:rPr sz="1600" b="1" spc="-85" dirty="0">
                <a:solidFill>
                  <a:srgbClr val="007771"/>
                </a:solidFill>
                <a:latin typeface="+mn-lt"/>
                <a:cs typeface="Arial"/>
              </a:rPr>
              <a:t>partnership,</a:t>
            </a:r>
            <a:r>
              <a:rPr sz="1600" b="1" spc="10" dirty="0">
                <a:solidFill>
                  <a:srgbClr val="007771"/>
                </a:solidFill>
                <a:latin typeface="+mn-lt"/>
                <a:cs typeface="Arial"/>
              </a:rPr>
              <a:t> </a:t>
            </a:r>
            <a:r>
              <a:rPr sz="1600" b="1" spc="-25" dirty="0">
                <a:solidFill>
                  <a:srgbClr val="007771"/>
                </a:solidFill>
                <a:latin typeface="+mn-lt"/>
                <a:cs typeface="Arial"/>
              </a:rPr>
              <a:t>etc.):</a:t>
            </a:r>
            <a:r>
              <a:rPr lang="tr-TR" sz="1600" b="1" spc="-25" dirty="0">
                <a:solidFill>
                  <a:srgbClr val="007771"/>
                </a:solidFill>
                <a:latin typeface="+mn-lt"/>
                <a:cs typeface="Arial"/>
              </a:rPr>
              <a:t> </a:t>
            </a:r>
          </a:p>
          <a:p>
            <a:pPr marL="12700">
              <a:lnSpc>
                <a:spcPct val="100000"/>
              </a:lnSpc>
              <a:spcBef>
                <a:spcPts val="100"/>
              </a:spcBef>
            </a:pPr>
            <a:r>
              <a:rPr lang="tr-TR" sz="1600" spc="-25" dirty="0" err="1">
                <a:solidFill>
                  <a:srgbClr val="007771"/>
                </a:solidFill>
                <a:latin typeface="+mn-lt"/>
                <a:cs typeface="Arial"/>
              </a:rPr>
              <a:t>Family-owned</a:t>
            </a:r>
            <a:r>
              <a:rPr lang="tr-TR" sz="1600" spc="-25" dirty="0">
                <a:solidFill>
                  <a:srgbClr val="007771"/>
                </a:solidFill>
                <a:latin typeface="+mn-lt"/>
                <a:cs typeface="Arial"/>
              </a:rPr>
              <a:t> </a:t>
            </a:r>
            <a:endParaRPr sz="1600" dirty="0">
              <a:latin typeface="+mn-lt"/>
              <a:cs typeface="Arial"/>
            </a:endParaRPr>
          </a:p>
          <a:p>
            <a:pPr>
              <a:lnSpc>
                <a:spcPct val="100000"/>
              </a:lnSpc>
              <a:spcBef>
                <a:spcPts val="25"/>
              </a:spcBef>
            </a:pPr>
            <a:endParaRPr sz="1600" dirty="0">
              <a:latin typeface="+mn-lt"/>
              <a:cs typeface="Arial"/>
            </a:endParaRPr>
          </a:p>
          <a:p>
            <a:pPr marL="12700">
              <a:lnSpc>
                <a:spcPct val="100000"/>
              </a:lnSpc>
            </a:pPr>
            <a:r>
              <a:rPr sz="1600" b="1" spc="-45" dirty="0">
                <a:solidFill>
                  <a:srgbClr val="007771"/>
                </a:solidFill>
                <a:latin typeface="+mn-lt"/>
                <a:cs typeface="Arial"/>
              </a:rPr>
              <a:t>Market</a:t>
            </a:r>
            <a:r>
              <a:rPr sz="1600" b="1" spc="-35" dirty="0">
                <a:solidFill>
                  <a:srgbClr val="007771"/>
                </a:solidFill>
                <a:latin typeface="+mn-lt"/>
                <a:cs typeface="Arial"/>
              </a:rPr>
              <a:t> </a:t>
            </a:r>
            <a:r>
              <a:rPr sz="1600" b="1" spc="-155" dirty="0">
                <a:solidFill>
                  <a:srgbClr val="007771"/>
                </a:solidFill>
                <a:latin typeface="+mn-lt"/>
                <a:cs typeface="Arial"/>
              </a:rPr>
              <a:t>scope</a:t>
            </a:r>
            <a:r>
              <a:rPr sz="1600" b="1" spc="-35" dirty="0">
                <a:solidFill>
                  <a:srgbClr val="007771"/>
                </a:solidFill>
                <a:latin typeface="+mn-lt"/>
                <a:cs typeface="Arial"/>
              </a:rPr>
              <a:t> </a:t>
            </a:r>
            <a:r>
              <a:rPr sz="1600" b="1" spc="-100" dirty="0">
                <a:solidFill>
                  <a:srgbClr val="007771"/>
                </a:solidFill>
                <a:latin typeface="+mn-lt"/>
                <a:cs typeface="Arial"/>
              </a:rPr>
              <a:t>(local</a:t>
            </a:r>
            <a:r>
              <a:rPr sz="1600" b="1" spc="-35"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95" dirty="0">
                <a:solidFill>
                  <a:srgbClr val="007771"/>
                </a:solidFill>
                <a:latin typeface="+mn-lt"/>
                <a:cs typeface="Arial"/>
              </a:rPr>
              <a:t>regional</a:t>
            </a:r>
            <a:r>
              <a:rPr sz="1600" b="1" spc="-30"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10" dirty="0">
                <a:solidFill>
                  <a:srgbClr val="007771"/>
                </a:solidFill>
                <a:latin typeface="+mn-lt"/>
                <a:cs typeface="Arial"/>
              </a:rPr>
              <a:t>international):</a:t>
            </a:r>
            <a:endParaRPr lang="tr-TR" sz="1600" b="1" spc="-10" dirty="0">
              <a:solidFill>
                <a:srgbClr val="007771"/>
              </a:solidFill>
              <a:latin typeface="+mn-lt"/>
              <a:cs typeface="Arial"/>
            </a:endParaRPr>
          </a:p>
          <a:p>
            <a:pPr marL="12700">
              <a:lnSpc>
                <a:spcPct val="100000"/>
              </a:lnSpc>
            </a:pPr>
            <a:r>
              <a:rPr lang="en-US" sz="1600" spc="-10" dirty="0">
                <a:solidFill>
                  <a:srgbClr val="007771"/>
                </a:solidFill>
                <a:latin typeface="+mn-lt"/>
                <a:cs typeface="Arial"/>
              </a:rPr>
              <a:t>National &amp; International (Direct exports to the EU)</a:t>
            </a:r>
            <a:endParaRPr lang="tr-TR" sz="1600"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sz="1600" dirty="0">
              <a:latin typeface="+mn-lt"/>
              <a:cs typeface="Arial"/>
            </a:endParaRPr>
          </a:p>
        </p:txBody>
      </p:sp>
      <p:pic>
        <p:nvPicPr>
          <p:cNvPr id="19" name="object 6"/>
          <p:cNvPicPr/>
          <p:nvPr/>
        </p:nvPicPr>
        <p:blipFill>
          <a:blip r:embed="rId7" cstate="print"/>
          <a:stretch>
            <a:fillRect/>
          </a:stretch>
        </p:blipFill>
        <p:spPr>
          <a:xfrm>
            <a:off x="1524001" y="4880377"/>
            <a:ext cx="1968499" cy="304800"/>
          </a:xfrm>
          <a:prstGeom prst="rect">
            <a:avLst/>
          </a:prstGeom>
        </p:spPr>
      </p:pic>
      <p:pic>
        <p:nvPicPr>
          <p:cNvPr id="21" name="object 6"/>
          <p:cNvPicPr/>
          <p:nvPr/>
        </p:nvPicPr>
        <p:blipFill>
          <a:blip r:embed="rId7" cstate="print"/>
          <a:stretch>
            <a:fillRect/>
          </a:stretch>
        </p:blipFill>
        <p:spPr>
          <a:xfrm>
            <a:off x="1524001" y="4178300"/>
            <a:ext cx="1943099" cy="317500"/>
          </a:xfrm>
          <a:prstGeom prst="rect">
            <a:avLst/>
          </a:prstGeom>
        </p:spPr>
      </p:pic>
      <p:pic>
        <p:nvPicPr>
          <p:cNvPr id="22" name="object 6"/>
          <p:cNvPicPr/>
          <p:nvPr/>
        </p:nvPicPr>
        <p:blipFill>
          <a:blip r:embed="rId7" cstate="print"/>
          <a:stretch>
            <a:fillRect/>
          </a:stretch>
        </p:blipFill>
        <p:spPr>
          <a:xfrm>
            <a:off x="1536700" y="5485868"/>
            <a:ext cx="1943100" cy="330732"/>
          </a:xfrm>
          <a:prstGeom prst="rect">
            <a:avLst/>
          </a:prstGeom>
        </p:spPr>
      </p:pic>
      <p:pic>
        <p:nvPicPr>
          <p:cNvPr id="23" name="object 6"/>
          <p:cNvPicPr/>
          <p:nvPr/>
        </p:nvPicPr>
        <p:blipFill>
          <a:blip r:embed="rId7" cstate="print"/>
          <a:stretch>
            <a:fillRect/>
          </a:stretch>
        </p:blipFill>
        <p:spPr>
          <a:xfrm>
            <a:off x="1540712" y="6165619"/>
            <a:ext cx="1926388" cy="298682"/>
          </a:xfrm>
          <a:prstGeom prst="rect">
            <a:avLst/>
          </a:prstGeom>
        </p:spPr>
      </p:pic>
      <p:pic>
        <p:nvPicPr>
          <p:cNvPr id="24" name="object 6"/>
          <p:cNvPicPr/>
          <p:nvPr/>
        </p:nvPicPr>
        <p:blipFill>
          <a:blip r:embed="rId7" cstate="print"/>
          <a:stretch>
            <a:fillRect/>
          </a:stretch>
        </p:blipFill>
        <p:spPr>
          <a:xfrm>
            <a:off x="1511300" y="6817957"/>
            <a:ext cx="1943100" cy="306743"/>
          </a:xfrm>
          <a:prstGeom prst="rect">
            <a:avLst/>
          </a:prstGeom>
        </p:spPr>
      </p:pic>
      <p:sp>
        <p:nvSpPr>
          <p:cNvPr id="25" name="Dikdörtgen 24"/>
          <p:cNvSpPr/>
          <p:nvPr/>
        </p:nvSpPr>
        <p:spPr>
          <a:xfrm>
            <a:off x="1504240" y="4121139"/>
            <a:ext cx="5710321" cy="3416320"/>
          </a:xfrm>
          <a:prstGeom prst="rect">
            <a:avLst/>
          </a:prstGeom>
        </p:spPr>
        <p:txBody>
          <a:bodyPr wrap="square">
            <a:spAutoFit/>
          </a:bodyPr>
          <a:lstStyle/>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Case Study Title:</a:t>
            </a:r>
            <a:r>
              <a:rPr lang="tr-TR" b="1" dirty="0">
                <a:solidFill>
                  <a:schemeClr val="tx1"/>
                </a:solidFill>
                <a:effectLst/>
                <a:latin typeface="Calibri" charset="0"/>
                <a:ea typeface="Calibri" charset="0"/>
                <a:cs typeface="Times New Roman" charset="0"/>
              </a:rPr>
              <a:t>       </a:t>
            </a:r>
            <a:r>
              <a:rPr lang="en-US" dirty="0"/>
              <a:t>Investing in the Sun: The Green Financing Dilemma for "Bursa </a:t>
            </a:r>
            <a:r>
              <a:rPr lang="en-US" dirty="0" err="1"/>
              <a:t>MetalWorks</a:t>
            </a:r>
            <a:r>
              <a:rPr lang="en-US" dirty="0"/>
              <a:t>" </a:t>
            </a: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Partner Institution:</a:t>
            </a:r>
            <a:r>
              <a:rPr lang="tr-TR" b="1" dirty="0">
                <a:solidFill>
                  <a:schemeClr val="tx1"/>
                </a:solidFill>
                <a:effectLst/>
                <a:latin typeface="Calibri" charset="0"/>
                <a:ea typeface="Calibri" charset="0"/>
                <a:cs typeface="Times New Roman" charset="0"/>
              </a:rPr>
              <a:t>  </a:t>
            </a:r>
            <a:r>
              <a:rPr lang="tr-TR" dirty="0">
                <a:solidFill>
                  <a:schemeClr val="tx1"/>
                </a:solidFill>
                <a:latin typeface="Calibri" charset="0"/>
                <a:ea typeface="Calibri" charset="0"/>
                <a:cs typeface="Times New Roman" charset="0"/>
              </a:rPr>
              <a:t>Bursa Uludağ </a:t>
            </a:r>
            <a:r>
              <a:rPr lang="tr-TR" dirty="0" err="1">
                <a:solidFill>
                  <a:schemeClr val="tx1"/>
                </a:solidFill>
                <a:latin typeface="Calibri" charset="0"/>
                <a:ea typeface="Calibri" charset="0"/>
                <a:cs typeface="Times New Roman" charset="0"/>
              </a:rPr>
              <a:t>University</a:t>
            </a: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Country:</a:t>
            </a:r>
            <a:r>
              <a:rPr lang="tr-TR" b="1" dirty="0">
                <a:solidFill>
                  <a:schemeClr val="tx1"/>
                </a:solidFill>
                <a:effectLst/>
                <a:latin typeface="Calibri" charset="0"/>
                <a:ea typeface="Calibri" charset="0"/>
                <a:cs typeface="Times New Roman" charset="0"/>
              </a:rPr>
              <a:t>                     </a:t>
            </a:r>
            <a:r>
              <a:rPr lang="tr-TR" dirty="0">
                <a:solidFill>
                  <a:schemeClr val="tx1"/>
                </a:solidFill>
                <a:effectLst/>
                <a:latin typeface="Calibri" charset="0"/>
                <a:ea typeface="Calibri" charset="0"/>
                <a:cs typeface="Times New Roman" charset="0"/>
              </a:rPr>
              <a:t>Türkiye</a:t>
            </a: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Sector /Industry:</a:t>
            </a:r>
            <a:r>
              <a:rPr lang="tr-TR" b="1" dirty="0">
                <a:solidFill>
                  <a:schemeClr val="tx1"/>
                </a:solidFill>
                <a:effectLst/>
                <a:latin typeface="Calibri" charset="0"/>
                <a:ea typeface="Calibri" charset="0"/>
                <a:cs typeface="Times New Roman" charset="0"/>
              </a:rPr>
              <a:t>      </a:t>
            </a:r>
            <a:r>
              <a:rPr lang="en-US" dirty="0">
                <a:solidFill>
                  <a:schemeClr val="tx1"/>
                </a:solidFill>
                <a:effectLst/>
                <a:latin typeface="Calibri" charset="0"/>
                <a:ea typeface="Calibri" charset="0"/>
                <a:cs typeface="Times New Roman" charset="0"/>
              </a:rPr>
              <a:t>Metal Processing &amp; Machinery Manufacturing (Automotive Supply Chain)</a:t>
            </a: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SME Profile:</a:t>
            </a:r>
          </a:p>
          <a:p>
            <a:pPr lvl="0">
              <a:lnSpc>
                <a:spcPct val="120000"/>
              </a:lnSpc>
              <a:buSzPts val="1000"/>
              <a:tabLst>
                <a:tab pos="457200" algn="l"/>
              </a:tabLst>
            </a:pPr>
            <a:endParaRPr lang="tr-TR" dirty="0">
              <a:solidFill>
                <a:schemeClr val="tx1"/>
              </a:solidFill>
              <a:effectLst/>
              <a:latin typeface="Calibri" charset="0"/>
              <a:ea typeface="Calibri" charset="0"/>
              <a:cs typeface="Times New Roman" charset="0"/>
            </a:endParaRPr>
          </a:p>
        </p:txBody>
      </p:sp>
      <p:sp>
        <p:nvSpPr>
          <p:cNvPr id="26" name="Dikdörtgen 25"/>
          <p:cNvSpPr/>
          <p:nvPr/>
        </p:nvSpPr>
        <p:spPr>
          <a:xfrm>
            <a:off x="3606800" y="4368800"/>
            <a:ext cx="3607761" cy="2899512"/>
          </a:xfrm>
          <a:prstGeom prst="rect">
            <a:avLst/>
          </a:prstGeom>
        </p:spPr>
        <p:txBody>
          <a:bodyPr wrap="square">
            <a:spAutoFit/>
          </a:bodyPr>
          <a:lstStyle/>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8129" y="2246"/>
            <a:ext cx="7544210" cy="10684804"/>
            <a:chOff x="8942" y="2245"/>
            <a:chExt cx="7544210" cy="10684804"/>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2" y="703024"/>
              <a:ext cx="5293307"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86755" y="669114"/>
            <a:ext cx="5368857" cy="382156"/>
          </a:xfrm>
          <a:prstGeom prst="rect">
            <a:avLst/>
          </a:prstGeom>
        </p:spPr>
        <p:txBody>
          <a:bodyPr vert="horz" wrap="square" lIns="0" tIns="12700" rIns="0" bIns="0" rtlCol="0">
            <a:spAutoFit/>
          </a:bodyPr>
          <a:lstStyle/>
          <a:p>
            <a:pPr marL="12700">
              <a:lnSpc>
                <a:spcPct val="100000"/>
              </a:lnSpc>
              <a:spcBef>
                <a:spcPts val="100"/>
              </a:spcBef>
            </a:pPr>
            <a:r>
              <a:rPr lang="tr-TR" sz="2400" dirty="0">
                <a:latin typeface="+mn-lt"/>
              </a:rPr>
              <a:t>2. </a:t>
            </a:r>
            <a:r>
              <a:rPr lang="tr-TR" sz="2400" dirty="0" err="1">
                <a:latin typeface="+mn-lt"/>
              </a:rPr>
              <a:t>Relevant</a:t>
            </a:r>
            <a:r>
              <a:rPr lang="tr-TR" sz="2400" dirty="0">
                <a:latin typeface="+mn-lt"/>
              </a:rPr>
              <a:t> PEARL </a:t>
            </a:r>
            <a:r>
              <a:rPr lang="tr-TR" sz="2400" dirty="0" err="1">
                <a:latin typeface="+mn-lt"/>
              </a:rPr>
              <a:t>Curriculum</a:t>
            </a:r>
            <a:r>
              <a:rPr lang="tr-TR" sz="2400" dirty="0">
                <a:latin typeface="+mn-lt"/>
              </a:rPr>
              <a:t> </a:t>
            </a:r>
            <a:r>
              <a:rPr lang="tr-TR" sz="2400" dirty="0" err="1">
                <a:latin typeface="+mn-lt"/>
              </a:rPr>
              <a:t>Module</a:t>
            </a:r>
            <a:r>
              <a:rPr lang="tr-TR" sz="2400" dirty="0">
                <a:latin typeface="+mn-lt"/>
              </a:rPr>
              <a:t>(s)</a:t>
            </a:r>
          </a:p>
        </p:txBody>
      </p:sp>
      <p:sp>
        <p:nvSpPr>
          <p:cNvPr id="13" name="object 13"/>
          <p:cNvSpPr txBox="1"/>
          <p:nvPr/>
        </p:nvSpPr>
        <p:spPr>
          <a:xfrm>
            <a:off x="329651" y="5255527"/>
            <a:ext cx="6199744" cy="2033890"/>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What ESG challenge, decision, or dilemma does this case illustrate?</a:t>
            </a:r>
            <a:endParaRPr lang="tr-TR" sz="1600" b="1" dirty="0">
              <a:solidFill>
                <a:srgbClr val="404040"/>
              </a:solidFill>
              <a:latin typeface="+mn-lt"/>
              <a:cs typeface="Arial"/>
            </a:endParaRPr>
          </a:p>
          <a:p>
            <a:pPr marL="12700">
              <a:lnSpc>
                <a:spcPct val="100000"/>
              </a:lnSpc>
              <a:spcBef>
                <a:spcPts val="100"/>
              </a:spcBef>
            </a:pPr>
            <a:r>
              <a:rPr lang="en-US" sz="1400" dirty="0"/>
              <a:t>This case addresses the financial dimension of the green transition and the barriers SMEs face in accessing low-cost capital. The core dilemma is the choice between high-cost traditional loans and low-cost "Green Loans" tied to ESG performance. The company must learn how to present "ESG data" to a bank instead of just traditional financial statements.</a:t>
            </a: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sp>
        <p:nvSpPr>
          <p:cNvPr id="14" name="object 14"/>
          <p:cNvSpPr txBox="1"/>
          <p:nvPr/>
        </p:nvSpPr>
        <p:spPr>
          <a:xfrm>
            <a:off x="327352" y="6796632"/>
            <a:ext cx="5965498" cy="2046714"/>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Why is this case relevant for SMEs?</a:t>
            </a:r>
            <a:endParaRPr lang="tr-TR" sz="1600" b="1" dirty="0">
              <a:solidFill>
                <a:srgbClr val="404040"/>
              </a:solidFill>
              <a:latin typeface="+mn-lt"/>
              <a:cs typeface="Arial"/>
            </a:endParaRPr>
          </a:p>
          <a:p>
            <a:pPr marL="12700">
              <a:lnSpc>
                <a:spcPct val="100000"/>
              </a:lnSpc>
              <a:spcBef>
                <a:spcPts val="100"/>
              </a:spcBef>
            </a:pPr>
            <a:r>
              <a:rPr lang="en-US" sz="1400" dirty="0"/>
              <a:t>In markets with high inflation and high interest rates, sustainability projects like Solar PV are only feasible with subsidized financing. This case demonstrates that ESG data is not just a reporting burden but a "key" to lowering financing costs.</a:t>
            </a: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sp>
        <p:nvSpPr>
          <p:cNvPr id="15" name="object 15"/>
          <p:cNvSpPr txBox="1"/>
          <p:nvPr/>
        </p:nvSpPr>
        <p:spPr>
          <a:xfrm>
            <a:off x="386855" y="8184054"/>
            <a:ext cx="6049642" cy="2731517"/>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Which competence gaps (knowledge, skills, attitudes) does it address?</a:t>
            </a:r>
            <a:endParaRPr lang="tr-TR" sz="16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r>
              <a:rPr lang="en-US" sz="1400" b="1" dirty="0"/>
              <a:t>Knowledge Gaps:</a:t>
            </a:r>
            <a:r>
              <a:rPr lang="en-US" sz="1400" dirty="0"/>
              <a:t> Lack of awareness regarding sustainable finance instruments and bank ESG scoring criteria.</a:t>
            </a:r>
            <a:endParaRPr lang="tr-TR" sz="1400" dirty="0"/>
          </a:p>
          <a:p>
            <a:pPr marL="12700">
              <a:lnSpc>
                <a:spcPct val="100000"/>
              </a:lnSpc>
              <a:spcBef>
                <a:spcPts val="100"/>
              </a:spcBef>
            </a:pPr>
            <a:endParaRPr lang="tr-TR" sz="1400" dirty="0"/>
          </a:p>
          <a:p>
            <a:pPr marL="12700">
              <a:lnSpc>
                <a:spcPct val="100000"/>
              </a:lnSpc>
              <a:spcBef>
                <a:spcPts val="100"/>
              </a:spcBef>
            </a:pPr>
            <a:r>
              <a:rPr lang="en-US" sz="1400" b="1" dirty="0"/>
              <a:t>Skills Gaps:</a:t>
            </a:r>
            <a:r>
              <a:rPr lang="en-US" sz="1400" dirty="0"/>
              <a:t> Inability to integrate ESG performance into financial feasibility reports and calculate ROI based on "Green Premiums." </a:t>
            </a:r>
            <a:endParaRPr lang="tr-TR" sz="1400" dirty="0"/>
          </a:p>
          <a:p>
            <a:pPr marL="12700">
              <a:lnSpc>
                <a:spcPct val="100000"/>
              </a:lnSpc>
              <a:spcBef>
                <a:spcPts val="100"/>
              </a:spcBef>
            </a:pPr>
            <a:endParaRPr lang="tr-TR" sz="1400" b="1" dirty="0"/>
          </a:p>
          <a:p>
            <a:pPr marL="12700">
              <a:lnSpc>
                <a:spcPct val="100000"/>
              </a:lnSpc>
              <a:spcBef>
                <a:spcPts val="100"/>
              </a:spcBef>
            </a:pPr>
            <a:r>
              <a:rPr lang="en-US" sz="1400" b="1" dirty="0"/>
              <a:t>Attitude Gaps:</a:t>
            </a:r>
            <a:r>
              <a:rPr lang="en-US" sz="1400" dirty="0"/>
              <a:t> Shifting the perception of ESG reporting from a "regulatory cost" to a "financial opportunity."</a:t>
            </a: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8" name="object 6"/>
          <p:cNvPicPr/>
          <p:nvPr/>
        </p:nvPicPr>
        <p:blipFill>
          <a:blip r:embed="rId4" cstate="print"/>
          <a:stretch>
            <a:fillRect/>
          </a:stretch>
        </p:blipFill>
        <p:spPr>
          <a:xfrm>
            <a:off x="8942" y="4646088"/>
            <a:ext cx="5293307" cy="447674"/>
          </a:xfrm>
          <a:prstGeom prst="rect">
            <a:avLst/>
          </a:prstGeom>
        </p:spPr>
      </p:pic>
      <p:sp>
        <p:nvSpPr>
          <p:cNvPr id="20" name="object 16"/>
          <p:cNvSpPr txBox="1">
            <a:spLocks/>
          </p:cNvSpPr>
          <p:nvPr/>
        </p:nvSpPr>
        <p:spPr>
          <a:xfrm>
            <a:off x="86755" y="4509361"/>
            <a:ext cx="6442640" cy="548868"/>
          </a:xfrm>
          <a:prstGeom prst="rect">
            <a:avLst/>
          </a:prstGeom>
        </p:spPr>
        <p:txBody>
          <a:bodyPr vert="horz" wrap="square" lIns="0" tIns="177800" rIns="0" bIns="0" rtlCol="0">
            <a:spAutoFit/>
          </a:bodyPr>
          <a:lstStyle>
            <a:lvl1pPr marL="0">
              <a:defRPr sz="2400" b="1" i="0">
                <a:solidFill>
                  <a:schemeClr val="bg1"/>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spcBef>
                <a:spcPts val="1400"/>
              </a:spcBef>
            </a:pPr>
            <a:r>
              <a:rPr lang="tr-TR" dirty="0">
                <a:latin typeface="+mn-lt"/>
              </a:rPr>
              <a:t>3. Learning </a:t>
            </a:r>
            <a:r>
              <a:rPr lang="tr-TR" dirty="0" err="1">
                <a:latin typeface="+mn-lt"/>
              </a:rPr>
              <a:t>Purpose</a:t>
            </a:r>
            <a:r>
              <a:rPr lang="tr-TR" dirty="0">
                <a:latin typeface="+mn-lt"/>
              </a:rPr>
              <a:t> of </a:t>
            </a:r>
            <a:r>
              <a:rPr lang="tr-TR" dirty="0" err="1">
                <a:latin typeface="+mn-lt"/>
              </a:rPr>
              <a:t>the</a:t>
            </a:r>
            <a:r>
              <a:rPr lang="tr-TR" dirty="0">
                <a:latin typeface="+mn-lt"/>
              </a:rPr>
              <a:t> Case</a:t>
            </a:r>
          </a:p>
        </p:txBody>
      </p:sp>
      <p:sp>
        <p:nvSpPr>
          <p:cNvPr id="21" name="object 5" descr="$PPTXTitle"/>
          <p:cNvSpPr txBox="1">
            <a:spLocks/>
          </p:cNvSpPr>
          <p:nvPr/>
        </p:nvSpPr>
        <p:spPr>
          <a:xfrm>
            <a:off x="336381" y="1103073"/>
            <a:ext cx="6790125" cy="1269899"/>
          </a:xfrm>
          <a:prstGeom prst="rect">
            <a:avLst/>
          </a:prstGeom>
        </p:spPr>
        <p:txBody>
          <a:bodyPr vert="horz" wrap="square" lIns="0" tIns="123825" rIns="0" bIns="0" rtlCol="0">
            <a:spAutoFit/>
          </a:bodyPr>
          <a:lstStyle>
            <a:lvl1pPr>
              <a:defRPr sz="3000" b="1" i="0">
                <a:solidFill>
                  <a:schemeClr val="bg1"/>
                </a:solidFill>
                <a:latin typeface="Arial"/>
                <a:ea typeface="+mj-ea"/>
                <a:cs typeface="Arial"/>
              </a:defRPr>
            </a:lvl1pPr>
          </a:lstStyle>
          <a:p>
            <a:pPr marR="1181735" algn="just">
              <a:lnSpc>
                <a:spcPct val="114199"/>
              </a:lnSpc>
            </a:pPr>
            <a:r>
              <a:rPr lang="tr-TR" sz="1400" b="0" i="1" dirty="0">
                <a:solidFill>
                  <a:srgbClr val="404040"/>
                </a:solidFill>
                <a:latin typeface="+mn-lt"/>
                <a:cs typeface="Geneva"/>
              </a:rPr>
              <a:t>(</a:t>
            </a:r>
            <a:r>
              <a:rPr lang="tr-TR" sz="1400" i="1" dirty="0">
                <a:solidFill>
                  <a:srgbClr val="404040"/>
                </a:solidFill>
                <a:latin typeface="+mn-lt"/>
                <a:cs typeface="Geneva"/>
              </a:rPr>
              <a:t>Select </a:t>
            </a:r>
            <a:r>
              <a:rPr lang="tr-TR" sz="1400" i="1" dirty="0" err="1">
                <a:solidFill>
                  <a:srgbClr val="404040"/>
                </a:solidFill>
                <a:latin typeface="+mn-lt"/>
                <a:cs typeface="Geneva"/>
              </a:rPr>
              <a:t>one</a:t>
            </a:r>
            <a:r>
              <a:rPr lang="tr-TR" sz="1400" i="1" dirty="0">
                <a:solidFill>
                  <a:srgbClr val="404040"/>
                </a:solidFill>
                <a:latin typeface="+mn-lt"/>
                <a:cs typeface="Geneva"/>
              </a:rPr>
              <a:t> </a:t>
            </a:r>
            <a:r>
              <a:rPr lang="tr-TR" sz="1400" i="1" dirty="0" err="1">
                <a:solidFill>
                  <a:srgbClr val="404040"/>
                </a:solidFill>
                <a:latin typeface="+mn-lt"/>
                <a:cs typeface="Geneva"/>
              </a:rPr>
              <a:t>primary</a:t>
            </a:r>
            <a:r>
              <a:rPr lang="tr-TR" sz="1400" i="1" dirty="0">
                <a:solidFill>
                  <a:srgbClr val="404040"/>
                </a:solidFill>
                <a:latin typeface="+mn-lt"/>
                <a:cs typeface="Geneva"/>
              </a:rPr>
              <a:t> </a:t>
            </a:r>
            <a:r>
              <a:rPr lang="tr-TR" sz="1400" i="1" dirty="0" err="1">
                <a:solidFill>
                  <a:srgbClr val="404040"/>
                </a:solidFill>
                <a:latin typeface="+mn-lt"/>
                <a:cs typeface="Geneva"/>
              </a:rPr>
              <a:t>module</a:t>
            </a:r>
            <a:r>
              <a:rPr lang="tr-TR" sz="1400" i="1" dirty="0">
                <a:solidFill>
                  <a:srgbClr val="404040"/>
                </a:solidFill>
                <a:latin typeface="+mn-lt"/>
                <a:cs typeface="Geneva"/>
              </a:rPr>
              <a:t> </a:t>
            </a:r>
            <a:r>
              <a:rPr lang="tr-TR" sz="1400" i="1" dirty="0" err="1">
                <a:solidFill>
                  <a:srgbClr val="404040"/>
                </a:solidFill>
                <a:latin typeface="+mn-lt"/>
                <a:cs typeface="Geneva"/>
              </a:rPr>
              <a:t>and</a:t>
            </a:r>
            <a:r>
              <a:rPr lang="tr-TR" sz="1400" i="1" dirty="0">
                <a:solidFill>
                  <a:srgbClr val="404040"/>
                </a:solidFill>
                <a:latin typeface="+mn-lt"/>
                <a:cs typeface="Geneva"/>
              </a:rPr>
              <a:t>, </a:t>
            </a:r>
            <a:r>
              <a:rPr lang="tr-TR" sz="1400" i="1" dirty="0" err="1">
                <a:solidFill>
                  <a:srgbClr val="404040"/>
                </a:solidFill>
                <a:latin typeface="+mn-lt"/>
                <a:cs typeface="Geneva"/>
              </a:rPr>
              <a:t>if</a:t>
            </a:r>
            <a:r>
              <a:rPr lang="tr-TR" sz="1400" i="1" dirty="0">
                <a:solidFill>
                  <a:srgbClr val="404040"/>
                </a:solidFill>
                <a:latin typeface="+mn-lt"/>
                <a:cs typeface="Geneva"/>
              </a:rPr>
              <a:t> </a:t>
            </a:r>
            <a:r>
              <a:rPr lang="tr-TR" sz="1400" i="1" dirty="0" err="1">
                <a:solidFill>
                  <a:srgbClr val="404040"/>
                </a:solidFill>
                <a:latin typeface="+mn-lt"/>
                <a:cs typeface="Geneva"/>
              </a:rPr>
              <a:t>relevant</a:t>
            </a:r>
            <a:r>
              <a:rPr lang="tr-TR" sz="1400" i="1" dirty="0">
                <a:solidFill>
                  <a:srgbClr val="404040"/>
                </a:solidFill>
                <a:latin typeface="+mn-lt"/>
                <a:cs typeface="Geneva"/>
              </a:rPr>
              <a:t>, </a:t>
            </a:r>
            <a:r>
              <a:rPr lang="tr-TR" sz="1400" i="1" dirty="0" err="1">
                <a:solidFill>
                  <a:srgbClr val="404040"/>
                </a:solidFill>
                <a:latin typeface="+mn-lt"/>
                <a:cs typeface="Geneva"/>
              </a:rPr>
              <a:t>secondary</a:t>
            </a:r>
            <a:r>
              <a:rPr lang="tr-TR" sz="1400" i="1" dirty="0">
                <a:solidFill>
                  <a:srgbClr val="404040"/>
                </a:solidFill>
                <a:latin typeface="+mn-lt"/>
                <a:cs typeface="Geneva"/>
              </a:rPr>
              <a:t> </a:t>
            </a:r>
            <a:r>
              <a:rPr lang="tr-TR" sz="1400" i="1" dirty="0" err="1">
                <a:solidFill>
                  <a:srgbClr val="404040"/>
                </a:solidFill>
                <a:latin typeface="+mn-lt"/>
                <a:cs typeface="Geneva"/>
              </a:rPr>
              <a:t>modules</a:t>
            </a:r>
            <a:r>
              <a:rPr lang="tr-TR" sz="140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1 – </a:t>
            </a:r>
            <a:r>
              <a:rPr lang="tr-TR" sz="1300" b="0" i="1" dirty="0" err="1">
                <a:solidFill>
                  <a:srgbClr val="404040"/>
                </a:solidFill>
                <a:latin typeface="+mn-lt"/>
                <a:cs typeface="Geneva"/>
              </a:rPr>
              <a:t>Introduction</a:t>
            </a:r>
            <a:r>
              <a:rPr lang="tr-TR" sz="1300" b="0" i="1" dirty="0">
                <a:solidFill>
                  <a:srgbClr val="404040"/>
                </a:solidFill>
                <a:latin typeface="+mn-lt"/>
                <a:cs typeface="Geneva"/>
              </a:rPr>
              <a:t> </a:t>
            </a:r>
            <a:r>
              <a:rPr lang="tr-TR" sz="1300" b="0" i="1" dirty="0" err="1">
                <a:solidFill>
                  <a:srgbClr val="404040"/>
                </a:solidFill>
                <a:latin typeface="+mn-lt"/>
                <a:cs typeface="Geneva"/>
              </a:rPr>
              <a:t>to</a:t>
            </a:r>
            <a:r>
              <a:rPr lang="tr-TR" sz="1300" b="0" i="1" dirty="0">
                <a:solidFill>
                  <a:srgbClr val="404040"/>
                </a:solidFill>
                <a:latin typeface="+mn-lt"/>
                <a:cs typeface="Geneva"/>
              </a:rPr>
              <a:t> ESG, </a:t>
            </a:r>
            <a:r>
              <a:rPr lang="tr-TR" sz="1300" b="0" i="1" dirty="0" err="1">
                <a:solidFill>
                  <a:srgbClr val="404040"/>
                </a:solidFill>
                <a:latin typeface="+mn-lt"/>
                <a:cs typeface="Geneva"/>
              </a:rPr>
              <a:t>Module</a:t>
            </a:r>
            <a:r>
              <a:rPr lang="tr-TR" sz="1300" b="0" i="1" dirty="0">
                <a:solidFill>
                  <a:srgbClr val="404040"/>
                </a:solidFill>
                <a:latin typeface="+mn-lt"/>
                <a:cs typeface="Geneva"/>
              </a:rPr>
              <a:t> 2 – ESG </a:t>
            </a:r>
            <a:r>
              <a:rPr lang="tr-TR" sz="1300" b="0" i="1" dirty="0" err="1">
                <a:solidFill>
                  <a:srgbClr val="404040"/>
                </a:solidFill>
                <a:latin typeface="+mn-lt"/>
                <a:cs typeface="Geneva"/>
              </a:rPr>
              <a:t>Onboarding</a:t>
            </a:r>
            <a:r>
              <a:rPr lang="tr-TR" sz="1300" b="0" i="1" dirty="0">
                <a:solidFill>
                  <a:srgbClr val="404040"/>
                </a:solidFill>
                <a:latin typeface="+mn-lt"/>
                <a:cs typeface="Geneva"/>
              </a:rPr>
              <a:t>, </a:t>
            </a:r>
            <a:r>
              <a:rPr lang="tr-TR" sz="1300" b="0" i="1" dirty="0" err="1">
                <a:solidFill>
                  <a:srgbClr val="404040"/>
                </a:solidFill>
                <a:latin typeface="+mn-lt"/>
                <a:cs typeface="Geneva"/>
              </a:rPr>
              <a:t>Vision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Responsibility</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3 – ESG Risk Analysis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Materiality</a:t>
            </a:r>
            <a:r>
              <a:rPr lang="tr-TR" sz="1300" b="0" i="1" dirty="0">
                <a:solidFill>
                  <a:srgbClr val="404040"/>
                </a:solidFill>
                <a:latin typeface="+mn-lt"/>
                <a:cs typeface="Geneva"/>
              </a:rPr>
              <a:t> </a:t>
            </a:r>
            <a:r>
              <a:rPr lang="tr-TR" sz="1300" b="0" i="1" dirty="0" err="1">
                <a:solidFill>
                  <a:srgbClr val="404040"/>
                </a:solidFill>
                <a:latin typeface="+mn-lt"/>
                <a:cs typeface="Geneva"/>
              </a:rPr>
              <a:t>Assessment</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4 – ESG </a:t>
            </a:r>
            <a:r>
              <a:rPr lang="tr-TR" sz="1300" b="0" i="1" dirty="0" err="1">
                <a:solidFill>
                  <a:srgbClr val="404040"/>
                </a:solidFill>
                <a:latin typeface="+mn-lt"/>
                <a:cs typeface="Geneva"/>
              </a:rPr>
              <a:t>Strategy</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Implementation</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5 – </a:t>
            </a:r>
            <a:r>
              <a:rPr lang="tr-TR" sz="1300" b="0" i="1" dirty="0" err="1">
                <a:solidFill>
                  <a:srgbClr val="404040"/>
                </a:solidFill>
                <a:latin typeface="+mn-lt"/>
                <a:cs typeface="Geneva"/>
              </a:rPr>
              <a:t>Reporting</a:t>
            </a:r>
            <a:r>
              <a:rPr lang="tr-TR" sz="1300" b="0" i="1" dirty="0">
                <a:solidFill>
                  <a:srgbClr val="404040"/>
                </a:solidFill>
                <a:latin typeface="+mn-lt"/>
                <a:cs typeface="Geneva"/>
              </a:rPr>
              <a:t>, </a:t>
            </a:r>
            <a:r>
              <a:rPr lang="tr-TR" sz="1300" b="0" i="1" dirty="0" err="1">
                <a:solidFill>
                  <a:srgbClr val="404040"/>
                </a:solidFill>
                <a:latin typeface="+mn-lt"/>
                <a:cs typeface="Geneva"/>
              </a:rPr>
              <a:t>Communication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Branding</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6 – </a:t>
            </a:r>
            <a:r>
              <a:rPr lang="tr-TR" sz="1300" b="0" i="1" dirty="0" err="1">
                <a:solidFill>
                  <a:srgbClr val="404040"/>
                </a:solidFill>
                <a:latin typeface="+mn-lt"/>
                <a:cs typeface="Geneva"/>
              </a:rPr>
              <a:t>Sustainable</a:t>
            </a:r>
            <a:r>
              <a:rPr lang="tr-TR" sz="1300" b="0" i="1" dirty="0">
                <a:solidFill>
                  <a:srgbClr val="404040"/>
                </a:solidFill>
                <a:latin typeface="+mn-lt"/>
                <a:cs typeface="Geneva"/>
              </a:rPr>
              <a:t> </a:t>
            </a:r>
            <a:r>
              <a:rPr lang="tr-TR" sz="1300" b="0" i="1" dirty="0" err="1">
                <a:solidFill>
                  <a:srgbClr val="404040"/>
                </a:solidFill>
                <a:latin typeface="+mn-lt"/>
                <a:cs typeface="Geneva"/>
              </a:rPr>
              <a:t>Financing</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Funding</a:t>
            </a:r>
            <a:r>
              <a:rPr lang="tr-TR" sz="1300" b="0" i="1" dirty="0">
                <a:solidFill>
                  <a:srgbClr val="404040"/>
                </a:solidFill>
                <a:latin typeface="+mn-lt"/>
                <a:cs typeface="Geneva"/>
              </a:rPr>
              <a:t> </a:t>
            </a:r>
            <a:r>
              <a:rPr lang="tr-TR" sz="1300" b="0" i="1" dirty="0" err="1">
                <a:solidFill>
                  <a:srgbClr val="404040"/>
                </a:solidFill>
                <a:latin typeface="+mn-lt"/>
                <a:cs typeface="Geneva"/>
              </a:rPr>
              <a:t>Options</a:t>
            </a:r>
            <a:r>
              <a:rPr lang="tr-TR" sz="1300" b="0" i="1" dirty="0">
                <a:solidFill>
                  <a:srgbClr val="404040"/>
                </a:solidFill>
                <a:latin typeface="+mn-lt"/>
                <a:cs typeface="Geneva"/>
              </a:rPr>
              <a:t> </a:t>
            </a:r>
            <a:r>
              <a:rPr lang="tr-TR" sz="1300" b="0" i="1" dirty="0" err="1">
                <a:solidFill>
                  <a:srgbClr val="404040"/>
                </a:solidFill>
                <a:latin typeface="+mn-lt"/>
                <a:cs typeface="Geneva"/>
              </a:rPr>
              <a:t>for</a:t>
            </a:r>
            <a:r>
              <a:rPr lang="tr-TR" sz="1300" b="0" i="1" dirty="0">
                <a:solidFill>
                  <a:srgbClr val="404040"/>
                </a:solidFill>
                <a:latin typeface="+mn-lt"/>
                <a:cs typeface="Geneva"/>
              </a:rPr>
              <a:t> </a:t>
            </a:r>
            <a:r>
              <a:rPr lang="tr-TR" sz="1300" b="0" i="1" dirty="0" err="1">
                <a:solidFill>
                  <a:srgbClr val="404040"/>
                </a:solidFill>
                <a:latin typeface="+mn-lt"/>
                <a:cs typeface="Geneva"/>
              </a:rPr>
              <a:t>SMEs</a:t>
            </a:r>
            <a:r>
              <a:rPr lang="tr-TR" sz="1300" b="0" i="1" dirty="0">
                <a:solidFill>
                  <a:srgbClr val="404040"/>
                </a:solidFill>
                <a:latin typeface="+mn-lt"/>
                <a:cs typeface="Geneva"/>
              </a:rPr>
              <a:t>)</a:t>
            </a:r>
            <a:endParaRPr lang="tr-TR" sz="1300" dirty="0">
              <a:latin typeface="+mn-lt"/>
              <a:cs typeface="Geneva"/>
            </a:endParaRPr>
          </a:p>
        </p:txBody>
      </p:sp>
      <p:sp>
        <p:nvSpPr>
          <p:cNvPr id="22" name="object 15"/>
          <p:cNvSpPr txBox="1"/>
          <p:nvPr/>
        </p:nvSpPr>
        <p:spPr>
          <a:xfrm>
            <a:off x="349250" y="2550736"/>
            <a:ext cx="5943600" cy="2198038"/>
          </a:xfrm>
          <a:prstGeom prst="rect">
            <a:avLst/>
          </a:prstGeom>
        </p:spPr>
        <p:txBody>
          <a:bodyPr vert="horz" wrap="square" lIns="0" tIns="12700" rIns="0" bIns="0" rtlCol="0">
            <a:spAutoFit/>
          </a:bodyPr>
          <a:lstStyle/>
          <a:p>
            <a:pPr marL="12700">
              <a:lnSpc>
                <a:spcPct val="100000"/>
              </a:lnSpc>
              <a:spcBef>
                <a:spcPts val="100"/>
              </a:spcBef>
            </a:pPr>
            <a:r>
              <a:rPr sz="1600" b="1" dirty="0">
                <a:latin typeface="+mn-lt"/>
                <a:cs typeface="Arial"/>
              </a:rPr>
              <a:t>Primary Module:</a:t>
            </a:r>
            <a:endParaRPr sz="1600" dirty="0">
              <a:latin typeface="+mn-lt"/>
              <a:cs typeface="Arial"/>
            </a:endParaRPr>
          </a:p>
          <a:p>
            <a:pPr>
              <a:lnSpc>
                <a:spcPct val="100000"/>
              </a:lnSpc>
              <a:spcBef>
                <a:spcPts val="1170"/>
              </a:spcBef>
            </a:pPr>
            <a:r>
              <a:rPr lang="en-US" sz="1600" dirty="0"/>
              <a:t>Module </a:t>
            </a:r>
            <a:r>
              <a:rPr lang="tr-TR" sz="1600" dirty="0"/>
              <a:t>6</a:t>
            </a:r>
            <a:r>
              <a:rPr lang="en-US" sz="1600" dirty="0"/>
              <a:t> – Sustainable Financing and Funding Options for SMEs</a:t>
            </a:r>
            <a:endParaRPr lang="tr-TR" sz="1600" b="1" dirty="0">
              <a:latin typeface="+mn-lt"/>
              <a:cs typeface="Arial"/>
            </a:endParaRPr>
          </a:p>
          <a:p>
            <a:pPr marL="12700">
              <a:lnSpc>
                <a:spcPct val="100000"/>
              </a:lnSpc>
            </a:pPr>
            <a:endParaRPr lang="tr-TR" b="1" dirty="0">
              <a:latin typeface="+mn-lt"/>
              <a:cs typeface="Arial"/>
            </a:endParaRPr>
          </a:p>
          <a:p>
            <a:pPr marL="12700">
              <a:lnSpc>
                <a:spcPct val="100000"/>
              </a:lnSpc>
            </a:pPr>
            <a:r>
              <a:rPr b="1" dirty="0">
                <a:latin typeface="+mn-lt"/>
                <a:cs typeface="Arial"/>
              </a:rPr>
              <a:t>Secondary / Supporting Modules (if any):</a:t>
            </a:r>
            <a:endParaRPr lang="tr-TR" b="1" dirty="0">
              <a:latin typeface="+mn-lt"/>
              <a:cs typeface="Arial"/>
            </a:endParaRPr>
          </a:p>
          <a:p>
            <a:pPr marL="12700">
              <a:lnSpc>
                <a:spcPct val="100000"/>
              </a:lnSpc>
            </a:pPr>
            <a:endParaRPr lang="tr-TR" sz="1600" b="1" dirty="0">
              <a:latin typeface="+mn-lt"/>
              <a:cs typeface="Arial"/>
            </a:endParaRPr>
          </a:p>
          <a:p>
            <a:pPr marL="12700"/>
            <a:r>
              <a:rPr lang="en-US" sz="1600" dirty="0"/>
              <a:t>Module 3 – ESG Risk Analysis and Materiality Assessment</a:t>
            </a: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sz="1600" dirty="0">
              <a:latin typeface="+mn-lt"/>
              <a:cs typeface="Arial"/>
            </a:endParaRPr>
          </a:p>
        </p:txBody>
      </p:sp>
    </p:spTree>
    <p:extLst>
      <p:ext uri="{BB962C8B-B14F-4D97-AF65-F5344CB8AC3E}">
        <p14:creationId xmlns:p14="http://schemas.microsoft.com/office/powerpoint/2010/main" val="515358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3" y="2245"/>
            <a:ext cx="7544434" cy="10685145"/>
            <a:chOff x="8943" y="2245"/>
            <a:chExt cx="7544434" cy="10685145"/>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3" y="703024"/>
              <a:ext cx="4638674"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16" name="object 16"/>
          <p:cNvSpPr txBox="1">
            <a:spLocks noGrp="1"/>
          </p:cNvSpPr>
          <p:nvPr>
            <p:ph type="body" idx="1"/>
          </p:nvPr>
        </p:nvSpPr>
        <p:spPr>
          <a:xfrm>
            <a:off x="107609" y="583030"/>
            <a:ext cx="6566241" cy="9161482"/>
          </a:xfrm>
          <a:prstGeom prst="rect">
            <a:avLst/>
          </a:prstGeom>
        </p:spPr>
        <p:txBody>
          <a:bodyPr vert="horz" wrap="square" lIns="0" tIns="177800" rIns="0" bIns="0" rtlCol="0">
            <a:spAutoFit/>
          </a:bodyPr>
          <a:lstStyle/>
          <a:p>
            <a:pPr marL="12700">
              <a:lnSpc>
                <a:spcPct val="100000"/>
              </a:lnSpc>
              <a:spcBef>
                <a:spcPts val="1400"/>
              </a:spcBef>
            </a:pPr>
            <a:r>
              <a:rPr dirty="0">
                <a:latin typeface="+mn-lt"/>
              </a:rPr>
              <a:t>4. Case Context and Background</a:t>
            </a:r>
          </a:p>
          <a:p>
            <a:pPr marL="186690">
              <a:lnSpc>
                <a:spcPct val="100000"/>
              </a:lnSpc>
              <a:spcBef>
                <a:spcPts val="980"/>
              </a:spcBef>
            </a:pPr>
            <a:r>
              <a:rPr sz="1600" dirty="0">
                <a:solidFill>
                  <a:srgbClr val="000000"/>
                </a:solidFill>
                <a:latin typeface="+mn-lt"/>
              </a:rPr>
              <a:t>Provide a concise but concrete description of the SME’s situation:</a:t>
            </a:r>
            <a:endParaRPr lang="tr-TR" sz="1600" dirty="0">
              <a:latin typeface="+mn-lt"/>
            </a:endParaRPr>
          </a:p>
          <a:p>
            <a:pPr marL="186690">
              <a:lnSpc>
                <a:spcPct val="100000"/>
              </a:lnSpc>
              <a:spcBef>
                <a:spcPts val="980"/>
              </a:spcBef>
            </a:pPr>
            <a:r>
              <a:rPr lang="en-US" sz="1400" b="0" i="1" dirty="0">
                <a:solidFill>
                  <a:schemeClr val="tx1"/>
                </a:solidFill>
                <a:latin typeface="+mn-lt"/>
                <a:cs typeface="Geneva"/>
              </a:rPr>
              <a:t>In the office of Bursa </a:t>
            </a:r>
            <a:r>
              <a:rPr lang="en-US" sz="1400" b="0" i="1" dirty="0" err="1">
                <a:solidFill>
                  <a:schemeClr val="tx1"/>
                </a:solidFill>
                <a:latin typeface="+mn-lt"/>
                <a:cs typeface="Geneva"/>
              </a:rPr>
              <a:t>MetalWorks</a:t>
            </a:r>
            <a:r>
              <a:rPr lang="en-US" sz="1400" b="0" i="1" dirty="0">
                <a:solidFill>
                  <a:schemeClr val="tx1"/>
                </a:solidFill>
                <a:latin typeface="+mn-lt"/>
                <a:cs typeface="Geneva"/>
              </a:rPr>
              <a:t>, located in one of Bursa’s specialized industrial zones, </a:t>
            </a:r>
            <a:r>
              <a:rPr lang="tr-TR" sz="1400" b="0" i="1" dirty="0">
                <a:solidFill>
                  <a:schemeClr val="tx1"/>
                </a:solidFill>
                <a:latin typeface="+mn-lt"/>
                <a:cs typeface="Geneva"/>
              </a:rPr>
              <a:t>Kerim</a:t>
            </a:r>
            <a:r>
              <a:rPr lang="en-US" sz="1400" b="0" i="1" dirty="0">
                <a:solidFill>
                  <a:schemeClr val="tx1"/>
                </a:solidFill>
                <a:latin typeface="+mn-lt"/>
                <a:cs typeface="Geneva"/>
              </a:rPr>
              <a:t> </a:t>
            </a:r>
            <a:r>
              <a:rPr lang="en-US" sz="1400" b="0" i="1" dirty="0" err="1">
                <a:solidFill>
                  <a:schemeClr val="tx1"/>
                </a:solidFill>
                <a:latin typeface="+mn-lt"/>
                <a:cs typeface="Geneva"/>
              </a:rPr>
              <a:t>Bey</a:t>
            </a:r>
            <a:r>
              <a:rPr lang="en-US" sz="1400" b="0" i="1" dirty="0">
                <a:solidFill>
                  <a:schemeClr val="tx1"/>
                </a:solidFill>
                <a:latin typeface="+mn-lt"/>
                <a:cs typeface="Geneva"/>
              </a:rPr>
              <a:t> dropped the latest electricity bill onto his desk and let out a deep sigh. As the founder, he had seen many crises in thirty years, but this felt different.</a:t>
            </a:r>
            <a:endParaRPr lang="tr-TR" sz="1400" b="0" i="1" dirty="0">
              <a:solidFill>
                <a:schemeClr val="tx1"/>
              </a:solidFill>
              <a:latin typeface="+mn-lt"/>
              <a:cs typeface="Geneva"/>
            </a:endParaRPr>
          </a:p>
          <a:p>
            <a:pPr marL="186690">
              <a:lnSpc>
                <a:spcPct val="100000"/>
              </a:lnSpc>
              <a:spcBef>
                <a:spcPts val="980"/>
              </a:spcBef>
            </a:pPr>
            <a:r>
              <a:rPr lang="en-US" sz="1400" b="0" i="1" dirty="0">
                <a:solidFill>
                  <a:schemeClr val="tx1"/>
                </a:solidFill>
                <a:latin typeface="+mn-lt"/>
                <a:cs typeface="Geneva"/>
              </a:rPr>
              <a:t>"My daughter," he said, turning to </a:t>
            </a:r>
            <a:r>
              <a:rPr lang="tr-TR" sz="1400" b="0" i="1" dirty="0">
                <a:solidFill>
                  <a:schemeClr val="tx1"/>
                </a:solidFill>
                <a:latin typeface="+mn-lt"/>
                <a:cs typeface="Geneva"/>
              </a:rPr>
              <a:t>Suzan</a:t>
            </a:r>
            <a:r>
              <a:rPr lang="en-US" sz="1400" b="0" i="1" dirty="0">
                <a:solidFill>
                  <a:schemeClr val="tx1"/>
                </a:solidFill>
                <a:latin typeface="+mn-lt"/>
                <a:cs typeface="Geneva"/>
              </a:rPr>
              <a:t>, "We used to only worry about raw materials and labor. Now, we have to look at the sky. Look at this bill; our annual consumption has hit 1,800,000 kWh. We are paying 6.5 million TRY. Almost a quarter of our operating expenses (OPEX) is just the electricity for these machines. If we don’t install that $850,000 (approx. 27.2 million TRY) solar power plant (Solar PV) on the roof, we’ll soon have to sell the machines just to pay the bills."</a:t>
            </a:r>
            <a:endParaRPr lang="tr-TR" sz="1400" b="0" i="1" dirty="0">
              <a:solidFill>
                <a:schemeClr val="tx1"/>
              </a:solidFill>
              <a:latin typeface="+mn-lt"/>
              <a:cs typeface="Geneva"/>
            </a:endParaRPr>
          </a:p>
          <a:p>
            <a:pPr marL="186690">
              <a:lnSpc>
                <a:spcPct val="100000"/>
              </a:lnSpc>
              <a:spcBef>
                <a:spcPts val="980"/>
              </a:spcBef>
            </a:pPr>
            <a:r>
              <a:rPr lang="en-US" sz="1400" b="0" i="1" dirty="0">
                <a:solidFill>
                  <a:schemeClr val="tx1"/>
                </a:solidFill>
                <a:latin typeface="+mn-lt"/>
                <a:cs typeface="Geneva"/>
              </a:rPr>
              <a:t>But it wasn’t just the bills bothering </a:t>
            </a:r>
            <a:r>
              <a:rPr lang="tr-TR" sz="1400" b="0" i="1" dirty="0">
                <a:solidFill>
                  <a:schemeClr val="tx1"/>
                </a:solidFill>
                <a:latin typeface="+mn-lt"/>
                <a:cs typeface="Geneva"/>
              </a:rPr>
              <a:t>Kerim </a:t>
            </a:r>
            <a:r>
              <a:rPr lang="en-US" sz="1400" b="0" i="1" dirty="0" err="1">
                <a:solidFill>
                  <a:schemeClr val="tx1"/>
                </a:solidFill>
                <a:latin typeface="+mn-lt"/>
                <a:cs typeface="Geneva"/>
              </a:rPr>
              <a:t>Bey</a:t>
            </a:r>
            <a:r>
              <a:rPr lang="en-US" sz="1400" b="0" i="1" dirty="0">
                <a:solidFill>
                  <a:schemeClr val="tx1"/>
                </a:solidFill>
                <a:latin typeface="+mn-lt"/>
                <a:cs typeface="Geneva"/>
              </a:rPr>
              <a:t>. A recent email from their primary customer in Europe stated that starting in 2026, they would no longer work with suppliers who lack a carbon footprint certificate. </a:t>
            </a:r>
            <a:r>
              <a:rPr lang="tr-TR" sz="1400" b="0" i="1" dirty="0">
                <a:solidFill>
                  <a:schemeClr val="tx1"/>
                </a:solidFill>
                <a:latin typeface="+mn-lt"/>
                <a:cs typeface="Geneva"/>
              </a:rPr>
              <a:t>Kerim</a:t>
            </a:r>
            <a:r>
              <a:rPr lang="en-US" sz="1400" b="0" i="1" dirty="0">
                <a:solidFill>
                  <a:schemeClr val="tx1"/>
                </a:solidFill>
                <a:latin typeface="+mn-lt"/>
                <a:cs typeface="Geneva"/>
              </a:rPr>
              <a:t> </a:t>
            </a:r>
            <a:r>
              <a:rPr lang="en-US" sz="1400" b="0" i="1" dirty="0" err="1">
                <a:solidFill>
                  <a:schemeClr val="tx1"/>
                </a:solidFill>
                <a:latin typeface="+mn-lt"/>
                <a:cs typeface="Geneva"/>
              </a:rPr>
              <a:t>Bey</a:t>
            </a:r>
            <a:r>
              <a:rPr lang="en-US" sz="1400" b="0" i="1" dirty="0">
                <a:solidFill>
                  <a:schemeClr val="tx1"/>
                </a:solidFill>
                <a:latin typeface="+mn-lt"/>
                <a:cs typeface="Geneva"/>
              </a:rPr>
              <a:t> summarized the situation:</a:t>
            </a:r>
            <a:r>
              <a:rPr lang="tr-TR" sz="1400" b="0" i="1" dirty="0">
                <a:solidFill>
                  <a:schemeClr val="tx1"/>
                </a:solidFill>
                <a:latin typeface="+mn-lt"/>
                <a:cs typeface="Geneva"/>
              </a:rPr>
              <a:t> </a:t>
            </a:r>
            <a:r>
              <a:rPr lang="en-US" sz="1400" b="0" i="1" dirty="0">
                <a:solidFill>
                  <a:schemeClr val="tx1"/>
                </a:solidFill>
                <a:latin typeface="+mn-lt"/>
                <a:cs typeface="Geneva"/>
              </a:rPr>
              <a:t>"On one side, the European buyer says, 'If you don't lower your carbon, I won't buy from you; and even if I do, I’ll make you pay a carbon tax (CBAM) of €80 per ton.' That’s an extra 3.3 million TRY burden per year. On the other side, I go to the bank for an investment loan, and they offer me a standard commercial loan at 60% annual interest. Our net profit margin is 12%; if we take that loan, the factory belongs to the bank, not us."</a:t>
            </a:r>
            <a:endParaRPr lang="tr-TR" sz="1400" b="0" i="1" dirty="0">
              <a:solidFill>
                <a:schemeClr val="tx1"/>
              </a:solidFill>
              <a:latin typeface="+mn-lt"/>
              <a:cs typeface="Geneva"/>
            </a:endParaRPr>
          </a:p>
          <a:p>
            <a:pPr marL="186690">
              <a:lnSpc>
                <a:spcPct val="100000"/>
              </a:lnSpc>
              <a:spcBef>
                <a:spcPts val="980"/>
              </a:spcBef>
            </a:pPr>
            <a:r>
              <a:rPr lang="en-US" sz="1400" b="0" i="1" dirty="0">
                <a:solidFill>
                  <a:schemeClr val="tx1"/>
                </a:solidFill>
                <a:latin typeface="+mn-lt"/>
                <a:cs typeface="Geneva"/>
              </a:rPr>
              <a:t>S</a:t>
            </a:r>
            <a:r>
              <a:rPr lang="tr-TR" sz="1400" b="0" i="1" dirty="0">
                <a:solidFill>
                  <a:schemeClr val="tx1"/>
                </a:solidFill>
                <a:latin typeface="+mn-lt"/>
                <a:cs typeface="Geneva"/>
              </a:rPr>
              <a:t>uzan </a:t>
            </a:r>
            <a:r>
              <a:rPr lang="en-US" sz="1400" b="0" i="1" dirty="0">
                <a:solidFill>
                  <a:schemeClr val="tx1"/>
                </a:solidFill>
                <a:latin typeface="+mn-lt"/>
                <a:cs typeface="Geneva"/>
              </a:rPr>
              <a:t>understood her father’s frustration, but she had a potential solution. In a recent </a:t>
            </a:r>
            <a:r>
              <a:rPr lang="tr-TR" sz="1400" b="0" i="1" dirty="0">
                <a:solidFill>
                  <a:schemeClr val="tx1"/>
                </a:solidFill>
                <a:latin typeface="+mn-lt"/>
                <a:cs typeface="Geneva"/>
              </a:rPr>
              <a:t>ESG </a:t>
            </a:r>
            <a:r>
              <a:rPr lang="en-US" sz="1400" b="0" i="1" dirty="0">
                <a:solidFill>
                  <a:schemeClr val="tx1"/>
                </a:solidFill>
                <a:latin typeface="+mn-lt"/>
                <a:cs typeface="Geneva"/>
              </a:rPr>
              <a:t>workshop, she had learned about "Green Investment Loans."</a:t>
            </a:r>
            <a:r>
              <a:rPr lang="tr-TR" sz="1400" b="0" i="1" dirty="0">
                <a:solidFill>
                  <a:schemeClr val="tx1"/>
                </a:solidFill>
                <a:latin typeface="+mn-lt"/>
                <a:cs typeface="Geneva"/>
              </a:rPr>
              <a:t> </a:t>
            </a:r>
            <a:r>
              <a:rPr lang="en-US" sz="1400" b="0" i="1" dirty="0">
                <a:solidFill>
                  <a:schemeClr val="tx1"/>
                </a:solidFill>
                <a:latin typeface="+mn-lt"/>
                <a:cs typeface="Geneva"/>
              </a:rPr>
              <a:t>"Dad," S</a:t>
            </a:r>
            <a:r>
              <a:rPr lang="tr-TR" sz="1400" b="0" i="1" dirty="0">
                <a:solidFill>
                  <a:schemeClr val="tx1"/>
                </a:solidFill>
                <a:latin typeface="+mn-lt"/>
                <a:cs typeface="Geneva"/>
              </a:rPr>
              <a:t>uza</a:t>
            </a:r>
            <a:r>
              <a:rPr lang="en-US" sz="1400" b="0" i="1" dirty="0">
                <a:solidFill>
                  <a:schemeClr val="tx1"/>
                </a:solidFill>
                <a:latin typeface="+mn-lt"/>
                <a:cs typeface="Geneva"/>
              </a:rPr>
              <a:t>n said, "Banks don’t just look at whether you have money anymore. They look at how much you are harming the planet. If we can prove our ESG performance—our environmental and social management—to the bank, we can lower the interest rate to the 35%-40% range. Plus, a 5-year tenor with a 1-year grace period... But the banker was clear: 'Financials aren't enough; bring us a minimum B+ ESG Rating and a verified carbon reduction plan.</a:t>
            </a:r>
            <a:r>
              <a:rPr lang="tr-TR" sz="1400" b="0" i="1" dirty="0">
                <a:solidFill>
                  <a:schemeClr val="tx1"/>
                </a:solidFill>
                <a:latin typeface="+mn-lt"/>
                <a:cs typeface="Geneva"/>
              </a:rPr>
              <a:t>’</a:t>
            </a:r>
          </a:p>
          <a:p>
            <a:pPr marL="186690">
              <a:lnSpc>
                <a:spcPct val="100000"/>
              </a:lnSpc>
              <a:spcBef>
                <a:spcPts val="980"/>
              </a:spcBef>
            </a:pPr>
            <a:r>
              <a:rPr lang="tr-TR" sz="1400" b="0" i="1" dirty="0">
                <a:solidFill>
                  <a:schemeClr val="tx1"/>
                </a:solidFill>
                <a:latin typeface="+mn-lt"/>
                <a:cs typeface="Geneva"/>
              </a:rPr>
              <a:t>Kerim</a:t>
            </a:r>
            <a:r>
              <a:rPr lang="en-US" sz="1400" b="0" i="1" dirty="0">
                <a:solidFill>
                  <a:schemeClr val="tx1"/>
                </a:solidFill>
                <a:latin typeface="+mn-lt"/>
                <a:cs typeface="Geneva"/>
              </a:rPr>
              <a:t> </a:t>
            </a:r>
            <a:r>
              <a:rPr lang="en-US" sz="1400" b="0" i="1" dirty="0" err="1">
                <a:solidFill>
                  <a:schemeClr val="tx1"/>
                </a:solidFill>
                <a:latin typeface="+mn-lt"/>
                <a:cs typeface="Geneva"/>
              </a:rPr>
              <a:t>Bey</a:t>
            </a:r>
            <a:r>
              <a:rPr lang="en-US" sz="1400" b="0" i="1" dirty="0">
                <a:solidFill>
                  <a:schemeClr val="tx1"/>
                </a:solidFill>
                <a:latin typeface="+mn-lt"/>
                <a:cs typeface="Geneva"/>
              </a:rPr>
              <a:t> frowned: "What does a banker know about carbon or trees? We want money, and they say ESG. But it seems we have no other choice. We either collect this data and get that low-interest green loan, or we slowly pull out of the European market."</a:t>
            </a:r>
            <a:endParaRPr lang="tr-TR" sz="14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sz="1200" i="1" dirty="0">
              <a:solidFill>
                <a:schemeClr val="tx1"/>
              </a:solidFill>
              <a:latin typeface="+mn-lt"/>
              <a:cs typeface="Geneva"/>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1" y="14946"/>
            <a:ext cx="7544210" cy="10684804"/>
            <a:chOff x="8942" y="2245"/>
            <a:chExt cx="7544210" cy="10684804"/>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2" y="703024"/>
              <a:ext cx="5450217"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sp>
        <p:nvSpPr>
          <p:cNvPr id="20" name="Dikdörtgen 19"/>
          <p:cNvSpPr/>
          <p:nvPr/>
        </p:nvSpPr>
        <p:spPr>
          <a:xfrm>
            <a:off x="283752" y="748754"/>
            <a:ext cx="5325057" cy="461665"/>
          </a:xfrm>
          <a:prstGeom prst="rect">
            <a:avLst/>
          </a:prstGeom>
        </p:spPr>
        <p:txBody>
          <a:bodyPr wrap="square">
            <a:spAutoFit/>
          </a:bodyPr>
          <a:lstStyle/>
          <a:p>
            <a:r>
              <a:rPr lang="tr-TR" sz="2400" b="1" dirty="0">
                <a:solidFill>
                  <a:schemeClr val="bg1"/>
                </a:solidFill>
                <a:latin typeface="+mn-lt"/>
                <a:ea typeface="+mn-ea"/>
                <a:cs typeface="Arial"/>
              </a:rPr>
              <a:t>5. ESG Challenge / Problem Statement</a:t>
            </a:r>
          </a:p>
        </p:txBody>
      </p:sp>
      <p:sp>
        <p:nvSpPr>
          <p:cNvPr id="21" name="Dikdörtgen 20"/>
          <p:cNvSpPr/>
          <p:nvPr/>
        </p:nvSpPr>
        <p:spPr>
          <a:xfrm>
            <a:off x="283752" y="1271950"/>
            <a:ext cx="5475295" cy="338554"/>
          </a:xfrm>
          <a:prstGeom prst="rect">
            <a:avLst/>
          </a:prstGeom>
        </p:spPr>
        <p:txBody>
          <a:bodyPr wrap="square">
            <a:spAutoFit/>
          </a:bodyPr>
          <a:lstStyle/>
          <a:p>
            <a:r>
              <a:rPr lang="tr-TR" sz="1600" b="1" dirty="0" err="1">
                <a:latin typeface="+mn-lt"/>
              </a:rPr>
              <a:t>Clearly</a:t>
            </a:r>
            <a:r>
              <a:rPr lang="tr-TR" sz="1600" b="1" dirty="0">
                <a:latin typeface="+mn-lt"/>
              </a:rPr>
              <a:t> </a:t>
            </a:r>
            <a:r>
              <a:rPr lang="tr-TR" sz="1600" b="1" dirty="0" err="1">
                <a:latin typeface="+mn-lt"/>
              </a:rPr>
              <a:t>describe</a:t>
            </a:r>
            <a:r>
              <a:rPr lang="tr-TR" sz="1600" b="1" dirty="0">
                <a:latin typeface="+mn-lt"/>
              </a:rPr>
              <a:t> </a:t>
            </a:r>
            <a:r>
              <a:rPr lang="tr-TR" sz="1600" b="1" dirty="0" err="1">
                <a:latin typeface="+mn-lt"/>
              </a:rPr>
              <a:t>the</a:t>
            </a:r>
            <a:r>
              <a:rPr lang="tr-TR" sz="1600" b="1" dirty="0">
                <a:latin typeface="+mn-lt"/>
              </a:rPr>
              <a:t> </a:t>
            </a:r>
            <a:r>
              <a:rPr lang="tr-TR" sz="1600" b="1" dirty="0" err="1">
                <a:latin typeface="+mn-lt"/>
              </a:rPr>
              <a:t>central</a:t>
            </a:r>
            <a:r>
              <a:rPr lang="tr-TR" sz="1600" b="1" dirty="0">
                <a:latin typeface="+mn-lt"/>
              </a:rPr>
              <a:t> ESG-</a:t>
            </a:r>
            <a:r>
              <a:rPr lang="tr-TR" sz="1600" b="1" dirty="0" err="1">
                <a:latin typeface="+mn-lt"/>
              </a:rPr>
              <a:t>related</a:t>
            </a:r>
            <a:r>
              <a:rPr lang="tr-TR" sz="1600" b="1" dirty="0">
                <a:latin typeface="+mn-lt"/>
              </a:rPr>
              <a:t> </a:t>
            </a:r>
            <a:r>
              <a:rPr lang="tr-TR" sz="1600" b="1" dirty="0" err="1">
                <a:latin typeface="+mn-lt"/>
              </a:rPr>
              <a:t>issue</a:t>
            </a:r>
            <a:r>
              <a:rPr lang="tr-TR" sz="1600" b="1" dirty="0">
                <a:latin typeface="+mn-lt"/>
              </a:rPr>
              <a:t>, </a:t>
            </a:r>
            <a:r>
              <a:rPr lang="tr-TR" sz="1600" b="1" dirty="0" err="1">
                <a:latin typeface="+mn-lt"/>
              </a:rPr>
              <a:t>for</a:t>
            </a:r>
            <a:r>
              <a:rPr lang="tr-TR" sz="1600" b="1" dirty="0">
                <a:latin typeface="+mn-lt"/>
              </a:rPr>
              <a:t> </a:t>
            </a:r>
            <a:r>
              <a:rPr lang="tr-TR" sz="1600" b="1" dirty="0" err="1">
                <a:latin typeface="+mn-lt"/>
              </a:rPr>
              <a:t>example</a:t>
            </a:r>
            <a:r>
              <a:rPr lang="tr-TR" sz="1600" b="1" dirty="0">
                <a:latin typeface="+mn-lt"/>
              </a:rPr>
              <a:t>:</a:t>
            </a:r>
          </a:p>
        </p:txBody>
      </p:sp>
      <p:sp>
        <p:nvSpPr>
          <p:cNvPr id="22" name="object 17"/>
          <p:cNvSpPr txBox="1"/>
          <p:nvPr/>
        </p:nvSpPr>
        <p:spPr>
          <a:xfrm>
            <a:off x="333787" y="1441227"/>
            <a:ext cx="6400800" cy="4424288"/>
          </a:xfrm>
          <a:prstGeom prst="rect">
            <a:avLst/>
          </a:prstGeom>
        </p:spPr>
        <p:txBody>
          <a:bodyPr vert="horz" wrap="square" lIns="0" tIns="12700" rIns="0" bIns="0" rtlCol="0">
            <a:spAutoFit/>
          </a:bodyPr>
          <a:lstStyle/>
          <a:p>
            <a:endParaRPr lang="en-US" sz="1400" i="1" dirty="0">
              <a:solidFill>
                <a:schemeClr val="tx1"/>
              </a:solidFill>
              <a:latin typeface="+mn-lt"/>
              <a:ea typeface="+mn-ea"/>
              <a:cs typeface="Geneva"/>
            </a:endParaRPr>
          </a:p>
          <a:p>
            <a:r>
              <a:rPr lang="en-US" sz="1400" i="1" dirty="0">
                <a:solidFill>
                  <a:schemeClr val="tx1"/>
                </a:solidFill>
                <a:latin typeface="Calibri (Gövde)"/>
                <a:ea typeface="+mn-ea"/>
                <a:cs typeface="Geneva"/>
              </a:rPr>
              <a:t>Task 1 </a:t>
            </a:r>
            <a:r>
              <a:rPr lang="tr-TR" sz="1400" b="1" dirty="0">
                <a:latin typeface="Calibri (Gövde)"/>
                <a:ea typeface="+mn-ea"/>
                <a:cs typeface="Geneva"/>
              </a:rPr>
              <a:t>(F</a:t>
            </a:r>
            <a:r>
              <a:rPr lang="en-US" sz="1400" b="1" dirty="0" err="1">
                <a:latin typeface="Calibri (Gövde)"/>
              </a:rPr>
              <a:t>inancial</a:t>
            </a:r>
            <a:r>
              <a:rPr lang="en-US" sz="1400" b="1" dirty="0">
                <a:latin typeface="Calibri (Gövde)"/>
              </a:rPr>
              <a:t> Analysis):</a:t>
            </a:r>
            <a:r>
              <a:rPr lang="en-US" sz="1400" dirty="0">
                <a:latin typeface="Calibri (Gövde)"/>
              </a:rPr>
              <a:t> Compare the total repayment amount (Principal + Interest) between the Standard Loan and the Green Loan over 5 years. Calculate how much the "Green Interest Saving" contributes to the company's net profit margin.</a:t>
            </a:r>
            <a:endParaRPr lang="tr-TR" sz="1400" dirty="0">
              <a:latin typeface="Calibri (Gövde)"/>
            </a:endParaRPr>
          </a:p>
          <a:p>
            <a:endParaRPr lang="tr-TR" sz="1400" i="1" dirty="0">
              <a:solidFill>
                <a:schemeClr val="tx1"/>
              </a:solidFill>
              <a:latin typeface="Calibri (Gövde)"/>
              <a:ea typeface="+mn-ea"/>
              <a:cs typeface="Geneva"/>
            </a:endParaRPr>
          </a:p>
          <a:p>
            <a:r>
              <a:rPr lang="en-US" sz="1400" i="1" dirty="0">
                <a:solidFill>
                  <a:schemeClr val="tx1"/>
                </a:solidFill>
                <a:latin typeface="Calibri (Gövde)"/>
                <a:ea typeface="+mn-ea"/>
                <a:cs typeface="Geneva"/>
              </a:rPr>
              <a:t>Task 2 (O</a:t>
            </a:r>
            <a:r>
              <a:rPr lang="tr-TR" sz="1400" i="1" dirty="0" err="1">
                <a:solidFill>
                  <a:schemeClr val="tx1"/>
                </a:solidFill>
                <a:latin typeface="Calibri (Gövde)"/>
                <a:ea typeface="+mn-ea"/>
                <a:cs typeface="Geneva"/>
              </a:rPr>
              <a:t>pera</a:t>
            </a:r>
            <a:r>
              <a:rPr lang="en-US" sz="1400" i="1" dirty="0" err="1">
                <a:solidFill>
                  <a:schemeClr val="tx1"/>
                </a:solidFill>
                <a:latin typeface="Calibri (Gövde)"/>
                <a:ea typeface="+mn-ea"/>
                <a:cs typeface="Geneva"/>
              </a:rPr>
              <a:t>tional</a:t>
            </a:r>
            <a:r>
              <a:rPr lang="en-US" sz="1400" i="1" dirty="0">
                <a:solidFill>
                  <a:schemeClr val="tx1"/>
                </a:solidFill>
                <a:latin typeface="Calibri (Gövde)"/>
                <a:ea typeface="+mn-ea"/>
                <a:cs typeface="Geneva"/>
              </a:rPr>
              <a:t>): </a:t>
            </a:r>
            <a:r>
              <a:rPr lang="en-US" sz="1400" dirty="0">
                <a:latin typeface="Calibri (Gövde)"/>
              </a:rPr>
              <a:t>Identify which "Quick Wins" (energy efficiency, waste management, etc.) the facility should implement immediately to reach the required </a:t>
            </a:r>
            <a:r>
              <a:rPr lang="en-US" sz="1400" b="1" dirty="0">
                <a:latin typeface="Calibri (Gövde)"/>
              </a:rPr>
              <a:t>B+ ESG Rating</a:t>
            </a:r>
            <a:r>
              <a:rPr lang="en-US" sz="1400" dirty="0">
                <a:latin typeface="Calibri (Gövde)"/>
              </a:rPr>
              <a:t> for the loan.</a:t>
            </a:r>
            <a:endParaRPr lang="tr-TR" sz="1400" dirty="0">
              <a:latin typeface="Calibri (Gövde)"/>
            </a:endParaRPr>
          </a:p>
          <a:p>
            <a:endParaRPr lang="en-US" sz="1400" i="1" dirty="0">
              <a:solidFill>
                <a:schemeClr val="tx1"/>
              </a:solidFill>
              <a:latin typeface="Calibri (Gövde)"/>
              <a:ea typeface="+mn-ea"/>
              <a:cs typeface="Geneva"/>
            </a:endParaRPr>
          </a:p>
          <a:p>
            <a:r>
              <a:rPr lang="en-US" sz="1400" i="1" dirty="0">
                <a:solidFill>
                  <a:schemeClr val="tx1"/>
                </a:solidFill>
                <a:latin typeface="Calibri (Gövde)"/>
                <a:ea typeface="+mn-ea"/>
                <a:cs typeface="Geneva"/>
              </a:rPr>
              <a:t>Task 3 (Strategic): </a:t>
            </a:r>
            <a:r>
              <a:rPr lang="en-US" sz="1400" dirty="0"/>
              <a:t>Draft a short "ESG Business Case" for the loan application, showing how the Solar PV investment creates a positive cash flow by combining energy savings and avoided carbon taxes.</a:t>
            </a:r>
            <a:endParaRPr lang="tr-TR" sz="1400" dirty="0">
              <a:solidFill>
                <a:schemeClr val="tx1"/>
              </a:solidFill>
              <a:latin typeface="Calibri (Gövde)"/>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sz="1400" dirty="0">
              <a:solidFill>
                <a:schemeClr val="tx1"/>
              </a:solidFill>
              <a:latin typeface="+mn-lt"/>
              <a:ea typeface="+mn-ea"/>
              <a:cs typeface="Geneva"/>
            </a:endParaRPr>
          </a:p>
        </p:txBody>
      </p:sp>
    </p:spTree>
    <p:extLst>
      <p:ext uri="{BB962C8B-B14F-4D97-AF65-F5344CB8AC3E}">
        <p14:creationId xmlns:p14="http://schemas.microsoft.com/office/powerpoint/2010/main" val="4014082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62779"/>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43889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dirty="0">
                <a:latin typeface="+mn-lt"/>
              </a:rPr>
              <a:t>6. Data, Evidence, and Inputs</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p:cNvPicPr/>
          <p:nvPr/>
        </p:nvPicPr>
        <p:blipFill>
          <a:blip r:embed="rId5" cstate="print"/>
          <a:stretch>
            <a:fillRect/>
          </a:stretch>
        </p:blipFill>
        <p:spPr>
          <a:xfrm>
            <a:off x="177631" y="2676453"/>
            <a:ext cx="6248399" cy="542924"/>
          </a:xfrm>
          <a:prstGeom prst="rect">
            <a:avLst/>
          </a:prstGeom>
        </p:spPr>
      </p:pic>
      <p:sp>
        <p:nvSpPr>
          <p:cNvPr id="12" name="object 12"/>
          <p:cNvSpPr txBox="1"/>
          <p:nvPr/>
        </p:nvSpPr>
        <p:spPr>
          <a:xfrm>
            <a:off x="187310" y="2776830"/>
            <a:ext cx="6020435" cy="825867"/>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FFFFFF"/>
                </a:solidFill>
                <a:latin typeface="+mn-lt"/>
                <a:cs typeface="Arial"/>
              </a:rPr>
              <a:t>7. Suggested Tools from the PEARL Toolbox</a:t>
            </a:r>
            <a:endParaRPr sz="2600" dirty="0">
              <a:latin typeface="+mn-lt"/>
              <a:cs typeface="Arial"/>
            </a:endParaRPr>
          </a:p>
          <a:p>
            <a:pPr marL="175895">
              <a:lnSpc>
                <a:spcPct val="100000"/>
              </a:lnSpc>
              <a:spcBef>
                <a:spcPts val="1260"/>
              </a:spcBef>
            </a:pPr>
            <a:r>
              <a:rPr sz="1600" b="1" dirty="0">
                <a:latin typeface="+mn-lt"/>
                <a:cs typeface="Arial"/>
              </a:rPr>
              <a:t>Indicate which PEARL tools can be applied in this case and how?</a:t>
            </a:r>
            <a:endParaRPr sz="1600" dirty="0">
              <a:latin typeface="+mn-lt"/>
              <a:cs typeface="Arial"/>
            </a:endParaRPr>
          </a:p>
        </p:txBody>
      </p:sp>
      <p:pic>
        <p:nvPicPr>
          <p:cNvPr id="15" name="object 15"/>
          <p:cNvPicPr/>
          <p:nvPr/>
        </p:nvPicPr>
        <p:blipFill>
          <a:blip r:embed="rId6" cstate="print"/>
          <a:stretch>
            <a:fillRect/>
          </a:stretch>
        </p:blipFill>
        <p:spPr>
          <a:xfrm>
            <a:off x="7180200" y="10278840"/>
            <a:ext cx="190499" cy="9524"/>
          </a:xfrm>
          <a:prstGeom prst="rect">
            <a:avLst/>
          </a:prstGeom>
        </p:spPr>
      </p:pic>
      <p:sp>
        <p:nvSpPr>
          <p:cNvPr id="16" name="Metin kutusu 15"/>
          <p:cNvSpPr txBox="1"/>
          <p:nvPr/>
        </p:nvSpPr>
        <p:spPr>
          <a:xfrm>
            <a:off x="325772" y="4519493"/>
            <a:ext cx="6444048" cy="5816977"/>
          </a:xfrm>
          <a:prstGeom prst="rect">
            <a:avLst/>
          </a:prstGeom>
          <a:noFill/>
        </p:spPr>
        <p:txBody>
          <a:bodyPr wrap="square" rtlCol="0">
            <a:spAutoFit/>
          </a:bodyPr>
          <a:lstStyle/>
          <a:p>
            <a:r>
              <a:rPr lang="en-US" sz="1200" dirty="0">
                <a:latin typeface="+mn-lt"/>
              </a:rPr>
              <a:t>To address the financial dilemma in this case and secure the "Green Loan" approval for </a:t>
            </a:r>
            <a:r>
              <a:rPr lang="en-US" sz="1200" dirty="0" err="1">
                <a:latin typeface="+mn-lt"/>
              </a:rPr>
              <a:t>Kerim</a:t>
            </a:r>
            <a:r>
              <a:rPr lang="en-US" sz="1200" dirty="0">
                <a:latin typeface="+mn-lt"/>
              </a:rPr>
              <a:t> </a:t>
            </a:r>
            <a:r>
              <a:rPr lang="en-US" sz="1200" dirty="0" err="1">
                <a:latin typeface="+mn-lt"/>
              </a:rPr>
              <a:t>Bey</a:t>
            </a:r>
            <a:r>
              <a:rPr lang="en-US" sz="1200" dirty="0">
                <a:latin typeface="+mn-lt"/>
              </a:rPr>
              <a:t>, learners are expected to actively utilize the following tools from the PEARL Toolbox:</a:t>
            </a:r>
            <a:endParaRPr lang="tr-TR" sz="1200" dirty="0">
              <a:latin typeface="+mn-lt"/>
            </a:endParaRPr>
          </a:p>
          <a:p>
            <a:endParaRPr lang="en-US" sz="1200" dirty="0">
              <a:latin typeface="+mn-lt"/>
            </a:endParaRPr>
          </a:p>
          <a:p>
            <a:r>
              <a:rPr lang="en-US" sz="1200" b="1" dirty="0">
                <a:latin typeface="+mn-lt"/>
              </a:rPr>
              <a:t>Tool 1: Sustainable Finance Options for SMEs (M6)</a:t>
            </a:r>
            <a:endParaRPr lang="en-US" sz="1200" dirty="0">
              <a:latin typeface="+mn-lt"/>
            </a:endParaRPr>
          </a:p>
          <a:p>
            <a:r>
              <a:rPr lang="en-US" sz="1200" b="1" dirty="0">
                <a:latin typeface="+mn-lt"/>
              </a:rPr>
              <a:t>Role in the Case:</a:t>
            </a:r>
            <a:r>
              <a:rPr lang="en-US" sz="1200" dirty="0">
                <a:latin typeface="+mn-lt"/>
              </a:rPr>
              <a:t> To address </a:t>
            </a:r>
            <a:r>
              <a:rPr lang="en-US" sz="1200" dirty="0" err="1">
                <a:latin typeface="+mn-lt"/>
              </a:rPr>
              <a:t>Kerim</a:t>
            </a:r>
            <a:r>
              <a:rPr lang="en-US" sz="1200" dirty="0">
                <a:latin typeface="+mn-lt"/>
              </a:rPr>
              <a:t> </a:t>
            </a:r>
            <a:r>
              <a:rPr lang="en-US" sz="1200" dirty="0" err="1">
                <a:latin typeface="+mn-lt"/>
              </a:rPr>
              <a:t>Bey's</a:t>
            </a:r>
            <a:r>
              <a:rPr lang="en-US" sz="1200" dirty="0">
                <a:latin typeface="+mn-lt"/>
              </a:rPr>
              <a:t> primary resistance—the high cost of capital.</a:t>
            </a:r>
          </a:p>
          <a:p>
            <a:r>
              <a:rPr lang="en-US" sz="1200" b="1" dirty="0">
                <a:latin typeface="+mn-lt"/>
              </a:rPr>
              <a:t>Application:</a:t>
            </a:r>
            <a:r>
              <a:rPr lang="en-US" sz="1200" dirty="0">
                <a:latin typeface="+mn-lt"/>
              </a:rPr>
              <a:t> Learners will use this tool to compare standard commercial loans with subsidized green loan packages (e.g., from KOSGEB, EBRD, or World Bank sources). By using the comparison matrix within the tool, they will visualize how a green loan with a 35-40% interest rate and a 1-year grace period significantly eases the company's cash flow compared to a 60% standard rate.</a:t>
            </a:r>
          </a:p>
          <a:p>
            <a:r>
              <a:rPr lang="en-US" sz="1200" b="1" dirty="0">
                <a:latin typeface="+mn-lt"/>
              </a:rPr>
              <a:t>Output:</a:t>
            </a:r>
            <a:r>
              <a:rPr lang="en-US" sz="1200" dirty="0">
                <a:latin typeface="+mn-lt"/>
              </a:rPr>
              <a:t> A proposal for the most optimized hybrid financing model for the company.</a:t>
            </a:r>
          </a:p>
          <a:p>
            <a:pPr lvl="1"/>
            <a:endParaRPr lang="en-US" sz="1200" dirty="0">
              <a:latin typeface="+mn-lt"/>
            </a:endParaRPr>
          </a:p>
          <a:p>
            <a:r>
              <a:rPr lang="en-US" sz="1200" b="1" dirty="0">
                <a:latin typeface="+mn-lt"/>
              </a:rPr>
              <a:t>CO2 Footprint Overview for SMEs (M4)</a:t>
            </a:r>
            <a:endParaRPr lang="tr-TR" sz="1200" b="1" dirty="0">
              <a:latin typeface="+mn-lt"/>
            </a:endParaRPr>
          </a:p>
          <a:p>
            <a:r>
              <a:rPr lang="en-US" sz="1200" b="1" dirty="0">
                <a:latin typeface="+mn-lt"/>
              </a:rPr>
              <a:t>Role in the Case:</a:t>
            </a:r>
            <a:r>
              <a:rPr lang="en-US" sz="1200" dirty="0">
                <a:latin typeface="+mn-lt"/>
              </a:rPr>
              <a:t> To convert the "environmental value" of the investment into financial data.</a:t>
            </a:r>
            <a:endParaRPr lang="tr-TR" sz="1200" dirty="0">
              <a:latin typeface="+mn-lt"/>
            </a:endParaRPr>
          </a:p>
          <a:p>
            <a:pPr lvl="1"/>
            <a:r>
              <a:rPr lang="en-US" sz="1200" b="1" dirty="0">
                <a:latin typeface="+mn-lt"/>
              </a:rPr>
              <a:t>Application:</a:t>
            </a:r>
            <a:r>
              <a:rPr lang="en-US" sz="1200" dirty="0">
                <a:latin typeface="+mn-lt"/>
              </a:rPr>
              <a:t> Learners will calculate the current emissions</a:t>
            </a:r>
            <a:r>
              <a:rPr lang="tr-TR" sz="1200" dirty="0">
                <a:latin typeface="+mn-lt"/>
              </a:rPr>
              <a:t> (1,200 </a:t>
            </a:r>
            <a:r>
              <a:rPr lang="tr-TR" sz="1200" dirty="0" err="1">
                <a:latin typeface="+mn-lt"/>
              </a:rPr>
              <a:t>tons</a:t>
            </a:r>
            <a:r>
              <a:rPr lang="tr-TR" sz="1200" dirty="0">
                <a:latin typeface="+mn-lt"/>
              </a:rPr>
              <a:t> of CO2) a</a:t>
            </a:r>
            <a:r>
              <a:rPr lang="en-US" sz="1200" dirty="0" err="1">
                <a:latin typeface="+mn-lt"/>
              </a:rPr>
              <a:t>nd</a:t>
            </a:r>
            <a:r>
              <a:rPr lang="en-US" sz="1200" dirty="0">
                <a:latin typeface="+mn-lt"/>
              </a:rPr>
              <a:t> the projected reduction after the Solar PV installation. This tool helps calculate not just the tonnage, but also the "avoided carbon tax cost" (approx. 3.3 million TRY annually) under the EU's Carbon Border Adjustment Mechanism (CBAM).</a:t>
            </a:r>
            <a:endParaRPr lang="tr-TR" sz="1200" dirty="0">
              <a:latin typeface="+mn-lt"/>
            </a:endParaRPr>
          </a:p>
          <a:p>
            <a:pPr lvl="1"/>
            <a:r>
              <a:rPr lang="en-US" sz="1200" b="1" dirty="0">
                <a:latin typeface="+mn-lt"/>
              </a:rPr>
              <a:t>Output:</a:t>
            </a:r>
            <a:r>
              <a:rPr lang="en-US" sz="1200" dirty="0">
                <a:latin typeface="+mn-lt"/>
              </a:rPr>
              <a:t> A "Carbon Reduction Commitment and Projection" report to be submitted to the bank.</a:t>
            </a:r>
            <a:endParaRPr lang="tr-TR" sz="1200" dirty="0">
              <a:latin typeface="+mn-lt"/>
            </a:endParaRPr>
          </a:p>
          <a:p>
            <a:pPr lvl="1"/>
            <a:endParaRPr lang="en-US" sz="1200" dirty="0">
              <a:latin typeface="+mn-lt"/>
            </a:endParaRPr>
          </a:p>
          <a:p>
            <a:r>
              <a:rPr lang="en-US" sz="1200" b="1" dirty="0">
                <a:latin typeface="+mn-lt"/>
              </a:rPr>
              <a:t>Tool 3:</a:t>
            </a:r>
            <a:r>
              <a:rPr lang="tr-TR" sz="1200" b="1" dirty="0">
                <a:latin typeface="+mn-lt"/>
              </a:rPr>
              <a:t> </a:t>
            </a:r>
            <a:r>
              <a:rPr lang="en-US" sz="1200" b="1" dirty="0">
                <a:latin typeface="+mn-lt"/>
              </a:rPr>
              <a:t>ESG Key Metrics Overview for SMEs (M4)</a:t>
            </a:r>
            <a:endParaRPr lang="tr-TR" sz="1200" b="1" dirty="0">
              <a:latin typeface="+mn-lt"/>
            </a:endParaRPr>
          </a:p>
          <a:p>
            <a:r>
              <a:rPr lang="tr-TR" sz="1200" b="1" dirty="0">
                <a:latin typeface="+mn-lt"/>
              </a:rPr>
              <a:t>R</a:t>
            </a:r>
            <a:r>
              <a:rPr lang="en-US" sz="1200" b="1" dirty="0">
                <a:latin typeface="+mn-lt"/>
              </a:rPr>
              <a:t>ole in the Case:</a:t>
            </a:r>
            <a:r>
              <a:rPr lang="en-US" sz="1200" dirty="0">
                <a:latin typeface="+mn-lt"/>
              </a:rPr>
              <a:t> To achieve the "B+ ESG Rating Score" required by the bank for loan approval.</a:t>
            </a:r>
            <a:endParaRPr lang="tr-TR" sz="1200" dirty="0">
              <a:latin typeface="+mn-lt"/>
            </a:endParaRPr>
          </a:p>
          <a:p>
            <a:r>
              <a:rPr lang="en-US" sz="1200" b="1" dirty="0">
                <a:latin typeface="+mn-lt"/>
              </a:rPr>
              <a:t>Application:</a:t>
            </a:r>
            <a:r>
              <a:rPr lang="en-US" sz="1200" dirty="0">
                <a:latin typeface="+mn-lt"/>
              </a:rPr>
              <a:t> Banks evaluate more than just solar panels; they look at overall management quality. Using this tool, learners will document Key Performance Indicators (KPIs) found in the bank’s checklist, such as:</a:t>
            </a:r>
          </a:p>
          <a:p>
            <a:r>
              <a:rPr lang="en-US" sz="1200" b="1" dirty="0">
                <a:latin typeface="+mn-lt"/>
              </a:rPr>
              <a:t>Environmental (E):</a:t>
            </a:r>
            <a:r>
              <a:rPr lang="en-US" sz="1200" dirty="0">
                <a:latin typeface="+mn-lt"/>
              </a:rPr>
              <a:t> Energy intensity and waste management records.</a:t>
            </a:r>
          </a:p>
          <a:p>
            <a:r>
              <a:rPr lang="en-US" sz="1200" b="1" dirty="0">
                <a:latin typeface="+mn-lt"/>
              </a:rPr>
              <a:t>Social (S):</a:t>
            </a:r>
            <a:r>
              <a:rPr lang="en-US" sz="1200" dirty="0">
                <a:latin typeface="+mn-lt"/>
              </a:rPr>
              <a:t> Occupational health and safety (OHS) performance and training records.</a:t>
            </a:r>
          </a:p>
          <a:p>
            <a:r>
              <a:rPr lang="en-US" sz="1200" b="1" dirty="0">
                <a:latin typeface="+mn-lt"/>
              </a:rPr>
              <a:t>Governance (G):</a:t>
            </a:r>
            <a:r>
              <a:rPr lang="en-US" sz="1200" dirty="0">
                <a:latin typeface="+mn-lt"/>
              </a:rPr>
              <a:t> Transparent financial reporting and anti-corruption policies.</a:t>
            </a:r>
          </a:p>
          <a:p>
            <a:r>
              <a:rPr lang="en-US" sz="1200" b="1" dirty="0">
                <a:latin typeface="+mn-lt"/>
              </a:rPr>
              <a:t>Output:</a:t>
            </a:r>
            <a:r>
              <a:rPr lang="en-US" sz="1200" dirty="0">
                <a:latin typeface="+mn-lt"/>
              </a:rPr>
              <a:t> An "ESG Data Set Checklist" that proves the company’s ESG maturity and justifies the B+ rating for the bank’s credit officers.</a:t>
            </a:r>
            <a:endParaRPr lang="tr-TR" sz="1200" b="1" dirty="0">
              <a:latin typeface="+mn-lt"/>
            </a:endParaRPr>
          </a:p>
          <a:p>
            <a:endParaRPr lang="en-US" sz="1200" dirty="0">
              <a:latin typeface="+mn-lt"/>
            </a:endParaRPr>
          </a:p>
        </p:txBody>
      </p:sp>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45564" y="1036663"/>
            <a:ext cx="6055554" cy="2596865"/>
          </a:xfrm>
          <a:prstGeom prst="rect">
            <a:avLst/>
          </a:prstGeom>
        </p:spPr>
        <p:txBody>
          <a:bodyPr vert="horz" wrap="square" lIns="0" tIns="72390" rIns="0" bIns="0" rtlCol="0">
            <a:spAutoFit/>
          </a:bodyPr>
          <a:lstStyle/>
          <a:p>
            <a:pPr marL="12700">
              <a:lnSpc>
                <a:spcPct val="100000"/>
              </a:lnSpc>
              <a:spcBef>
                <a:spcPts val="570"/>
              </a:spcBef>
            </a:pPr>
            <a:r>
              <a:rPr sz="1600" b="1" dirty="0">
                <a:solidFill>
                  <a:srgbClr val="404040"/>
                </a:solidFill>
                <a:latin typeface="+mn-lt"/>
                <a:cs typeface="Arial"/>
              </a:rPr>
              <a:t>(Use realistic but simplified data where needed)</a:t>
            </a:r>
            <a:endParaRPr lang="tr-TR" sz="1600" dirty="0">
              <a:latin typeface="+mn-lt"/>
              <a:cs typeface="Arial"/>
            </a:endParaRPr>
          </a:p>
          <a:p>
            <a:pPr marL="12700">
              <a:lnSpc>
                <a:spcPct val="100000"/>
              </a:lnSpc>
              <a:spcBef>
                <a:spcPts val="570"/>
              </a:spcBef>
            </a:pPr>
            <a:r>
              <a:rPr lang="tr-TR" sz="1200" i="1" dirty="0">
                <a:solidFill>
                  <a:srgbClr val="404040"/>
                </a:solidFill>
                <a:latin typeface="+mn-lt"/>
                <a:cs typeface="Geneva"/>
              </a:rPr>
              <a:t>(</a:t>
            </a:r>
            <a:r>
              <a:rPr sz="1200" i="1" dirty="0">
                <a:solidFill>
                  <a:srgbClr val="404040"/>
                </a:solidFill>
                <a:latin typeface="+mn-lt"/>
                <a:cs typeface="Geneva"/>
              </a:rPr>
              <a:t>ESG-related qualitative information</a:t>
            </a:r>
            <a:r>
              <a:rPr lang="tr-TR" sz="1200" i="1" dirty="0">
                <a:latin typeface="+mn-lt"/>
                <a:cs typeface="Geneva"/>
              </a:rPr>
              <a:t>, </a:t>
            </a:r>
            <a:r>
              <a:rPr sz="1200" i="1" dirty="0">
                <a:solidFill>
                  <a:srgbClr val="404040"/>
                </a:solidFill>
                <a:latin typeface="+mn-lt"/>
                <a:cs typeface="Geneva"/>
              </a:rPr>
              <a:t>Basic quantitative indicators (where applicable)</a:t>
            </a:r>
            <a:r>
              <a:rPr lang="tr-TR" sz="1200" i="1" dirty="0">
                <a:solidFill>
                  <a:srgbClr val="404040"/>
                </a:solidFill>
                <a:latin typeface="+mn-lt"/>
                <a:cs typeface="Geneva"/>
              </a:rPr>
              <a:t>, </a:t>
            </a:r>
            <a:r>
              <a:rPr sz="1200" i="1" dirty="0">
                <a:solidFill>
                  <a:srgbClr val="404040"/>
                </a:solidFill>
                <a:latin typeface="+mn-lt"/>
                <a:cs typeface="Geneva"/>
              </a:rPr>
              <a:t>Stakeholder inputs or assumptions</a:t>
            </a:r>
            <a:r>
              <a:rPr lang="tr-TR" sz="1200" i="1" dirty="0">
                <a:latin typeface="+mn-lt"/>
                <a:cs typeface="Geneva"/>
              </a:rPr>
              <a:t>, </a:t>
            </a:r>
            <a:r>
              <a:rPr sz="1200" i="1" dirty="0">
                <a:solidFill>
                  <a:srgbClr val="404040"/>
                </a:solidFill>
                <a:latin typeface="+mn-lt"/>
                <a:cs typeface="Geneva"/>
              </a:rPr>
              <a:t>Regulatory or market references (e.g. CSRD, VSME, customer demands)</a:t>
            </a:r>
            <a:endParaRPr lang="tr-TR" sz="1200" i="1"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r>
              <a:rPr lang="tr-TR" sz="1200" dirty="0">
                <a:solidFill>
                  <a:srgbClr val="404040"/>
                </a:solidFill>
                <a:latin typeface="+mn-lt"/>
                <a:cs typeface="Geneva"/>
              </a:rPr>
              <a:t>Not </a:t>
            </a:r>
            <a:r>
              <a:rPr lang="tr-TR" sz="1200" dirty="0" err="1">
                <a:solidFill>
                  <a:srgbClr val="404040"/>
                </a:solidFill>
                <a:latin typeface="+mn-lt"/>
                <a:cs typeface="Geneva"/>
              </a:rPr>
              <a:t>needed</a:t>
            </a:r>
            <a:r>
              <a:rPr lang="tr-TR" sz="1200" dirty="0">
                <a:solidFill>
                  <a:srgbClr val="404040"/>
                </a:solidFill>
                <a:latin typeface="+mn-lt"/>
                <a:cs typeface="Geneva"/>
              </a:rPr>
              <a:t> </a:t>
            </a:r>
            <a:r>
              <a:rPr lang="tr-TR" sz="1200" dirty="0" err="1">
                <a:solidFill>
                  <a:srgbClr val="404040"/>
                </a:solidFill>
                <a:latin typeface="+mn-lt"/>
                <a:cs typeface="Geneva"/>
              </a:rPr>
              <a:t>for</a:t>
            </a:r>
            <a:r>
              <a:rPr lang="tr-TR" sz="1200" dirty="0">
                <a:solidFill>
                  <a:srgbClr val="404040"/>
                </a:solidFill>
                <a:latin typeface="+mn-lt"/>
                <a:cs typeface="Geneva"/>
              </a:rPr>
              <a:t> </a:t>
            </a:r>
            <a:r>
              <a:rPr lang="tr-TR" sz="1200" dirty="0" err="1">
                <a:solidFill>
                  <a:srgbClr val="404040"/>
                </a:solidFill>
                <a:latin typeface="+mn-lt"/>
                <a:cs typeface="Geneva"/>
              </a:rPr>
              <a:t>this</a:t>
            </a:r>
            <a:r>
              <a:rPr lang="tr-TR" sz="1200" dirty="0">
                <a:solidFill>
                  <a:srgbClr val="404040"/>
                </a:solidFill>
                <a:latin typeface="+mn-lt"/>
                <a:cs typeface="Geneva"/>
              </a:rPr>
              <a:t> </a:t>
            </a:r>
            <a:r>
              <a:rPr lang="tr-TR" sz="1200" dirty="0" err="1">
                <a:solidFill>
                  <a:srgbClr val="404040"/>
                </a:solidFill>
                <a:latin typeface="+mn-lt"/>
                <a:cs typeface="Geneva"/>
              </a:rPr>
              <a:t>case</a:t>
            </a: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p:txBody>
      </p:sp>
      <p:sp>
        <p:nvSpPr>
          <p:cNvPr id="21" name="object 14"/>
          <p:cNvSpPr txBox="1"/>
          <p:nvPr/>
        </p:nvSpPr>
        <p:spPr>
          <a:xfrm>
            <a:off x="3650436" y="3651706"/>
            <a:ext cx="3565999" cy="243655"/>
          </a:xfrm>
          <a:prstGeom prst="rect">
            <a:avLst/>
          </a:prstGeom>
        </p:spPr>
        <p:txBody>
          <a:bodyPr vert="horz" wrap="square" lIns="0" tIns="58419" rIns="0" bIns="0" rtlCol="0">
            <a:spAutoFit/>
          </a:bodyPr>
          <a:lstStyle/>
          <a:p>
            <a:pPr marL="231775" indent="-171450">
              <a:lnSpc>
                <a:spcPct val="100000"/>
              </a:lnSpc>
              <a:spcBef>
                <a:spcPts val="360"/>
              </a:spcBef>
              <a:buFont typeface="Arial" charset="0"/>
              <a:buChar char="•"/>
              <a:tabLst>
                <a:tab pos="144145" algn="l"/>
              </a:tabLst>
            </a:pPr>
            <a:endParaRPr sz="1200" i="1" dirty="0">
              <a:latin typeface="+mn-lt"/>
              <a:cs typeface="Geneva"/>
            </a:endParaRPr>
          </a:p>
        </p:txBody>
      </p:sp>
      <p:sp>
        <p:nvSpPr>
          <p:cNvPr id="22" name="object 14"/>
          <p:cNvSpPr txBox="1"/>
          <p:nvPr/>
        </p:nvSpPr>
        <p:spPr>
          <a:xfrm>
            <a:off x="623469" y="3677733"/>
            <a:ext cx="6740952" cy="715579"/>
          </a:xfrm>
          <a:prstGeom prst="rect">
            <a:avLst/>
          </a:prstGeom>
        </p:spPr>
        <p:txBody>
          <a:bodyPr vert="horz" wrap="square" lIns="0" tIns="58419" rIns="0" bIns="0" rtlCol="0">
            <a:spAutoFit/>
          </a:bodyPr>
          <a:lstStyle/>
          <a:p>
            <a:pPr marL="231775" indent="-171450">
              <a:lnSpc>
                <a:spcPct val="100000"/>
              </a:lnSpc>
              <a:spcBef>
                <a:spcPts val="360"/>
              </a:spcBef>
              <a:buFont typeface="Arial" charset="0"/>
              <a:buChar char="•"/>
              <a:tabLst>
                <a:tab pos="144145" algn="l"/>
              </a:tabLst>
            </a:pPr>
            <a:r>
              <a:rPr sz="1200" i="1" dirty="0">
                <a:latin typeface="+mn-lt"/>
                <a:cs typeface="Geneva"/>
              </a:rPr>
              <a:t>CO₂ Footprint Overview for SMEs (M4)</a:t>
            </a:r>
            <a:endParaRPr lang="tr-TR" sz="1200" i="1" dirty="0">
              <a:latin typeface="+mn-lt"/>
              <a:cs typeface="Geneva"/>
            </a:endParaRPr>
          </a:p>
          <a:p>
            <a:pPr marL="231775" indent="-171450">
              <a:lnSpc>
                <a:spcPct val="100000"/>
              </a:lnSpc>
              <a:spcBef>
                <a:spcPts val="360"/>
              </a:spcBef>
              <a:buFont typeface="Arial" charset="0"/>
              <a:buChar char="•"/>
              <a:tabLst>
                <a:tab pos="144145" algn="l"/>
              </a:tabLst>
            </a:pPr>
            <a:r>
              <a:rPr lang="en-US" sz="1200" i="1" dirty="0">
                <a:cs typeface="Geneva"/>
              </a:rPr>
              <a:t> ESG Key Metrics Overview for SMEs Topics(M4)</a:t>
            </a:r>
            <a:endParaRPr sz="1200" i="1" dirty="0">
              <a:latin typeface="+mn-lt"/>
              <a:cs typeface="Geneva"/>
            </a:endParaRPr>
          </a:p>
          <a:p>
            <a:pPr marL="225425" indent="-171450">
              <a:lnSpc>
                <a:spcPct val="100000"/>
              </a:lnSpc>
              <a:spcBef>
                <a:spcPts val="360"/>
              </a:spcBef>
              <a:buFont typeface="Arial" charset="0"/>
              <a:buChar char="•"/>
              <a:tabLst>
                <a:tab pos="137795" algn="l"/>
              </a:tabLst>
            </a:pPr>
            <a:r>
              <a:rPr sz="1200" i="1" dirty="0">
                <a:latin typeface="+mn-lt"/>
                <a:cs typeface="Geneva"/>
              </a:rPr>
              <a:t>Sustainable Finance Options for SMEs (M6)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62D9B-250A-0CAE-EEDA-728E5F10F5EF}"/>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04693F32-D451-AEC7-B889-8281E6C4D0FC}"/>
              </a:ext>
            </a:extLst>
          </p:cNvPr>
          <p:cNvPicPr/>
          <p:nvPr/>
        </p:nvPicPr>
        <p:blipFill>
          <a:blip r:embed="rId2" cstate="print"/>
          <a:stretch>
            <a:fillRect/>
          </a:stretch>
        </p:blipFill>
        <p:spPr>
          <a:xfrm>
            <a:off x="409213" y="9956836"/>
            <a:ext cx="561974" cy="295274"/>
          </a:xfrm>
          <a:prstGeom prst="rect">
            <a:avLst/>
          </a:prstGeom>
        </p:spPr>
      </p:pic>
      <p:pic>
        <p:nvPicPr>
          <p:cNvPr id="3" name="object 3">
            <a:extLst>
              <a:ext uri="{FF2B5EF4-FFF2-40B4-BE49-F238E27FC236}">
                <a16:creationId xmlns:a16="http://schemas.microsoft.com/office/drawing/2014/main" id="{A9EF327E-4EF4-363D-5B43-428A4A3793D1}"/>
              </a:ext>
            </a:extLst>
          </p:cNvPr>
          <p:cNvPicPr/>
          <p:nvPr/>
        </p:nvPicPr>
        <p:blipFill>
          <a:blip r:embed="rId3" cstate="print"/>
          <a:stretch>
            <a:fillRect/>
          </a:stretch>
        </p:blipFill>
        <p:spPr>
          <a:xfrm>
            <a:off x="1046824" y="9947319"/>
            <a:ext cx="581024" cy="304799"/>
          </a:xfrm>
          <a:prstGeom prst="rect">
            <a:avLst/>
          </a:prstGeom>
        </p:spPr>
      </p:pic>
      <p:pic>
        <p:nvPicPr>
          <p:cNvPr id="4" name="object 4">
            <a:extLst>
              <a:ext uri="{FF2B5EF4-FFF2-40B4-BE49-F238E27FC236}">
                <a16:creationId xmlns:a16="http://schemas.microsoft.com/office/drawing/2014/main" id="{1C9E7FDB-A55B-94D7-6B39-EB82027C6307}"/>
              </a:ext>
            </a:extLst>
          </p:cNvPr>
          <p:cNvPicPr/>
          <p:nvPr/>
        </p:nvPicPr>
        <p:blipFill>
          <a:blip r:embed="rId4" cstate="print"/>
          <a:stretch>
            <a:fillRect/>
          </a:stretch>
        </p:blipFill>
        <p:spPr>
          <a:xfrm>
            <a:off x="1684436" y="9937802"/>
            <a:ext cx="1619249" cy="333374"/>
          </a:xfrm>
          <a:prstGeom prst="rect">
            <a:avLst/>
          </a:prstGeom>
        </p:spPr>
      </p:pic>
      <p:pic>
        <p:nvPicPr>
          <p:cNvPr id="5" name="object 5">
            <a:extLst>
              <a:ext uri="{FF2B5EF4-FFF2-40B4-BE49-F238E27FC236}">
                <a16:creationId xmlns:a16="http://schemas.microsoft.com/office/drawing/2014/main" id="{EAC225CD-5969-17E0-97C7-991A4F22F63A}"/>
              </a:ext>
            </a:extLst>
          </p:cNvPr>
          <p:cNvPicPr/>
          <p:nvPr/>
        </p:nvPicPr>
        <p:blipFill>
          <a:blip r:embed="rId5" cstate="print"/>
          <a:stretch>
            <a:fillRect/>
          </a:stretch>
        </p:blipFill>
        <p:spPr>
          <a:xfrm>
            <a:off x="129187" y="173347"/>
            <a:ext cx="2419349" cy="1162049"/>
          </a:xfrm>
          <a:prstGeom prst="rect">
            <a:avLst/>
          </a:prstGeom>
        </p:spPr>
      </p:pic>
      <p:pic>
        <p:nvPicPr>
          <p:cNvPr id="7" name="object 7">
            <a:extLst>
              <a:ext uri="{FF2B5EF4-FFF2-40B4-BE49-F238E27FC236}">
                <a16:creationId xmlns:a16="http://schemas.microsoft.com/office/drawing/2014/main" id="{280E9CC6-8B1E-3C62-3429-EF9F5FD3F768}"/>
              </a:ext>
            </a:extLst>
          </p:cNvPr>
          <p:cNvPicPr/>
          <p:nvPr/>
        </p:nvPicPr>
        <p:blipFill>
          <a:blip r:embed="rId6" cstate="print"/>
          <a:stretch>
            <a:fillRect/>
          </a:stretch>
        </p:blipFill>
        <p:spPr>
          <a:xfrm>
            <a:off x="4810702" y="4817649"/>
            <a:ext cx="2742622" cy="5572124"/>
          </a:xfrm>
          <a:prstGeom prst="rect">
            <a:avLst/>
          </a:prstGeom>
        </p:spPr>
      </p:pic>
      <p:pic>
        <p:nvPicPr>
          <p:cNvPr id="10" name="object 10">
            <a:extLst>
              <a:ext uri="{FF2B5EF4-FFF2-40B4-BE49-F238E27FC236}">
                <a16:creationId xmlns:a16="http://schemas.microsoft.com/office/drawing/2014/main" id="{55C68A07-8226-43F4-E8D8-2B8D5EA59E3F}"/>
              </a:ext>
            </a:extLst>
          </p:cNvPr>
          <p:cNvPicPr/>
          <p:nvPr/>
        </p:nvPicPr>
        <p:blipFill>
          <a:blip r:embed="rId7" cstate="print"/>
          <a:stretch>
            <a:fillRect/>
          </a:stretch>
        </p:blipFill>
        <p:spPr>
          <a:xfrm>
            <a:off x="-11142" y="1542684"/>
            <a:ext cx="7553324" cy="556982"/>
          </a:xfrm>
          <a:prstGeom prst="rect">
            <a:avLst/>
          </a:prstGeom>
        </p:spPr>
      </p:pic>
      <p:sp>
        <p:nvSpPr>
          <p:cNvPr id="11" name="object 11" descr="$PPTXTitle">
            <a:extLst>
              <a:ext uri="{FF2B5EF4-FFF2-40B4-BE49-F238E27FC236}">
                <a16:creationId xmlns:a16="http://schemas.microsoft.com/office/drawing/2014/main" id="{8EF4A728-339C-1AA1-9866-335F0DE94327}"/>
              </a:ext>
            </a:extLst>
          </p:cNvPr>
          <p:cNvSpPr txBox="1">
            <a:spLocks noGrp="1"/>
          </p:cNvSpPr>
          <p:nvPr>
            <p:ph type="title"/>
          </p:nvPr>
        </p:nvSpPr>
        <p:spPr>
          <a:xfrm>
            <a:off x="101066" y="1578624"/>
            <a:ext cx="7188260" cy="473848"/>
          </a:xfrm>
          <a:prstGeom prst="rect">
            <a:avLst/>
          </a:prstGeom>
        </p:spPr>
        <p:txBody>
          <a:bodyPr vert="horz" wrap="square" lIns="0" tIns="12065" rIns="0" bIns="0" rtlCol="0">
            <a:spAutoFit/>
          </a:bodyPr>
          <a:lstStyle/>
          <a:p>
            <a:pPr marL="12700" marR="5080"/>
            <a:r>
              <a:rPr lang="de-DE" dirty="0">
                <a:latin typeface="+mn-lt"/>
              </a:rPr>
              <a:t>8</a:t>
            </a:r>
            <a:r>
              <a:rPr dirty="0">
                <a:latin typeface="+mn-lt"/>
              </a:rPr>
              <a:t>. </a:t>
            </a:r>
            <a:r>
              <a:rPr lang="de-DE" dirty="0" err="1">
                <a:latin typeface="+mn-lt"/>
              </a:rPr>
              <a:t>Suggested</a:t>
            </a:r>
            <a:r>
              <a:rPr lang="de-DE" dirty="0">
                <a:latin typeface="+mn-lt"/>
              </a:rPr>
              <a:t> Solution</a:t>
            </a:r>
            <a:endParaRPr dirty="0">
              <a:latin typeface="+mn-lt"/>
            </a:endParaRPr>
          </a:p>
        </p:txBody>
      </p:sp>
      <p:sp>
        <p:nvSpPr>
          <p:cNvPr id="12" name="Metin Kutusu 75">
            <a:extLst>
              <a:ext uri="{FF2B5EF4-FFF2-40B4-BE49-F238E27FC236}">
                <a16:creationId xmlns:a16="http://schemas.microsoft.com/office/drawing/2014/main" id="{821787D6-F5CD-8A90-02A4-95C044E87500}"/>
              </a:ext>
            </a:extLst>
          </p:cNvPr>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dirty="0">
                <a:solidFill>
                  <a:srgbClr val="404040"/>
                </a:solidFill>
                <a:effectLst/>
                <a:ea typeface="+mn-lt"/>
                <a:cs typeface="+mn-lt"/>
              </a:rPr>
              <a:t>Funded by the European Union. </a:t>
            </a:r>
            <a:r>
              <a:rPr lang="en-GB" sz="800" dirty="0">
                <a:solidFill>
                  <a:srgbClr val="404040"/>
                </a:solidFill>
                <a:ea typeface="+mn-lt"/>
                <a:cs typeface="+mn-lt"/>
              </a:rPr>
              <a:t>However, the views </a:t>
            </a:r>
            <a:r>
              <a:rPr lang="en-GB" sz="800" dirty="0">
                <a:solidFill>
                  <a:srgbClr val="404040"/>
                </a:solidFill>
                <a:effectLst/>
                <a:ea typeface="+mn-lt"/>
                <a:cs typeface="+mn-lt"/>
              </a:rPr>
              <a:t>and opinions expressed are </a:t>
            </a:r>
            <a:r>
              <a:rPr lang="en-GB" sz="800" dirty="0">
                <a:solidFill>
                  <a:srgbClr val="404040"/>
                </a:solidFill>
                <a:ea typeface="+mn-lt"/>
                <a:cs typeface="+mn-lt"/>
              </a:rPr>
              <a:t>solely </a:t>
            </a:r>
            <a:r>
              <a:rPr lang="en-GB" sz="800" dirty="0">
                <a:solidFill>
                  <a:srgbClr val="404040"/>
                </a:solidFill>
                <a:effectLst/>
                <a:ea typeface="+mn-lt"/>
                <a:cs typeface="+mn-lt"/>
              </a:rPr>
              <a:t>those of the author(s) and do not necessarily reflect </a:t>
            </a:r>
            <a:r>
              <a:rPr lang="en-GB" sz="800" dirty="0">
                <a:solidFill>
                  <a:srgbClr val="404040"/>
                </a:solidFill>
                <a:ea typeface="+mn-lt"/>
                <a:cs typeface="+mn-lt"/>
              </a:rPr>
              <a:t>the views </a:t>
            </a:r>
            <a:r>
              <a:rPr lang="en-GB" sz="800" dirty="0">
                <a:solidFill>
                  <a:srgbClr val="404040"/>
                </a:solidFill>
                <a:effectLst/>
                <a:ea typeface="+mn-lt"/>
                <a:cs typeface="+mn-lt"/>
              </a:rPr>
              <a:t>of the European Union or </a:t>
            </a:r>
            <a:r>
              <a:rPr lang="en-GB" sz="800" dirty="0">
                <a:solidFill>
                  <a:srgbClr val="404040"/>
                </a:solidFill>
                <a:ea typeface="+mn-lt"/>
                <a:cs typeface="+mn-lt"/>
              </a:rPr>
              <a:t>Turkish </a:t>
            </a:r>
            <a:r>
              <a:rPr lang="en-GB" sz="800" dirty="0">
                <a:solidFill>
                  <a:srgbClr val="404040"/>
                </a:solidFill>
                <a:effectLst/>
                <a:ea typeface="+mn-lt"/>
                <a:cs typeface="+mn-lt"/>
              </a:rPr>
              <a:t>National Agency. Neither the European Union nor the </a:t>
            </a:r>
            <a:r>
              <a:rPr lang="en-GB" sz="800" dirty="0">
                <a:solidFill>
                  <a:srgbClr val="404040"/>
                </a:solidFill>
                <a:ea typeface="+mn-lt"/>
                <a:cs typeface="+mn-lt"/>
              </a:rPr>
              <a:t>grant-awarding body </a:t>
            </a:r>
            <a:r>
              <a:rPr lang="en-GB" sz="800" dirty="0">
                <a:solidFill>
                  <a:srgbClr val="404040"/>
                </a:solidFill>
                <a:effectLst/>
                <a:ea typeface="+mn-lt"/>
                <a:cs typeface="+mn-lt"/>
              </a:rPr>
              <a:t>can be held responsible for </a:t>
            </a:r>
            <a:r>
              <a:rPr lang="en-GB" sz="800" dirty="0">
                <a:solidFill>
                  <a:srgbClr val="404040"/>
                </a:solidFill>
                <a:ea typeface="+mn-lt"/>
                <a:cs typeface="+mn-lt"/>
              </a:rPr>
              <a:t>these views and opinions</a:t>
            </a:r>
            <a:r>
              <a:rPr lang="en-GB" sz="800" dirty="0">
                <a:solidFill>
                  <a:srgbClr val="404040"/>
                </a:solidFill>
                <a:effectLst/>
                <a:ea typeface="+mn-lt"/>
                <a:cs typeface="+mn-lt"/>
              </a:rPr>
              <a:t>.</a:t>
            </a:r>
            <a:endParaRPr lang="en-US" dirty="0">
              <a:ea typeface="+mn-lt"/>
              <a:cs typeface="+mn-lt"/>
            </a:endParaRPr>
          </a:p>
          <a:p>
            <a:pPr>
              <a:spcAft>
                <a:spcPts val="0"/>
              </a:spcAft>
            </a:pPr>
            <a:endParaRPr lang="tr-TR" sz="1100">
              <a:effectLst/>
              <a:latin typeface="Geneva" charset="0"/>
              <a:ea typeface="Geneva" charset="0"/>
              <a:cs typeface="Geneva" charset="0"/>
            </a:endParaRPr>
          </a:p>
        </p:txBody>
      </p:sp>
      <p:sp>
        <p:nvSpPr>
          <p:cNvPr id="13" name="Metin kutusu 12"/>
          <p:cNvSpPr txBox="1"/>
          <p:nvPr/>
        </p:nvSpPr>
        <p:spPr>
          <a:xfrm>
            <a:off x="409213" y="2306954"/>
            <a:ext cx="6880113" cy="7294305"/>
          </a:xfrm>
          <a:prstGeom prst="rect">
            <a:avLst/>
          </a:prstGeom>
          <a:noFill/>
        </p:spPr>
        <p:txBody>
          <a:bodyPr wrap="square" rtlCol="0">
            <a:spAutoFit/>
          </a:bodyPr>
          <a:lstStyle/>
          <a:p>
            <a:r>
              <a:rPr lang="en-US" sz="1200" dirty="0">
                <a:latin typeface="+mn-lt"/>
              </a:rPr>
              <a:t>This guide provides instructors (academics or VET specialists) with the ideal solution approaches and criteria for evaluating student responses, focusing on the financial value of ESG in a high-interest market.</a:t>
            </a:r>
            <a:endParaRPr lang="tr-TR" sz="1200" dirty="0">
              <a:latin typeface="+mn-lt"/>
            </a:endParaRPr>
          </a:p>
          <a:p>
            <a:endParaRPr lang="en-US" sz="1200" dirty="0">
              <a:latin typeface="+mn-lt"/>
            </a:endParaRPr>
          </a:p>
          <a:p>
            <a:r>
              <a:rPr lang="en-US" sz="1200" b="1" dirty="0">
                <a:latin typeface="+mn-lt"/>
              </a:rPr>
              <a:t>Task 1: Financial Feasibility Analysis (Ideal Approach)</a:t>
            </a:r>
          </a:p>
          <a:p>
            <a:r>
              <a:rPr lang="en-US" sz="1200" dirty="0">
                <a:latin typeface="+mn-lt"/>
              </a:rPr>
              <a:t>Instructors should guide students to focus not just on environmental benefits, but on the direct cash flow advantage created by the "Green Interest Spread."</a:t>
            </a:r>
          </a:p>
          <a:p>
            <a:r>
              <a:rPr lang="en-US" sz="1200" b="1" dirty="0">
                <a:latin typeface="+mn-lt"/>
              </a:rPr>
              <a:t>Interest Spread Analysis:</a:t>
            </a:r>
            <a:r>
              <a:rPr lang="en-US" sz="1200" dirty="0">
                <a:latin typeface="+mn-lt"/>
              </a:rPr>
              <a:t> Students should calculate the impact of the </a:t>
            </a:r>
            <a:r>
              <a:rPr lang="en-US" sz="1200" b="1" dirty="0">
                <a:latin typeface="+mn-lt"/>
              </a:rPr>
              <a:t>20-point difference</a:t>
            </a:r>
            <a:r>
              <a:rPr lang="en-US" sz="1200" dirty="0">
                <a:latin typeface="+mn-lt"/>
              </a:rPr>
              <a:t> between the 60% (Standard) and 40% (Green) interest rates. On a principal of 27.2 million TRY, this represents millions of TRY in interest savings over a 5-year period.</a:t>
            </a:r>
          </a:p>
          <a:p>
            <a:r>
              <a:rPr lang="en-US" sz="1200" b="1" dirty="0">
                <a:latin typeface="+mn-lt"/>
              </a:rPr>
              <a:t>ROI and Payback Period:</a:t>
            </a:r>
            <a:r>
              <a:rPr lang="en-US" sz="1200" dirty="0">
                <a:latin typeface="+mn-lt"/>
              </a:rPr>
              <a:t> Students should demonstrate that the combination of annual electricity savings (6.5M TRY) and avoided carbon taxes/CBAM levies (3.3M TRY) reduces the investment's payback period from approximately </a:t>
            </a:r>
            <a:r>
              <a:rPr lang="en-US" sz="1200" b="1" dirty="0">
                <a:latin typeface="+mn-lt"/>
              </a:rPr>
              <a:t>8 years to 4.5 years</a:t>
            </a:r>
            <a:r>
              <a:rPr lang="en-US" sz="1200" dirty="0">
                <a:latin typeface="+mn-lt"/>
              </a:rPr>
              <a:t>.</a:t>
            </a:r>
          </a:p>
          <a:p>
            <a:r>
              <a:rPr lang="en-US" sz="1200" b="1" dirty="0">
                <a:latin typeface="+mn-lt"/>
              </a:rPr>
              <a:t>Criterion:</a:t>
            </a:r>
            <a:r>
              <a:rPr lang="en-US" sz="1200" dirty="0">
                <a:latin typeface="+mn-lt"/>
              </a:rPr>
              <a:t> The solution must prove, using financial data, that a "Green Loan" is the only realistic option to protect the company's net profit margin.</a:t>
            </a:r>
            <a:endParaRPr lang="tr-TR" sz="1200" dirty="0">
              <a:latin typeface="+mn-lt"/>
            </a:endParaRPr>
          </a:p>
          <a:p>
            <a:endParaRPr lang="en-US" sz="1200" dirty="0">
              <a:latin typeface="+mn-lt"/>
            </a:endParaRPr>
          </a:p>
          <a:p>
            <a:r>
              <a:rPr lang="en-US" sz="1200" b="1" dirty="0">
                <a:latin typeface="+mn-lt"/>
              </a:rPr>
              <a:t>Task 2: Operational "Quick Wins" for an SME</a:t>
            </a:r>
          </a:p>
          <a:p>
            <a:r>
              <a:rPr lang="en-US" sz="1200" dirty="0">
                <a:latin typeface="+mn-lt"/>
              </a:rPr>
              <a:t>To achieve the </a:t>
            </a:r>
            <a:r>
              <a:rPr lang="en-US" sz="1200" b="1" dirty="0">
                <a:latin typeface="+mn-lt"/>
              </a:rPr>
              <a:t>B+ ESG Rating</a:t>
            </a:r>
            <a:r>
              <a:rPr lang="en-US" sz="1200" dirty="0">
                <a:latin typeface="+mn-lt"/>
              </a:rPr>
              <a:t> required by the bank, </a:t>
            </a:r>
            <a:r>
              <a:rPr lang="en-US" sz="1200" dirty="0" err="1">
                <a:latin typeface="+mn-lt"/>
              </a:rPr>
              <a:t>Kerim</a:t>
            </a:r>
            <a:r>
              <a:rPr lang="en-US" sz="1200" dirty="0">
                <a:latin typeface="+mn-lt"/>
              </a:rPr>
              <a:t> </a:t>
            </a:r>
            <a:r>
              <a:rPr lang="en-US" sz="1200" dirty="0" err="1">
                <a:latin typeface="+mn-lt"/>
              </a:rPr>
              <a:t>Bey’s</a:t>
            </a:r>
            <a:r>
              <a:rPr lang="en-US" sz="1200" dirty="0">
                <a:latin typeface="+mn-lt"/>
              </a:rPr>
              <a:t> facility can implement low-cost, high-impact steps:</a:t>
            </a:r>
          </a:p>
          <a:p>
            <a:r>
              <a:rPr lang="en-US" sz="1200" b="1" dirty="0">
                <a:latin typeface="+mn-lt"/>
              </a:rPr>
              <a:t>Environmental (E):</a:t>
            </a:r>
            <a:r>
              <a:rPr lang="en-US" sz="1200" dirty="0">
                <a:latin typeface="+mn-lt"/>
              </a:rPr>
              <a:t> Repairing leaks in compressed air lines and switching to LED lighting (instantly reducing energy intensity).</a:t>
            </a:r>
          </a:p>
          <a:p>
            <a:r>
              <a:rPr lang="en-US" sz="1200" b="1" dirty="0">
                <a:latin typeface="+mn-lt"/>
              </a:rPr>
              <a:t>Social (S):</a:t>
            </a:r>
            <a:r>
              <a:rPr lang="en-US" sz="1200" dirty="0">
                <a:latin typeface="+mn-lt"/>
              </a:rPr>
              <a:t> Formalizing and documenting Occupational Health and Safety (OHS) training and launching an initial employee satisfaction survey.</a:t>
            </a:r>
          </a:p>
          <a:p>
            <a:r>
              <a:rPr lang="en-US" sz="1200" b="1" dirty="0">
                <a:latin typeface="+mn-lt"/>
              </a:rPr>
              <a:t>Governance (G):</a:t>
            </a:r>
            <a:r>
              <a:rPr lang="en-US" sz="1200" dirty="0">
                <a:latin typeface="+mn-lt"/>
              </a:rPr>
              <a:t> Aligning current financial records with "transparent reporting" standards (e.g., structured balance sheets) and publishing a basic Code of Ethics.</a:t>
            </a:r>
            <a:endParaRPr lang="tr-TR" sz="1200" dirty="0">
              <a:latin typeface="+mn-lt"/>
            </a:endParaRPr>
          </a:p>
          <a:p>
            <a:endParaRPr lang="en-US" sz="1200" dirty="0">
              <a:latin typeface="+mn-lt"/>
            </a:endParaRPr>
          </a:p>
          <a:p>
            <a:r>
              <a:rPr lang="en-US" sz="1200" b="1" dirty="0">
                <a:latin typeface="+mn-lt"/>
              </a:rPr>
              <a:t>Task 3: Strategic "Business Case" Report</a:t>
            </a:r>
          </a:p>
          <a:p>
            <a:r>
              <a:rPr lang="en-US" sz="1200" dirty="0">
                <a:latin typeface="+mn-lt"/>
              </a:rPr>
              <a:t>The report designed to convince both </a:t>
            </a:r>
            <a:r>
              <a:rPr lang="en-US" sz="1200" dirty="0" err="1">
                <a:latin typeface="+mn-lt"/>
              </a:rPr>
              <a:t>Kerim</a:t>
            </a:r>
            <a:r>
              <a:rPr lang="en-US" sz="1200" dirty="0">
                <a:latin typeface="+mn-lt"/>
              </a:rPr>
              <a:t> </a:t>
            </a:r>
            <a:r>
              <a:rPr lang="en-US" sz="1200" dirty="0" err="1">
                <a:latin typeface="+mn-lt"/>
              </a:rPr>
              <a:t>Bey</a:t>
            </a:r>
            <a:r>
              <a:rPr lang="en-US" sz="1200" dirty="0">
                <a:latin typeface="+mn-lt"/>
              </a:rPr>
              <a:t> and the Bank should be built on three pillars:</a:t>
            </a:r>
          </a:p>
          <a:p>
            <a:r>
              <a:rPr lang="en-US" sz="1200" b="1" dirty="0">
                <a:latin typeface="+mn-lt"/>
              </a:rPr>
              <a:t>Revenue Protection:</a:t>
            </a:r>
            <a:r>
              <a:rPr lang="en-US" sz="1200" dirty="0">
                <a:latin typeface="+mn-lt"/>
              </a:rPr>
              <a:t> Maintaining access to the European market by ensuring CBAM compliance.</a:t>
            </a:r>
          </a:p>
          <a:p>
            <a:r>
              <a:rPr lang="en-US" sz="1200" b="1" dirty="0">
                <a:latin typeface="+mn-lt"/>
              </a:rPr>
              <a:t>Cost of Capital Reduction:</a:t>
            </a:r>
            <a:r>
              <a:rPr lang="en-US" sz="1200" dirty="0">
                <a:latin typeface="+mn-lt"/>
              </a:rPr>
              <a:t> Significant annual savings in interest expenses achieved through the ESG score.</a:t>
            </a:r>
          </a:p>
          <a:p>
            <a:r>
              <a:rPr lang="en-US" sz="1200" b="1" dirty="0">
                <a:latin typeface="+mn-lt"/>
              </a:rPr>
              <a:t>Operational Stability:</a:t>
            </a:r>
            <a:r>
              <a:rPr lang="en-US" sz="1200" dirty="0">
                <a:latin typeface="+mn-lt"/>
              </a:rPr>
              <a:t> Reducing dependence on the grid and fixing long-term operational expenses (OPEX) in a volatile energy market.</a:t>
            </a:r>
            <a:endParaRPr lang="tr-TR" sz="1200" dirty="0">
              <a:latin typeface="+mn-lt"/>
            </a:endParaRPr>
          </a:p>
          <a:p>
            <a:endParaRPr lang="en-US" sz="1200" dirty="0">
              <a:latin typeface="+mn-lt"/>
            </a:endParaRPr>
          </a:p>
          <a:p>
            <a:r>
              <a:rPr lang="en-US" sz="1200" b="1" dirty="0">
                <a:latin typeface="+mn-lt"/>
              </a:rPr>
              <a:t>Key Discussion Questions for the Instructor:</a:t>
            </a:r>
          </a:p>
          <a:p>
            <a:r>
              <a:rPr lang="en-US" sz="1200" dirty="0">
                <a:latin typeface="+mn-lt"/>
              </a:rPr>
              <a:t>"Why does the bank offer </a:t>
            </a:r>
            <a:r>
              <a:rPr lang="en-US" sz="1200" dirty="0" err="1">
                <a:latin typeface="+mn-lt"/>
              </a:rPr>
              <a:t>Kerim</a:t>
            </a:r>
            <a:r>
              <a:rPr lang="en-US" sz="1200" dirty="0">
                <a:latin typeface="+mn-lt"/>
              </a:rPr>
              <a:t> </a:t>
            </a:r>
            <a:r>
              <a:rPr lang="en-US" sz="1200" dirty="0" err="1">
                <a:latin typeface="+mn-lt"/>
              </a:rPr>
              <a:t>Bey</a:t>
            </a:r>
            <a:r>
              <a:rPr lang="en-US" sz="1200" dirty="0">
                <a:latin typeface="+mn-lt"/>
              </a:rPr>
              <a:t> a lower interest rate? How does his ESG performance reduce the bank's risk?" (Answer: A company that avoids heavy carbon taxes has a stronger cash flow to repay its debt).</a:t>
            </a:r>
          </a:p>
          <a:p>
            <a:r>
              <a:rPr lang="en-US" sz="1200" dirty="0">
                <a:latin typeface="+mn-lt"/>
              </a:rPr>
              <a:t>"If </a:t>
            </a:r>
            <a:r>
              <a:rPr lang="en-US" sz="1200" dirty="0" err="1">
                <a:latin typeface="+mn-lt"/>
              </a:rPr>
              <a:t>Kerim</a:t>
            </a:r>
            <a:r>
              <a:rPr lang="en-US" sz="1200" dirty="0">
                <a:latin typeface="+mn-lt"/>
              </a:rPr>
              <a:t> </a:t>
            </a:r>
            <a:r>
              <a:rPr lang="en-US" sz="1200" dirty="0" err="1">
                <a:latin typeface="+mn-lt"/>
              </a:rPr>
              <a:t>Bey</a:t>
            </a:r>
            <a:r>
              <a:rPr lang="en-US" sz="1200" dirty="0">
                <a:latin typeface="+mn-lt"/>
              </a:rPr>
              <a:t> could fund this investment with his own equity, should he still collect ESG data?" (Answer: Yes, because this data is essential to protect his primary export market in Europe).</a:t>
            </a:r>
          </a:p>
          <a:p>
            <a:endParaRPr lang="en-US" sz="1200" dirty="0">
              <a:latin typeface="+mn-lt"/>
            </a:endParaRPr>
          </a:p>
        </p:txBody>
      </p:sp>
    </p:spTree>
    <p:extLst>
      <p:ext uri="{BB962C8B-B14F-4D97-AF65-F5344CB8AC3E}">
        <p14:creationId xmlns:p14="http://schemas.microsoft.com/office/powerpoint/2010/main" val="3656743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09213" y="9956836"/>
            <a:ext cx="561974" cy="295274"/>
          </a:xfrm>
          <a:prstGeom prst="rect">
            <a:avLst/>
          </a:prstGeom>
        </p:spPr>
      </p:pic>
      <p:pic>
        <p:nvPicPr>
          <p:cNvPr id="3" name="object 3"/>
          <p:cNvPicPr/>
          <p:nvPr/>
        </p:nvPicPr>
        <p:blipFill>
          <a:blip r:embed="rId3" cstate="print"/>
          <a:stretch>
            <a:fillRect/>
          </a:stretch>
        </p:blipFill>
        <p:spPr>
          <a:xfrm>
            <a:off x="1046824" y="9947319"/>
            <a:ext cx="581024" cy="304799"/>
          </a:xfrm>
          <a:prstGeom prst="rect">
            <a:avLst/>
          </a:prstGeom>
        </p:spPr>
      </p:pic>
      <p:pic>
        <p:nvPicPr>
          <p:cNvPr id="4" name="object 4"/>
          <p:cNvPicPr/>
          <p:nvPr/>
        </p:nvPicPr>
        <p:blipFill>
          <a:blip r:embed="rId4" cstate="print"/>
          <a:stretch>
            <a:fillRect/>
          </a:stretch>
        </p:blipFill>
        <p:spPr>
          <a:xfrm>
            <a:off x="1684436" y="9937802"/>
            <a:ext cx="1619249" cy="333374"/>
          </a:xfrm>
          <a:prstGeom prst="rect">
            <a:avLst/>
          </a:prstGeom>
        </p:spPr>
      </p:pic>
      <p:pic>
        <p:nvPicPr>
          <p:cNvPr id="5" name="object 5"/>
          <p:cNvPicPr/>
          <p:nvPr/>
        </p:nvPicPr>
        <p:blipFill>
          <a:blip r:embed="rId5" cstate="print"/>
          <a:stretch>
            <a:fillRect/>
          </a:stretch>
        </p:blipFill>
        <p:spPr>
          <a:xfrm>
            <a:off x="129187" y="173347"/>
            <a:ext cx="2419349" cy="1162049"/>
          </a:xfrm>
          <a:prstGeom prst="rect">
            <a:avLst/>
          </a:prstGeom>
        </p:spPr>
      </p:pic>
      <p:pic>
        <p:nvPicPr>
          <p:cNvPr id="6" name="object 6"/>
          <p:cNvPicPr/>
          <p:nvPr/>
        </p:nvPicPr>
        <p:blipFill>
          <a:blip r:embed="rId6" cstate="print"/>
          <a:stretch>
            <a:fillRect/>
          </a:stretch>
        </p:blipFill>
        <p:spPr>
          <a:xfrm>
            <a:off x="37771" y="1524662"/>
            <a:ext cx="4911030" cy="2809874"/>
          </a:xfrm>
          <a:prstGeom prst="rect">
            <a:avLst/>
          </a:prstGeom>
        </p:spPr>
      </p:pic>
      <p:pic>
        <p:nvPicPr>
          <p:cNvPr id="7" name="object 7"/>
          <p:cNvPicPr/>
          <p:nvPr/>
        </p:nvPicPr>
        <p:blipFill>
          <a:blip r:embed="rId7" cstate="print"/>
          <a:stretch>
            <a:fillRect/>
          </a:stretch>
        </p:blipFill>
        <p:spPr>
          <a:xfrm>
            <a:off x="4810702" y="4817649"/>
            <a:ext cx="2742622" cy="5572124"/>
          </a:xfrm>
          <a:prstGeom prst="rect">
            <a:avLst/>
          </a:prstGeom>
        </p:spPr>
      </p:pic>
      <p:sp>
        <p:nvSpPr>
          <p:cNvPr id="9" name="object 9"/>
          <p:cNvSpPr txBox="1"/>
          <p:nvPr/>
        </p:nvSpPr>
        <p:spPr>
          <a:xfrm>
            <a:off x="318176" y="4426482"/>
            <a:ext cx="6216650" cy="7548220"/>
          </a:xfrm>
          <a:prstGeom prst="rect">
            <a:avLst/>
          </a:prstGeom>
        </p:spPr>
        <p:txBody>
          <a:bodyPr vert="horz" wrap="square" lIns="0" tIns="12700" rIns="0" bIns="0" rtlCol="0">
            <a:spAutoFit/>
          </a:bodyPr>
          <a:lstStyle/>
          <a:p>
            <a:pPr marL="12700" marR="5080">
              <a:lnSpc>
                <a:spcPct val="125000"/>
              </a:lnSpc>
              <a:spcBef>
                <a:spcPts val="100"/>
              </a:spcBef>
            </a:pPr>
            <a:r>
              <a:rPr sz="1600" b="1" dirty="0">
                <a:solidFill>
                  <a:srgbClr val="007772"/>
                </a:solidFill>
                <a:latin typeface="+mn-lt"/>
                <a:cs typeface="Arial"/>
              </a:rPr>
              <a:t>After working on this case, which KSAs will learners be able to develop?</a:t>
            </a:r>
            <a:endParaRPr lang="tr-TR" sz="1600" b="1" dirty="0">
              <a:solidFill>
                <a:srgbClr val="007772"/>
              </a:solidFill>
              <a:latin typeface="+mn-lt"/>
              <a:cs typeface="Arial"/>
            </a:endParaRPr>
          </a:p>
          <a:p>
            <a:pPr marL="12700" marR="5080">
              <a:lnSpc>
                <a:spcPct val="125000"/>
              </a:lnSpc>
              <a:spcBef>
                <a:spcPts val="100"/>
              </a:spcBef>
            </a:pPr>
            <a:r>
              <a:rPr sz="1600" b="1" i="1" dirty="0">
                <a:solidFill>
                  <a:srgbClr val="007772"/>
                </a:solidFill>
                <a:latin typeface="+mn-lt"/>
                <a:cs typeface="Arial"/>
              </a:rPr>
              <a:t>(Aligned with Related competences (ref.PEARL framework)</a:t>
            </a:r>
            <a:endParaRPr lang="tr-TR" sz="1600" b="1" i="1" dirty="0">
              <a:solidFill>
                <a:srgbClr val="007772"/>
              </a:solidFill>
              <a:latin typeface="+mn-lt"/>
              <a:cs typeface="Arial"/>
            </a:endParaRPr>
          </a:p>
          <a:p>
            <a:pPr marL="12700" marR="5080">
              <a:lnSpc>
                <a:spcPct val="125000"/>
              </a:lnSpc>
              <a:spcBef>
                <a:spcPts val="100"/>
              </a:spcBef>
            </a:pPr>
            <a:endParaRPr lang="tr-TR" sz="1600" b="1" i="1" dirty="0">
              <a:solidFill>
                <a:srgbClr val="007772"/>
              </a:solidFill>
              <a:latin typeface="+mn-lt"/>
              <a:cs typeface="Arial"/>
            </a:endParaRPr>
          </a:p>
          <a:p>
            <a:pPr marL="12700" marR="5080">
              <a:lnSpc>
                <a:spcPct val="125000"/>
              </a:lnSpc>
              <a:spcBef>
                <a:spcPts val="100"/>
              </a:spcBef>
            </a:pPr>
            <a:r>
              <a:rPr lang="en-US" sz="1400" b="1" dirty="0"/>
              <a:t>Knowledge:</a:t>
            </a:r>
            <a:r>
              <a:rPr lang="en-US" sz="1400" dirty="0"/>
              <a:t> Understands the landscape of green finance instruments and the specific requirements for SMEs in high-interest markets like Turkey.</a:t>
            </a:r>
            <a:endParaRPr lang="tr-TR" sz="1400" dirty="0"/>
          </a:p>
          <a:p>
            <a:pPr marL="12700" marR="5080">
              <a:lnSpc>
                <a:spcPct val="125000"/>
              </a:lnSpc>
              <a:spcBef>
                <a:spcPts val="100"/>
              </a:spcBef>
            </a:pPr>
            <a:endParaRPr lang="tr-TR" sz="1400" i="1" dirty="0">
              <a:solidFill>
                <a:schemeClr val="tx1"/>
              </a:solidFill>
              <a:latin typeface="+mn-lt"/>
              <a:cs typeface="Arial"/>
            </a:endParaRPr>
          </a:p>
          <a:p>
            <a:pPr marL="12700" marR="5080">
              <a:lnSpc>
                <a:spcPct val="125000"/>
              </a:lnSpc>
              <a:spcBef>
                <a:spcPts val="100"/>
              </a:spcBef>
            </a:pPr>
            <a:r>
              <a:rPr lang="en-US" sz="1400" b="1" dirty="0"/>
              <a:t>Skills:</a:t>
            </a:r>
            <a:r>
              <a:rPr lang="en-US" sz="1400" dirty="0"/>
              <a:t> Able to merge ESG data with financial feasibility to create a compelling investment case.</a:t>
            </a:r>
            <a:endParaRPr lang="tr-TR" sz="1400" dirty="0"/>
          </a:p>
          <a:p>
            <a:pPr marL="12700" marR="5080">
              <a:lnSpc>
                <a:spcPct val="125000"/>
              </a:lnSpc>
              <a:spcBef>
                <a:spcPts val="100"/>
              </a:spcBef>
            </a:pPr>
            <a:endParaRPr lang="tr-TR" sz="1400" b="1" dirty="0"/>
          </a:p>
          <a:p>
            <a:r>
              <a:rPr lang="en-US" sz="1400" b="1" dirty="0"/>
              <a:t>Attitude:</a:t>
            </a:r>
            <a:r>
              <a:rPr lang="en-US" sz="1400" dirty="0"/>
              <a:t> Adopts the view that ESG reporting is a strategic tool for financial survival and growth rather than a bureaucratic hurdle.</a:t>
            </a: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sz="1600" dirty="0">
              <a:solidFill>
                <a:schemeClr val="tx1"/>
              </a:solidFill>
              <a:latin typeface="+mn-lt"/>
              <a:cs typeface="Arial"/>
            </a:endParaRPr>
          </a:p>
        </p:txBody>
      </p:sp>
      <p:pic>
        <p:nvPicPr>
          <p:cNvPr id="10" name="object 10"/>
          <p:cNvPicPr/>
          <p:nvPr/>
        </p:nvPicPr>
        <p:blipFill>
          <a:blip r:embed="rId8" cstate="print"/>
          <a:stretch>
            <a:fillRect/>
          </a:stretch>
        </p:blipFill>
        <p:spPr>
          <a:xfrm>
            <a:off x="4666507" y="2212573"/>
            <a:ext cx="2886817" cy="1428749"/>
          </a:xfrm>
          <a:prstGeom prst="rect">
            <a:avLst/>
          </a:prstGeom>
        </p:spPr>
      </p:pic>
      <p:sp>
        <p:nvSpPr>
          <p:cNvPr id="11" name="object 11" descr="$PPTXTitle"/>
          <p:cNvSpPr txBox="1">
            <a:spLocks noGrp="1"/>
          </p:cNvSpPr>
          <p:nvPr>
            <p:ph type="title"/>
          </p:nvPr>
        </p:nvSpPr>
        <p:spPr>
          <a:xfrm>
            <a:off x="5191820" y="2173144"/>
            <a:ext cx="1888490" cy="1397177"/>
          </a:xfrm>
          <a:prstGeom prst="rect">
            <a:avLst/>
          </a:prstGeom>
        </p:spPr>
        <p:txBody>
          <a:bodyPr vert="horz" wrap="square" lIns="0" tIns="12065" rIns="0" bIns="0" rtlCol="0">
            <a:spAutoFit/>
          </a:bodyPr>
          <a:lstStyle/>
          <a:p>
            <a:pPr marL="12700" marR="5080"/>
            <a:r>
              <a:rPr dirty="0">
                <a:latin typeface="+mn-lt"/>
              </a:rPr>
              <a:t>9. Expected Learning Outcomes</a:t>
            </a:r>
          </a:p>
        </p:txBody>
      </p:sp>
      <p:sp>
        <p:nvSpPr>
          <p:cNvPr id="12" name="Metin Kutusu 75"/>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a:solidFill>
                  <a:srgbClr val="404040"/>
                </a:solidFill>
                <a:effectLst/>
                <a:ea typeface="+mn-lt"/>
                <a:cs typeface="+mn-lt"/>
              </a:rPr>
              <a:t>Funded by the European Union. </a:t>
            </a:r>
            <a:r>
              <a:rPr lang="en-GB" sz="800">
                <a:solidFill>
                  <a:srgbClr val="404040"/>
                </a:solidFill>
                <a:ea typeface="+mn-lt"/>
                <a:cs typeface="+mn-lt"/>
              </a:rPr>
              <a:t>However, the views </a:t>
            </a:r>
            <a:r>
              <a:rPr lang="en-GB" sz="800">
                <a:solidFill>
                  <a:srgbClr val="404040"/>
                </a:solidFill>
                <a:effectLst/>
                <a:ea typeface="+mn-lt"/>
                <a:cs typeface="+mn-lt"/>
              </a:rPr>
              <a:t>and opinions expressed are </a:t>
            </a:r>
            <a:r>
              <a:rPr lang="en-GB" sz="800">
                <a:solidFill>
                  <a:srgbClr val="404040"/>
                </a:solidFill>
                <a:ea typeface="+mn-lt"/>
                <a:cs typeface="+mn-lt"/>
              </a:rPr>
              <a:t>solely </a:t>
            </a:r>
            <a:r>
              <a:rPr lang="en-GB" sz="800">
                <a:solidFill>
                  <a:srgbClr val="404040"/>
                </a:solidFill>
                <a:effectLst/>
                <a:ea typeface="+mn-lt"/>
                <a:cs typeface="+mn-lt"/>
              </a:rPr>
              <a:t>those of the author(s) and do not necessarily reflect </a:t>
            </a:r>
            <a:r>
              <a:rPr lang="en-GB" sz="800">
                <a:solidFill>
                  <a:srgbClr val="404040"/>
                </a:solidFill>
                <a:ea typeface="+mn-lt"/>
                <a:cs typeface="+mn-lt"/>
              </a:rPr>
              <a:t>the views </a:t>
            </a:r>
            <a:r>
              <a:rPr lang="en-GB" sz="800">
                <a:solidFill>
                  <a:srgbClr val="404040"/>
                </a:solidFill>
                <a:effectLst/>
                <a:ea typeface="+mn-lt"/>
                <a:cs typeface="+mn-lt"/>
              </a:rPr>
              <a:t>of the European Union or </a:t>
            </a:r>
            <a:r>
              <a:rPr lang="en-GB" sz="800">
                <a:solidFill>
                  <a:srgbClr val="404040"/>
                </a:solidFill>
                <a:ea typeface="+mn-lt"/>
                <a:cs typeface="+mn-lt"/>
              </a:rPr>
              <a:t>Turkish </a:t>
            </a:r>
            <a:r>
              <a:rPr lang="en-GB" sz="800">
                <a:solidFill>
                  <a:srgbClr val="404040"/>
                </a:solidFill>
                <a:effectLst/>
                <a:ea typeface="+mn-lt"/>
                <a:cs typeface="+mn-lt"/>
              </a:rPr>
              <a:t>National Agency. Neither the European Union nor the </a:t>
            </a:r>
            <a:r>
              <a:rPr lang="en-GB" sz="800">
                <a:solidFill>
                  <a:srgbClr val="404040"/>
                </a:solidFill>
                <a:ea typeface="+mn-lt"/>
                <a:cs typeface="+mn-lt"/>
              </a:rPr>
              <a:t>grant-awarding body </a:t>
            </a:r>
            <a:r>
              <a:rPr lang="en-GB" sz="800">
                <a:solidFill>
                  <a:srgbClr val="404040"/>
                </a:solidFill>
                <a:effectLst/>
                <a:ea typeface="+mn-lt"/>
                <a:cs typeface="+mn-lt"/>
              </a:rPr>
              <a:t>can be held responsible for </a:t>
            </a:r>
            <a:r>
              <a:rPr lang="en-GB" sz="800">
                <a:solidFill>
                  <a:srgbClr val="404040"/>
                </a:solidFill>
                <a:ea typeface="+mn-lt"/>
                <a:cs typeface="+mn-lt"/>
              </a:rPr>
              <a:t>these views and opinions</a:t>
            </a:r>
            <a:r>
              <a:rPr lang="en-GB" sz="800">
                <a:solidFill>
                  <a:srgbClr val="404040"/>
                </a:solidFill>
                <a:effectLst/>
                <a:ea typeface="+mn-lt"/>
                <a:cs typeface="+mn-lt"/>
              </a:rPr>
              <a:t>.</a:t>
            </a:r>
            <a:endParaRPr lang="en-US">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15cf526-2a6a-4f3d-b77f-9503221a0c52">
      <Terms xmlns="http://schemas.microsoft.com/office/infopath/2007/PartnerControls"/>
    </lcf76f155ced4ddcb4097134ff3c332f>
    <TaxCatchAll xmlns="9f396a6c-d077-45c3-abc4-1fb9acdf963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Belge" ma:contentTypeID="0x010100E6204DE06C2D8847A9E51DAC3F31456A" ma:contentTypeVersion="14" ma:contentTypeDescription="Yeni belge oluşturun." ma:contentTypeScope="" ma:versionID="09a77e536fca6bbbf3652a25977bd1b1">
  <xsd:schema xmlns:xsd="http://www.w3.org/2001/XMLSchema" xmlns:xs="http://www.w3.org/2001/XMLSchema" xmlns:p="http://schemas.microsoft.com/office/2006/metadata/properties" xmlns:ns2="115cf526-2a6a-4f3d-b77f-9503221a0c52" xmlns:ns3="9f396a6c-d077-45c3-abc4-1fb9acdf963f" targetNamespace="http://schemas.microsoft.com/office/2006/metadata/properties" ma:root="true" ma:fieldsID="7804c3f41669d072385f5851313058c2" ns2:_="" ns3:_="">
    <xsd:import namespace="115cf526-2a6a-4f3d-b77f-9503221a0c52"/>
    <xsd:import namespace="9f396a6c-d077-45c3-abc4-1fb9acdf96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cf526-2a6a-4f3d-b77f-9503221a0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Resim Etiketleri" ma:readOnly="false" ma:fieldId="{5cf76f15-5ced-4ddc-b409-7134ff3c332f}" ma:taxonomyMulti="true" ma:sspId="9db1c256-a82f-462e-a929-e998d7a0a0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396a6c-d077-45c3-abc4-1fb9acdf963f"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element name="TaxCatchAll" ma:index="16" nillable="true" ma:displayName="Taxonomy Catch All Column" ma:hidden="true" ma:list="{58954c68-036f-4f8c-ba74-222864ecab31}" ma:internalName="TaxCatchAll" ma:showField="CatchAllData" ma:web="9f396a6c-d077-45c3-abc4-1fb9acdf96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D2DF005-C2C7-4DEB-B533-130E07834AD7}">
  <ds:schemaRefs>
    <ds:schemaRef ds:uri="http://schemas.microsoft.com/office/2006/metadata/properties"/>
    <ds:schemaRef ds:uri="http://schemas.microsoft.com/office/infopath/2007/PartnerControls"/>
    <ds:schemaRef ds:uri="115cf526-2a6a-4f3d-b77f-9503221a0c52"/>
    <ds:schemaRef ds:uri="9f396a6c-d077-45c3-abc4-1fb9acdf963f"/>
  </ds:schemaRefs>
</ds:datastoreItem>
</file>

<file path=customXml/itemProps2.xml><?xml version="1.0" encoding="utf-8"?>
<ds:datastoreItem xmlns:ds="http://schemas.openxmlformats.org/officeDocument/2006/customXml" ds:itemID="{82CF0F20-06FE-4780-82BA-4E8E4BB643B6}">
  <ds:schemaRefs>
    <ds:schemaRef ds:uri="http://schemas.microsoft.com/sharepoint/v3/contenttype/forms"/>
  </ds:schemaRefs>
</ds:datastoreItem>
</file>

<file path=customXml/itemProps3.xml><?xml version="1.0" encoding="utf-8"?>
<ds:datastoreItem xmlns:ds="http://schemas.openxmlformats.org/officeDocument/2006/customXml" ds:itemID="{610ABCB4-6D98-4AED-A64B-3D49475FEC9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5cf526-2a6a-4f3d-b77f-9503221a0c52"/>
    <ds:schemaRef ds:uri="9f396a6c-d077-45c3-abc4-1fb9acdf96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200</TotalTime>
  <Words>2300</Words>
  <Application>Microsoft Office PowerPoint</Application>
  <PresentationFormat>Custom</PresentationFormat>
  <Paragraphs>163</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Case Study Identification</vt:lpstr>
      <vt:lpstr>2. Relevant PEARL Curriculum Module(s)</vt:lpstr>
      <vt:lpstr>PowerPoint Presentation</vt:lpstr>
      <vt:lpstr>PowerPoint Presentation</vt:lpstr>
      <vt:lpstr>6. Data, Evidence, and Inputs</vt:lpstr>
      <vt:lpstr>8. Suggested Solution</vt:lpstr>
      <vt:lpstr>9. Expected Learning Outcomes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PEARL - vertical ppt.pdf</dc:title>
  <dc:creator>REMODEL</dc:creator>
  <cp:keywords>DAG-wfAaOns,BAF2xn5gXHY,0</cp:keywords>
  <cp:lastModifiedBy>Olcay Bektaş</cp:lastModifiedBy>
  <cp:revision>26</cp:revision>
  <dcterms:created xsi:type="dcterms:W3CDTF">2026-01-18T12:08:26Z</dcterms:created>
  <dcterms:modified xsi:type="dcterms:W3CDTF">2026-09-25T09:28:46Z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2026-01-18T00:00:00Z</vt:filetime>
  </property>
  <property fmtid="{D5CDD505-2E9C-101B-9397-08002B2CF9AE}" pid="3" name="Creator">
    <vt:lpwstr>Canva</vt:lpwstr>
  </property>
  <property fmtid="{D5CDD505-2E9C-101B-9397-08002B2CF9AE}" pid="4" name="LastSaved">
    <vt:filetime>2026-01-18T00:00:00Z</vt:filetime>
  </property>
  <property fmtid="{D5CDD505-2E9C-101B-9397-08002B2CF9AE}" pid="5" name="Producer">
    <vt:lpwstr>Canva</vt:lpwstr>
  </property>
  <property fmtid="{D5CDD505-2E9C-101B-9397-08002B2CF9AE}" pid="6" name="ContentTypeId">
    <vt:lpwstr>0x010100E6204DE06C2D8847A9E51DAC3F31456A</vt:lpwstr>
  </property>
  <property fmtid="{D5CDD505-2E9C-101B-9397-08002B2CF9AE}" pid="7" name="MediaServiceImageTags">
    <vt:lpwstr/>
  </property>
</Properties>
</file>